
<file path=[Content_Types].xml><?xml version="1.0" encoding="utf-8"?>
<Types xmlns="http://schemas.openxmlformats.org/package/2006/content-types">
  <Default Extension="rels" ContentType="application/vnd.openxmlformats-package.relationships+xml"/>
  <Default Extension="xml" ContentType="application/xml"/>
  <Override PartName="/docProps/core.xml" ContentType="application/vnd.openxmlformats-package.core-properties+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7772400" cy="1005840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17.jpeg"/><Relationship Id="rPictId1" Type="http://schemas.openxmlformats.org/officeDocument/2006/relationships/image" Target="../media/image18.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19.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3.jpeg"/><Relationship Id="rPictId1" Type="http://schemas.openxmlformats.org/officeDocument/2006/relationships/image" Target="../media/image4.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5.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6.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7.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8.jpeg"/><Relationship Id="rPictId1" Type="http://schemas.openxmlformats.org/officeDocument/2006/relationships/image" Target="../media/image9.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10.jpeg"/><Relationship Id="rPictId1" Type="http://schemas.openxmlformats.org/officeDocument/2006/relationships/image" Target="../media/image11.jpeg"/><Relationship Id="rPictId2" Type="http://schemas.openxmlformats.org/officeDocument/2006/relationships/image" Target="../media/image12.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13.jpeg"/><Relationship Id="rPictId1" Type="http://schemas.openxmlformats.org/officeDocument/2006/relationships/image" Target="../media/image14.jpeg"/><Relationship Id="rPictId2" Type="http://schemas.openxmlformats.org/officeDocument/2006/relationships/image" Target="../media/image15.jpeg"/><Relationship Id="rPictId3" Type="http://schemas.openxmlformats.org/officeDocument/2006/relationships/image" Target="../media/image16.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00456" y="719328"/>
            <a:ext cx="1761744" cy="219456"/>
          </a:xfrm>
          <a:prstGeom prst="rect">
            <a:avLst/>
          </a:prstGeom>
        </p:spPr>
        <p:txBody>
          <a:bodyPr lIns="0" tIns="0" rIns="0" bIns="0" wrap="none">
            <a:noAutofit/>
          </a:bodyPr>
          <a:p>
            <a:pPr indent="0" rtl="1">
              <a:spcAft>
                <a:spcPts val="2520"/>
              </a:spcAft>
            </a:pPr>
            <a:r>
              <a:rPr lang="ar-SA" b="1" sz="1300">
                <a:latin typeface="Arial"/>
              </a:rPr>
              <a:t>مدرس المادة: أ.م </a:t>
            </a:r>
            <a:r>
              <a:rPr lang="ar-SA" sz="1300">
                <a:latin typeface="Arial"/>
              </a:rPr>
              <a:t>هاودب</a:t>
            </a:r>
            <a:r>
              <a:rPr lang="ar-SA" b="1" sz="1300">
                <a:latin typeface="Arial"/>
              </a:rPr>
              <a:t>ر دلشاد</a:t>
            </a:r>
          </a:p>
        </p:txBody>
      </p:sp>
      <p:sp>
        <p:nvSpPr>
          <p:cNvPr id="3" name=""/>
          <p:cNvSpPr/>
          <p:nvPr/>
        </p:nvSpPr>
        <p:spPr>
          <a:xfrm>
            <a:off x="6178296" y="719328"/>
            <a:ext cx="996696" cy="432816"/>
          </a:xfrm>
          <a:prstGeom prst="rect">
            <a:avLst/>
          </a:prstGeom>
        </p:spPr>
        <p:txBody>
          <a:bodyPr lIns="0" tIns="0" rIns="0" bIns="0">
            <a:noAutofit/>
          </a:bodyPr>
          <a:p>
            <a:pPr algn="just" indent="0" rtl="1">
              <a:lnSpc>
                <a:spcPts val="1944"/>
              </a:lnSpc>
            </a:pPr>
            <a:r>
              <a:rPr lang="ar-SA" b="1" sz="1300">
                <a:latin typeface="Arial"/>
              </a:rPr>
              <a:t>المحاضوة الثانية: عبدالقادر</a:t>
            </a:r>
          </a:p>
        </p:txBody>
      </p:sp>
      <p:sp>
        <p:nvSpPr>
          <p:cNvPr id="4" name=""/>
          <p:cNvSpPr/>
          <p:nvPr/>
        </p:nvSpPr>
        <p:spPr>
          <a:xfrm>
            <a:off x="597408" y="1319784"/>
            <a:ext cx="6577584" cy="1993392"/>
          </a:xfrm>
          <a:prstGeom prst="rect">
            <a:avLst/>
          </a:prstGeom>
        </p:spPr>
        <p:txBody>
          <a:bodyPr lIns="0" tIns="0" rIns="0" bIns="0">
            <a:noAutofit/>
          </a:bodyPr>
          <a:p>
            <a:pPr algn="r" indent="0" rtl="1">
              <a:spcBef>
                <a:spcPts val="2520"/>
              </a:spcBef>
              <a:spcAft>
                <a:spcPts val="1050"/>
              </a:spcAft>
            </a:pPr>
            <a:r>
              <a:rPr lang="ar-SA" b="1" sz="1300">
                <a:latin typeface="Arial"/>
              </a:rPr>
              <a:t>الملاكمة:</a:t>
            </a:r>
          </a:p>
          <a:p>
            <a:pPr algn="just" indent="482600" rtl="1">
              <a:lnSpc>
                <a:spcPts val="1848"/>
              </a:lnSpc>
            </a:pPr>
            <a:r>
              <a:rPr lang="ar-SA" b="1" sz="1300">
                <a:latin typeface="Arial"/>
              </a:rPr>
              <a:t>الملاكمة هي رياضة قتالية يتنافس فيها شخصان ذوي الوزن المماش، حيث يهاجم فيها الرياضيين بعضهما البعض بقبضاتهم وفي نفس الوقت يتفاثون لكمات خصومهم وذلك لفترة زمنية محددة مسبقا في حلبة الملاكمة وتسمى الجولات. واللاعبان يرتديان عادة قفازات واقية ومعدات واقية أخرى مثل لغافات اليد وواقي الفم. إن الملاكم الحاصل على أكر النقاط بعد العدد المحدد من الجولات يعلن فائزاء أو النصر يمكن ان ينجز بالضربة القاضية عند سقوط الخصم وعدم قدرته على النهوض. أو انهاء اللعب بقرار من الحكم في حال أصبح احد اللاعبين غير مؤهل لتكملة المنافسة. النقاط ممنوحة للضوبات النظيفة في المناطق القانونية على جبهة جسم الخصم وفوق الخصر، والضوبات المسجلة نحو</a:t>
            </a:r>
          </a:p>
          <a:p>
            <a:pPr algn="r" indent="0" rtl="1">
              <a:spcAft>
                <a:spcPts val="3150"/>
              </a:spcAft>
            </a:pPr>
            <a:r>
              <a:rPr lang="ar-SA" b="1" sz="1300">
                <a:latin typeface="Arial"/>
              </a:rPr>
              <a:t>الرأس والجذع يعتبران أثمن.</a:t>
            </a:r>
          </a:p>
        </p:txBody>
      </p:sp>
      <p:sp>
        <p:nvSpPr>
          <p:cNvPr id="5" name=""/>
          <p:cNvSpPr/>
          <p:nvPr/>
        </p:nvSpPr>
        <p:spPr>
          <a:xfrm>
            <a:off x="2983992" y="3831336"/>
            <a:ext cx="4197096" cy="1972056"/>
          </a:xfrm>
          <a:prstGeom prst="rect">
            <a:avLst/>
          </a:prstGeom>
        </p:spPr>
        <p:txBody>
          <a:bodyPr lIns="0" tIns="0" rIns="0" bIns="0">
            <a:noAutofit/>
          </a:bodyPr>
          <a:p>
            <a:pPr algn="r" indent="0" rtl="1">
              <a:spcBef>
                <a:spcPts val="3150"/>
              </a:spcBef>
              <a:spcAft>
                <a:spcPts val="1050"/>
              </a:spcAft>
            </a:pPr>
            <a:r>
              <a:rPr lang="ar-SA" b="1" sz="1300">
                <a:latin typeface="Arial"/>
              </a:rPr>
              <a:t>مهارات الملاكمة:</a:t>
            </a:r>
          </a:p>
          <a:p>
            <a:pPr algn="just" marR="254000" indent="0" rtl="1">
              <a:lnSpc>
                <a:spcPts val="1872"/>
              </a:lnSpc>
            </a:pPr>
            <a:r>
              <a:rPr lang="en-US" b="1" sz="1300">
                <a:latin typeface="Arial"/>
              </a:rPr>
              <a:t>1</a:t>
            </a:r>
            <a:r>
              <a:rPr lang="ar-SA" b="1" sz="1300">
                <a:latin typeface="Arial"/>
              </a:rPr>
              <a:t>.    وقفة الملاكمة </a:t>
            </a:r>
            <a:r>
              <a:rPr lang="en-US" b="1" sz="1100">
                <a:latin typeface="Arial"/>
              </a:rPr>
              <a:t>BOXING</a:t>
            </a:r>
            <a:r>
              <a:rPr lang="en-US" b="1" sz="1300">
                <a:latin typeface="Arial"/>
              </a:rPr>
              <a:t> </a:t>
            </a:r>
            <a:r>
              <a:rPr lang="en-US" b="1" sz="1100">
                <a:latin typeface="Arial"/>
              </a:rPr>
              <a:t>STANCE</a:t>
            </a:r>
            <a:r>
              <a:rPr lang="ar-SA" b="1" sz="1300">
                <a:latin typeface="Arial"/>
              </a:rPr>
              <a:t>:</a:t>
            </a:r>
          </a:p>
          <a:p>
            <a:pPr algn="just" marR="254000" indent="0" rtl="1">
              <a:lnSpc>
                <a:spcPts val="1872"/>
              </a:lnSpc>
            </a:pPr>
            <a:r>
              <a:rPr lang="en-US" b="1" sz="1300">
                <a:latin typeface="Arial"/>
              </a:rPr>
              <a:t>2</a:t>
            </a:r>
            <a:r>
              <a:rPr lang="ar-SA" b="1" sz="1300">
                <a:latin typeface="Arial"/>
              </a:rPr>
              <a:t>.    خطوات الملاكمة </a:t>
            </a:r>
            <a:r>
              <a:rPr lang="en-US" b="1" sz="1100">
                <a:latin typeface="Arial"/>
              </a:rPr>
              <a:t>BOXING</a:t>
            </a:r>
            <a:r>
              <a:rPr lang="en-US" b="1" sz="1300">
                <a:latin typeface="Arial"/>
              </a:rPr>
              <a:t> </a:t>
            </a:r>
            <a:r>
              <a:rPr lang="en-US" b="1" sz="1100">
                <a:latin typeface="Arial"/>
              </a:rPr>
              <a:t>STEPS</a:t>
            </a:r>
            <a:r>
              <a:rPr lang="ar-SA" b="1" sz="1300">
                <a:latin typeface="Arial"/>
              </a:rPr>
              <a:t>:</a:t>
            </a:r>
          </a:p>
          <a:p>
            <a:pPr algn="just" marR="254000" indent="0" rtl="1">
              <a:lnSpc>
                <a:spcPts val="1872"/>
              </a:lnSpc>
            </a:pPr>
            <a:r>
              <a:rPr lang="en-US" b="1" sz="1300">
                <a:latin typeface="Arial"/>
              </a:rPr>
              <a:t>3</a:t>
            </a:r>
            <a:r>
              <a:rPr lang="ar-SA" b="1" sz="1300">
                <a:latin typeface="Arial"/>
              </a:rPr>
              <a:t>.    اللكمات الأساسية ملاكمة </a:t>
            </a:r>
            <a:r>
              <a:rPr lang="en-US" b="1" sz="1100">
                <a:latin typeface="Arial"/>
              </a:rPr>
              <a:t>BASIC</a:t>
            </a:r>
            <a:r>
              <a:rPr lang="en-US" b="1" sz="1300">
                <a:latin typeface="Arial"/>
              </a:rPr>
              <a:t> </a:t>
            </a:r>
            <a:r>
              <a:rPr lang="en-US" b="1" sz="1100">
                <a:latin typeface="Arial"/>
              </a:rPr>
              <a:t>BOXING</a:t>
            </a:r>
            <a:r>
              <a:rPr lang="en-US" b="1" sz="1300">
                <a:latin typeface="Arial"/>
              </a:rPr>
              <a:t> </a:t>
            </a:r>
            <a:r>
              <a:rPr lang="en-US" b="1" sz="1100">
                <a:latin typeface="Arial"/>
              </a:rPr>
              <a:t>PUNCHES</a:t>
            </a:r>
            <a:r>
              <a:rPr lang="ar-SA" b="1" sz="1300">
                <a:latin typeface="Arial"/>
              </a:rPr>
              <a:t>:</a:t>
            </a:r>
          </a:p>
          <a:p>
            <a:pPr algn="just" marR="254000" indent="0" rtl="1">
              <a:lnSpc>
                <a:spcPts val="1872"/>
              </a:lnSpc>
            </a:pPr>
            <a:r>
              <a:rPr lang="en-US" b="1" sz="1300">
                <a:latin typeface="Arial"/>
              </a:rPr>
              <a:t>4</a:t>
            </a:r>
            <a:r>
              <a:rPr lang="ar-SA" b="1" sz="1300">
                <a:latin typeface="Arial"/>
              </a:rPr>
              <a:t>.    الدفاعات الأساسية ملاكمة </a:t>
            </a:r>
            <a:r>
              <a:rPr lang="en-US" b="1" sz="1100">
                <a:latin typeface="Arial"/>
              </a:rPr>
              <a:t>BASIC</a:t>
            </a:r>
            <a:r>
              <a:rPr lang="en-US" b="1" sz="1300">
                <a:latin typeface="Arial"/>
              </a:rPr>
              <a:t> </a:t>
            </a:r>
            <a:r>
              <a:rPr lang="en-US" b="1" sz="1100">
                <a:latin typeface="Arial"/>
              </a:rPr>
              <a:t>BOXING</a:t>
            </a:r>
            <a:r>
              <a:rPr lang="en-US" b="1" sz="1300">
                <a:latin typeface="Arial"/>
              </a:rPr>
              <a:t> </a:t>
            </a:r>
            <a:r>
              <a:rPr lang="en-US" b="1" sz="1100">
                <a:latin typeface="Arial"/>
              </a:rPr>
              <a:t>DEFENSES</a:t>
            </a:r>
            <a:r>
              <a:rPr lang="ar-SA" b="1" sz="1300">
                <a:latin typeface="Arial"/>
              </a:rPr>
              <a:t>:</a:t>
            </a:r>
          </a:p>
          <a:p>
            <a:pPr algn="just" marR="254000" indent="0" rtl="1">
              <a:lnSpc>
                <a:spcPts val="1872"/>
              </a:lnSpc>
            </a:pPr>
            <a:r>
              <a:rPr lang="en-US" b="1" sz="1300">
                <a:latin typeface="Arial"/>
              </a:rPr>
              <a:t>5</a:t>
            </a:r>
            <a:r>
              <a:rPr lang="ar-SA" b="1" sz="1300">
                <a:latin typeface="Arial"/>
              </a:rPr>
              <a:t>.    </a:t>
            </a:r>
            <a:r>
              <a:rPr lang="ar-SA" b="1" u="sng" sz="1300">
                <a:latin typeface="Arial"/>
              </a:rPr>
              <a:t>سات</a:t>
            </a:r>
            <a:r>
              <a:rPr lang="ar-SA" b="1" sz="1300">
                <a:latin typeface="Arial"/>
              </a:rPr>
              <a:t> من اللكمات </a:t>
            </a:r>
            <a:r>
              <a:rPr lang="en-US" b="1" sz="1100">
                <a:latin typeface="Arial"/>
              </a:rPr>
              <a:t>COMBINATIONS</a:t>
            </a:r>
            <a:r>
              <a:rPr lang="en-US" b="1" sz="1300">
                <a:latin typeface="Arial"/>
              </a:rPr>
              <a:t> </a:t>
            </a:r>
            <a:r>
              <a:rPr lang="en-US" b="1" sz="1100">
                <a:latin typeface="Arial"/>
              </a:rPr>
              <a:t>OF</a:t>
            </a:r>
            <a:r>
              <a:rPr lang="en-US" b="1" sz="1300">
                <a:latin typeface="Arial"/>
              </a:rPr>
              <a:t> </a:t>
            </a:r>
            <a:r>
              <a:rPr lang="en-US" b="1" sz="1100">
                <a:latin typeface="Arial"/>
              </a:rPr>
              <a:t>PUNCHES</a:t>
            </a:r>
            <a:r>
              <a:rPr lang="ar-SA" b="1" sz="1300">
                <a:latin typeface="Arial"/>
              </a:rPr>
              <a:t>:</a:t>
            </a:r>
          </a:p>
          <a:p>
            <a:pPr algn="just" marR="254000" indent="0" rtl="1">
              <a:spcAft>
                <a:spcPts val="420"/>
              </a:spcAft>
            </a:pPr>
            <a:r>
              <a:rPr lang="en-US" b="1" sz="1300">
                <a:latin typeface="Arial"/>
              </a:rPr>
              <a:t>6</a:t>
            </a:r>
            <a:r>
              <a:rPr lang="ar-SA" b="1" sz="1300">
                <a:latin typeface="Arial"/>
              </a:rPr>
              <a:t>.    ذع </a:t>
            </a:r>
            <a:r>
              <a:rPr lang="en-US" b="1" sz="1100">
                <a:latin typeface="Arial"/>
              </a:rPr>
              <a:t>FEINTS</a:t>
            </a:r>
            <a:r>
              <a:rPr lang="ar-SA" b="1" sz="1300">
                <a:latin typeface="Arial"/>
              </a:rPr>
              <a:t> :</a:t>
            </a:r>
          </a:p>
          <a:p>
            <a:pPr algn="just" marR="254000" indent="0" rtl="1">
              <a:spcAft>
                <a:spcPts val="5040"/>
              </a:spcAft>
            </a:pPr>
            <a:r>
              <a:rPr lang="en-US" b="1" sz="1300">
                <a:latin typeface="Arial"/>
              </a:rPr>
              <a:t>7</a:t>
            </a:r>
            <a:r>
              <a:rPr lang="ar-SA" b="1" sz="1300">
                <a:latin typeface="Arial"/>
              </a:rPr>
              <a:t>.    الملاكمة على مسافات مختلغة </a:t>
            </a:r>
            <a:r>
              <a:rPr lang="en-US" b="1" sz="1100">
                <a:latin typeface="Arial"/>
              </a:rPr>
              <a:t>BOXING</a:t>
            </a:r>
            <a:r>
              <a:rPr lang="en-US" b="1" sz="1300">
                <a:latin typeface="Arial"/>
              </a:rPr>
              <a:t> </a:t>
            </a:r>
            <a:r>
              <a:rPr lang="en-US" b="1" sz="1100">
                <a:latin typeface="Arial"/>
              </a:rPr>
              <a:t>AT</a:t>
            </a:r>
            <a:r>
              <a:rPr lang="en-US" b="1" sz="1300">
                <a:latin typeface="Arial"/>
              </a:rPr>
              <a:t> </a:t>
            </a:r>
            <a:r>
              <a:rPr lang="en-US" b="1" sz="1100">
                <a:latin typeface="Arial"/>
              </a:rPr>
              <a:t>VARIOUS</a:t>
            </a:r>
            <a:r>
              <a:rPr lang="en-US" b="1" sz="1300">
                <a:latin typeface="Arial"/>
              </a:rPr>
              <a:t> </a:t>
            </a:r>
            <a:r>
              <a:rPr lang="en-US" b="1" sz="1100">
                <a:latin typeface="Arial"/>
              </a:rPr>
              <a:t>DISTANCES</a:t>
            </a:r>
            <a:r>
              <a:rPr lang="ar-SA" b="1" sz="1300">
                <a:latin typeface="Arial"/>
              </a:rPr>
              <a:t> :</a:t>
            </a:r>
          </a:p>
        </p:txBody>
      </p:sp>
      <p:sp>
        <p:nvSpPr>
          <p:cNvPr id="6" name=""/>
          <p:cNvSpPr/>
          <p:nvPr/>
        </p:nvSpPr>
        <p:spPr>
          <a:xfrm>
            <a:off x="600456" y="6681216"/>
            <a:ext cx="6345936" cy="2505456"/>
          </a:xfrm>
          <a:prstGeom prst="rect">
            <a:avLst/>
          </a:prstGeom>
        </p:spPr>
        <p:txBody>
          <a:bodyPr lIns="0" tIns="0" rIns="0" bIns="0">
            <a:noAutofit/>
          </a:bodyPr>
          <a:p>
            <a:pPr algn="just" indent="0" rtl="1">
              <a:spcBef>
                <a:spcPts val="5040"/>
              </a:spcBef>
              <a:spcAft>
                <a:spcPts val="1050"/>
              </a:spcAft>
            </a:pPr>
            <a:r>
              <a:rPr lang="en-US" b="1" sz="1300">
                <a:latin typeface="Arial"/>
              </a:rPr>
              <a:t>٠</a:t>
            </a:r>
            <a:r>
              <a:rPr lang="ar-SA" b="1" sz="1300">
                <a:latin typeface="Arial"/>
              </a:rPr>
              <a:t> وقفة </a:t>
            </a:r>
            <a:r>
              <a:rPr lang="ar-SA" b="1" u="sng" sz="1300">
                <a:latin typeface="Arial"/>
              </a:rPr>
              <a:t>الملاكمة</a:t>
            </a:r>
            <a:r>
              <a:rPr lang="ar-SA" b="1" sz="1300">
                <a:latin typeface="Arial"/>
              </a:rPr>
              <a:t> </a:t>
            </a:r>
            <a:r>
              <a:rPr lang="en-US" b="1" sz="1100">
                <a:latin typeface="Arial"/>
              </a:rPr>
              <a:t>BOXING</a:t>
            </a:r>
            <a:r>
              <a:rPr lang="en-US" b="1" sz="1300">
                <a:latin typeface="Arial"/>
              </a:rPr>
              <a:t> </a:t>
            </a:r>
            <a:r>
              <a:rPr lang="en-US" b="1" sz="1100">
                <a:latin typeface="Arial"/>
              </a:rPr>
              <a:t>STANCE</a:t>
            </a:r>
            <a:r>
              <a:rPr lang="ar-SA" b="1" sz="1300">
                <a:latin typeface="Arial"/>
              </a:rPr>
              <a:t>:</a:t>
            </a:r>
          </a:p>
          <a:p>
            <a:pPr algn="just" indent="228600" rtl="1">
              <a:lnSpc>
                <a:spcPts val="1752"/>
              </a:lnSpc>
              <a:spcAft>
                <a:spcPts val="420"/>
              </a:spcAft>
            </a:pPr>
            <a:r>
              <a:rPr lang="ar-SA" b="1" sz="1300">
                <a:latin typeface="Arial"/>
              </a:rPr>
              <a:t>الوقفة المناسبة يساعد الملاكم بالتحرك بشكل فعال داخل الحلبة، وفي حالتين الهجومية والدفاعية بشكل مستمر يحنثظ اللاعب على وضعية متزنة، والوقفة قد تكون الرجل واليد اليمنى منقدمة او العكس، حسب وضعية اللاعب او موقف اللعب.</a:t>
            </a:r>
          </a:p>
          <a:p>
            <a:pPr algn="just" indent="228600" rtl="1">
              <a:spcAft>
                <a:spcPts val="1050"/>
              </a:spcAft>
            </a:pPr>
            <a:r>
              <a:rPr lang="ar-SA" b="1" sz="1300">
                <a:latin typeface="Arial"/>
              </a:rPr>
              <a:t>لأجل أخذ وضعية الوقفة في الملاكمة بجب إتباع الخطوات التالية:</a:t>
            </a:r>
          </a:p>
          <a:p>
            <a:pPr algn="just" indent="228600" rtl="1">
              <a:lnSpc>
                <a:spcPts val="1896"/>
              </a:lnSpc>
            </a:pPr>
            <a:r>
              <a:rPr lang="en-US" b="1" sz="1300">
                <a:latin typeface="Arial"/>
              </a:rPr>
              <a:t>1</a:t>
            </a:r>
            <a:r>
              <a:rPr lang="ar-SA" b="1" sz="1300">
                <a:latin typeface="Arial"/>
              </a:rPr>
              <a:t> . يقف الملاكم بشكل جانبي واتجاه الجسم والقدمين على زاوية </a:t>
            </a:r>
            <a:r>
              <a:rPr lang="en-US" b="1" sz="1300">
                <a:latin typeface="Arial"/>
              </a:rPr>
              <a:t>45</a:t>
            </a:r>
            <a:r>
              <a:rPr lang="ar-SA" b="1" sz="1300">
                <a:latin typeface="Arial"/>
              </a:rPr>
              <a:t> درجة تقريبا.</a:t>
            </a:r>
          </a:p>
          <a:p>
            <a:pPr algn="just" indent="228600" rtl="1">
              <a:lnSpc>
                <a:spcPts val="1896"/>
              </a:lnSpc>
            </a:pPr>
            <a:r>
              <a:rPr lang="en-US" b="1" sz="1300">
                <a:latin typeface="Arial"/>
              </a:rPr>
              <a:t>2</a:t>
            </a:r>
            <a:r>
              <a:rPr lang="ar-SA" b="1" sz="1300">
                <a:latin typeface="Arial"/>
              </a:rPr>
              <a:t>. يكون مسافة الرجلين بعرض الأكتاف.</a:t>
            </a:r>
          </a:p>
          <a:p>
            <a:pPr algn="just" indent="228600" rtl="1">
              <a:lnSpc>
                <a:spcPts val="1896"/>
              </a:lnSpc>
            </a:pPr>
            <a:r>
              <a:rPr lang="en-US" b="1" sz="1300">
                <a:latin typeface="Arial"/>
              </a:rPr>
              <a:t>3</a:t>
            </a:r>
            <a:r>
              <a:rPr lang="ar-SA" b="1" sz="1300">
                <a:latin typeface="Arial"/>
              </a:rPr>
              <a:t>. يوزع وزن الجسم بشكل متساوي على الرجلين.</a:t>
            </a:r>
          </a:p>
          <a:p>
            <a:pPr algn="just" indent="228600" rtl="1">
              <a:lnSpc>
                <a:spcPts val="1896"/>
              </a:lnSpc>
            </a:pPr>
            <a:r>
              <a:rPr lang="en-US" b="1" sz="1300">
                <a:latin typeface="Arial"/>
              </a:rPr>
              <a:t>4</a:t>
            </a:r>
            <a:r>
              <a:rPr lang="ar-SA" b="1" sz="1300">
                <a:latin typeface="Arial"/>
              </a:rPr>
              <a:t>.    يتم ثني الركبتين قليلا أسفل واتجاه داخل.</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597408" y="3349752"/>
            <a:ext cx="6583680" cy="2548128"/>
          </a:xfrm>
          <a:prstGeom prst="rect">
            <a:avLst/>
          </a:prstGeom>
        </p:spPr>
        <p:txBody>
          <a:bodyPr lIns="0" tIns="0" rIns="0" bIns="0">
            <a:noAutofit/>
          </a:bodyPr>
          <a:p>
            <a:pPr algn="r" indent="0" rtl="1">
              <a:spcAft>
                <a:spcPts val="1050"/>
              </a:spcAft>
            </a:pPr>
            <a:r>
              <a:rPr lang="ar-SA" sz="1200">
                <a:latin typeface="Arial"/>
              </a:rPr>
              <a:t>الدفاع الاساسي:</a:t>
            </a:r>
          </a:p>
          <a:p>
            <a:pPr algn="r" indent="495300" rtl="1">
              <a:lnSpc>
                <a:spcPts val="1608"/>
              </a:lnSpc>
              <a:spcAft>
                <a:spcPts val="420"/>
              </a:spcAft>
            </a:pPr>
            <a:r>
              <a:rPr lang="ar-SA" sz="1200">
                <a:latin typeface="Arial"/>
              </a:rPr>
              <a:t>هنالك العديد من الانواع من مهارات الدفاع في الملاكمة، كل نوع من الدفاع تم تصميمها من أجل الدفاع ضد لكمة معينة وفي موقف دفاعي خاص. وهنالك اخطاء الشائعة في اساسيات الدفاع في الملاكمة بشكل -عام، وكما يلي:</a:t>
            </a:r>
          </a:p>
          <a:p>
            <a:pPr algn="just" marR="254000" indent="0" rtl="1">
              <a:lnSpc>
                <a:spcPts val="1680"/>
              </a:lnSpc>
            </a:pPr>
            <a:r>
              <a:rPr lang="en-US" b="1" sz="1700">
                <a:latin typeface="Segoe UI"/>
              </a:rPr>
              <a:t>٠</a:t>
            </a:r>
            <a:r>
              <a:rPr lang="ar-SA" sz="1200">
                <a:latin typeface="Arial"/>
              </a:rPr>
              <a:t>    عدم أتصال بالعينين مع الخصم.</a:t>
            </a:r>
          </a:p>
          <a:p>
            <a:pPr algn="just" marR="254000" indent="0" rtl="1">
              <a:lnSpc>
                <a:spcPts val="1680"/>
              </a:lnSpc>
            </a:pPr>
            <a:r>
              <a:rPr lang="en-US" b="1" sz="1700">
                <a:latin typeface="Segoe UI"/>
              </a:rPr>
              <a:t>٠</a:t>
            </a:r>
            <a:r>
              <a:rPr lang="ar-SA" sz="1200">
                <a:latin typeface="Arial"/>
              </a:rPr>
              <a:t>    غلق العينين اثناء الدفاع.</a:t>
            </a:r>
          </a:p>
          <a:p>
            <a:pPr algn="just" marR="254000" indent="0" rtl="1">
              <a:lnSpc>
                <a:spcPts val="1680"/>
              </a:lnSpc>
            </a:pPr>
            <a:r>
              <a:rPr lang="en-US" b="1" sz="1700">
                <a:latin typeface="Segoe UI"/>
              </a:rPr>
              <a:t>٠</a:t>
            </a:r>
            <a:r>
              <a:rPr lang="ar-SA" sz="1200">
                <a:latin typeface="Arial"/>
              </a:rPr>
              <a:t>    ان يكون الفم مفتوحا.</a:t>
            </a:r>
          </a:p>
          <a:p>
            <a:pPr algn="just" marR="254000" indent="0" rtl="1">
              <a:lnSpc>
                <a:spcPts val="1680"/>
              </a:lnSpc>
            </a:pPr>
            <a:r>
              <a:rPr lang="en-US" b="1" sz="1700">
                <a:latin typeface="Segoe UI"/>
              </a:rPr>
              <a:t>٠</a:t>
            </a:r>
            <a:r>
              <a:rPr lang="ar-SA" sz="1200">
                <a:latin typeface="Arial"/>
              </a:rPr>
              <a:t>    أداء الدفاع مبكرا او متأخرا.</a:t>
            </a:r>
          </a:p>
          <a:p>
            <a:pPr algn="just" marR="254000" indent="0" rtl="1">
              <a:spcAft>
                <a:spcPts val="420"/>
              </a:spcAft>
            </a:pPr>
            <a:r>
              <a:rPr lang="en-US" b="1" sz="1700">
                <a:latin typeface="Segoe UI"/>
              </a:rPr>
              <a:t>٠</a:t>
            </a:r>
            <a:r>
              <a:rPr lang="ar-SA" sz="1200">
                <a:latin typeface="Arial"/>
              </a:rPr>
              <a:t>    أداء التكنيك الخاطئ.</a:t>
            </a:r>
          </a:p>
          <a:p>
            <a:pPr algn="just" marR="254000" indent="0" rtl="1">
              <a:spcAft>
                <a:spcPts val="420"/>
              </a:spcAft>
            </a:pPr>
            <a:r>
              <a:rPr lang="en-US" b="1" sz="1700">
                <a:latin typeface="Segoe UI"/>
              </a:rPr>
              <a:t>٠</a:t>
            </a:r>
            <a:r>
              <a:rPr lang="ar-SA" sz="1200">
                <a:latin typeface="Arial"/>
              </a:rPr>
              <a:t>    لا حماية ضد الهجوم التالي.</a:t>
            </a:r>
          </a:p>
          <a:p>
            <a:pPr algn="just" marR="254000" indent="0" rtl="1">
              <a:spcAft>
                <a:spcPts val="420"/>
              </a:spcAft>
            </a:pPr>
            <a:r>
              <a:rPr lang="en-US" b="1" sz="1700">
                <a:latin typeface="Segoe UI"/>
              </a:rPr>
              <a:t>٠</a:t>
            </a:r>
            <a:r>
              <a:rPr lang="ar-SA" sz="1200">
                <a:latin typeface="Arial"/>
              </a:rPr>
              <a:t>    حركات متصلبة</a:t>
            </a:r>
          </a:p>
          <a:p>
            <a:pPr algn="just" marR="254000" indent="0" rtl="1">
              <a:spcAft>
                <a:spcPts val="2940"/>
              </a:spcAft>
            </a:pPr>
            <a:r>
              <a:rPr lang="en-US" b="1" sz="1700">
                <a:latin typeface="Segoe UI"/>
              </a:rPr>
              <a:t>٠</a:t>
            </a:r>
            <a:r>
              <a:rPr lang="ar-SA" sz="1200">
                <a:latin typeface="Arial"/>
              </a:rPr>
              <a:t>    عدم رجوع إلى وضعية وقفة الملاكم بعد اداء الدفاع.</a:t>
            </a:r>
          </a:p>
        </p:txBody>
      </p:sp>
      <p:sp>
        <p:nvSpPr>
          <p:cNvPr id="3" name=""/>
          <p:cNvSpPr/>
          <p:nvPr/>
        </p:nvSpPr>
        <p:spPr>
          <a:xfrm>
            <a:off x="5062728" y="6370320"/>
            <a:ext cx="2118360" cy="192024"/>
          </a:xfrm>
          <a:prstGeom prst="rect">
            <a:avLst/>
          </a:prstGeom>
          <a:solidFill>
            <a:srgbClr val="D3D3D3"/>
          </a:solidFill>
        </p:spPr>
        <p:txBody>
          <a:bodyPr lIns="0" tIns="0" rIns="0" bIns="0" wrap="none">
            <a:noAutofit/>
          </a:bodyPr>
          <a:p>
            <a:pPr algn="r" indent="0" rtl="1">
              <a:spcBef>
                <a:spcPts val="2940"/>
              </a:spcBef>
              <a:spcAft>
                <a:spcPts val="1050"/>
              </a:spcAft>
            </a:pPr>
            <a:r>
              <a:rPr lang="ar-SA" sz="1200">
                <a:latin typeface="Arial"/>
              </a:rPr>
              <a:t>تغطية بالذراعين (</a:t>
            </a:r>
            <a:r>
              <a:rPr lang="en-US" sz="1100">
                <a:latin typeface="Segoe UI"/>
              </a:rPr>
              <a:t>Double</a:t>
            </a:r>
            <a:r>
              <a:rPr lang="en-US" sz="1200">
                <a:latin typeface="Arial"/>
              </a:rPr>
              <a:t> </a:t>
            </a:r>
            <a:r>
              <a:rPr lang="en-US" sz="1100">
                <a:latin typeface="Segoe UI"/>
              </a:rPr>
              <a:t>Arm</a:t>
            </a:r>
            <a:r>
              <a:rPr lang="en-US" sz="1200">
                <a:latin typeface="Arial"/>
              </a:rPr>
              <a:t> </a:t>
            </a:r>
            <a:r>
              <a:rPr lang="en-US" sz="1100">
                <a:latin typeface="Segoe UI"/>
              </a:rPr>
              <a:t>Cover</a:t>
            </a:r>
            <a:r>
              <a:rPr lang="ar-SA" sz="1200">
                <a:latin typeface="Arial"/>
              </a:rPr>
              <a:t>(:</a:t>
            </a:r>
          </a:p>
        </p:txBody>
      </p:sp>
      <p:sp>
        <p:nvSpPr>
          <p:cNvPr id="4" name=""/>
          <p:cNvSpPr/>
          <p:nvPr/>
        </p:nvSpPr>
        <p:spPr>
          <a:xfrm>
            <a:off x="2798064" y="6711696"/>
            <a:ext cx="4145280" cy="832104"/>
          </a:xfrm>
          <a:prstGeom prst="rect">
            <a:avLst/>
          </a:prstGeom>
        </p:spPr>
        <p:txBody>
          <a:bodyPr lIns="0" tIns="0" rIns="0" bIns="0">
            <a:noAutofit/>
          </a:bodyPr>
          <a:p>
            <a:pPr algn="just" indent="0" rtl="1">
              <a:spcBef>
                <a:spcPts val="1050"/>
              </a:spcBef>
              <a:spcAft>
                <a:spcPts val="420"/>
              </a:spcAft>
            </a:pPr>
            <a:r>
              <a:rPr lang="en-US" b="1" sz="1700">
                <a:latin typeface="Segoe UI"/>
              </a:rPr>
              <a:t>٠</a:t>
            </a:r>
            <a:r>
              <a:rPr lang="ar-SA" sz="1200">
                <a:latin typeface="Arial"/>
              </a:rPr>
              <a:t>    من وقفة الاستعداد، رفع الساعدين والقبضتين بشكل متقارب مع البعض امام الجسم.</a:t>
            </a:r>
          </a:p>
          <a:p>
            <a:pPr algn="just" indent="0" rtl="1">
              <a:spcAft>
                <a:spcPts val="420"/>
              </a:spcAft>
            </a:pPr>
            <a:r>
              <a:rPr lang="en-US" b="1" sz="1700">
                <a:latin typeface="Segoe UI"/>
              </a:rPr>
              <a:t>٠</a:t>
            </a:r>
            <a:r>
              <a:rPr lang="ar-SA" sz="1200">
                <a:latin typeface="Arial"/>
              </a:rPr>
              <a:t>    استمرار خفضن الذقن.</a:t>
            </a:r>
          </a:p>
          <a:p>
            <a:pPr algn="just" indent="0" rtl="1">
              <a:spcAft>
                <a:spcPts val="420"/>
              </a:spcAft>
            </a:pPr>
            <a:r>
              <a:rPr lang="en-US" b="1" sz="1700">
                <a:latin typeface="Segoe UI"/>
              </a:rPr>
              <a:t>٠</a:t>
            </a:r>
            <a:r>
              <a:rPr lang="ar-SA" sz="1200">
                <a:latin typeface="Arial"/>
              </a:rPr>
              <a:t>    احتقاظ بصلابة الذراعين.</a:t>
            </a:r>
          </a:p>
          <a:p>
            <a:pPr algn="just" indent="0" rtl="1"/>
            <a:r>
              <a:rPr lang="en-US" b="1" sz="1700">
                <a:latin typeface="Segoe UI"/>
              </a:rPr>
              <a:t>٠</a:t>
            </a:r>
            <a:r>
              <a:rPr lang="ar-SA" sz="1200">
                <a:latin typeface="Arial"/>
              </a:rPr>
              <a:t>    بعد صد اللكمة الرجوع إلى وضعية وقفة الملاكم</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843528" y="719328"/>
            <a:ext cx="3313176" cy="2164080"/>
          </a:xfrm>
          <a:prstGeom prst="rect">
            <a:avLst/>
          </a:prstGeom>
        </p:spPr>
      </p:pic>
      <p:pic>
        <p:nvPicPr>
          <p:cNvPr id="3" name=""/>
          <p:cNvPicPr>
            <a:picLocks noChangeAspect="1"/>
          </p:cNvPicPr>
          <p:nvPr/>
        </p:nvPicPr>
        <p:blipFill>
          <a:blip r:embed="rPictId1"/>
          <a:stretch>
            <a:fillRect/>
          </a:stretch>
        </p:blipFill>
        <p:spPr>
          <a:xfrm>
            <a:off x="2273808" y="5230368"/>
            <a:ext cx="3221736" cy="3270504"/>
          </a:xfrm>
          <a:prstGeom prst="rect">
            <a:avLst/>
          </a:prstGeom>
        </p:spPr>
      </p:pic>
      <p:sp>
        <p:nvSpPr>
          <p:cNvPr id="4" name=""/>
          <p:cNvSpPr/>
          <p:nvPr/>
        </p:nvSpPr>
        <p:spPr>
          <a:xfrm>
            <a:off x="1240536" y="3035808"/>
            <a:ext cx="5940552" cy="2060448"/>
          </a:xfrm>
          <a:prstGeom prst="rect">
            <a:avLst/>
          </a:prstGeom>
        </p:spPr>
        <p:txBody>
          <a:bodyPr lIns="0" tIns="0" rIns="0" bIns="0">
            <a:noAutofit/>
          </a:bodyPr>
          <a:p>
            <a:pPr algn="r" indent="0" rtl="1">
              <a:spcBef>
                <a:spcPts val="840"/>
              </a:spcBef>
              <a:spcAft>
                <a:spcPts val="1050"/>
              </a:spcAft>
            </a:pPr>
            <a:r>
              <a:rPr lang="ar-SA" sz="1200">
                <a:latin typeface="Arial"/>
              </a:rPr>
              <a:t>الدفاع ضد:</a:t>
            </a:r>
          </a:p>
          <a:p>
            <a:pPr algn="r" indent="254000" rtl="1">
              <a:spcAft>
                <a:spcPts val="420"/>
              </a:spcAft>
            </a:pPr>
            <a:r>
              <a:rPr lang="en-US" b="1" sz="1700">
                <a:latin typeface="Segoe UI"/>
              </a:rPr>
              <a:t>٠</a:t>
            </a:r>
            <a:r>
              <a:rPr lang="ar-SA" sz="1200">
                <a:latin typeface="Arial"/>
              </a:rPr>
              <a:t> الضربة المستقيمة اليد الأمامية للرأس او الجسم.</a:t>
            </a:r>
          </a:p>
          <a:p>
            <a:pPr algn="r" indent="254000" rtl="1">
              <a:lnSpc>
                <a:spcPts val="2376"/>
              </a:lnSpc>
            </a:pPr>
            <a:r>
              <a:rPr lang="en-US" b="1" sz="1700">
                <a:latin typeface="Segoe UI"/>
              </a:rPr>
              <a:t>٠</a:t>
            </a:r>
            <a:r>
              <a:rPr lang="ar-SA" sz="1200">
                <a:latin typeface="Arial"/>
              </a:rPr>
              <a:t> الضعربة المستقيمة اليد الخلفية للرأس او الجسم الصد او مسك (</a:t>
            </a:r>
            <a:r>
              <a:rPr lang="en-US" sz="1100">
                <a:latin typeface="Segoe UI"/>
              </a:rPr>
              <a:t>Catch</a:t>
            </a:r>
            <a:r>
              <a:rPr lang="en-US" sz="1200">
                <a:latin typeface="Arial"/>
              </a:rPr>
              <a:t>, </a:t>
            </a:r>
            <a:r>
              <a:rPr lang="en-US" sz="1100">
                <a:latin typeface="Segoe UI"/>
              </a:rPr>
              <a:t>Block</a:t>
            </a:r>
            <a:r>
              <a:rPr lang="ar-SA" sz="1200">
                <a:latin typeface="Arial"/>
              </a:rPr>
              <a:t>(:</a:t>
            </a:r>
          </a:p>
          <a:p>
            <a:pPr algn="r" indent="254000" rtl="1">
              <a:lnSpc>
                <a:spcPts val="1680"/>
              </a:lnSpc>
            </a:pPr>
            <a:r>
              <a:rPr lang="en-US" b="1" sz="1700">
                <a:latin typeface="Segoe UI"/>
              </a:rPr>
              <a:t>٠</a:t>
            </a:r>
            <a:r>
              <a:rPr lang="ar-SA" sz="1200">
                <a:latin typeface="Arial"/>
              </a:rPr>
              <a:t> من وضع الاستعداد الملاكم، فتح راحة اليد الخلفية وتحريكها لأمام وتموضعها أمام مستوى الذقن لمسك لكمة المهاجم</a:t>
            </a:r>
          </a:p>
          <a:p>
            <a:pPr algn="just" marR="254000" indent="0" rtl="1">
              <a:lnSpc>
                <a:spcPts val="1680"/>
              </a:lnSpc>
            </a:pPr>
            <a:r>
              <a:rPr lang="en-US" b="1" sz="1700">
                <a:latin typeface="Segoe UI"/>
              </a:rPr>
              <a:t>٠</a:t>
            </a:r>
            <a:r>
              <a:rPr lang="ar-SA" sz="1200">
                <a:latin typeface="Arial"/>
              </a:rPr>
              <a:t>    الاحتفاظ على صلابة الذراع الخلفية لأجل عدم ارغام القفازة بالرجوع للوجه.</a:t>
            </a:r>
          </a:p>
          <a:p>
            <a:pPr algn="just" marR="254000" indent="0" rtl="1">
              <a:lnSpc>
                <a:spcPts val="1680"/>
              </a:lnSpc>
            </a:pPr>
            <a:r>
              <a:rPr lang="en-US" b="1" sz="1700">
                <a:latin typeface="Segoe UI"/>
              </a:rPr>
              <a:t>٠</a:t>
            </a:r>
            <a:r>
              <a:rPr lang="ar-SA" sz="1200">
                <a:latin typeface="Arial"/>
              </a:rPr>
              <a:t>    مسك لكمة الخصم</a:t>
            </a:r>
          </a:p>
          <a:p>
            <a:pPr algn="just" marR="254000" indent="0" rtl="1">
              <a:lnSpc>
                <a:spcPts val="1680"/>
              </a:lnSpc>
            </a:pPr>
            <a:r>
              <a:rPr lang="en-US" b="1" sz="1700">
                <a:latin typeface="Segoe UI"/>
              </a:rPr>
              <a:t>٠</a:t>
            </a:r>
            <a:r>
              <a:rPr lang="ar-SA" sz="1200">
                <a:latin typeface="Arial"/>
              </a:rPr>
              <a:t>    بعد مسك اللكمة الرجوع إلى وضعية وقفة الملاكم</a:t>
            </a:r>
          </a:p>
        </p:txBody>
      </p:sp>
      <p:sp>
        <p:nvSpPr>
          <p:cNvPr id="5" name=""/>
          <p:cNvSpPr/>
          <p:nvPr/>
        </p:nvSpPr>
        <p:spPr>
          <a:xfrm>
            <a:off x="4931664" y="8653272"/>
            <a:ext cx="2243328" cy="512064"/>
          </a:xfrm>
          <a:prstGeom prst="rect">
            <a:avLst/>
          </a:prstGeom>
        </p:spPr>
        <p:txBody>
          <a:bodyPr lIns="0" tIns="0" rIns="0" bIns="0">
            <a:noAutofit/>
          </a:bodyPr>
          <a:p>
            <a:pPr algn="r" indent="0" rtl="1">
              <a:spcBef>
                <a:spcPts val="840"/>
              </a:spcBef>
              <a:spcAft>
                <a:spcPts val="1050"/>
              </a:spcAft>
            </a:pPr>
            <a:r>
              <a:rPr lang="ar-SA" sz="1200">
                <a:latin typeface="Arial"/>
              </a:rPr>
              <a:t>الدفاع ضد:</a:t>
            </a:r>
          </a:p>
          <a:p>
            <a:pPr algn="just" marR="247904" indent="0" rtl="1"/>
            <a:r>
              <a:rPr lang="en-US" b="1" sz="1700">
                <a:latin typeface="Segoe UI"/>
              </a:rPr>
              <a:t>٠</a:t>
            </a:r>
            <a:r>
              <a:rPr lang="ar-SA" b="1" sz="1700">
                <a:latin typeface="Segoe UI"/>
              </a:rPr>
              <a:t> </a:t>
            </a:r>
            <a:r>
              <a:rPr lang="ar-SA" sz="1200">
                <a:latin typeface="Arial"/>
              </a:rPr>
              <a:t>الضربة المستقيمة اليد الأمامية للرأس</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32560" y="4559808"/>
            <a:ext cx="4907280" cy="2340864"/>
          </a:xfrm>
          <a:prstGeom prst="rect">
            <a:avLst/>
          </a:prstGeom>
        </p:spPr>
      </p:pic>
      <p:sp>
        <p:nvSpPr>
          <p:cNvPr id="3" name=""/>
          <p:cNvSpPr/>
          <p:nvPr/>
        </p:nvSpPr>
        <p:spPr>
          <a:xfrm>
            <a:off x="4876800" y="734568"/>
            <a:ext cx="1822704" cy="167640"/>
          </a:xfrm>
          <a:prstGeom prst="rect">
            <a:avLst/>
          </a:prstGeom>
        </p:spPr>
        <p:txBody>
          <a:bodyPr lIns="0" tIns="0" rIns="0" bIns="0" wrap="none">
            <a:noAutofit/>
          </a:bodyPr>
          <a:p>
            <a:pPr algn="r" indent="0" rtl="1">
              <a:spcAft>
                <a:spcPts val="420"/>
              </a:spcAft>
            </a:pPr>
            <a:r>
              <a:rPr lang="ar-SA" sz="1200">
                <a:latin typeface="Arial"/>
              </a:rPr>
              <a:t>الضربة القلع ليد الأمامية باتجاه الرأس.</a:t>
            </a:r>
          </a:p>
        </p:txBody>
      </p:sp>
      <p:sp>
        <p:nvSpPr>
          <p:cNvPr id="4" name=""/>
          <p:cNvSpPr/>
          <p:nvPr/>
        </p:nvSpPr>
        <p:spPr>
          <a:xfrm>
            <a:off x="4995672" y="950976"/>
            <a:ext cx="1929384" cy="167640"/>
          </a:xfrm>
          <a:prstGeom prst="rect">
            <a:avLst/>
          </a:prstGeom>
        </p:spPr>
        <p:txBody>
          <a:bodyPr lIns="0" tIns="0" rIns="0" bIns="0" wrap="none">
            <a:noAutofit/>
          </a:bodyPr>
          <a:p>
            <a:pPr algn="r" indent="-228600" rtl="1">
              <a:spcAft>
                <a:spcPts val="11970"/>
              </a:spcAft>
            </a:pPr>
            <a:r>
              <a:rPr lang="en-US" b="1" sz="1700">
                <a:latin typeface="Segoe UI"/>
              </a:rPr>
              <a:t>٠</a:t>
            </a:r>
            <a:r>
              <a:rPr lang="ar-SA" b="1" sz="1700">
                <a:latin typeface="Segoe UI"/>
              </a:rPr>
              <a:t> </a:t>
            </a:r>
            <a:r>
              <a:rPr lang="ar-SA" sz="1200">
                <a:latin typeface="Arial"/>
              </a:rPr>
              <a:t>الضربة القلع ليد خلفية باتجاه الرأس.</a:t>
            </a:r>
          </a:p>
        </p:txBody>
      </p:sp>
      <p:sp>
        <p:nvSpPr>
          <p:cNvPr id="5" name=""/>
          <p:cNvSpPr/>
          <p:nvPr/>
        </p:nvSpPr>
        <p:spPr>
          <a:xfrm>
            <a:off x="603504" y="3236976"/>
            <a:ext cx="6577584" cy="1188720"/>
          </a:xfrm>
          <a:prstGeom prst="rect">
            <a:avLst/>
          </a:prstGeom>
        </p:spPr>
        <p:txBody>
          <a:bodyPr lIns="0" tIns="0" rIns="0" bIns="0">
            <a:noAutofit/>
          </a:bodyPr>
          <a:p>
            <a:pPr algn="r" indent="0" rtl="1">
              <a:spcBef>
                <a:spcPts val="11970"/>
              </a:spcBef>
              <a:spcAft>
                <a:spcPts val="1050"/>
              </a:spcAft>
            </a:pPr>
            <a:r>
              <a:rPr lang="ar-SA" sz="1200">
                <a:latin typeface="Arial"/>
              </a:rPr>
              <a:t>الصد بالمرفق </a:t>
            </a:r>
            <a:r>
              <a:rPr lang="ar-SA" sz="1100">
                <a:latin typeface="Segoe UI"/>
              </a:rPr>
              <a:t>(</a:t>
            </a:r>
            <a:r>
              <a:rPr lang="en-US" sz="1100">
                <a:latin typeface="Segoe UI"/>
              </a:rPr>
              <a:t>Elbow</a:t>
            </a:r>
            <a:r>
              <a:rPr lang="en-US" sz="1200">
                <a:latin typeface="Arial"/>
              </a:rPr>
              <a:t> </a:t>
            </a:r>
            <a:r>
              <a:rPr lang="en-US" sz="1100">
                <a:latin typeface="Segoe UI"/>
              </a:rPr>
              <a:t>Block</a:t>
            </a:r>
            <a:r>
              <a:rPr lang="ar-SA" sz="1200">
                <a:latin typeface="Arial"/>
              </a:rPr>
              <a:t>(:</a:t>
            </a:r>
          </a:p>
          <a:p>
            <a:pPr algn="r" marR="482600" indent="-228600" rtl="1">
              <a:lnSpc>
                <a:spcPts val="1560"/>
              </a:lnSpc>
            </a:pPr>
            <a:r>
              <a:rPr lang="en-US" b="1" sz="1700">
                <a:latin typeface="Segoe UI"/>
              </a:rPr>
              <a:t>٠</a:t>
            </a:r>
            <a:r>
              <a:rPr lang="ar-SA" sz="1200">
                <a:latin typeface="Arial"/>
              </a:rPr>
              <a:t>    من وضع الاستعداد الملاكم، لف الجسم إلى جهة الذراع الامامية للصد بالذراع الأمامية او لف الجسم إلى الذراع الخلف</a:t>
            </a:r>
            <a:r>
              <a:rPr lang="ar-SA" b="1" sz="1700">
                <a:latin typeface="Segoe UI"/>
              </a:rPr>
              <a:t>ي</a:t>
            </a:r>
            <a:r>
              <a:rPr lang="ar-SA" sz="1200">
                <a:latin typeface="Arial"/>
              </a:rPr>
              <a:t>ة للصد بالذراع الخلف</a:t>
            </a:r>
            <a:r>
              <a:rPr lang="ar-SA" b="1" sz="1700">
                <a:latin typeface="Segoe UI"/>
              </a:rPr>
              <a:t>ي</a:t>
            </a:r>
            <a:r>
              <a:rPr lang="ar-SA" sz="1200">
                <a:latin typeface="Arial"/>
              </a:rPr>
              <a:t>ة.</a:t>
            </a:r>
          </a:p>
          <a:p>
            <a:pPr algn="just" marR="254000" indent="0" rtl="1">
              <a:lnSpc>
                <a:spcPts val="1560"/>
              </a:lnSpc>
            </a:pPr>
            <a:r>
              <a:rPr lang="en-US" b="1" sz="1700">
                <a:latin typeface="Segoe UI"/>
              </a:rPr>
              <a:t>٠</a:t>
            </a:r>
            <a:r>
              <a:rPr lang="ar-SA" sz="1200">
                <a:latin typeface="Arial"/>
              </a:rPr>
              <a:t>    صدد</a:t>
            </a:r>
            <a:r>
              <a:rPr lang="en-US" sz="1200">
                <a:latin typeface="Arial"/>
              </a:rPr>
              <a:t>٠</a:t>
            </a:r>
            <a:r>
              <a:rPr lang="ar-SA" sz="1200">
                <a:latin typeface="Arial"/>
              </a:rPr>
              <a:t> اللكمة بواسطة الساعد</a:t>
            </a:r>
          </a:p>
          <a:p>
            <a:pPr algn="just" marR="254000" indent="0" rtl="1"/>
            <a:r>
              <a:rPr lang="en-US" b="1" sz="1700">
                <a:latin typeface="Segoe UI"/>
              </a:rPr>
              <a:t>٠</a:t>
            </a:r>
            <a:r>
              <a:rPr lang="ar-SA" sz="1200">
                <a:latin typeface="Arial"/>
              </a:rPr>
              <a:t>    الرجوع إلى وقفة الاستعداد الملاكم</a:t>
            </a:r>
          </a:p>
        </p:txBody>
      </p:sp>
      <p:sp>
        <p:nvSpPr>
          <p:cNvPr id="6" name=""/>
          <p:cNvSpPr/>
          <p:nvPr/>
        </p:nvSpPr>
        <p:spPr>
          <a:xfrm>
            <a:off x="4642104" y="7059168"/>
            <a:ext cx="2532888" cy="1594104"/>
          </a:xfrm>
          <a:prstGeom prst="rect">
            <a:avLst/>
          </a:prstGeom>
        </p:spPr>
        <p:txBody>
          <a:bodyPr lIns="0" tIns="0" rIns="0" bIns="0">
            <a:noAutofit/>
          </a:bodyPr>
          <a:p>
            <a:pPr algn="r" indent="0" rtl="1">
              <a:spcBef>
                <a:spcPts val="1050"/>
              </a:spcBef>
              <a:spcAft>
                <a:spcPts val="1050"/>
              </a:spcAft>
            </a:pPr>
            <a:r>
              <a:rPr lang="ar-SA" sz="1200">
                <a:latin typeface="Arial"/>
              </a:rPr>
              <a:t>الدفاع ضد:</a:t>
            </a:r>
          </a:p>
          <a:p>
            <a:pPr algn="just" marR="247904" indent="0" rtl="1">
              <a:lnSpc>
                <a:spcPts val="1656"/>
              </a:lnSpc>
            </a:pPr>
            <a:r>
              <a:rPr lang="en-US" b="1" sz="1700">
                <a:latin typeface="Segoe UI"/>
              </a:rPr>
              <a:t>٠</a:t>
            </a:r>
            <a:r>
              <a:rPr lang="ar-SA" sz="1200">
                <a:latin typeface="Arial"/>
              </a:rPr>
              <a:t>    الضربة المستقيمة اليد الأمامية باتجاه الجسم</a:t>
            </a:r>
          </a:p>
          <a:p>
            <a:pPr algn="just" marR="247904" indent="0" rtl="1">
              <a:lnSpc>
                <a:spcPts val="1656"/>
              </a:lnSpc>
            </a:pPr>
            <a:r>
              <a:rPr lang="en-US" b="1" sz="1700">
                <a:latin typeface="Segoe UI"/>
              </a:rPr>
              <a:t>٠</a:t>
            </a:r>
            <a:r>
              <a:rPr lang="ar-SA" sz="1200">
                <a:latin typeface="Arial"/>
              </a:rPr>
              <a:t> الضعربة المستقيمة اليد الخلفية باتجاه الجسم</a:t>
            </a:r>
          </a:p>
          <a:p>
            <a:pPr algn="just" marR="247904" indent="0" rtl="1">
              <a:lnSpc>
                <a:spcPts val="1656"/>
              </a:lnSpc>
            </a:pPr>
            <a:r>
              <a:rPr lang="en-US" b="1" sz="1700">
                <a:latin typeface="Segoe UI"/>
              </a:rPr>
              <a:t>٠</a:t>
            </a:r>
            <a:r>
              <a:rPr lang="ar-SA" sz="1200">
                <a:latin typeface="Arial"/>
              </a:rPr>
              <a:t>    الضربة الخطف ليد الأمامية باتجاه الجسم.</a:t>
            </a:r>
          </a:p>
          <a:p>
            <a:pPr algn="just" marR="247904" indent="0" rtl="1">
              <a:lnSpc>
                <a:spcPts val="1656"/>
              </a:lnSpc>
            </a:pPr>
            <a:r>
              <a:rPr lang="en-US" b="1" sz="1700">
                <a:latin typeface="Segoe UI"/>
              </a:rPr>
              <a:t>٠</a:t>
            </a:r>
            <a:r>
              <a:rPr lang="ar-SA" sz="1200">
                <a:latin typeface="Arial"/>
              </a:rPr>
              <a:t>    الضربة الخطف ليد خلفية باتجاه الجسم</a:t>
            </a:r>
          </a:p>
          <a:p>
            <a:pPr algn="just" marR="247904" indent="0" rtl="1">
              <a:lnSpc>
                <a:spcPts val="1656"/>
              </a:lnSpc>
            </a:pPr>
            <a:r>
              <a:rPr lang="en-US" b="1" sz="1700">
                <a:latin typeface="Segoe UI"/>
              </a:rPr>
              <a:t>٠</a:t>
            </a:r>
            <a:r>
              <a:rPr lang="ar-SA" sz="1200">
                <a:latin typeface="Arial"/>
              </a:rPr>
              <a:t>    الضربة القلع ليد الأمامية باتجاه الجسم.</a:t>
            </a:r>
          </a:p>
          <a:p>
            <a:pPr algn="just" marR="247904" indent="0" rtl="1">
              <a:lnSpc>
                <a:spcPts val="1656"/>
              </a:lnSpc>
            </a:pPr>
            <a:r>
              <a:rPr lang="en-US" b="1" sz="1700">
                <a:latin typeface="Segoe UI"/>
              </a:rPr>
              <a:t>٠</a:t>
            </a:r>
            <a:r>
              <a:rPr lang="ar-SA" sz="1200">
                <a:latin typeface="Arial"/>
              </a:rPr>
              <a:t>    الضربة القلع ليد خلفية باتجاه الجسم</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71728" y="3724656"/>
            <a:ext cx="652272" cy="841248"/>
          </a:xfrm>
          <a:prstGeom prst="rect">
            <a:avLst/>
          </a:prstGeom>
        </p:spPr>
      </p:pic>
      <p:pic>
        <p:nvPicPr>
          <p:cNvPr id="3" name=""/>
          <p:cNvPicPr>
            <a:picLocks noChangeAspect="1"/>
          </p:cNvPicPr>
          <p:nvPr/>
        </p:nvPicPr>
        <p:blipFill>
          <a:blip r:embed="rPictId1"/>
          <a:stretch>
            <a:fillRect/>
          </a:stretch>
        </p:blipFill>
        <p:spPr>
          <a:xfrm>
            <a:off x="1566672" y="4669536"/>
            <a:ext cx="481584" cy="938784"/>
          </a:xfrm>
          <a:prstGeom prst="rect">
            <a:avLst/>
          </a:prstGeom>
        </p:spPr>
      </p:pic>
      <p:sp>
        <p:nvSpPr>
          <p:cNvPr id="4" name=""/>
          <p:cNvSpPr/>
          <p:nvPr/>
        </p:nvSpPr>
        <p:spPr>
          <a:xfrm>
            <a:off x="1545336" y="707136"/>
            <a:ext cx="5172456" cy="1908048"/>
          </a:xfrm>
          <a:prstGeom prst="rect">
            <a:avLst/>
          </a:prstGeom>
        </p:spPr>
        <p:txBody>
          <a:bodyPr lIns="0" tIns="0" rIns="0" bIns="0">
            <a:noAutofit/>
          </a:bodyPr>
          <a:p>
            <a:pPr algn="r" marL="525272" indent="0" rtl="1">
              <a:lnSpc>
                <a:spcPts val="2184"/>
              </a:lnSpc>
            </a:pPr>
            <a:r>
              <a:rPr lang="en-US" b="1" sz="1300">
                <a:latin typeface="Arial"/>
              </a:rPr>
              <a:t>5</a:t>
            </a:r>
            <a:r>
              <a:rPr lang="ar-SA" b="1" sz="1300">
                <a:latin typeface="Arial"/>
              </a:rPr>
              <a:t>. </a:t>
            </a:r>
            <a:r>
              <a:rPr lang="ar-SA" b="1" sz="1000">
                <a:latin typeface="Segoe UI"/>
              </a:rPr>
              <a:t>أ</a:t>
            </a:r>
            <a:r>
              <a:rPr lang="ar-SA" b="1" sz="1300">
                <a:latin typeface="Arial"/>
              </a:rPr>
              <a:t>صابع القدم المتقدمة يشير قليلا للداخل بينما </a:t>
            </a:r>
            <a:r>
              <a:rPr lang="ar-SA" b="1" sz="1000">
                <a:latin typeface="Segoe UI"/>
              </a:rPr>
              <a:t>أ</a:t>
            </a:r>
            <a:r>
              <a:rPr lang="ar-SA" b="1" sz="1300">
                <a:latin typeface="Arial"/>
              </a:rPr>
              <a:t>صابع القدم الخلفية يشير قليلا لأمام. ج. الجسم </a:t>
            </a:r>
            <a:r>
              <a:rPr lang="ar-SA" b="1" sz="1000">
                <a:latin typeface="Segoe UI"/>
              </a:rPr>
              <a:t>أ</a:t>
            </a:r>
            <a:r>
              <a:rPr lang="ar-SA" b="1" sz="1300">
                <a:latin typeface="Arial"/>
              </a:rPr>
              <a:t>و الجزع يلتف للداخل.</a:t>
            </a:r>
          </a:p>
          <a:p>
            <a:pPr algn="just" indent="0" rtl="1">
              <a:lnSpc>
                <a:spcPts val="1872"/>
              </a:lnSpc>
            </a:pPr>
            <a:r>
              <a:rPr lang="en-US" b="1" sz="1300">
                <a:latin typeface="Arial"/>
              </a:rPr>
              <a:t>7</a:t>
            </a:r>
            <a:r>
              <a:rPr lang="ar-SA" b="1" sz="1300">
                <a:latin typeface="Arial"/>
              </a:rPr>
              <a:t>.    كعب القدم الخلفية يرفع قليلا.</a:t>
            </a:r>
          </a:p>
          <a:p>
            <a:pPr algn="just" indent="0" rtl="1">
              <a:lnSpc>
                <a:spcPts val="1872"/>
              </a:lnSpc>
            </a:pPr>
            <a:r>
              <a:rPr lang="en-US" b="1" sz="1300">
                <a:latin typeface="Arial"/>
              </a:rPr>
              <a:t>8</a:t>
            </a:r>
            <a:r>
              <a:rPr lang="ar-SA" b="1" sz="1300">
                <a:latin typeface="Arial"/>
              </a:rPr>
              <a:t>.    وضعية اليد المتقدمة يكون للأعلى بمستوى العين.</a:t>
            </a:r>
          </a:p>
          <a:p>
            <a:pPr algn="just" indent="0" rtl="1">
              <a:lnSpc>
                <a:spcPts val="1872"/>
              </a:lnSpc>
            </a:pPr>
            <a:r>
              <a:rPr lang="en-US" b="1" sz="1300">
                <a:latin typeface="Arial"/>
              </a:rPr>
              <a:t>9</a:t>
            </a:r>
            <a:r>
              <a:rPr lang="ar-SA" b="1" sz="1300">
                <a:latin typeface="Arial"/>
              </a:rPr>
              <a:t>. خفض الذقن للأسفل وتم حمايتها بواسطة الكتف المتقدمة.</a:t>
            </a:r>
          </a:p>
          <a:p>
            <a:pPr algn="just" indent="0" rtl="1">
              <a:lnSpc>
                <a:spcPts val="1872"/>
              </a:lnSpc>
            </a:pPr>
            <a:r>
              <a:rPr lang="en-US" b="1" sz="1300">
                <a:latin typeface="Arial"/>
              </a:rPr>
              <a:t>10</a:t>
            </a:r>
            <a:r>
              <a:rPr lang="ar-SA" b="1" sz="1300">
                <a:latin typeface="Arial"/>
              </a:rPr>
              <a:t>    .سحب مرفق الذراع الخلفية قريبا من للجسم ويلامس منطقة الضلع.</a:t>
            </a:r>
          </a:p>
          <a:p>
            <a:pPr algn="just" indent="0" rtl="1">
              <a:lnSpc>
                <a:spcPts val="1872"/>
              </a:lnSpc>
            </a:pPr>
            <a:r>
              <a:rPr lang="en-US" b="1" sz="1300">
                <a:latin typeface="Arial"/>
              </a:rPr>
              <a:t>11</a:t>
            </a:r>
            <a:r>
              <a:rPr lang="ar-SA" b="1" sz="1300">
                <a:latin typeface="Arial"/>
              </a:rPr>
              <a:t>    وضع قبضة الذراع الخلفية اعلى قريبا من الذقن.</a:t>
            </a:r>
          </a:p>
          <a:p>
            <a:pPr algn="just" indent="0" rtl="1">
              <a:lnSpc>
                <a:spcPts val="1872"/>
              </a:lnSpc>
              <a:spcAft>
                <a:spcPts val="2100"/>
              </a:spcAft>
            </a:pPr>
            <a:r>
              <a:rPr lang="en-US" b="1" sz="1300">
                <a:latin typeface="Arial"/>
              </a:rPr>
              <a:t>12</a:t>
            </a:r>
            <a:r>
              <a:rPr lang="ar-SA" b="1" sz="1300">
                <a:latin typeface="Arial"/>
              </a:rPr>
              <a:t>    .الحفاظ على استقامة معصم اليدين، بحيث يجب ان يكون خلف اليد على استقامة مع الساعد</a:t>
            </a:r>
          </a:p>
        </p:txBody>
      </p:sp>
      <p:graphicFrame>
        <p:nvGraphicFramePr>
          <p:cNvPr id="5" name=""/>
          <p:cNvGraphicFramePr>
            <a:graphicFrameLocks noGrp="1"/>
          </p:cNvGraphicFramePr>
          <p:nvPr/>
        </p:nvGraphicFramePr>
        <p:xfrm>
          <a:off x="2249424" y="2950464"/>
          <a:ext cx="3989832" cy="487680"/>
        </p:xfrm>
        <a:graphic>
          <a:graphicData uri="http://schemas.openxmlformats.org/drawingml/2006/table">
            <a:tbl>
              <a:tblPr/>
              <a:tblGrid>
                <a:gridCol w="795528"/>
                <a:gridCol w="2395728"/>
                <a:gridCol w="798576"/>
              </a:tblGrid>
              <a:tr h="265176">
                <a:tc>
                  <a:txBody>
                    <a:bodyPr lIns="0" tIns="0" rIns="0" bIns="0">
                      <a:noAutofit/>
                    </a:bodyPr>
                    <a:p>
                      <a:pPr algn="r" marR="101600" indent="0" rtl="1"/>
                      <a:r>
                        <a:rPr lang="ar-SA" b="1" sz="950">
                          <a:latin typeface="Arial"/>
                        </a:rPr>
                        <a:t>قريبا من الذقن</a:t>
                      </a:r>
                    </a:p>
                  </a:txBody>
                  <a:tcPr marL="0" marR="0" marT="0" marB="0" anchor="b"/>
                </a:tc>
                <a:tc>
                  <a:txBody>
                    <a:bodyPr lIns="0" tIns="0" rIns="0" bIns="0">
                      <a:noAutofit/>
                    </a:bodyPr>
                    <a:p>
                      <a:pPr algn="r" indent="0"/>
                      <a:r>
                        <a:rPr lang="en-US" b="1" sz="1300">
                          <a:solidFill>
                            <a:srgbClr val="06233D"/>
                          </a:solidFill>
                          <a:latin typeface="Arial"/>
                        </a:rPr>
                        <a:t>I</a:t>
                      </a:r>
                      <a:r>
                        <a:rPr lang="en-US" b="1" sz="950">
                          <a:solidFill>
                            <a:srgbClr val="06233D"/>
                          </a:solidFill>
                          <a:latin typeface="Arial"/>
                        </a:rPr>
                        <a:t> </a:t>
                      </a:r>
                      <a:r>
                        <a:rPr lang="en-US" b="1" sz="950">
                          <a:solidFill>
                            <a:srgbClr val="BF504E"/>
                          </a:solidFill>
                          <a:latin typeface="Arial"/>
                        </a:rPr>
                        <a:t>/</a:t>
                      </a:r>
                    </a:p>
                  </a:txBody>
                  <a:tcPr marL="0" marR="0" marT="0" marB="0" anchor="b"/>
                </a:tc>
                <a:tc>
                  <a:txBody>
                    <a:bodyPr lIns="0" tIns="0" rIns="0" bIns="0">
                      <a:noAutofit/>
                    </a:bodyPr>
                    <a:p>
                      <a:pPr algn="ctr" indent="0" rtl="1"/>
                      <a:r>
                        <a:rPr lang="ar-SA" sz="1200">
                          <a:latin typeface="Arial"/>
                        </a:rPr>
                        <a:t>لمستوى</a:t>
                      </a:r>
                    </a:p>
                  </a:txBody>
                  <a:tcPr marL="0" marR="0" marT="0" marB="0" anchor="b"/>
                </a:tc>
              </a:tr>
              <a:tr h="222504">
                <a:tc>
                  <a:txBody>
                    <a:bodyPr lIns="0" tIns="0" rIns="0" bIns="0">
                      <a:noAutofit/>
                    </a:bodyPr>
                    <a:p>
                      <a:endParaRPr sz="1100"/>
                    </a:p>
                  </a:txBody>
                  <a:tcPr marL="0" marR="0" marT="0" marB="0"/>
                </a:tc>
                <a:tc>
                  <a:txBody>
                    <a:bodyPr lIns="0" tIns="0" rIns="0" bIns="0">
                      <a:noAutofit/>
                    </a:bodyPr>
                    <a:p>
                      <a:pPr indent="0" rtl="1"/>
                      <a:r>
                        <a:rPr lang="ar-SA" sz="2200">
                          <a:latin typeface="Arial"/>
                        </a:rPr>
                        <a:t>(</a:t>
                      </a:r>
                      <a:r>
                        <a:rPr lang="en-US" sz="2200">
                          <a:latin typeface="Arial"/>
                        </a:rPr>
                        <a:t>٠٠</a:t>
                      </a:r>
                      <a:r>
                        <a:rPr lang="ar-SA" sz="2200">
                          <a:solidFill>
                            <a:srgbClr val="BF504E"/>
                          </a:solidFill>
                          <a:latin typeface="Arial"/>
                        </a:rPr>
                        <a:t> </a:t>
                      </a:r>
                      <a:r>
                        <a:rPr lang="ar-SA" b="1" sz="950">
                          <a:solidFill>
                            <a:srgbClr val="BF504E"/>
                          </a:solidFill>
                          <a:latin typeface="Arial"/>
                        </a:rPr>
                        <a:t>\</a:t>
                      </a:r>
                    </a:p>
                  </a:txBody>
                  <a:tcPr marL="0" marR="0" marT="0" marB="0"/>
                </a:tc>
                <a:tc>
                  <a:txBody>
                    <a:bodyPr lIns="0" tIns="0" rIns="0" bIns="0">
                      <a:noAutofit/>
                    </a:bodyPr>
                    <a:p>
                      <a:pPr algn="ctr" indent="0" rtl="1"/>
                      <a:r>
                        <a:rPr lang="ar-SA" sz="1200">
                          <a:latin typeface="Arial"/>
                        </a:rPr>
                        <a:t>العين</a:t>
                      </a:r>
                    </a:p>
                  </a:txBody>
                  <a:tcPr marL="0" marR="0" marT="0" marB="0"/>
                </a:tc>
              </a:tr>
            </a:tbl>
          </a:graphicData>
        </a:graphic>
      </p:graphicFrame>
      <p:sp>
        <p:nvSpPr>
          <p:cNvPr id="6" name=""/>
          <p:cNvSpPr/>
          <p:nvPr/>
        </p:nvSpPr>
        <p:spPr>
          <a:xfrm>
            <a:off x="5833872" y="5084064"/>
            <a:ext cx="719328" cy="152400"/>
          </a:xfrm>
          <a:prstGeom prst="rect">
            <a:avLst/>
          </a:prstGeom>
        </p:spPr>
        <p:txBody>
          <a:bodyPr lIns="0" tIns="0" rIns="0" bIns="0" wrap="none">
            <a:noAutofit/>
          </a:bodyPr>
          <a:p>
            <a:pPr algn="r" indent="0" rtl="1"/>
            <a:r>
              <a:rPr lang="ar-SA" sz="900">
                <a:latin typeface="Arial"/>
              </a:rPr>
              <a:t>ئني الركبتين قليلا</a:t>
            </a:r>
          </a:p>
        </p:txBody>
      </p:sp>
      <p:sp>
        <p:nvSpPr>
          <p:cNvPr id="7" name=""/>
          <p:cNvSpPr/>
          <p:nvPr/>
        </p:nvSpPr>
        <p:spPr>
          <a:xfrm>
            <a:off x="6455664" y="5998464"/>
            <a:ext cx="749808" cy="195072"/>
          </a:xfrm>
          <a:prstGeom prst="rect">
            <a:avLst/>
          </a:prstGeom>
        </p:spPr>
        <p:txBody>
          <a:bodyPr lIns="0" tIns="0" rIns="0" bIns="0" wrap="none">
            <a:noAutofit/>
          </a:bodyPr>
          <a:p>
            <a:pPr algn="r" indent="0" rtl="1"/>
            <a:r>
              <a:rPr lang="ar-SA" b="1" sz="1300">
                <a:latin typeface="Arial"/>
              </a:rPr>
              <a:t>الأ</a:t>
            </a:r>
            <a:r>
              <a:rPr lang="ar-SA" b="1" baseline="30000" sz="1300">
                <a:latin typeface="Arial"/>
              </a:rPr>
              <a:t>ء</a:t>
            </a:r>
            <a:r>
              <a:rPr lang="ar-SA" b="1" sz="1300">
                <a:latin typeface="Arial"/>
              </a:rPr>
              <a:t>خطاء </a:t>
            </a:r>
            <a:r>
              <a:rPr lang="ar-SA" b="1" u="sng" sz="1300">
                <a:latin typeface="Arial"/>
              </a:rPr>
              <a:t>ا</a:t>
            </a:r>
            <a:r>
              <a:rPr lang="ar-SA" b="1" u="sng" sz="400">
                <a:latin typeface="Tahoma"/>
              </a:rPr>
              <a:t>أ,</a:t>
            </a:r>
            <a:r>
              <a:rPr lang="en-US" b="1" u="sng" sz="1300">
                <a:latin typeface="Arial"/>
              </a:rPr>
              <a:t>١</a:t>
            </a:r>
            <a:r>
              <a:rPr lang="ar-SA" b="1" u="sng" sz="400">
                <a:latin typeface="Tahoma"/>
              </a:rPr>
              <a:t>ا</a:t>
            </a:r>
          </a:p>
        </p:txBody>
      </p:sp>
      <p:sp>
        <p:nvSpPr>
          <p:cNvPr id="8" name=""/>
          <p:cNvSpPr/>
          <p:nvPr/>
        </p:nvSpPr>
        <p:spPr>
          <a:xfrm>
            <a:off x="6248400" y="5644896"/>
            <a:ext cx="225552" cy="609600"/>
          </a:xfrm>
          <a:prstGeom prst="rect">
            <a:avLst/>
          </a:prstGeom>
        </p:spPr>
        <p:txBody>
          <a:bodyPr lIns="0" tIns="0" rIns="0" bIns="0" wrap="none">
            <a:noAutofit/>
          </a:bodyPr>
          <a:p>
            <a:pPr algn="r" indent="0" rtl="1"/>
            <a:r>
              <a:rPr lang="ar-SA" b="1" sz="1300">
                <a:latin typeface="Arial"/>
              </a:rPr>
              <a:t>ئعة</a:t>
            </a:r>
          </a:p>
        </p:txBody>
      </p:sp>
      <p:graphicFrame>
        <p:nvGraphicFramePr>
          <p:cNvPr id="9" name=""/>
          <p:cNvGraphicFramePr>
            <a:graphicFrameLocks noGrp="1"/>
          </p:cNvGraphicFramePr>
          <p:nvPr/>
        </p:nvGraphicFramePr>
        <p:xfrm>
          <a:off x="3703320" y="3941064"/>
          <a:ext cx="1909064" cy="576072"/>
        </p:xfrm>
        <a:graphic>
          <a:graphicData uri="http://schemas.openxmlformats.org/drawingml/2006/table">
            <a:tbl>
              <a:tblPr/>
              <a:tblGrid>
                <a:gridCol w="208280"/>
                <a:gridCol w="902208"/>
                <a:gridCol w="798576"/>
              </a:tblGrid>
              <a:tr h="231648">
                <a:tc gridSpan="2">
                  <a:txBody>
                    <a:bodyPr lIns="0" tIns="0" rIns="0" bIns="0">
                      <a:noAutofit/>
                    </a:bodyPr>
                    <a:p>
                      <a:endParaRPr sz="1100"/>
                    </a:p>
                  </a:txBody>
                  <a:tcPr marL="0" marR="0" marT="0" marB="0"/>
                </a:tc>
                <a:tc hMerge="1">
                  <a:txBody>
                    <a:bodyPr lIns="0" tIns="0" rIns="0" bIns="0">
                      <a:noAutofit/>
                    </a:bodyPr>
                    <a:p>
                      <a:endParaRPr sz="1100"/>
                    </a:p>
                  </a:txBody>
                  <a:tcPr marL="0" marR="0" marT="0" marB="0"/>
                </a:tc>
                <a:tc>
                  <a:txBody>
                    <a:bodyPr lIns="0" tIns="0" rIns="0" bIns="0">
                      <a:noAutofit/>
                    </a:bodyPr>
                    <a:p>
                      <a:pPr algn="ctr" indent="0" rtl="1"/>
                      <a:r>
                        <a:rPr lang="ar-SA" sz="1200">
                          <a:latin typeface="Arial"/>
                        </a:rPr>
                        <a:t>المرفق</a:t>
                      </a:r>
                    </a:p>
                  </a:txBody>
                  <a:tcPr marL="0" marR="0" marT="0" marB="0" anchor="b"/>
                </a:tc>
              </a:tr>
              <a:tr h="344424">
                <a:tc>
                  <a:txBody>
                    <a:bodyPr lIns="0" tIns="0" rIns="0" bIns="0">
                      <a:noAutofit/>
                    </a:bodyPr>
                    <a:p>
                      <a:endParaRPr sz="1700"/>
                    </a:p>
                  </a:txBody>
                  <a:tcPr marL="0" marR="0" marT="0" marB="0">
                    <a:solidFill>
                      <a:srgbClr val="00559E"/>
                    </a:solidFill>
                  </a:tcPr>
                </a:tc>
                <a:tc>
                  <a:txBody>
                    <a:bodyPr lIns="0" tIns="0" rIns="0" bIns="0">
                      <a:noAutofit/>
                    </a:bodyPr>
                    <a:p>
                      <a:endParaRPr sz="1700"/>
                    </a:p>
                  </a:txBody>
                  <a:tcPr marL="0" marR="0" marT="0" marB="0"/>
                </a:tc>
                <a:tc>
                  <a:txBody>
                    <a:bodyPr lIns="0" tIns="0" rIns="0" bIns="0">
                      <a:noAutofit/>
                    </a:bodyPr>
                    <a:p>
                      <a:pPr algn="ctr" indent="0" rtl="1"/>
                      <a:r>
                        <a:rPr lang="ar-SA" b="1" sz="700">
                          <a:latin typeface="Arial"/>
                        </a:rPr>
                        <a:t>ب</a:t>
                      </a:r>
                      <a:r>
                        <a:rPr lang="ar-SA" sz="1200">
                          <a:latin typeface="Arial"/>
                        </a:rPr>
                        <a:t>لا مس</a:t>
                      </a:r>
                    </a:p>
                  </a:txBody>
                  <a:tcPr marL="0" marR="0" marT="0" marB="0" anchor="ctr"/>
                </a:tc>
              </a:tr>
            </a:tbl>
          </a:graphicData>
        </a:graphic>
      </p:graphicFrame>
      <p:sp>
        <p:nvSpPr>
          <p:cNvPr id="10" name=""/>
          <p:cNvSpPr/>
          <p:nvPr/>
        </p:nvSpPr>
        <p:spPr>
          <a:xfrm>
            <a:off x="5437632" y="5742432"/>
            <a:ext cx="719328" cy="256032"/>
          </a:xfrm>
          <a:prstGeom prst="rect">
            <a:avLst/>
          </a:prstGeom>
        </p:spPr>
        <p:txBody>
          <a:bodyPr lIns="0" tIns="0" rIns="0" bIns="0">
            <a:noAutofit/>
          </a:bodyPr>
          <a:p>
            <a:pPr algn="ctr" indent="0" rtl="1">
              <a:lnSpc>
                <a:spcPts val="1200"/>
              </a:lnSpc>
            </a:pPr>
            <a:r>
              <a:rPr lang="ar-SA" sz="900">
                <a:latin typeface="Arial"/>
              </a:rPr>
              <a:t>يكون مسافة الرجلين ب</a:t>
            </a:r>
            <a:r>
              <a:rPr lang="ar-SA" sz="850">
                <a:latin typeface="Arial"/>
              </a:rPr>
              <a:t>عر</a:t>
            </a:r>
            <a:r>
              <a:rPr lang="ar-SA" sz="900">
                <a:latin typeface="Arial"/>
              </a:rPr>
              <a:t>ض الأكتاف</a:t>
            </a:r>
          </a:p>
        </p:txBody>
      </p:sp>
      <p:sp>
        <p:nvSpPr>
          <p:cNvPr id="11" name=""/>
          <p:cNvSpPr/>
          <p:nvPr/>
        </p:nvSpPr>
        <p:spPr>
          <a:xfrm>
            <a:off x="3657600" y="6382512"/>
            <a:ext cx="2852928" cy="463296"/>
          </a:xfrm>
          <a:prstGeom prst="rect">
            <a:avLst/>
          </a:prstGeom>
        </p:spPr>
        <p:txBody>
          <a:bodyPr lIns="0" tIns="0" rIns="0" bIns="0">
            <a:noAutofit/>
          </a:bodyPr>
          <a:p>
            <a:pPr algn="just" indent="0" rtl="1">
              <a:spcAft>
                <a:spcPts val="630"/>
              </a:spcAft>
            </a:pPr>
            <a:r>
              <a:rPr lang="en-US" b="1" sz="1300">
                <a:latin typeface="Arial"/>
              </a:rPr>
              <a:t>٠</a:t>
            </a:r>
            <a:r>
              <a:rPr lang="ar-SA" b="1" sz="1300">
                <a:latin typeface="Arial"/>
              </a:rPr>
              <a:t>    مسافة القدمين واسع جدا، يعيق سرعة الحركة.</a:t>
            </a:r>
          </a:p>
          <a:p>
            <a:pPr algn="just" indent="0" rtl="1"/>
            <a:r>
              <a:rPr lang="en-US" b="1" sz="1300">
                <a:latin typeface="Arial"/>
              </a:rPr>
              <a:t>٠</a:t>
            </a:r>
            <a:r>
              <a:rPr lang="ar-SA" b="1" sz="1300">
                <a:latin typeface="Arial"/>
              </a:rPr>
              <a:t>    مساقة القدمين ضيق جدا، ربك التوازن.</a:t>
            </a:r>
          </a:p>
        </p:txBody>
      </p:sp>
      <p:sp>
        <p:nvSpPr>
          <p:cNvPr id="12" name=""/>
          <p:cNvSpPr/>
          <p:nvPr/>
        </p:nvSpPr>
        <p:spPr>
          <a:xfrm>
            <a:off x="3255264" y="4584192"/>
            <a:ext cx="207264" cy="109728"/>
          </a:xfrm>
          <a:prstGeom prst="rect">
            <a:avLst/>
          </a:prstGeom>
          <a:solidFill>
            <a:srgbClr val="4B4B4D"/>
          </a:solidFill>
        </p:spPr>
        <p:txBody>
          <a:bodyPr lIns="0" tIns="0" rIns="0" bIns="0" wrap="none">
            <a:noAutofit/>
          </a:bodyPr>
          <a:p>
            <a:pPr algn="r" indent="0" rtl="1"/>
            <a:r>
              <a:rPr lang="ar-SA" b="1" i="1" sz="900">
                <a:latin typeface="Tahoma"/>
              </a:rPr>
              <a:t>ا</a:t>
            </a:r>
            <a:r>
              <a:rPr lang="en-US" b="1" i="1" sz="900">
                <a:latin typeface="Tahoma"/>
              </a:rPr>
              <a:t>١</a:t>
            </a:r>
          </a:p>
        </p:txBody>
      </p:sp>
      <p:sp>
        <p:nvSpPr>
          <p:cNvPr id="13" name=""/>
          <p:cNvSpPr/>
          <p:nvPr/>
        </p:nvSpPr>
        <p:spPr>
          <a:xfrm>
            <a:off x="2142744" y="4117848"/>
            <a:ext cx="521208" cy="304800"/>
          </a:xfrm>
          <a:prstGeom prst="rect">
            <a:avLst/>
          </a:prstGeom>
        </p:spPr>
        <p:txBody>
          <a:bodyPr lIns="0" tIns="0" rIns="0" bIns="0">
            <a:noAutofit/>
          </a:bodyPr>
          <a:p>
            <a:pPr algn="ctr" indent="0" rtl="1">
              <a:lnSpc>
                <a:spcPts val="1584"/>
              </a:lnSpc>
            </a:pPr>
            <a:r>
              <a:rPr lang="ar-SA" b="1" sz="1050">
                <a:latin typeface="Arial"/>
              </a:rPr>
              <a:t>باتجاه </a:t>
            </a:r>
            <a:r>
              <a:rPr lang="en-US" b="1" sz="1050">
                <a:latin typeface="Arial"/>
              </a:rPr>
              <a:t>45</a:t>
            </a:r>
            <a:r>
              <a:rPr lang="ar-SA" b="1" sz="1050">
                <a:latin typeface="Arial"/>
              </a:rPr>
              <a:t> درجة تقريبا</a:t>
            </a:r>
          </a:p>
        </p:txBody>
      </p:sp>
      <p:sp>
        <p:nvSpPr>
          <p:cNvPr id="14" name=""/>
          <p:cNvSpPr/>
          <p:nvPr/>
        </p:nvSpPr>
        <p:spPr>
          <a:xfrm>
            <a:off x="1914144" y="5644896"/>
            <a:ext cx="1292352" cy="743712"/>
          </a:xfrm>
          <a:prstGeom prst="rect">
            <a:avLst/>
          </a:prstGeom>
        </p:spPr>
        <p:txBody>
          <a:bodyPr lIns="0" tIns="0" rIns="0" bIns="0">
            <a:noAutofit/>
          </a:bodyPr>
          <a:p>
            <a:pPr marL="190500" indent="0" rtl="1">
              <a:spcAft>
                <a:spcPts val="210"/>
              </a:spcAft>
            </a:pPr>
            <a:r>
              <a:rPr lang="ar-SA" b="1" sz="950">
                <a:latin typeface="Arial"/>
              </a:rPr>
              <a:t>يرفع</a:t>
            </a:r>
            <a:r>
              <a:rPr lang="en-US" b="1" sz="950">
                <a:latin typeface="Arial"/>
              </a:rPr>
              <a:t>٠</a:t>
            </a:r>
            <a:r>
              <a:rPr lang="ar-SA" b="1" sz="950">
                <a:latin typeface="Arial"/>
              </a:rPr>
              <a:t>الكعب</a:t>
            </a:r>
          </a:p>
          <a:p>
            <a:pPr algn="r" marR="787400" indent="0" rtl="1"/>
            <a:r>
              <a:rPr lang="ar-SA" b="1" baseline="30000" sz="950">
                <a:latin typeface="Arial"/>
              </a:rPr>
              <a:t>ق</a:t>
            </a:r>
            <a:r>
              <a:rPr lang="ar-SA" b="1" sz="950">
                <a:latin typeface="Arial"/>
              </a:rPr>
              <a:t>ليلا</a:t>
            </a:r>
          </a:p>
        </p:txBody>
      </p:sp>
      <p:sp>
        <p:nvSpPr>
          <p:cNvPr id="15" name=""/>
          <p:cNvSpPr/>
          <p:nvPr/>
        </p:nvSpPr>
        <p:spPr>
          <a:xfrm>
            <a:off x="1505712" y="6885432"/>
            <a:ext cx="4977384" cy="731520"/>
          </a:xfrm>
          <a:prstGeom prst="rect">
            <a:avLst/>
          </a:prstGeom>
        </p:spPr>
        <p:txBody>
          <a:bodyPr lIns="0" tIns="0" rIns="0" bIns="0">
            <a:noAutofit/>
          </a:bodyPr>
          <a:p>
            <a:pPr algn="just" indent="0" rtl="1">
              <a:lnSpc>
                <a:spcPts val="1944"/>
              </a:lnSpc>
            </a:pPr>
            <a:r>
              <a:rPr lang="en-US" b="1" sz="1300">
                <a:latin typeface="Arial"/>
              </a:rPr>
              <a:t>٠</a:t>
            </a:r>
            <a:r>
              <a:rPr lang="ar-SA" b="1" sz="1300">
                <a:latin typeface="Arial"/>
              </a:rPr>
              <a:t>    كعبي الرجلين ملامس للأرض، يعيق سلاسة الحركة.</a:t>
            </a:r>
          </a:p>
          <a:p>
            <a:pPr algn="just" indent="0" rtl="1">
              <a:lnSpc>
                <a:spcPts val="1944"/>
              </a:lnSpc>
            </a:pPr>
            <a:r>
              <a:rPr lang="en-US" b="1" sz="1300">
                <a:latin typeface="Arial"/>
              </a:rPr>
              <a:t>٠</a:t>
            </a:r>
            <a:r>
              <a:rPr lang="ar-SA" b="1" sz="1300">
                <a:latin typeface="Arial"/>
              </a:rPr>
              <a:t>    الوقوف بشكل مستقيم، يكون هدف أكر للخصم.</a:t>
            </a:r>
          </a:p>
          <a:p>
            <a:pPr algn="just" indent="0" rtl="1">
              <a:lnSpc>
                <a:spcPts val="1944"/>
              </a:lnSpc>
            </a:pPr>
            <a:r>
              <a:rPr lang="en-US" b="1" sz="1300">
                <a:latin typeface="Arial"/>
              </a:rPr>
              <a:t>٠</a:t>
            </a:r>
            <a:r>
              <a:rPr lang="ar-SA" b="1" sz="1300">
                <a:latin typeface="Arial"/>
              </a:rPr>
              <a:t> رفع الذقن عاليا، اعطاء فرصة اكبر لضوب على الذقن وهي يحتسب الضوبة القاضية.</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612392" y="795528"/>
            <a:ext cx="4696968" cy="1816608"/>
          </a:xfrm>
          <a:prstGeom prst="rect">
            <a:avLst/>
          </a:prstGeom>
        </p:spPr>
      </p:pic>
      <p:pic>
        <p:nvPicPr>
          <p:cNvPr id="3" name=""/>
          <p:cNvPicPr>
            <a:picLocks noChangeAspect="1"/>
          </p:cNvPicPr>
          <p:nvPr/>
        </p:nvPicPr>
        <p:blipFill>
          <a:blip r:embed="rPictId1"/>
          <a:stretch>
            <a:fillRect/>
          </a:stretch>
        </p:blipFill>
        <p:spPr>
          <a:xfrm>
            <a:off x="2218944" y="3459480"/>
            <a:ext cx="3331464" cy="3761232"/>
          </a:xfrm>
          <a:prstGeom prst="rect">
            <a:avLst/>
          </a:prstGeom>
        </p:spPr>
      </p:pic>
      <p:sp>
        <p:nvSpPr>
          <p:cNvPr id="4" name=""/>
          <p:cNvSpPr/>
          <p:nvPr/>
        </p:nvSpPr>
        <p:spPr>
          <a:xfrm>
            <a:off x="1255776" y="2612136"/>
            <a:ext cx="5687568" cy="179832"/>
          </a:xfrm>
          <a:prstGeom prst="rect">
            <a:avLst/>
          </a:prstGeom>
        </p:spPr>
        <p:txBody>
          <a:bodyPr lIns="0" tIns="0" rIns="0" bIns="0" wrap="none">
            <a:noAutofit/>
          </a:bodyPr>
          <a:p>
            <a:pPr indent="0"/>
            <a:r>
              <a:rPr lang="en-US" b="1" sz="1200">
                <a:solidFill>
                  <a:srgbClr val="454545"/>
                </a:solidFill>
                <a:latin typeface="Arial"/>
              </a:rPr>
              <a:t>T.. wide To narrow Too Square Too narrow Perfect</a:t>
            </a:r>
          </a:p>
        </p:txBody>
      </p:sp>
      <p:sp>
        <p:nvSpPr>
          <p:cNvPr id="5" name=""/>
          <p:cNvSpPr/>
          <p:nvPr/>
        </p:nvSpPr>
        <p:spPr>
          <a:xfrm>
            <a:off x="1255776" y="3121152"/>
            <a:ext cx="5687568" cy="201168"/>
          </a:xfrm>
          <a:prstGeom prst="rect">
            <a:avLst/>
          </a:prstGeom>
        </p:spPr>
        <p:txBody>
          <a:bodyPr lIns="0" tIns="0" rIns="0" bIns="0" wrap="none">
            <a:noAutofit/>
          </a:bodyPr>
          <a:p>
            <a:pPr algn="r" indent="0" rtl="1"/>
            <a:r>
              <a:rPr lang="en-US" b="1" sz="1300">
                <a:latin typeface="Arial"/>
              </a:rPr>
              <a:t>٠</a:t>
            </a:r>
            <a:r>
              <a:rPr lang="ar-SA" b="1" sz="1300">
                <a:latin typeface="Arial"/>
              </a:rPr>
              <a:t> شكل وقفة الملاكم في الزاويات مختلغة :</a:t>
            </a:r>
          </a:p>
        </p:txBody>
      </p:sp>
      <p:sp>
        <p:nvSpPr>
          <p:cNvPr id="6" name=""/>
          <p:cNvSpPr/>
          <p:nvPr/>
        </p:nvSpPr>
        <p:spPr>
          <a:xfrm>
            <a:off x="6120384" y="8104632"/>
            <a:ext cx="603504" cy="195072"/>
          </a:xfrm>
          <a:prstGeom prst="rect">
            <a:avLst/>
          </a:prstGeom>
        </p:spPr>
        <p:txBody>
          <a:bodyPr lIns="0" tIns="0" rIns="0" bIns="0" wrap="none">
            <a:noAutofit/>
          </a:bodyPr>
          <a:p>
            <a:pPr algn="just" indent="241300" rtl="1">
              <a:spcBef>
                <a:spcPts val="4830"/>
              </a:spcBef>
              <a:spcAft>
                <a:spcPts val="1050"/>
              </a:spcAft>
            </a:pPr>
            <a:r>
              <a:rPr lang="ar-SA" b="1" sz="1300">
                <a:latin typeface="Arial"/>
              </a:rPr>
              <a:t>قبضة اليد;</a:t>
            </a:r>
          </a:p>
        </p:txBody>
      </p:sp>
      <p:sp>
        <p:nvSpPr>
          <p:cNvPr id="7" name=""/>
          <p:cNvSpPr/>
          <p:nvPr/>
        </p:nvSpPr>
        <p:spPr>
          <a:xfrm>
            <a:off x="594360" y="8449056"/>
            <a:ext cx="6352032" cy="704088"/>
          </a:xfrm>
          <a:prstGeom prst="rect">
            <a:avLst/>
          </a:prstGeom>
        </p:spPr>
        <p:txBody>
          <a:bodyPr lIns="0" tIns="0" rIns="0" bIns="0">
            <a:noAutofit/>
          </a:bodyPr>
          <a:p>
            <a:pPr algn="just" indent="241300" rtl="1">
              <a:lnSpc>
                <a:spcPts val="1848"/>
              </a:lnSpc>
              <a:spcBef>
                <a:spcPts val="1050"/>
              </a:spcBef>
            </a:pPr>
            <a:r>
              <a:rPr lang="ar-SA" b="1" sz="1300">
                <a:latin typeface="Arial"/>
              </a:rPr>
              <a:t>إن طريقة قبضة اليد ضرورية جدا وذلك لأجل الحصول على الضربة الفعالة عند أصطدام القبضة بالمتافس، ومن جهة أخوى لتفادي الاصابات عند أرتطام القبضة بالاجسام. والطريقة الصحيحة للقبضة السليمة هي بضم الأصابع الأربعة بشكل كام بدون وجود أي فراغ بين الاصابع ومن ثم ضغط أصبع الإبهام على أصبعين السبابة</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215640" y="1679448"/>
            <a:ext cx="3941064" cy="3102864"/>
          </a:xfrm>
          <a:prstGeom prst="rect">
            <a:avLst/>
          </a:prstGeom>
        </p:spPr>
      </p:pic>
      <p:sp>
        <p:nvSpPr>
          <p:cNvPr id="3" name=""/>
          <p:cNvSpPr/>
          <p:nvPr/>
        </p:nvSpPr>
        <p:spPr>
          <a:xfrm>
            <a:off x="600456" y="719328"/>
            <a:ext cx="6348984" cy="457200"/>
          </a:xfrm>
          <a:prstGeom prst="rect">
            <a:avLst/>
          </a:prstGeom>
        </p:spPr>
        <p:txBody>
          <a:bodyPr lIns="0" tIns="0" rIns="0" bIns="0">
            <a:noAutofit/>
          </a:bodyPr>
          <a:p>
            <a:pPr algn="just" indent="0" rtl="1">
              <a:lnSpc>
                <a:spcPts val="1344"/>
              </a:lnSpc>
              <a:spcAft>
                <a:spcPts val="3150"/>
              </a:spcAft>
            </a:pPr>
            <a:r>
              <a:rPr lang="ar-SA" b="1" sz="1300">
                <a:latin typeface="Arial"/>
              </a:rPr>
              <a:t>والوسطى ويجب ان لاتميل قبضة اليد للجانبين وظهر اليد ان يكون مسدقيما مع الساعد. ويجب ان لا يكون اليد متشنجا اثناء الوقفة </a:t>
            </a:r>
            <a:r>
              <a:rPr lang="ar-SA" b="1" u="sng" sz="1300">
                <a:latin typeface="Arial"/>
              </a:rPr>
              <a:t>الاستعد,اد</a:t>
            </a:r>
            <a:r>
              <a:rPr lang="ar-SA" b="1" sz="1300">
                <a:latin typeface="Arial"/>
              </a:rPr>
              <a:t> الملاكم. فقط عند ضرب الخصم يجب ضم قبضة اليد بقوة.</a:t>
            </a:r>
          </a:p>
        </p:txBody>
      </p:sp>
      <p:sp>
        <p:nvSpPr>
          <p:cNvPr id="4" name=""/>
          <p:cNvSpPr/>
          <p:nvPr/>
        </p:nvSpPr>
        <p:spPr>
          <a:xfrm>
            <a:off x="600456" y="7537704"/>
            <a:ext cx="6580632" cy="792480"/>
          </a:xfrm>
          <a:prstGeom prst="rect">
            <a:avLst/>
          </a:prstGeom>
        </p:spPr>
        <p:txBody>
          <a:bodyPr lIns="0" tIns="0" rIns="0" bIns="0">
            <a:noAutofit/>
          </a:bodyPr>
          <a:p>
            <a:pPr algn="r" indent="0" rtl="1">
              <a:spcBef>
                <a:spcPts val="15120"/>
              </a:spcBef>
              <a:spcAft>
                <a:spcPts val="1050"/>
              </a:spcAft>
            </a:pPr>
            <a:r>
              <a:rPr lang="ar-SA" b="1" sz="1300">
                <a:latin typeface="Arial"/>
              </a:rPr>
              <a:t>خطوات الملاكمة </a:t>
            </a:r>
            <a:r>
              <a:rPr lang="en-US" b="1" sz="1100">
                <a:latin typeface="Arial"/>
              </a:rPr>
              <a:t>BOXING</a:t>
            </a:r>
            <a:r>
              <a:rPr lang="en-US" b="1" sz="1300">
                <a:latin typeface="Arial"/>
              </a:rPr>
              <a:t> </a:t>
            </a:r>
            <a:r>
              <a:rPr lang="en-US" b="1" sz="1100">
                <a:latin typeface="Arial"/>
              </a:rPr>
              <a:t>STEPS</a:t>
            </a:r>
            <a:r>
              <a:rPr lang="ar-SA" b="1" sz="1300">
                <a:latin typeface="Arial"/>
              </a:rPr>
              <a:t>:</a:t>
            </a:r>
          </a:p>
          <a:p>
            <a:pPr indent="0" rtl="1">
              <a:spcAft>
                <a:spcPts val="420"/>
              </a:spcAft>
            </a:pPr>
            <a:r>
              <a:rPr lang="ar-SA" b="1" sz="1300">
                <a:latin typeface="Arial"/>
              </a:rPr>
              <a:t>وهي الطويقة التي يتحرك بها الملاكم داخل الحلبة. بحيث يبدأ أولا ننحرك القدم الذي يكون أقرب إلى اتجاه</a:t>
            </a:r>
          </a:p>
          <a:p>
            <a:pPr algn="r" indent="0" rtl="1"/>
            <a:r>
              <a:rPr lang="ar-SA" b="1" sz="1300">
                <a:latin typeface="Arial"/>
              </a:rPr>
              <a:t>الحركة.</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75232" y="719328"/>
            <a:ext cx="4812792" cy="2932176"/>
          </a:xfrm>
          <a:prstGeom prst="rect">
            <a:avLst/>
          </a:prstGeom>
        </p:spPr>
      </p:pic>
      <p:graphicFrame>
        <p:nvGraphicFramePr>
          <p:cNvPr id="3" name=""/>
          <p:cNvGraphicFramePr>
            <a:graphicFrameLocks noGrp="1"/>
          </p:cNvGraphicFramePr>
          <p:nvPr/>
        </p:nvGraphicFramePr>
        <p:xfrm>
          <a:off x="1459992" y="3688080"/>
          <a:ext cx="4907280" cy="2459736"/>
        </p:xfrm>
        <a:graphic>
          <a:graphicData uri="http://schemas.openxmlformats.org/drawingml/2006/table">
            <a:tbl>
              <a:tblPr/>
              <a:tblGrid>
                <a:gridCol w="2157984"/>
                <a:gridCol w="560832"/>
                <a:gridCol w="2188464"/>
              </a:tblGrid>
              <a:tr h="307848">
                <a:tc>
                  <a:txBody>
                    <a:bodyPr lIns="0" tIns="0" rIns="0" bIns="0">
                      <a:noAutofit/>
                    </a:bodyPr>
                    <a:p>
                      <a:pPr algn="ctr" indent="0" rtl="1"/>
                      <a:r>
                        <a:rPr lang="ar-SA" b="1" sz="1300">
                          <a:latin typeface="Arial"/>
                        </a:rPr>
                        <a:t>خطو للخف</a:t>
                      </a:r>
                    </a:p>
                  </a:txBody>
                  <a:tcPr marL="0" marR="0" marT="0" marB="0" anchor="b"/>
                </a:tc>
                <a:tc>
                  <a:txBody>
                    <a:bodyPr lIns="0" tIns="0" rIns="0" bIns="0">
                      <a:noAutofit/>
                    </a:bodyPr>
                    <a:p>
                      <a:endParaRPr sz="1500"/>
                    </a:p>
                  </a:txBody>
                  <a:tcPr marL="0" marR="0" marT="0" marB="0"/>
                </a:tc>
                <a:tc>
                  <a:txBody>
                    <a:bodyPr lIns="0" tIns="0" rIns="0" bIns="0">
                      <a:noAutofit/>
                    </a:bodyPr>
                    <a:p>
                      <a:pPr algn="ctr" indent="0" rtl="1"/>
                      <a:r>
                        <a:rPr lang="ar-SA" b="1" sz="1300">
                          <a:latin typeface="Arial"/>
                        </a:rPr>
                        <a:t>خطو للأمام</a:t>
                      </a:r>
                    </a:p>
                  </a:txBody>
                  <a:tcPr marL="0" marR="0" marT="0" marB="0" anchor="b"/>
                </a:tc>
              </a:tr>
              <a:tr h="256032">
                <a:tc>
                  <a:txBody>
                    <a:bodyPr lIns="0" tIns="0" rIns="0" bIns="0">
                      <a:noAutofit/>
                    </a:bodyPr>
                    <a:p>
                      <a:pPr algn="r" marR="114300" indent="0" rtl="1"/>
                      <a:r>
                        <a:rPr lang="en-US" sz="900">
                          <a:latin typeface="Segoe UI"/>
                        </a:rPr>
                        <a:t>٠</a:t>
                      </a:r>
                      <a:r>
                        <a:rPr lang="ar-SA" sz="900">
                          <a:latin typeface="Segoe UI"/>
                        </a:rPr>
                        <a:t> </a:t>
                      </a:r>
                      <a:r>
                        <a:rPr lang="ar-SA" b="1" sz="1300">
                          <a:latin typeface="Arial"/>
                        </a:rPr>
                        <a:t>وقوف بطريقة وقفة الملاكمة.</a:t>
                      </a:r>
                    </a:p>
                  </a:txBody>
                  <a:tcPr marL="0" marR="0" marT="0" marB="0" anchor="b"/>
                </a:tc>
                <a:tc>
                  <a:txBody>
                    <a:bodyPr lIns="0" tIns="0" rIns="0" bIns="0">
                      <a:noAutofit/>
                    </a:bodyPr>
                    <a:p>
                      <a:endParaRPr sz="1300"/>
                    </a:p>
                  </a:txBody>
                  <a:tcPr marL="0" marR="0" marT="0" marB="0"/>
                </a:tc>
                <a:tc>
                  <a:txBody>
                    <a:bodyPr lIns="0" tIns="0" rIns="0" bIns="0">
                      <a:noAutofit/>
                    </a:bodyPr>
                    <a:p>
                      <a:pPr algn="r" marR="127000" indent="0" rtl="1"/>
                      <a:r>
                        <a:rPr lang="en-US" sz="900">
                          <a:latin typeface="Segoe UI"/>
                        </a:rPr>
                        <a:t>٠</a:t>
                      </a:r>
                      <a:r>
                        <a:rPr lang="ar-SA" b="1" sz="1300">
                          <a:latin typeface="Arial"/>
                        </a:rPr>
                        <a:t>وقوف بطريقة وقفة الملاكمة.</a:t>
                      </a:r>
                    </a:p>
                  </a:txBody>
                  <a:tcPr marL="0" marR="0" marT="0" marB="0" anchor="b"/>
                </a:tc>
              </a:tr>
              <a:tr h="198120">
                <a:tc>
                  <a:txBody>
                    <a:bodyPr lIns="0" tIns="0" rIns="0" bIns="0">
                      <a:noAutofit/>
                    </a:bodyPr>
                    <a:p>
                      <a:pPr algn="r" marR="114300" indent="0" rtl="1"/>
                      <a:r>
                        <a:rPr lang="en-US" sz="900">
                          <a:latin typeface="Segoe UI"/>
                        </a:rPr>
                        <a:t>٠</a:t>
                      </a:r>
                      <a:r>
                        <a:rPr lang="ar-SA" sz="900">
                          <a:latin typeface="Segoe UI"/>
                        </a:rPr>
                        <a:t> </a:t>
                      </a:r>
                      <a:r>
                        <a:rPr lang="ar-SA" b="1" sz="1300">
                          <a:latin typeface="Arial"/>
                        </a:rPr>
                        <a:t>رفع القدم الخلفية قليلا.</a:t>
                      </a:r>
                    </a:p>
                  </a:txBody>
                  <a:tcPr marL="0" marR="0" marT="0" marB="0" anchor="b"/>
                </a:tc>
                <a:tc>
                  <a:txBody>
                    <a:bodyPr lIns="0" tIns="0" rIns="0" bIns="0">
                      <a:noAutofit/>
                    </a:bodyPr>
                    <a:p>
                      <a:endParaRPr sz="1000"/>
                    </a:p>
                  </a:txBody>
                  <a:tcPr marL="0" marR="0" marT="0" marB="0"/>
                </a:tc>
                <a:tc>
                  <a:txBody>
                    <a:bodyPr lIns="0" tIns="0" rIns="0" bIns="0">
                      <a:noAutofit/>
                    </a:bodyPr>
                    <a:p>
                      <a:pPr algn="r" marR="127000" indent="0" rtl="1"/>
                      <a:r>
                        <a:rPr lang="en-US" sz="900">
                          <a:latin typeface="Segoe UI"/>
                        </a:rPr>
                        <a:t>٠</a:t>
                      </a:r>
                      <a:r>
                        <a:rPr lang="ar-SA" b="1" sz="1300">
                          <a:latin typeface="Arial"/>
                        </a:rPr>
                        <a:t>رفع القدم الامامية قليلا.</a:t>
                      </a:r>
                    </a:p>
                  </a:txBody>
                  <a:tcPr marL="0" marR="0" marT="0" marB="0" anchor="b"/>
                </a:tc>
              </a:tr>
              <a:tr h="195072">
                <a:tc>
                  <a:txBody>
                    <a:bodyPr lIns="0" tIns="0" rIns="0" bIns="0">
                      <a:noAutofit/>
                    </a:bodyPr>
                    <a:p>
                      <a:pPr algn="r" marR="114300" indent="0" rtl="1"/>
                      <a:r>
                        <a:rPr lang="en-US" sz="900">
                          <a:latin typeface="Segoe UI"/>
                        </a:rPr>
                        <a:t>٠</a:t>
                      </a:r>
                      <a:r>
                        <a:rPr lang="ar-SA" sz="900">
                          <a:latin typeface="Segoe UI"/>
                        </a:rPr>
                        <a:t> </a:t>
                      </a:r>
                      <a:r>
                        <a:rPr lang="ar-SA" b="1" sz="1300">
                          <a:latin typeface="Arial"/>
                        </a:rPr>
                        <a:t>دفع الجسم بوسطة الرجل الخلفية.</a:t>
                      </a:r>
                    </a:p>
                  </a:txBody>
                  <a:tcPr marL="0" marR="0" marT="0" marB="0" anchor="b"/>
                </a:tc>
                <a:tc>
                  <a:txBody>
                    <a:bodyPr lIns="0" tIns="0" rIns="0" bIns="0">
                      <a:noAutofit/>
                    </a:bodyPr>
                    <a:p>
                      <a:endParaRPr sz="1000"/>
                    </a:p>
                  </a:txBody>
                  <a:tcPr marL="0" marR="0" marT="0" marB="0"/>
                </a:tc>
                <a:tc>
                  <a:txBody>
                    <a:bodyPr lIns="0" tIns="0" rIns="0" bIns="0">
                      <a:noAutofit/>
                    </a:bodyPr>
                    <a:p>
                      <a:pPr algn="r" marR="127000" indent="0" rtl="1"/>
                      <a:r>
                        <a:rPr lang="en-US" sz="900">
                          <a:latin typeface="Segoe UI"/>
                        </a:rPr>
                        <a:t>٠</a:t>
                      </a:r>
                      <a:r>
                        <a:rPr lang="ar-SA" sz="900">
                          <a:latin typeface="Segoe UI"/>
                        </a:rPr>
                        <a:t> </a:t>
                      </a:r>
                      <a:r>
                        <a:rPr lang="ar-SA" b="1" sz="1300">
                          <a:latin typeface="Arial"/>
                        </a:rPr>
                        <a:t>دفع الجسم بوسطة الرجل الخلفية.</a:t>
                      </a:r>
                    </a:p>
                  </a:txBody>
                  <a:tcPr marL="0" marR="0" marT="0" marB="0" anchor="b"/>
                </a:tc>
              </a:tr>
              <a:tr h="185928">
                <a:tc>
                  <a:txBody>
                    <a:bodyPr lIns="0" tIns="0" rIns="0" bIns="0">
                      <a:noAutofit/>
                    </a:bodyPr>
                    <a:p>
                      <a:pPr algn="r" marR="114300" indent="0" rtl="1"/>
                      <a:r>
                        <a:rPr lang="en-US" sz="900">
                          <a:latin typeface="Segoe UI"/>
                        </a:rPr>
                        <a:t>٠</a:t>
                      </a:r>
                      <a:r>
                        <a:rPr lang="ar-SA" b="1" sz="1300">
                          <a:latin typeface="Arial"/>
                        </a:rPr>
                        <a:t>بعد لمس مقدمة الرجل الخلفية للأرض،</a:t>
                      </a:r>
                    </a:p>
                  </a:txBody>
                  <a:tcPr marL="0" marR="0" marT="0" marB="0" anchor="b"/>
                </a:tc>
                <a:tc>
                  <a:txBody>
                    <a:bodyPr lIns="0" tIns="0" rIns="0" bIns="0">
                      <a:noAutofit/>
                    </a:bodyPr>
                    <a:p>
                      <a:endParaRPr sz="900"/>
                    </a:p>
                  </a:txBody>
                  <a:tcPr marL="0" marR="0" marT="0" marB="0"/>
                </a:tc>
                <a:tc>
                  <a:txBody>
                    <a:bodyPr lIns="0" tIns="0" rIns="0" bIns="0">
                      <a:noAutofit/>
                    </a:bodyPr>
                    <a:p>
                      <a:pPr algn="r" marR="127000" indent="0" rtl="1"/>
                      <a:r>
                        <a:rPr lang="en-US" sz="900">
                          <a:latin typeface="Segoe UI"/>
                        </a:rPr>
                        <a:t>٠</a:t>
                      </a:r>
                      <a:r>
                        <a:rPr lang="ar-SA" sz="900">
                          <a:latin typeface="Segoe UI"/>
                        </a:rPr>
                        <a:t> </a:t>
                      </a:r>
                      <a:r>
                        <a:rPr lang="ar-SA" b="1" sz="1300">
                          <a:latin typeface="Arial"/>
                        </a:rPr>
                        <a:t>بعد لمس اصابع الرجل الامامية للأرض،</a:t>
                      </a:r>
                    </a:p>
                  </a:txBody>
                  <a:tcPr marL="0" marR="0" marT="0" marB="0" anchor="b"/>
                </a:tc>
              </a:tr>
              <a:tr h="188976">
                <a:tc>
                  <a:txBody>
                    <a:bodyPr lIns="0" tIns="0" rIns="0" bIns="0">
                      <a:noAutofit/>
                    </a:bodyPr>
                    <a:p>
                      <a:pPr algn="r" marR="177800" indent="0" rtl="1"/>
                      <a:r>
                        <a:rPr lang="ar-SA" b="1" sz="1300">
                          <a:latin typeface="Arial"/>
                        </a:rPr>
                        <a:t>يتم زحف الرجل الأمامية للخلف.</a:t>
                      </a:r>
                    </a:p>
                  </a:txBody>
                  <a:tcPr marL="0" marR="0" marT="0" marB="0" anchor="b"/>
                </a:tc>
                <a:tc>
                  <a:txBody>
                    <a:bodyPr lIns="0" tIns="0" rIns="0" bIns="0">
                      <a:noAutofit/>
                    </a:bodyPr>
                    <a:p>
                      <a:endParaRPr sz="900"/>
                    </a:p>
                  </a:txBody>
                  <a:tcPr marL="0" marR="0" marT="0" marB="0"/>
                </a:tc>
                <a:tc>
                  <a:txBody>
                    <a:bodyPr lIns="0" tIns="0" rIns="0" bIns="0">
                      <a:noAutofit/>
                    </a:bodyPr>
                    <a:p>
                      <a:pPr algn="r" marR="190500" indent="0" rtl="1"/>
                      <a:r>
                        <a:rPr lang="ar-SA" b="1" sz="1300">
                          <a:latin typeface="Arial"/>
                        </a:rPr>
                        <a:t>يتم زحف الرجل الخلفية للأمام.</a:t>
                      </a:r>
                    </a:p>
                  </a:txBody>
                  <a:tcPr marL="0" marR="0" marT="0" marB="0" anchor="b"/>
                </a:tc>
              </a:tr>
              <a:tr h="195072">
                <a:tc>
                  <a:txBody>
                    <a:bodyPr lIns="0" tIns="0" rIns="0" bIns="0">
                      <a:noAutofit/>
                    </a:bodyPr>
                    <a:p>
                      <a:pPr algn="r" marR="114300" indent="0" rtl="1"/>
                      <a:r>
                        <a:rPr lang="en-US" sz="900">
                          <a:latin typeface="Segoe UI"/>
                        </a:rPr>
                        <a:t>٠</a:t>
                      </a:r>
                      <a:r>
                        <a:rPr lang="ar-SA" sz="900">
                          <a:latin typeface="Segoe UI"/>
                        </a:rPr>
                        <a:t> </a:t>
                      </a:r>
                      <a:r>
                        <a:rPr lang="ar-SA" b="1" sz="1300">
                          <a:latin typeface="Arial"/>
                        </a:rPr>
                        <a:t>الحفاظ على المسافة بين الرجلين بعرض</a:t>
                      </a:r>
                    </a:p>
                  </a:txBody>
                  <a:tcPr marL="0" marR="0" marT="0" marB="0" anchor="b"/>
                </a:tc>
                <a:tc>
                  <a:txBody>
                    <a:bodyPr lIns="0" tIns="0" rIns="0" bIns="0">
                      <a:noAutofit/>
                    </a:bodyPr>
                    <a:p>
                      <a:endParaRPr sz="1000"/>
                    </a:p>
                  </a:txBody>
                  <a:tcPr marL="0" marR="0" marT="0" marB="0"/>
                </a:tc>
                <a:tc>
                  <a:txBody>
                    <a:bodyPr lIns="0" tIns="0" rIns="0" bIns="0">
                      <a:noAutofit/>
                    </a:bodyPr>
                    <a:p>
                      <a:pPr algn="r" marR="127000" indent="0" rtl="1"/>
                      <a:r>
                        <a:rPr lang="en-US" sz="900">
                          <a:latin typeface="Segoe UI"/>
                        </a:rPr>
                        <a:t>٠</a:t>
                      </a:r>
                      <a:r>
                        <a:rPr lang="ar-SA" sz="900">
                          <a:latin typeface="Segoe UI"/>
                        </a:rPr>
                        <a:t> </a:t>
                      </a:r>
                      <a:r>
                        <a:rPr lang="ar-SA" b="1" sz="1300">
                          <a:latin typeface="Arial"/>
                        </a:rPr>
                        <a:t>الحفاظ على المسافة بين الرجلين بعرض</a:t>
                      </a:r>
                    </a:p>
                  </a:txBody>
                  <a:tcPr marL="0" marR="0" marT="0" marB="0" anchor="b"/>
                </a:tc>
              </a:tr>
              <a:tr h="932688">
                <a:tc>
                  <a:txBody>
                    <a:bodyPr lIns="0" tIns="0" rIns="0" bIns="0">
                      <a:noAutofit/>
                    </a:bodyPr>
                    <a:p>
                      <a:pPr algn="ctr" indent="0" rtl="1"/>
                      <a:r>
                        <a:rPr lang="ar-SA" b="1" sz="1300">
                          <a:latin typeface="Arial"/>
                        </a:rPr>
                        <a:t>الكتفين. مع توزهع </a:t>
                      </a:r>
                      <a:r>
                        <a:rPr lang="en-US" b="1" sz="1300">
                          <a:latin typeface="Arial"/>
                        </a:rPr>
                        <a:t>١</a:t>
                      </a:r>
                      <a:r>
                        <a:rPr lang="ar-SA" b="1" sz="1300">
                          <a:latin typeface="Arial"/>
                        </a:rPr>
                        <a:t>لوزت على الرجلين.</a:t>
                      </a:r>
                    </a:p>
                  </a:txBody>
                  <a:tcPr marL="0" marR="0" marT="0" marB="0"/>
                </a:tc>
                <a:tc>
                  <a:txBody>
                    <a:bodyPr lIns="0" tIns="0" rIns="0" bIns="0">
                      <a:noAutofit/>
                    </a:bodyPr>
                    <a:p>
                      <a:endParaRPr sz="4500"/>
                    </a:p>
                  </a:txBody>
                  <a:tcPr marL="0" marR="0" marT="0" marB="0"/>
                </a:tc>
                <a:tc>
                  <a:txBody>
                    <a:bodyPr lIns="0" tIns="0" rIns="0" bIns="0">
                      <a:noAutofit/>
                    </a:bodyPr>
                    <a:p>
                      <a:pPr algn="ctr" indent="0" rtl="1"/>
                      <a:r>
                        <a:rPr lang="ar-SA" b="1" sz="1300">
                          <a:latin typeface="Arial"/>
                        </a:rPr>
                        <a:t>الكتفين. مع لوز؛ع الوزن على الرجلين.</a:t>
                      </a:r>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380744" y="719328"/>
            <a:ext cx="5004816" cy="2267712"/>
          </a:xfrm>
          <a:prstGeom prst="rect">
            <a:avLst/>
          </a:prstGeom>
        </p:spPr>
      </p:pic>
      <p:graphicFrame>
        <p:nvGraphicFramePr>
          <p:cNvPr id="3" name=""/>
          <p:cNvGraphicFramePr>
            <a:graphicFrameLocks noGrp="1"/>
          </p:cNvGraphicFramePr>
          <p:nvPr/>
        </p:nvGraphicFramePr>
        <p:xfrm>
          <a:off x="1371600" y="3099816"/>
          <a:ext cx="4882896" cy="2459736"/>
        </p:xfrm>
        <a:graphic>
          <a:graphicData uri="http://schemas.openxmlformats.org/drawingml/2006/table">
            <a:tbl>
              <a:tblPr/>
              <a:tblGrid>
                <a:gridCol w="2206752"/>
                <a:gridCol w="472440"/>
                <a:gridCol w="2203704"/>
              </a:tblGrid>
              <a:tr h="310896">
                <a:tc>
                  <a:txBody>
                    <a:bodyPr lIns="0" tIns="0" rIns="0" bIns="0">
                      <a:noAutofit/>
                    </a:bodyPr>
                    <a:p>
                      <a:pPr algn="ctr" indent="0" rtl="1"/>
                      <a:r>
                        <a:rPr lang="ar-SA" b="1" sz="1300">
                          <a:latin typeface="Arial"/>
                        </a:rPr>
                        <a:t>خطوللجهة اليسرى</a:t>
                      </a:r>
                    </a:p>
                  </a:txBody>
                  <a:tcPr marL="0" marR="0" marT="0" marB="0" anchor="b"/>
                </a:tc>
                <a:tc>
                  <a:txBody>
                    <a:bodyPr lIns="0" tIns="0" rIns="0" bIns="0">
                      <a:noAutofit/>
                    </a:bodyPr>
                    <a:p>
                      <a:endParaRPr sz="1500"/>
                    </a:p>
                  </a:txBody>
                  <a:tcPr marL="0" marR="0" marT="0" marB="0"/>
                </a:tc>
                <a:tc>
                  <a:txBody>
                    <a:bodyPr lIns="0" tIns="0" rIns="0" bIns="0">
                      <a:noAutofit/>
                    </a:bodyPr>
                    <a:p>
                      <a:pPr algn="ctr" indent="0" rtl="1"/>
                      <a:r>
                        <a:rPr lang="ar-SA" b="1" sz="1300">
                          <a:latin typeface="Arial"/>
                        </a:rPr>
                        <a:t>خطو للجهة اليمتى</a:t>
                      </a:r>
                    </a:p>
                  </a:txBody>
                  <a:tcPr marL="0" marR="0" marT="0" marB="0" anchor="b"/>
                </a:tc>
              </a:tr>
              <a:tr h="313944">
                <a:tc>
                  <a:txBody>
                    <a:bodyPr lIns="0" tIns="0" rIns="0" bIns="0">
                      <a:noAutofit/>
                    </a:bodyPr>
                    <a:p>
                      <a:pPr algn="ctr" indent="0" rtl="1"/>
                      <a:r>
                        <a:rPr lang="ar-SA" b="1" sz="1300">
                          <a:latin typeface="Arial"/>
                        </a:rPr>
                        <a:t>(إذا كان قدم اليسار فى الامام)</a:t>
                      </a:r>
                    </a:p>
                  </a:txBody>
                  <a:tcPr marL="0" marR="0" marT="0" marB="0" anchor="b"/>
                </a:tc>
                <a:tc>
                  <a:txBody>
                    <a:bodyPr lIns="0" tIns="0" rIns="0" bIns="0">
                      <a:noAutofit/>
                    </a:bodyPr>
                    <a:p>
                      <a:endParaRPr sz="1500"/>
                    </a:p>
                  </a:txBody>
                  <a:tcPr marL="0" marR="0" marT="0" marB="0"/>
                </a:tc>
                <a:tc>
                  <a:txBody>
                    <a:bodyPr lIns="0" tIns="0" rIns="0" bIns="0">
                      <a:noAutofit/>
                    </a:bodyPr>
                    <a:p>
                      <a:pPr algn="ctr" indent="0" rtl="1"/>
                      <a:r>
                        <a:rPr lang="ar-SA" b="1" sz="1300">
                          <a:latin typeface="Arial"/>
                        </a:rPr>
                        <a:t>(إذا كان قدم اليسار فى الامام)</a:t>
                      </a:r>
                    </a:p>
                  </a:txBody>
                  <a:tcPr marL="0" marR="0" marT="0" marB="0" anchor="b"/>
                </a:tc>
              </a:tr>
              <a:tr h="252984">
                <a:tc>
                  <a:txBody>
                    <a:bodyPr lIns="0" tIns="0" rIns="0" bIns="0">
                      <a:noAutofit/>
                    </a:bodyPr>
                    <a:p>
                      <a:pPr algn="r" marR="101600" indent="0" rtl="1"/>
                      <a:r>
                        <a:rPr lang="en-US" sz="900">
                          <a:latin typeface="Segoe UI"/>
                        </a:rPr>
                        <a:t>٠</a:t>
                      </a:r>
                      <a:r>
                        <a:rPr lang="ar-SA" b="1" sz="1300">
                          <a:latin typeface="Arial"/>
                        </a:rPr>
                        <a:t>وقوف </a:t>
                      </a:r>
                      <a:r>
                        <a:rPr lang="ar-SA" sz="900">
                          <a:latin typeface="Segoe UI"/>
                        </a:rPr>
                        <a:t>ب</a:t>
                      </a:r>
                      <a:r>
                        <a:rPr lang="ar-SA" b="1" sz="1300">
                          <a:latin typeface="Arial"/>
                        </a:rPr>
                        <a:t>طريقة وقفة الملاكمة.</a:t>
                      </a:r>
                    </a:p>
                  </a:txBody>
                  <a:tcPr marL="0" marR="0" marT="0" marB="0" anchor="b"/>
                </a:tc>
                <a:tc>
                  <a:txBody>
                    <a:bodyPr lIns="0" tIns="0" rIns="0" bIns="0">
                      <a:noAutofit/>
                    </a:bodyPr>
                    <a:p>
                      <a:endParaRPr sz="1200"/>
                    </a:p>
                  </a:txBody>
                  <a:tcPr marL="0" marR="0" marT="0" marB="0"/>
                </a:tc>
                <a:tc>
                  <a:txBody>
                    <a:bodyPr lIns="0" tIns="0" rIns="0" bIns="0">
                      <a:noAutofit/>
                    </a:bodyPr>
                    <a:p>
                      <a:pPr algn="r" marR="127000" indent="0" rtl="1"/>
                      <a:r>
                        <a:rPr lang="en-US" sz="900">
                          <a:latin typeface="Segoe UI"/>
                        </a:rPr>
                        <a:t>٠</a:t>
                      </a:r>
                      <a:r>
                        <a:rPr lang="ar-SA" b="1" sz="1300">
                          <a:latin typeface="Arial"/>
                        </a:rPr>
                        <a:t>وقوف </a:t>
                      </a:r>
                      <a:r>
                        <a:rPr lang="ar-SA" sz="900">
                          <a:latin typeface="Segoe UI"/>
                        </a:rPr>
                        <a:t>ب</a:t>
                      </a:r>
                      <a:r>
                        <a:rPr lang="ar-SA" b="1" sz="1300">
                          <a:latin typeface="Arial"/>
                        </a:rPr>
                        <a:t>طريقة وقفة الملاكمة.</a:t>
                      </a:r>
                    </a:p>
                  </a:txBody>
                  <a:tcPr marL="0" marR="0" marT="0" marB="0" anchor="b"/>
                </a:tc>
              </a:tr>
              <a:tr h="198120">
                <a:tc>
                  <a:txBody>
                    <a:bodyPr lIns="0" tIns="0" rIns="0" bIns="0">
                      <a:noAutofit/>
                    </a:bodyPr>
                    <a:p>
                      <a:pPr algn="r" marR="101600" indent="0" rtl="1"/>
                      <a:r>
                        <a:rPr lang="en-US" sz="900">
                          <a:latin typeface="Segoe UI"/>
                        </a:rPr>
                        <a:t>٠</a:t>
                      </a:r>
                      <a:r>
                        <a:rPr lang="ar-SA" b="1" sz="1300">
                          <a:latin typeface="Arial"/>
                        </a:rPr>
                        <a:t>رفع القدم الامامية قليلا.</a:t>
                      </a:r>
                    </a:p>
                  </a:txBody>
                  <a:tcPr marL="0" marR="0" marT="0" marB="0" anchor="b"/>
                </a:tc>
                <a:tc>
                  <a:txBody>
                    <a:bodyPr lIns="0" tIns="0" rIns="0" bIns="0">
                      <a:noAutofit/>
                    </a:bodyPr>
                    <a:p>
                      <a:endParaRPr sz="1000"/>
                    </a:p>
                  </a:txBody>
                  <a:tcPr marL="0" marR="0" marT="0" marB="0"/>
                </a:tc>
                <a:tc>
                  <a:txBody>
                    <a:bodyPr lIns="0" tIns="0" rIns="0" bIns="0">
                      <a:noAutofit/>
                    </a:bodyPr>
                    <a:p>
                      <a:pPr algn="r" marR="127000" indent="0" rtl="1"/>
                      <a:r>
                        <a:rPr lang="en-US" sz="900">
                          <a:latin typeface="Segoe UI"/>
                        </a:rPr>
                        <a:t>٠</a:t>
                      </a:r>
                      <a:r>
                        <a:rPr lang="ar-SA" sz="900">
                          <a:latin typeface="Segoe UI"/>
                        </a:rPr>
                        <a:t> </a:t>
                      </a:r>
                      <a:r>
                        <a:rPr lang="ar-SA" b="1" sz="1300">
                          <a:latin typeface="Arial"/>
                        </a:rPr>
                        <a:t>رفع القدم الخلفية قليلا.</a:t>
                      </a:r>
                    </a:p>
                  </a:txBody>
                  <a:tcPr marL="0" marR="0" marT="0" marB="0" anchor="b"/>
                </a:tc>
              </a:tr>
              <a:tr h="195072">
                <a:tc>
                  <a:txBody>
                    <a:bodyPr lIns="0" tIns="0" rIns="0" bIns="0">
                      <a:noAutofit/>
                    </a:bodyPr>
                    <a:p>
                      <a:pPr algn="ctr" indent="0" rtl="1"/>
                      <a:r>
                        <a:rPr lang="en-US" sz="900">
                          <a:latin typeface="Segoe UI"/>
                        </a:rPr>
                        <a:t>٠</a:t>
                      </a:r>
                      <a:r>
                        <a:rPr lang="ar-SA" sz="900">
                          <a:latin typeface="Segoe UI"/>
                        </a:rPr>
                        <a:t> </a:t>
                      </a:r>
                      <a:r>
                        <a:rPr lang="ar-SA" b="1" sz="1300">
                          <a:latin typeface="Arial"/>
                        </a:rPr>
                        <a:t>دفع الجسم لليسار بواسطة الرجل الخلفية.</a:t>
                      </a:r>
                    </a:p>
                  </a:txBody>
                  <a:tcPr marL="0" marR="0" marT="0" marB="0" anchor="b"/>
                </a:tc>
                <a:tc>
                  <a:txBody>
                    <a:bodyPr lIns="0" tIns="0" rIns="0" bIns="0">
                      <a:noAutofit/>
                    </a:bodyPr>
                    <a:p>
                      <a:endParaRPr sz="1000"/>
                    </a:p>
                  </a:txBody>
                  <a:tcPr marL="0" marR="0" marT="0" marB="0"/>
                </a:tc>
                <a:tc>
                  <a:txBody>
                    <a:bodyPr lIns="0" tIns="0" rIns="0" bIns="0">
                      <a:noAutofit/>
                    </a:bodyPr>
                    <a:p>
                      <a:pPr algn="r" marR="127000" indent="0" rtl="1"/>
                      <a:r>
                        <a:rPr lang="en-US" sz="900">
                          <a:latin typeface="Segoe UI"/>
                        </a:rPr>
                        <a:t>٠</a:t>
                      </a:r>
                      <a:r>
                        <a:rPr lang="ar-SA" sz="900">
                          <a:latin typeface="Segoe UI"/>
                        </a:rPr>
                        <a:t> </a:t>
                      </a:r>
                      <a:r>
                        <a:rPr lang="ar-SA" b="1" sz="1300">
                          <a:latin typeface="Arial"/>
                        </a:rPr>
                        <a:t>دفع الجسم لليمين بواسطة الرجل الامامية.</a:t>
                      </a:r>
                    </a:p>
                  </a:txBody>
                  <a:tcPr marL="0" marR="0" marT="0" marB="0" anchor="b"/>
                </a:tc>
              </a:tr>
              <a:tr h="185928">
                <a:tc>
                  <a:txBody>
                    <a:bodyPr lIns="0" tIns="0" rIns="0" bIns="0">
                      <a:noAutofit/>
                    </a:bodyPr>
                    <a:p>
                      <a:pPr algn="r" marR="101600" indent="0" rtl="1"/>
                      <a:r>
                        <a:rPr lang="en-US" sz="900">
                          <a:latin typeface="Segoe UI"/>
                        </a:rPr>
                        <a:t>٠</a:t>
                      </a:r>
                      <a:r>
                        <a:rPr lang="ar-SA" b="1" sz="1300">
                          <a:latin typeface="Arial"/>
                        </a:rPr>
                        <a:t>بعد لمس اصابع الرجل الامامية للأرض،</a:t>
                      </a:r>
                    </a:p>
                  </a:txBody>
                  <a:tcPr marL="0" marR="0" marT="0" marB="0" anchor="b"/>
                </a:tc>
                <a:tc>
                  <a:txBody>
                    <a:bodyPr lIns="0" tIns="0" rIns="0" bIns="0">
                      <a:noAutofit/>
                    </a:bodyPr>
                    <a:p>
                      <a:endParaRPr sz="900"/>
                    </a:p>
                  </a:txBody>
                  <a:tcPr marL="0" marR="0" marT="0" marB="0"/>
                </a:tc>
                <a:tc>
                  <a:txBody>
                    <a:bodyPr lIns="0" tIns="0" rIns="0" bIns="0">
                      <a:noAutofit/>
                    </a:bodyPr>
                    <a:p>
                      <a:pPr algn="r" marR="127000" indent="0" rtl="1"/>
                      <a:r>
                        <a:rPr lang="en-US" sz="900">
                          <a:latin typeface="Segoe UI"/>
                        </a:rPr>
                        <a:t>٠</a:t>
                      </a:r>
                      <a:r>
                        <a:rPr lang="ar-SA" sz="900">
                          <a:latin typeface="Segoe UI"/>
                        </a:rPr>
                        <a:t> </a:t>
                      </a:r>
                      <a:r>
                        <a:rPr lang="ar-SA" b="1" sz="1300">
                          <a:latin typeface="Arial"/>
                        </a:rPr>
                        <a:t>بعد لمس اصابع الرجل الخلفية للأرض،</a:t>
                      </a:r>
                    </a:p>
                  </a:txBody>
                  <a:tcPr marL="0" marR="0" marT="0" marB="0" anchor="b"/>
                </a:tc>
              </a:tr>
              <a:tr h="188976">
                <a:tc>
                  <a:txBody>
                    <a:bodyPr lIns="0" tIns="0" rIns="0" bIns="0">
                      <a:noAutofit/>
                    </a:bodyPr>
                    <a:p>
                      <a:pPr algn="r" marR="177800" indent="0" rtl="1"/>
                      <a:r>
                        <a:rPr lang="ar-SA" b="1" sz="1300">
                          <a:latin typeface="Arial"/>
                        </a:rPr>
                        <a:t>يتم زحف الرجل الخلفية لليسار.</a:t>
                      </a:r>
                    </a:p>
                  </a:txBody>
                  <a:tcPr marL="0" marR="0" marT="0" marB="0" anchor="b"/>
                </a:tc>
                <a:tc>
                  <a:txBody>
                    <a:bodyPr lIns="0" tIns="0" rIns="0" bIns="0">
                      <a:noAutofit/>
                    </a:bodyPr>
                    <a:p>
                      <a:endParaRPr sz="900"/>
                    </a:p>
                  </a:txBody>
                  <a:tcPr marL="0" marR="0" marT="0" marB="0"/>
                </a:tc>
                <a:tc>
                  <a:txBody>
                    <a:bodyPr lIns="0" tIns="0" rIns="0" bIns="0">
                      <a:noAutofit/>
                    </a:bodyPr>
                    <a:p>
                      <a:pPr algn="r" marR="190500" indent="0" rtl="1"/>
                      <a:r>
                        <a:rPr lang="ar-SA" b="1" sz="1300">
                          <a:latin typeface="Arial"/>
                        </a:rPr>
                        <a:t>يتم زحف الرجل الامامية لليمين.</a:t>
                      </a:r>
                    </a:p>
                  </a:txBody>
                  <a:tcPr marL="0" marR="0" marT="0" marB="0" anchor="b"/>
                </a:tc>
              </a:tr>
              <a:tr h="192024">
                <a:tc>
                  <a:txBody>
                    <a:bodyPr lIns="0" tIns="0" rIns="0" bIns="0">
                      <a:noAutofit/>
                    </a:bodyPr>
                    <a:p>
                      <a:pPr algn="r" marR="101600" indent="0" rtl="1"/>
                      <a:r>
                        <a:rPr lang="en-US" sz="900">
                          <a:latin typeface="Segoe UI"/>
                        </a:rPr>
                        <a:t>٠</a:t>
                      </a:r>
                      <a:r>
                        <a:rPr lang="ar-SA" sz="900">
                          <a:latin typeface="Segoe UI"/>
                        </a:rPr>
                        <a:t> </a:t>
                      </a:r>
                      <a:r>
                        <a:rPr lang="ar-SA" b="1" sz="1300">
                          <a:latin typeface="Arial"/>
                        </a:rPr>
                        <a:t>الحفاظ على المسافة بين الرجلين بعرض</a:t>
                      </a:r>
                    </a:p>
                  </a:txBody>
                  <a:tcPr marL="0" marR="0" marT="0" marB="0" anchor="b"/>
                </a:tc>
                <a:tc>
                  <a:txBody>
                    <a:bodyPr lIns="0" tIns="0" rIns="0" bIns="0">
                      <a:noAutofit/>
                    </a:bodyPr>
                    <a:p>
                      <a:endParaRPr sz="1000"/>
                    </a:p>
                  </a:txBody>
                  <a:tcPr marL="0" marR="0" marT="0" marB="0"/>
                </a:tc>
                <a:tc>
                  <a:txBody>
                    <a:bodyPr lIns="0" tIns="0" rIns="0" bIns="0">
                      <a:noAutofit/>
                    </a:bodyPr>
                    <a:p>
                      <a:pPr algn="r" marR="127000" indent="0" rtl="1"/>
                      <a:r>
                        <a:rPr lang="en-US" sz="900">
                          <a:latin typeface="Segoe UI"/>
                        </a:rPr>
                        <a:t>٠</a:t>
                      </a:r>
                      <a:r>
                        <a:rPr lang="ar-SA" sz="900">
                          <a:latin typeface="Segoe UI"/>
                        </a:rPr>
                        <a:t> </a:t>
                      </a:r>
                      <a:r>
                        <a:rPr lang="ar-SA" b="1" sz="1300">
                          <a:latin typeface="Arial"/>
                        </a:rPr>
                        <a:t>الحفاظ على المسافة بين الرجلين بعرض</a:t>
                      </a:r>
                    </a:p>
                  </a:txBody>
                  <a:tcPr marL="0" marR="0" marT="0" marB="0" anchor="b"/>
                </a:tc>
              </a:tr>
              <a:tr h="621792">
                <a:tc>
                  <a:txBody>
                    <a:bodyPr lIns="0" tIns="0" rIns="0" bIns="0">
                      <a:noAutofit/>
                    </a:bodyPr>
                    <a:p>
                      <a:pPr algn="ctr" indent="0" rtl="1"/>
                      <a:r>
                        <a:rPr lang="ar-SA" b="1" sz="1300">
                          <a:latin typeface="Arial"/>
                        </a:rPr>
                        <a:t>الكتفين. مع لوز؛ع </a:t>
                      </a:r>
                      <a:r>
                        <a:rPr lang="en-US" b="1" sz="1300">
                          <a:latin typeface="Arial"/>
                        </a:rPr>
                        <a:t>١</a:t>
                      </a:r>
                      <a:r>
                        <a:rPr lang="ar-SA" b="1" sz="1300">
                          <a:latin typeface="Arial"/>
                        </a:rPr>
                        <a:t>لوزت ظى الرجلين.</a:t>
                      </a:r>
                    </a:p>
                  </a:txBody>
                  <a:tcPr marL="0" marR="0" marT="0" marB="0"/>
                </a:tc>
                <a:tc>
                  <a:txBody>
                    <a:bodyPr lIns="0" tIns="0" rIns="0" bIns="0">
                      <a:noAutofit/>
                    </a:bodyPr>
                    <a:p>
                      <a:endParaRPr sz="3000"/>
                    </a:p>
                  </a:txBody>
                  <a:tcPr marL="0" marR="0" marT="0" marB="0"/>
                </a:tc>
                <a:tc>
                  <a:txBody>
                    <a:bodyPr lIns="0" tIns="0" rIns="0" bIns="0">
                      <a:noAutofit/>
                    </a:bodyPr>
                    <a:p>
                      <a:pPr algn="ctr" indent="0" rtl="1"/>
                      <a:r>
                        <a:rPr lang="ar-SA" b="1" sz="1300">
                          <a:latin typeface="Arial"/>
                        </a:rPr>
                        <a:t>الكتفين. مع لوزهع الوزن على الرجلين.</a:t>
                      </a:r>
                    </a:p>
                  </a:txBody>
                  <a:tcPr marL="0" marR="0" marT="0" marB="0"/>
                </a:tc>
              </a:tr>
            </a:tbl>
          </a:graphicData>
        </a:graphic>
      </p:graphicFrame>
      <p:sp>
        <p:nvSpPr>
          <p:cNvPr id="4" name=""/>
          <p:cNvSpPr/>
          <p:nvPr/>
        </p:nvSpPr>
        <p:spPr>
          <a:xfrm>
            <a:off x="3142488" y="5681472"/>
            <a:ext cx="4032504" cy="1600200"/>
          </a:xfrm>
          <a:prstGeom prst="rect">
            <a:avLst/>
          </a:prstGeom>
        </p:spPr>
        <p:txBody>
          <a:bodyPr lIns="0" tIns="0" rIns="0" bIns="0">
            <a:noAutofit/>
          </a:bodyPr>
          <a:p>
            <a:pPr algn="r" indent="0" rtl="1">
              <a:spcBef>
                <a:spcPts val="420"/>
              </a:spcBef>
              <a:spcAft>
                <a:spcPts val="1050"/>
              </a:spcAft>
            </a:pPr>
            <a:r>
              <a:rPr lang="ar-SA" b="1" sz="1300">
                <a:latin typeface="Arial"/>
              </a:rPr>
              <a:t>الأخطاء الشائعة في خطوات الملاكمة:</a:t>
            </a:r>
          </a:p>
          <a:p>
            <a:pPr algn="just" marR="247904" indent="0" rtl="1">
              <a:lnSpc>
                <a:spcPts val="1944"/>
              </a:lnSpc>
            </a:pPr>
            <a:r>
              <a:rPr lang="en-US" b="1" sz="1300">
                <a:latin typeface="Arial"/>
              </a:rPr>
              <a:t>٠</a:t>
            </a:r>
            <a:r>
              <a:rPr lang="ar-SA" b="1" sz="1300">
                <a:latin typeface="Arial"/>
              </a:rPr>
              <a:t> زحف الرجلين على الأرض أثناء الحركة.</a:t>
            </a:r>
          </a:p>
          <a:p>
            <a:pPr algn="just" marR="247904" indent="0" rtl="1">
              <a:lnSpc>
                <a:spcPts val="1944"/>
              </a:lnSpc>
            </a:pPr>
            <a:r>
              <a:rPr lang="en-US" b="1" sz="1300">
                <a:latin typeface="Arial"/>
              </a:rPr>
              <a:t>٠</a:t>
            </a:r>
            <a:r>
              <a:rPr lang="ar-SA" b="1" sz="1300">
                <a:latin typeface="Arial"/>
              </a:rPr>
              <a:t> المسافة بين الرجلين ان </a:t>
            </a:r>
            <a:r>
              <a:rPr lang="ar-SA" b="1" sz="1200">
                <a:latin typeface="Arial"/>
              </a:rPr>
              <a:t>ي</a:t>
            </a:r>
            <a:r>
              <a:rPr lang="ar-SA" b="1" sz="1300">
                <a:latin typeface="Arial"/>
              </a:rPr>
              <a:t>كون ع</a:t>
            </a:r>
            <a:r>
              <a:rPr lang="ar-SA" b="1" sz="1200">
                <a:latin typeface="Arial"/>
              </a:rPr>
              <a:t>ريدتن </a:t>
            </a:r>
            <a:r>
              <a:rPr lang="ar-SA" b="1" sz="1300">
                <a:latin typeface="Arial"/>
              </a:rPr>
              <a:t>او ضيق جدا أثناء الحركة.</a:t>
            </a:r>
          </a:p>
          <a:p>
            <a:pPr algn="just" marR="247904" indent="0" rtl="1">
              <a:lnSpc>
                <a:spcPts val="1944"/>
              </a:lnSpc>
            </a:pPr>
            <a:r>
              <a:rPr lang="en-US" b="1" sz="1300">
                <a:latin typeface="Arial"/>
              </a:rPr>
              <a:t>٠</a:t>
            </a:r>
            <a:r>
              <a:rPr lang="ar-SA" b="1" sz="1300">
                <a:latin typeface="Arial"/>
              </a:rPr>
              <a:t>    الحركة على كعب الرجلين.</a:t>
            </a:r>
          </a:p>
          <a:p>
            <a:pPr algn="just" marR="247904" indent="0" rtl="1">
              <a:spcAft>
                <a:spcPts val="420"/>
              </a:spcAft>
            </a:pPr>
            <a:r>
              <a:rPr lang="en-US" b="1" sz="1300">
                <a:latin typeface="Arial"/>
              </a:rPr>
              <a:t>٠</a:t>
            </a:r>
            <a:r>
              <a:rPr lang="ar-SA" b="1" sz="1300">
                <a:latin typeface="Arial"/>
              </a:rPr>
              <a:t>    ان لا يتم ووزيع وزن الجسم على الرجلين.</a:t>
            </a:r>
          </a:p>
          <a:p>
            <a:pPr algn="just" marR="247904" indent="0" rtl="1">
              <a:spcAft>
                <a:spcPts val="6930"/>
              </a:spcAft>
            </a:pPr>
            <a:r>
              <a:rPr lang="en-US" b="1" sz="1300">
                <a:latin typeface="Arial"/>
              </a:rPr>
              <a:t>٠</a:t>
            </a:r>
            <a:r>
              <a:rPr lang="ar-SA" b="1" sz="1300">
                <a:latin typeface="Arial"/>
              </a:rPr>
              <a:t>    ان لا يتم المحافظة على نفس المسافة بين الرجلين أثناء الحركة.</a:t>
            </a:r>
          </a:p>
        </p:txBody>
      </p:sp>
      <p:sp>
        <p:nvSpPr>
          <p:cNvPr id="5" name=""/>
          <p:cNvSpPr/>
          <p:nvPr/>
        </p:nvSpPr>
        <p:spPr>
          <a:xfrm>
            <a:off x="5946648" y="8464296"/>
            <a:ext cx="1231392" cy="182880"/>
          </a:xfrm>
          <a:prstGeom prst="rect">
            <a:avLst/>
          </a:prstGeom>
          <a:solidFill>
            <a:srgbClr val="D3D3D3"/>
          </a:solidFill>
        </p:spPr>
        <p:txBody>
          <a:bodyPr lIns="0" tIns="0" rIns="0" bIns="0" wrap="none">
            <a:noAutofit/>
          </a:bodyPr>
          <a:p>
            <a:pPr algn="r" indent="0" rtl="1">
              <a:spcBef>
                <a:spcPts val="6930"/>
              </a:spcBef>
            </a:pPr>
            <a:r>
              <a:rPr lang="ar-SA" sz="1200">
                <a:latin typeface="Arial"/>
              </a:rPr>
              <a:t>لكمات الملاكمة الأساسية:</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96696" y="4230624"/>
            <a:ext cx="2685288" cy="3593592"/>
          </a:xfrm>
          <a:prstGeom prst="rect">
            <a:avLst/>
          </a:prstGeom>
        </p:spPr>
      </p:pic>
      <p:pic>
        <p:nvPicPr>
          <p:cNvPr id="3" name=""/>
          <p:cNvPicPr>
            <a:picLocks noChangeAspect="1"/>
          </p:cNvPicPr>
          <p:nvPr/>
        </p:nvPicPr>
        <p:blipFill>
          <a:blip r:embed="rPictId1"/>
          <a:stretch>
            <a:fillRect/>
          </a:stretch>
        </p:blipFill>
        <p:spPr>
          <a:xfrm>
            <a:off x="740664" y="7882128"/>
            <a:ext cx="3054096" cy="1956816"/>
          </a:xfrm>
          <a:prstGeom prst="rect">
            <a:avLst/>
          </a:prstGeom>
        </p:spPr>
      </p:pic>
      <p:sp>
        <p:nvSpPr>
          <p:cNvPr id="4" name=""/>
          <p:cNvSpPr/>
          <p:nvPr/>
        </p:nvSpPr>
        <p:spPr>
          <a:xfrm>
            <a:off x="594360" y="707136"/>
            <a:ext cx="6583680" cy="2648712"/>
          </a:xfrm>
          <a:prstGeom prst="rect">
            <a:avLst/>
          </a:prstGeom>
        </p:spPr>
        <p:txBody>
          <a:bodyPr lIns="0" tIns="0" rIns="0" bIns="0">
            <a:noAutofit/>
          </a:bodyPr>
          <a:p>
            <a:pPr algn="just" marR="469900" indent="0" rtl="1">
              <a:lnSpc>
                <a:spcPts val="1584"/>
              </a:lnSpc>
            </a:pPr>
            <a:r>
              <a:rPr lang="ar-SA" sz="1200">
                <a:latin typeface="Arial"/>
              </a:rPr>
              <a:t>جمبع اللكمات    الملاكمة    (لكمة    المستقيمة،    لكمة    الخطف،    لكمة    قلع) لكل    لكمة استخدامات مختلفة ومن المكن اداءها    بأشكال    مختلفة</a:t>
            </a:r>
          </a:p>
          <a:p>
            <a:pPr algn="just" indent="0" rtl="1">
              <a:lnSpc>
                <a:spcPts val="1584"/>
              </a:lnSpc>
              <a:spcAft>
                <a:spcPts val="420"/>
              </a:spcAft>
            </a:pPr>
            <a:r>
              <a:rPr lang="ar-SA" sz="1200">
                <a:latin typeface="Arial"/>
              </a:rPr>
              <a:t>حسب وضع</a:t>
            </a:r>
            <a:r>
              <a:rPr lang="ar-SA" b="1" sz="1700">
                <a:latin typeface="Segoe UI"/>
              </a:rPr>
              <a:t>ي</a:t>
            </a:r>
            <a:r>
              <a:rPr lang="ar-SA" sz="1200">
                <a:latin typeface="Arial"/>
              </a:rPr>
              <a:t>ة اللعبة ومن المكن اداء جمبع أنواع اللكمات باليد الأمامية والخلف</a:t>
            </a:r>
            <a:r>
              <a:rPr lang="ar-SA" b="1" sz="1700">
                <a:latin typeface="Segoe UI"/>
              </a:rPr>
              <a:t>ي</a:t>
            </a:r>
            <a:r>
              <a:rPr lang="ar-SA" sz="1200">
                <a:latin typeface="Arial"/>
              </a:rPr>
              <a:t>ة ويمكن تسديدها للرأس و الجسم. ومن المكن تنفين اللكمات في الوضع الثابت او خطو للأمام والخلف او تنفين اللكمة مع خطو للجانبين وبشكل عام هنالك أخطاء شائعة في اللكمات الأساسية للملاكمة:</a:t>
            </a:r>
          </a:p>
          <a:p>
            <a:pPr algn="just" marR="254000" indent="0" rtl="1">
              <a:lnSpc>
                <a:spcPts val="1656"/>
              </a:lnSpc>
            </a:pPr>
            <a:r>
              <a:rPr lang="en-US" b="1" sz="1700">
                <a:latin typeface="Segoe UI"/>
              </a:rPr>
              <a:t>٠</a:t>
            </a:r>
            <a:r>
              <a:rPr lang="ar-SA" sz="1200">
                <a:latin typeface="Arial"/>
              </a:rPr>
              <a:t>    اللكم بدون لف الجسم</a:t>
            </a:r>
          </a:p>
          <a:p>
            <a:pPr algn="just" marR="254000" indent="0" rtl="1">
              <a:lnSpc>
                <a:spcPts val="1656"/>
              </a:lnSpc>
            </a:pPr>
            <a:r>
              <a:rPr lang="en-US" b="1" sz="1700">
                <a:latin typeface="Segoe UI"/>
              </a:rPr>
              <a:t>٠</a:t>
            </a:r>
            <a:r>
              <a:rPr lang="ar-SA" sz="1200">
                <a:latin typeface="Arial"/>
              </a:rPr>
              <a:t>    تحويل وزن الجسم إلى جهة الخاطئة.</a:t>
            </a:r>
          </a:p>
          <a:p>
            <a:pPr algn="just" marR="254000" indent="0" rtl="1">
              <a:lnSpc>
                <a:spcPts val="1656"/>
              </a:lnSpc>
            </a:pPr>
            <a:r>
              <a:rPr lang="en-US" b="1" sz="1700">
                <a:latin typeface="Segoe UI"/>
              </a:rPr>
              <a:t>٠</a:t>
            </a:r>
            <a:r>
              <a:rPr lang="ar-SA" sz="1200">
                <a:latin typeface="Arial"/>
              </a:rPr>
              <a:t>    رفع الذقن صعودا.</a:t>
            </a:r>
          </a:p>
          <a:p>
            <a:pPr algn="just" marR="254000" indent="0" rtl="1">
              <a:lnSpc>
                <a:spcPts val="1656"/>
              </a:lnSpc>
            </a:pPr>
            <a:r>
              <a:rPr lang="en-US" b="1" sz="1700">
                <a:latin typeface="Segoe UI"/>
              </a:rPr>
              <a:t>٠</a:t>
            </a:r>
            <a:r>
              <a:rPr lang="ar-SA" sz="1200">
                <a:latin typeface="Arial"/>
              </a:rPr>
              <a:t>    عدم حماية الذقن</a:t>
            </a:r>
          </a:p>
          <a:p>
            <a:pPr algn="just" marR="254000" indent="0" rtl="1">
              <a:lnSpc>
                <a:spcPts val="1656"/>
              </a:lnSpc>
            </a:pPr>
            <a:r>
              <a:rPr lang="en-US" b="1" sz="1700">
                <a:latin typeface="Segoe UI"/>
              </a:rPr>
              <a:t>٠</a:t>
            </a:r>
            <a:r>
              <a:rPr lang="ar-SA" sz="1200">
                <a:latin typeface="Arial"/>
              </a:rPr>
              <a:t> أنحناء الرأس للأمام او للخلف او للجانبين</a:t>
            </a:r>
          </a:p>
          <a:p>
            <a:pPr algn="just" marR="254000" indent="0" rtl="1">
              <a:lnSpc>
                <a:spcPts val="1656"/>
              </a:lnSpc>
            </a:pPr>
            <a:r>
              <a:rPr lang="en-US" b="1" sz="1700">
                <a:latin typeface="Segoe UI"/>
              </a:rPr>
              <a:t>٠</a:t>
            </a:r>
            <a:r>
              <a:rPr lang="ar-SA" sz="1200">
                <a:latin typeface="Arial"/>
              </a:rPr>
              <a:t>    الرجلين في الوضع الخاطئ قبل او بعد اللكم</a:t>
            </a:r>
          </a:p>
          <a:p>
            <a:pPr algn="just" marR="254000" indent="0" rtl="1">
              <a:spcAft>
                <a:spcPts val="420"/>
              </a:spcAft>
            </a:pPr>
            <a:r>
              <a:rPr lang="en-US" i="1" sz="1100">
                <a:latin typeface="Tahoma"/>
              </a:rPr>
              <a:t>٠</a:t>
            </a:r>
            <a:r>
              <a:rPr lang="ar-SA" i="1" sz="1100">
                <a:latin typeface="Tahoma"/>
              </a:rPr>
              <a:t> عدم </a:t>
            </a:r>
            <a:r>
              <a:rPr lang="ar-SA" i="1" u="sng" sz="1100">
                <a:latin typeface="Tahoma"/>
              </a:rPr>
              <a:t>\لف </a:t>
            </a:r>
            <a:r>
              <a:rPr lang="en-US" i="1" u="sng" sz="400">
                <a:latin typeface="Constantia"/>
              </a:rPr>
              <a:t>I</a:t>
            </a:r>
            <a:r>
              <a:rPr lang="ar-SA" i="1" u="sng" sz="1100">
                <a:latin typeface="Tahoma"/>
              </a:rPr>
              <a:t> \ئققض . ذ‘ \بشكل| ص.صحح</a:t>
            </a:r>
          </a:p>
          <a:p>
            <a:pPr algn="just" marR="254000" indent="0" rtl="1">
              <a:spcAft>
                <a:spcPts val="420"/>
              </a:spcAft>
            </a:pPr>
            <a:r>
              <a:rPr lang="en-US" b="1" sz="1700">
                <a:latin typeface="Segoe UI"/>
              </a:rPr>
              <a:t>٠</a:t>
            </a:r>
            <a:r>
              <a:rPr lang="ar-SA" sz="1200">
                <a:latin typeface="Arial"/>
              </a:rPr>
              <a:t>    سحب الذراع إلى مستوى منخفض بعد توج</a:t>
            </a:r>
            <a:r>
              <a:rPr lang="ar-SA" b="1" sz="1700">
                <a:latin typeface="Segoe UI"/>
              </a:rPr>
              <a:t>ي</a:t>
            </a:r>
            <a:r>
              <a:rPr lang="ar-SA" sz="1200">
                <a:latin typeface="Arial"/>
              </a:rPr>
              <a:t>ه الضربة.</a:t>
            </a:r>
          </a:p>
          <a:p>
            <a:pPr algn="just" marR="254000" indent="0" rtl="1">
              <a:spcAft>
                <a:spcPts val="2730"/>
              </a:spcAft>
            </a:pPr>
            <a:r>
              <a:rPr lang="en-US" b="1" sz="1700">
                <a:latin typeface="Segoe UI"/>
              </a:rPr>
              <a:t>٠</a:t>
            </a:r>
            <a:r>
              <a:rPr lang="ar-SA" sz="1200">
                <a:latin typeface="Arial"/>
              </a:rPr>
              <a:t>    بطئ رجوع اليد إلى الوضع الاساسي.</a:t>
            </a:r>
          </a:p>
        </p:txBody>
      </p:sp>
      <p:sp>
        <p:nvSpPr>
          <p:cNvPr id="5" name=""/>
          <p:cNvSpPr/>
          <p:nvPr/>
        </p:nvSpPr>
        <p:spPr>
          <a:xfrm>
            <a:off x="5428488" y="3819144"/>
            <a:ext cx="1749552" cy="204216"/>
          </a:xfrm>
          <a:prstGeom prst="rect">
            <a:avLst/>
          </a:prstGeom>
          <a:solidFill>
            <a:srgbClr val="D3D3D3"/>
          </a:solidFill>
        </p:spPr>
        <p:txBody>
          <a:bodyPr lIns="0" tIns="0" rIns="0" bIns="0" wrap="none">
            <a:noAutofit/>
          </a:bodyPr>
          <a:p>
            <a:pPr indent="0" rtl="1">
              <a:spcBef>
                <a:spcPts val="2730"/>
              </a:spcBef>
              <a:spcAft>
                <a:spcPts val="1050"/>
              </a:spcAft>
            </a:pPr>
            <a:r>
              <a:rPr lang="ar-SA" sz="1200">
                <a:latin typeface="Arial"/>
              </a:rPr>
              <a:t>لكمة المستقيم للذراع الأمامي للرأس:</a:t>
            </a:r>
          </a:p>
        </p:txBody>
      </p:sp>
      <p:sp>
        <p:nvSpPr>
          <p:cNvPr id="6" name=""/>
          <p:cNvSpPr/>
          <p:nvPr/>
        </p:nvSpPr>
        <p:spPr>
          <a:xfrm>
            <a:off x="5483352" y="7513320"/>
            <a:ext cx="1694688" cy="204216"/>
          </a:xfrm>
          <a:prstGeom prst="rect">
            <a:avLst/>
          </a:prstGeom>
          <a:solidFill>
            <a:srgbClr val="D3D3D3"/>
          </a:solidFill>
        </p:spPr>
        <p:txBody>
          <a:bodyPr lIns="0" tIns="0" rIns="0" bIns="0" wrap="none">
            <a:noAutofit/>
          </a:bodyPr>
          <a:p>
            <a:pPr indent="0" rtl="1">
              <a:spcBef>
                <a:spcPts val="1680"/>
              </a:spcBef>
              <a:spcAft>
                <a:spcPts val="1050"/>
              </a:spcAft>
            </a:pPr>
            <a:r>
              <a:rPr lang="ar-SA" sz="1200">
                <a:latin typeface="Arial"/>
              </a:rPr>
              <a:t>لكمة المستقيم للذراع الخلفي للرأس:</a:t>
            </a:r>
          </a:p>
        </p:txBody>
      </p:sp>
      <p:sp>
        <p:nvSpPr>
          <p:cNvPr id="7" name=""/>
          <p:cNvSpPr/>
          <p:nvPr/>
        </p:nvSpPr>
        <p:spPr>
          <a:xfrm>
            <a:off x="2859024" y="6528816"/>
            <a:ext cx="4319016" cy="530352"/>
          </a:xfrm>
          <a:prstGeom prst="rect">
            <a:avLst/>
          </a:prstGeom>
        </p:spPr>
        <p:txBody>
          <a:bodyPr lIns="0" tIns="0" rIns="0" bIns="0">
            <a:noAutofit/>
          </a:bodyPr>
          <a:p>
            <a:pPr indent="0" rtl="1">
              <a:lnSpc>
                <a:spcPts val="2568"/>
              </a:lnSpc>
              <a:spcAft>
                <a:spcPts val="1680"/>
              </a:spcAft>
            </a:pPr>
            <a:r>
              <a:rPr lang="en-US" b="1" sz="1700">
                <a:latin typeface="Segoe UI"/>
              </a:rPr>
              <a:t>٠</a:t>
            </a:r>
            <a:r>
              <a:rPr lang="ar-SA" b="1" sz="1700">
                <a:latin typeface="Segoe UI"/>
              </a:rPr>
              <a:t> </a:t>
            </a:r>
            <a:r>
              <a:rPr lang="ar-SA" sz="1200">
                <a:latin typeface="Arial"/>
              </a:rPr>
              <a:t>ففس مراحل لأداء لكمة المستقيم للذراع الامامي للرأس، ولكن فقط قبل كل شيء يؤدي اللاعب حركة ثني الركبة لأجل ان يكون الكتف الأمامي في خط الهدف لجسم الخصم.</a:t>
            </a:r>
          </a:p>
        </p:txBody>
      </p:sp>
      <p:sp>
        <p:nvSpPr>
          <p:cNvPr id="8" name=""/>
          <p:cNvSpPr/>
          <p:nvPr/>
        </p:nvSpPr>
        <p:spPr>
          <a:xfrm>
            <a:off x="3745992" y="4169664"/>
            <a:ext cx="3432048" cy="2221992"/>
          </a:xfrm>
          <a:prstGeom prst="rect">
            <a:avLst/>
          </a:prstGeom>
        </p:spPr>
        <p:txBody>
          <a:bodyPr lIns="0" tIns="0" rIns="0" bIns="0">
            <a:noAutofit/>
          </a:bodyPr>
          <a:p>
            <a:pPr algn="just" marR="254000" indent="0" rtl="1">
              <a:lnSpc>
                <a:spcPts val="1656"/>
              </a:lnSpc>
              <a:spcBef>
                <a:spcPts val="1050"/>
              </a:spcBef>
            </a:pPr>
            <a:r>
              <a:rPr lang="en-US" b="1" sz="1700">
                <a:latin typeface="Segoe UI"/>
              </a:rPr>
              <a:t>٠</a:t>
            </a:r>
            <a:r>
              <a:rPr lang="ar-SA" sz="1200">
                <a:latin typeface="Arial"/>
              </a:rPr>
              <a:t>    في وقفة الاستعداد الملاكم.</a:t>
            </a:r>
          </a:p>
          <a:p>
            <a:pPr algn="just" marR="254000" indent="0" rtl="1">
              <a:lnSpc>
                <a:spcPts val="1656"/>
              </a:lnSpc>
            </a:pPr>
            <a:r>
              <a:rPr lang="en-US" b="1" sz="1700">
                <a:latin typeface="Segoe UI"/>
              </a:rPr>
              <a:t>٠</a:t>
            </a:r>
            <a:r>
              <a:rPr lang="ar-SA" sz="1200">
                <a:latin typeface="Arial"/>
              </a:rPr>
              <a:t>    تسديد نحو ذقن الخصم مع مغاصل الإصبعي لليد الأمامية.</a:t>
            </a:r>
          </a:p>
          <a:p>
            <a:pPr algn="just" marR="254000" indent="0" rtl="1">
              <a:lnSpc>
                <a:spcPts val="1656"/>
              </a:lnSpc>
            </a:pPr>
            <a:r>
              <a:rPr lang="en-US" b="1" sz="1700">
                <a:latin typeface="Segoe UI"/>
              </a:rPr>
              <a:t>٠</a:t>
            </a:r>
            <a:r>
              <a:rPr lang="ar-SA" sz="1200">
                <a:latin typeface="Arial"/>
              </a:rPr>
              <a:t>    تحويل وزن الجسم من الساق الخلف</a:t>
            </a:r>
            <a:r>
              <a:rPr lang="ar-SA" b="1" sz="1700">
                <a:latin typeface="Segoe UI"/>
              </a:rPr>
              <a:t>ي</a:t>
            </a:r>
            <a:r>
              <a:rPr lang="ar-SA" sz="1200">
                <a:latin typeface="Arial"/>
              </a:rPr>
              <a:t>ة إلى الساق الأمامية.</a:t>
            </a:r>
          </a:p>
          <a:p>
            <a:pPr algn="just" marR="254000" indent="0" rtl="1">
              <a:lnSpc>
                <a:spcPts val="1656"/>
              </a:lnSpc>
            </a:pPr>
            <a:r>
              <a:rPr lang="en-US" b="1" sz="1700">
                <a:latin typeface="Segoe UI"/>
              </a:rPr>
              <a:t>٠</a:t>
            </a:r>
            <a:r>
              <a:rPr lang="ar-SA" sz="1200">
                <a:latin typeface="Arial"/>
              </a:rPr>
              <a:t>    لف الجسم نحو الجهة الرجل الخلفية</a:t>
            </a:r>
          </a:p>
          <a:p>
            <a:pPr algn="just" marR="254000" indent="0" rtl="1">
              <a:spcAft>
                <a:spcPts val="420"/>
              </a:spcAft>
            </a:pPr>
            <a:r>
              <a:rPr lang="en-US" b="1" sz="1700">
                <a:latin typeface="Segoe UI"/>
              </a:rPr>
              <a:t>٠</a:t>
            </a:r>
            <a:r>
              <a:rPr lang="ar-SA" sz="1200">
                <a:latin typeface="Arial"/>
              </a:rPr>
              <a:t>    بقاء الذقن في الاسفل.</a:t>
            </a:r>
          </a:p>
          <a:p>
            <a:pPr algn="just" marR="254000" indent="0" rtl="1">
              <a:spcAft>
                <a:spcPts val="420"/>
              </a:spcAft>
            </a:pPr>
            <a:r>
              <a:rPr lang="en-US" b="1" sz="1700">
                <a:latin typeface="Segoe UI"/>
              </a:rPr>
              <a:t>٠</a:t>
            </a:r>
            <a:r>
              <a:rPr lang="ar-SA" sz="1200">
                <a:latin typeface="Arial"/>
              </a:rPr>
              <a:t>    مد الذراع الأمامية بشكل مستقيم نحو ال</a:t>
            </a:r>
            <a:r>
              <a:rPr lang="ar-SA" b="1" sz="1700">
                <a:latin typeface="Segoe UI"/>
              </a:rPr>
              <a:t>هد</a:t>
            </a:r>
            <a:r>
              <a:rPr lang="ar-SA" sz="1200">
                <a:latin typeface="Arial"/>
              </a:rPr>
              <a:t>ف.</a:t>
            </a:r>
          </a:p>
          <a:p>
            <a:pPr algn="just" marR="254000" indent="0" rtl="1">
              <a:spcAft>
                <a:spcPts val="420"/>
              </a:spcAft>
            </a:pPr>
            <a:r>
              <a:rPr lang="en-US" b="1" sz="1700">
                <a:latin typeface="Segoe UI"/>
              </a:rPr>
              <a:t>٠</a:t>
            </a:r>
            <a:r>
              <a:rPr lang="ar-SA" sz="1200">
                <a:latin typeface="Arial"/>
              </a:rPr>
              <a:t>    راحة اليد يكون نحو الأسفل.</a:t>
            </a:r>
          </a:p>
          <a:p>
            <a:pPr algn="just" marR="254000" indent="0" rtl="1">
              <a:spcAft>
                <a:spcPts val="420"/>
              </a:spcAft>
            </a:pPr>
            <a:r>
              <a:rPr lang="en-US" b="1" sz="1700">
                <a:latin typeface="Segoe UI"/>
              </a:rPr>
              <a:t>٠</a:t>
            </a:r>
            <a:r>
              <a:rPr lang="ar-SA" sz="1200">
                <a:latin typeface="Arial"/>
              </a:rPr>
              <a:t>    بعد ضرب الهدف، إرجاع الذراع سريعا ننفس طريق الإرسال.</a:t>
            </a:r>
          </a:p>
          <a:p>
            <a:pPr algn="r" indent="254000" rtl="1">
              <a:lnSpc>
                <a:spcPts val="2352"/>
              </a:lnSpc>
            </a:pPr>
            <a:r>
              <a:rPr lang="en-US" b="1" sz="1700">
                <a:latin typeface="Segoe UI"/>
              </a:rPr>
              <a:t>٠</a:t>
            </a:r>
            <a:r>
              <a:rPr lang="ar-SA" sz="1200">
                <a:latin typeface="Arial"/>
              </a:rPr>
              <a:t>    الرجوع إلى وضع</a:t>
            </a:r>
            <a:r>
              <a:rPr lang="ar-SA" b="1" sz="1700">
                <a:latin typeface="Segoe UI"/>
              </a:rPr>
              <a:t>ي</a:t>
            </a:r>
            <a:r>
              <a:rPr lang="ar-SA" sz="1200">
                <a:latin typeface="Arial"/>
              </a:rPr>
              <a:t>ة الوقفة الملاكم لكمة المستقيم للذراع الأمامي للجسم:</a:t>
            </a:r>
          </a:p>
        </p:txBody>
      </p:sp>
      <p:sp>
        <p:nvSpPr>
          <p:cNvPr id="9" name=""/>
          <p:cNvSpPr/>
          <p:nvPr/>
        </p:nvSpPr>
        <p:spPr>
          <a:xfrm>
            <a:off x="3810000" y="7863840"/>
            <a:ext cx="3133344" cy="1447800"/>
          </a:xfrm>
          <a:prstGeom prst="rect">
            <a:avLst/>
          </a:prstGeom>
        </p:spPr>
        <p:txBody>
          <a:bodyPr lIns="0" tIns="0" rIns="0" bIns="0">
            <a:noAutofit/>
          </a:bodyPr>
          <a:p>
            <a:pPr algn="just" indent="0" rtl="1">
              <a:lnSpc>
                <a:spcPts val="1656"/>
              </a:lnSpc>
              <a:spcBef>
                <a:spcPts val="1050"/>
              </a:spcBef>
            </a:pPr>
            <a:r>
              <a:rPr lang="en-US" b="1" sz="1700">
                <a:latin typeface="Segoe UI"/>
              </a:rPr>
              <a:t>٠</a:t>
            </a:r>
            <a:r>
              <a:rPr lang="ar-SA" sz="1200">
                <a:latin typeface="Arial"/>
              </a:rPr>
              <a:t>    من وقفة الاستعداد الملاكم</a:t>
            </a:r>
          </a:p>
          <a:p>
            <a:pPr algn="just" indent="0" rtl="1">
              <a:lnSpc>
                <a:spcPts val="1656"/>
              </a:lnSpc>
            </a:pPr>
            <a:r>
              <a:rPr lang="en-US" b="1" sz="1700">
                <a:latin typeface="Segoe UI"/>
              </a:rPr>
              <a:t>٠</a:t>
            </a:r>
            <a:r>
              <a:rPr lang="ar-SA" sz="1200">
                <a:latin typeface="Arial"/>
              </a:rPr>
              <a:t>    تسديد نحو ذقن </a:t>
            </a:r>
            <a:r>
              <a:rPr lang="en-US" sz="1200">
                <a:latin typeface="Arial"/>
              </a:rPr>
              <a:t>١</a:t>
            </a:r>
            <a:r>
              <a:rPr lang="ar-SA" sz="1200">
                <a:latin typeface="Arial"/>
              </a:rPr>
              <a:t>لخصدم بواسطة مغاصعل الإصعبعي لليد الخلفية</a:t>
            </a:r>
          </a:p>
          <a:p>
            <a:pPr algn="just" indent="0" rtl="1">
              <a:lnSpc>
                <a:spcPts val="1656"/>
              </a:lnSpc>
            </a:pPr>
            <a:r>
              <a:rPr lang="en-US" b="1" sz="1700">
                <a:latin typeface="Segoe UI"/>
              </a:rPr>
              <a:t>٠</a:t>
            </a:r>
            <a:r>
              <a:rPr lang="ar-SA" sz="1200">
                <a:latin typeface="Arial"/>
              </a:rPr>
              <a:t> تحويل وزن الجسم من الساق الخلفية إلى الساق الأمامية.</a:t>
            </a:r>
          </a:p>
          <a:p>
            <a:pPr algn="just" indent="0" rtl="1">
              <a:lnSpc>
                <a:spcPts val="1656"/>
              </a:lnSpc>
            </a:pPr>
            <a:r>
              <a:rPr lang="en-US" b="1" sz="1700">
                <a:latin typeface="Segoe UI"/>
              </a:rPr>
              <a:t>٠</a:t>
            </a:r>
            <a:r>
              <a:rPr lang="ar-SA" sz="1200">
                <a:latin typeface="Arial"/>
              </a:rPr>
              <a:t>    لف الجسم نحو الجهة الرجل الأمامية.</a:t>
            </a:r>
          </a:p>
          <a:p>
            <a:pPr algn="just" indent="0" rtl="1">
              <a:lnSpc>
                <a:spcPts val="1656"/>
              </a:lnSpc>
            </a:pPr>
            <a:r>
              <a:rPr lang="en-US" b="1" sz="1700">
                <a:latin typeface="Segoe UI"/>
              </a:rPr>
              <a:t>٠</a:t>
            </a:r>
            <a:r>
              <a:rPr lang="ar-SA" sz="1200">
                <a:latin typeface="Arial"/>
              </a:rPr>
              <a:t>    بقاء اليد الأمامية عاليا لحما</a:t>
            </a:r>
            <a:r>
              <a:rPr lang="ar-SA" b="1" sz="1700">
                <a:latin typeface="Segoe UI"/>
              </a:rPr>
              <a:t>ي</a:t>
            </a:r>
            <a:r>
              <a:rPr lang="ar-SA" sz="1200">
                <a:latin typeface="Arial"/>
              </a:rPr>
              <a:t>ة الرأس والمرفق لحما</a:t>
            </a:r>
            <a:r>
              <a:rPr lang="ar-SA" b="1" sz="1700">
                <a:latin typeface="Segoe UI"/>
              </a:rPr>
              <a:t>ي</a:t>
            </a:r>
            <a:r>
              <a:rPr lang="ar-SA" sz="1200">
                <a:latin typeface="Arial"/>
              </a:rPr>
              <a:t>ة الجسم.</a:t>
            </a:r>
          </a:p>
          <a:p>
            <a:pPr algn="just" indent="0" rtl="1">
              <a:lnSpc>
                <a:spcPts val="1656"/>
              </a:lnSpc>
            </a:pPr>
            <a:r>
              <a:rPr lang="en-US" b="1" sz="1700">
                <a:latin typeface="Segoe UI"/>
              </a:rPr>
              <a:t>٠</a:t>
            </a:r>
            <a:r>
              <a:rPr lang="ar-SA" sz="1200">
                <a:latin typeface="Arial"/>
              </a:rPr>
              <a:t>    مد الذراع الخلفية بشكل مستقيم نحو ال</a:t>
            </a:r>
            <a:r>
              <a:rPr lang="ar-SA" sz="1100">
                <a:latin typeface="Arial"/>
              </a:rPr>
              <a:t>هد</a:t>
            </a:r>
            <a:r>
              <a:rPr lang="ar-SA" sz="1200">
                <a:latin typeface="Arial"/>
              </a:rPr>
              <a:t>ف</a:t>
            </a:r>
          </a:p>
          <a:p>
            <a:pPr algn="just" indent="0" rtl="1"/>
            <a:r>
              <a:rPr lang="en-US" b="1" sz="1700">
                <a:latin typeface="Segoe UI"/>
              </a:rPr>
              <a:t>٠</a:t>
            </a:r>
            <a:r>
              <a:rPr lang="ar-SA" sz="1200">
                <a:latin typeface="Arial"/>
              </a:rPr>
              <a:t>    راحة اليد يكون نحو الأسفل.</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71728" y="1286256"/>
            <a:ext cx="1685544" cy="1883664"/>
          </a:xfrm>
          <a:prstGeom prst="rect">
            <a:avLst/>
          </a:prstGeom>
        </p:spPr>
      </p:pic>
      <p:pic>
        <p:nvPicPr>
          <p:cNvPr id="3" name=""/>
          <p:cNvPicPr>
            <a:picLocks noChangeAspect="1"/>
          </p:cNvPicPr>
          <p:nvPr/>
        </p:nvPicPr>
        <p:blipFill>
          <a:blip r:embed="rPictId1"/>
          <a:stretch>
            <a:fillRect/>
          </a:stretch>
        </p:blipFill>
        <p:spPr>
          <a:xfrm>
            <a:off x="487680" y="6480048"/>
            <a:ext cx="1316736" cy="2429256"/>
          </a:xfrm>
          <a:prstGeom prst="rect">
            <a:avLst/>
          </a:prstGeom>
        </p:spPr>
      </p:pic>
      <p:pic>
        <p:nvPicPr>
          <p:cNvPr id="4" name=""/>
          <p:cNvPicPr>
            <a:picLocks noChangeAspect="1"/>
          </p:cNvPicPr>
          <p:nvPr/>
        </p:nvPicPr>
        <p:blipFill>
          <a:blip r:embed="rPictId2"/>
          <a:stretch>
            <a:fillRect/>
          </a:stretch>
        </p:blipFill>
        <p:spPr>
          <a:xfrm>
            <a:off x="551688" y="9086088"/>
            <a:ext cx="2218944" cy="972312"/>
          </a:xfrm>
          <a:prstGeom prst="rect">
            <a:avLst/>
          </a:prstGeom>
        </p:spPr>
      </p:pic>
      <p:sp>
        <p:nvSpPr>
          <p:cNvPr id="5" name=""/>
          <p:cNvSpPr/>
          <p:nvPr/>
        </p:nvSpPr>
        <p:spPr>
          <a:xfrm>
            <a:off x="2859024" y="728472"/>
            <a:ext cx="4322064" cy="1746504"/>
          </a:xfrm>
          <a:prstGeom prst="rect">
            <a:avLst/>
          </a:prstGeom>
        </p:spPr>
        <p:txBody>
          <a:bodyPr lIns="0" tIns="0" rIns="0" bIns="0">
            <a:noAutofit/>
          </a:bodyPr>
          <a:p>
            <a:pPr algn="just" marR="255016" indent="0" rtl="1">
              <a:spcAft>
                <a:spcPts val="420"/>
              </a:spcAft>
            </a:pPr>
            <a:r>
              <a:rPr lang="en-US" sz="1200">
                <a:latin typeface="Arial"/>
              </a:rPr>
              <a:t>٠</a:t>
            </a:r>
            <a:r>
              <a:rPr lang="ar-SA" sz="1200">
                <a:latin typeface="Arial"/>
              </a:rPr>
              <a:t>    بعد ضرب ال</a:t>
            </a:r>
            <a:r>
              <a:rPr lang="ar-SA" b="1" sz="1700">
                <a:latin typeface="Segoe UI"/>
              </a:rPr>
              <a:t>هد</a:t>
            </a:r>
            <a:r>
              <a:rPr lang="ar-SA" sz="1200">
                <a:latin typeface="Arial"/>
              </a:rPr>
              <a:t>ف، إرجاع الذراع سريعا بنفس طريق الإرسال.</a:t>
            </a:r>
          </a:p>
          <a:p>
            <a:pPr algn="just" marR="255016" indent="0" rtl="1">
              <a:spcAft>
                <a:spcPts val="2940"/>
              </a:spcAft>
            </a:pPr>
            <a:r>
              <a:rPr lang="en-US" sz="1200">
                <a:latin typeface="Arial"/>
              </a:rPr>
              <a:t>٠</a:t>
            </a:r>
            <a:r>
              <a:rPr lang="ar-SA" sz="1200">
                <a:latin typeface="Arial"/>
              </a:rPr>
              <a:t> الرجوع إلى وضع</a:t>
            </a:r>
            <a:r>
              <a:rPr lang="ar-SA" b="1" sz="1700">
                <a:latin typeface="Segoe UI"/>
              </a:rPr>
              <a:t>ي</a:t>
            </a:r>
            <a:r>
              <a:rPr lang="ar-SA" sz="1200">
                <a:latin typeface="Arial"/>
              </a:rPr>
              <a:t>ة الوقفة الملاكم.</a:t>
            </a:r>
          </a:p>
          <a:p>
            <a:pPr algn="r" indent="0" rtl="1">
              <a:spcAft>
                <a:spcPts val="1050"/>
              </a:spcAft>
            </a:pPr>
            <a:r>
              <a:rPr lang="ar-SA" sz="1200">
                <a:latin typeface="Arial"/>
              </a:rPr>
              <a:t>لكمة المستقيم للذراع الخلفي للجسم:</a:t>
            </a:r>
          </a:p>
          <a:p>
            <a:pPr algn="ctr" indent="0" rtl="1">
              <a:lnSpc>
                <a:spcPts val="2592"/>
              </a:lnSpc>
              <a:spcAft>
                <a:spcPts val="19950"/>
              </a:spcAft>
            </a:pPr>
            <a:r>
              <a:rPr lang="en-US" sz="1200">
                <a:latin typeface="Arial"/>
              </a:rPr>
              <a:t>٠</a:t>
            </a:r>
            <a:r>
              <a:rPr lang="ar-SA" sz="1200">
                <a:latin typeface="Arial"/>
              </a:rPr>
              <a:t> نفس مراحل لأداء لكمة المستقيم للذراع الخلفي للرأس، ولكن فقط قبل كل شيء يؤدي اللاعب حركة ثني الركبة لاجل ان يكون الكتف الامامي في خط ال</a:t>
            </a:r>
            <a:r>
              <a:rPr lang="ar-SA" b="1" sz="1700">
                <a:latin typeface="Segoe UI"/>
              </a:rPr>
              <a:t>هد</a:t>
            </a:r>
            <a:r>
              <a:rPr lang="ar-SA" sz="1200">
                <a:latin typeface="Arial"/>
              </a:rPr>
              <a:t>ف لجسم الخصم.</a:t>
            </a:r>
          </a:p>
        </p:txBody>
      </p:sp>
      <p:sp>
        <p:nvSpPr>
          <p:cNvPr id="6" name=""/>
          <p:cNvSpPr/>
          <p:nvPr/>
        </p:nvSpPr>
        <p:spPr>
          <a:xfrm>
            <a:off x="5413248" y="6230112"/>
            <a:ext cx="1792224" cy="207264"/>
          </a:xfrm>
          <a:prstGeom prst="rect">
            <a:avLst/>
          </a:prstGeom>
          <a:solidFill>
            <a:srgbClr val="D3D3D3"/>
          </a:solidFill>
        </p:spPr>
        <p:txBody>
          <a:bodyPr lIns="0" tIns="0" rIns="0" bIns="0" wrap="none">
            <a:noAutofit/>
          </a:bodyPr>
          <a:p>
            <a:pPr algn="r" indent="0" rtl="1">
              <a:spcBef>
                <a:spcPts val="19950"/>
              </a:spcBef>
              <a:spcAft>
                <a:spcPts val="1050"/>
              </a:spcAft>
            </a:pPr>
            <a:r>
              <a:rPr lang="ar-SA" sz="1200">
                <a:latin typeface="Arial"/>
              </a:rPr>
              <a:t>لكمة الخطف للذراع الأمامي للرأس:</a:t>
            </a:r>
          </a:p>
        </p:txBody>
      </p:sp>
      <p:sp>
        <p:nvSpPr>
          <p:cNvPr id="7" name=""/>
          <p:cNvSpPr/>
          <p:nvPr/>
        </p:nvSpPr>
        <p:spPr>
          <a:xfrm>
            <a:off x="3236976" y="6605016"/>
            <a:ext cx="3468624" cy="2078736"/>
          </a:xfrm>
          <a:prstGeom prst="rect">
            <a:avLst/>
          </a:prstGeom>
        </p:spPr>
        <p:txBody>
          <a:bodyPr lIns="0" tIns="0" rIns="0" bIns="0">
            <a:noAutofit/>
          </a:bodyPr>
          <a:p>
            <a:pPr algn="r" indent="0" rtl="1">
              <a:lnSpc>
                <a:spcPts val="1680"/>
              </a:lnSpc>
            </a:pPr>
            <a:r>
              <a:rPr lang="ar-SA" sz="1200">
                <a:latin typeface="Arial"/>
              </a:rPr>
              <a:t>في وقفة الاستعداد الملاكم لف الجسم نحو الجهة الرجل الامامي قليلا. تحويل وزن الجسم إلى الساق الامامية. استمرار اليد الخلف</a:t>
            </a:r>
            <a:r>
              <a:rPr lang="ar-SA" b="1" sz="1700">
                <a:latin typeface="Segoe UI"/>
              </a:rPr>
              <a:t>ي</a:t>
            </a:r>
            <a:r>
              <a:rPr lang="ar-SA" sz="1200">
                <a:latin typeface="Arial"/>
              </a:rPr>
              <a:t>ة عاليا و قريبا من الذقن ومتصلب مرجحة اليد الأمامية له</a:t>
            </a:r>
            <a:r>
              <a:rPr lang="ar-SA" b="1" sz="1700">
                <a:latin typeface="Segoe UI"/>
              </a:rPr>
              <a:t>هد</a:t>
            </a:r>
            <a:r>
              <a:rPr lang="ar-SA" sz="1200">
                <a:latin typeface="Arial"/>
              </a:rPr>
              <a:t>ف بدون مد الذراع بشكل مستقيم. الاحتفاظ بزاوية المرفق ب </a:t>
            </a:r>
            <a:r>
              <a:rPr lang="en-US" sz="1200">
                <a:latin typeface="Arial"/>
              </a:rPr>
              <a:t>90</a:t>
            </a:r>
            <a:r>
              <a:rPr lang="ar-SA" sz="1200">
                <a:latin typeface="Arial"/>
              </a:rPr>
              <a:t>درجة. الاستمرار مراقبة الخصم بجب ان يكون النظر فوق الذراع ول</a:t>
            </a:r>
            <a:r>
              <a:rPr lang="ar-SA" b="1" sz="1700">
                <a:latin typeface="Segoe UI"/>
              </a:rPr>
              <a:t>ي</a:t>
            </a:r>
            <a:r>
              <a:rPr lang="ar-SA" sz="1200">
                <a:latin typeface="Arial"/>
              </a:rPr>
              <a:t>س تحته. مغصل الإصبعي يشير إلى الخصم، يجب ان لا يكون باتجاه أعلى او أسفل. بعد ضرب ال</a:t>
            </a:r>
            <a:r>
              <a:rPr lang="ar-SA" b="1" sz="1700">
                <a:latin typeface="Segoe UI"/>
              </a:rPr>
              <a:t>هد</a:t>
            </a:r>
            <a:r>
              <a:rPr lang="ar-SA" sz="1200">
                <a:latin typeface="Arial"/>
              </a:rPr>
              <a:t>ف، إرجاع الذراع سريعا بأقصر طريق ممكن الرجوع إلى وضع</a:t>
            </a:r>
            <a:r>
              <a:rPr lang="ar-SA" b="1" sz="1700">
                <a:latin typeface="Segoe UI"/>
              </a:rPr>
              <a:t>ي</a:t>
            </a:r>
            <a:r>
              <a:rPr lang="ar-SA" sz="1200">
                <a:latin typeface="Arial"/>
              </a:rPr>
              <a:t>ة الوقفة الملاكم</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438400" y="5297424"/>
            <a:ext cx="963168" cy="2023872"/>
          </a:xfrm>
          <a:prstGeom prst="rect">
            <a:avLst/>
          </a:prstGeom>
        </p:spPr>
      </p:pic>
      <p:pic>
        <p:nvPicPr>
          <p:cNvPr id="3" name=""/>
          <p:cNvPicPr>
            <a:picLocks noChangeAspect="1"/>
          </p:cNvPicPr>
          <p:nvPr/>
        </p:nvPicPr>
        <p:blipFill>
          <a:blip r:embed="rPictId1"/>
          <a:stretch>
            <a:fillRect/>
          </a:stretch>
        </p:blipFill>
        <p:spPr>
          <a:xfrm>
            <a:off x="1033272" y="5324856"/>
            <a:ext cx="1219200" cy="1926336"/>
          </a:xfrm>
          <a:prstGeom prst="rect">
            <a:avLst/>
          </a:prstGeom>
        </p:spPr>
      </p:pic>
      <p:pic>
        <p:nvPicPr>
          <p:cNvPr id="4" name=""/>
          <p:cNvPicPr>
            <a:picLocks noChangeAspect="1"/>
          </p:cNvPicPr>
          <p:nvPr/>
        </p:nvPicPr>
        <p:blipFill>
          <a:blip r:embed="rPictId2"/>
          <a:stretch>
            <a:fillRect/>
          </a:stretch>
        </p:blipFill>
        <p:spPr>
          <a:xfrm>
            <a:off x="2023872" y="8138160"/>
            <a:ext cx="963168" cy="1658112"/>
          </a:xfrm>
          <a:prstGeom prst="rect">
            <a:avLst/>
          </a:prstGeom>
        </p:spPr>
      </p:pic>
      <p:pic>
        <p:nvPicPr>
          <p:cNvPr id="5" name=""/>
          <p:cNvPicPr>
            <a:picLocks noChangeAspect="1"/>
          </p:cNvPicPr>
          <p:nvPr/>
        </p:nvPicPr>
        <p:blipFill>
          <a:blip r:embed="rPictId3"/>
          <a:stretch>
            <a:fillRect/>
          </a:stretch>
        </p:blipFill>
        <p:spPr>
          <a:xfrm>
            <a:off x="755904" y="8129016"/>
            <a:ext cx="1054608" cy="1743456"/>
          </a:xfrm>
          <a:prstGeom prst="rect">
            <a:avLst/>
          </a:prstGeom>
        </p:spPr>
      </p:pic>
      <p:sp>
        <p:nvSpPr>
          <p:cNvPr id="6" name=""/>
          <p:cNvSpPr/>
          <p:nvPr/>
        </p:nvSpPr>
        <p:spPr>
          <a:xfrm>
            <a:off x="5462016" y="1048512"/>
            <a:ext cx="1716024" cy="204216"/>
          </a:xfrm>
          <a:prstGeom prst="rect">
            <a:avLst/>
          </a:prstGeom>
          <a:solidFill>
            <a:srgbClr val="D3D3D3"/>
          </a:solidFill>
        </p:spPr>
        <p:txBody>
          <a:bodyPr lIns="0" tIns="0" rIns="0" bIns="0" wrap="none">
            <a:noAutofit/>
          </a:bodyPr>
          <a:p>
            <a:pPr algn="r" indent="0" rtl="1"/>
            <a:r>
              <a:rPr lang="ar-SA" b="1" sz="1100">
                <a:latin typeface="Arial"/>
              </a:rPr>
              <a:t>لكمة الخطف للذراع الأمامي للجسم:</a:t>
            </a:r>
          </a:p>
        </p:txBody>
      </p:sp>
      <p:sp>
        <p:nvSpPr>
          <p:cNvPr id="7" name=""/>
          <p:cNvSpPr/>
          <p:nvPr/>
        </p:nvSpPr>
        <p:spPr>
          <a:xfrm>
            <a:off x="2983992" y="1389888"/>
            <a:ext cx="3959352" cy="204216"/>
          </a:xfrm>
          <a:prstGeom prst="rect">
            <a:avLst/>
          </a:prstGeom>
        </p:spPr>
        <p:txBody>
          <a:bodyPr lIns="0" tIns="0" rIns="0" bIns="0" wrap="none">
            <a:noAutofit/>
          </a:bodyPr>
          <a:p>
            <a:pPr indent="0" rtl="1">
              <a:spcAft>
                <a:spcPts val="1050"/>
              </a:spcAft>
            </a:pPr>
            <a:r>
              <a:rPr lang="en-US" sz="1200">
                <a:latin typeface="Arial"/>
              </a:rPr>
              <a:t>٠</a:t>
            </a:r>
            <a:r>
              <a:rPr lang="ar-SA" sz="1200">
                <a:latin typeface="Arial"/>
              </a:rPr>
              <a:t> نفس مراحل لأداء لكمة الخطف للذراع الامامي للرأس، ولكن فقط قبل كل شيء</a:t>
            </a:r>
          </a:p>
        </p:txBody>
      </p:sp>
      <p:sp>
        <p:nvSpPr>
          <p:cNvPr id="8" name=""/>
          <p:cNvSpPr/>
          <p:nvPr/>
        </p:nvSpPr>
        <p:spPr>
          <a:xfrm>
            <a:off x="2859024" y="1719072"/>
            <a:ext cx="4319016" cy="204216"/>
          </a:xfrm>
          <a:prstGeom prst="rect">
            <a:avLst/>
          </a:prstGeom>
        </p:spPr>
        <p:txBody>
          <a:bodyPr lIns="0" tIns="0" rIns="0" bIns="0" wrap="none">
            <a:noAutofit/>
          </a:bodyPr>
          <a:p>
            <a:pPr indent="0" rtl="1">
              <a:spcBef>
                <a:spcPts val="1050"/>
              </a:spcBef>
              <a:spcAft>
                <a:spcPts val="17220"/>
              </a:spcAft>
            </a:pPr>
            <a:r>
              <a:rPr lang="ar-SA" sz="1200">
                <a:latin typeface="Arial"/>
              </a:rPr>
              <a:t>يؤدي اللاعب حركة ثني الركبة لاجل ان يكون الكتف الامامي في خط ال</a:t>
            </a:r>
            <a:r>
              <a:rPr lang="ar-SA" b="1" sz="1700">
                <a:latin typeface="Segoe UI"/>
              </a:rPr>
              <a:t>هد</a:t>
            </a:r>
            <a:r>
              <a:rPr lang="ar-SA" sz="1200">
                <a:latin typeface="Arial"/>
              </a:rPr>
              <a:t>ف لجسم الخصم.</a:t>
            </a:r>
          </a:p>
        </p:txBody>
      </p:sp>
      <p:sp>
        <p:nvSpPr>
          <p:cNvPr id="9" name=""/>
          <p:cNvSpPr/>
          <p:nvPr/>
        </p:nvSpPr>
        <p:spPr>
          <a:xfrm>
            <a:off x="5468112" y="4992624"/>
            <a:ext cx="1737360" cy="207264"/>
          </a:xfrm>
          <a:prstGeom prst="rect">
            <a:avLst/>
          </a:prstGeom>
          <a:solidFill>
            <a:srgbClr val="D3D3D3"/>
          </a:solidFill>
        </p:spPr>
        <p:txBody>
          <a:bodyPr lIns="0" tIns="0" rIns="0" bIns="0" wrap="none">
            <a:noAutofit/>
          </a:bodyPr>
          <a:p>
            <a:pPr algn="r" indent="0" rtl="1">
              <a:spcBef>
                <a:spcPts val="17220"/>
              </a:spcBef>
              <a:spcAft>
                <a:spcPts val="1050"/>
              </a:spcAft>
            </a:pPr>
            <a:r>
              <a:rPr lang="ar-SA" sz="1200">
                <a:latin typeface="Arial"/>
              </a:rPr>
              <a:t>لكمة الخطف للذراع الخلفي للرأس:</a:t>
            </a:r>
          </a:p>
        </p:txBody>
      </p:sp>
      <p:sp>
        <p:nvSpPr>
          <p:cNvPr id="10" name=""/>
          <p:cNvSpPr/>
          <p:nvPr/>
        </p:nvSpPr>
        <p:spPr>
          <a:xfrm>
            <a:off x="3828288" y="5370576"/>
            <a:ext cx="2877312" cy="1652016"/>
          </a:xfrm>
          <a:prstGeom prst="rect">
            <a:avLst/>
          </a:prstGeom>
        </p:spPr>
        <p:txBody>
          <a:bodyPr lIns="0" tIns="0" rIns="0" bIns="0">
            <a:noAutofit/>
          </a:bodyPr>
          <a:p>
            <a:pPr algn="r" indent="0" rtl="1">
              <a:lnSpc>
                <a:spcPts val="1680"/>
              </a:lnSpc>
            </a:pPr>
            <a:r>
              <a:rPr lang="ar-SA" sz="1200">
                <a:latin typeface="Arial"/>
              </a:rPr>
              <a:t>من وقفة الاستعداد الملاكم</a:t>
            </a:r>
          </a:p>
          <a:p>
            <a:pPr algn="r" indent="0" rtl="1">
              <a:lnSpc>
                <a:spcPts val="1680"/>
              </a:lnSpc>
              <a:spcAft>
                <a:spcPts val="2310"/>
              </a:spcAft>
            </a:pPr>
            <a:r>
              <a:rPr lang="ar-SA" sz="1200">
                <a:latin typeface="Arial"/>
              </a:rPr>
              <a:t>تسديد نحو ذقن </a:t>
            </a:r>
            <a:r>
              <a:rPr lang="en-US" sz="1200">
                <a:latin typeface="Arial"/>
              </a:rPr>
              <a:t>١</a:t>
            </a:r>
            <a:r>
              <a:rPr lang="ar-SA" sz="1200">
                <a:latin typeface="Arial"/>
              </a:rPr>
              <a:t>لخصدم بواسطة مغاصعل الإصعبعي لليد الخلف</a:t>
            </a:r>
            <a:r>
              <a:rPr lang="ar-SA" b="1" sz="1700">
                <a:latin typeface="Segoe UI"/>
              </a:rPr>
              <a:t>ي</a:t>
            </a:r>
            <a:r>
              <a:rPr lang="ar-SA" sz="1200">
                <a:latin typeface="Arial"/>
              </a:rPr>
              <a:t>ة لف الجسم نحو الجهة الرجل الخلفية تحويل وزن الجسم إلى الساق الامامية. بقاء اليد الأمامية عال</a:t>
            </a:r>
            <a:r>
              <a:rPr lang="ar-SA" b="1" sz="1700">
                <a:latin typeface="Segoe UI"/>
              </a:rPr>
              <a:t>ي</a:t>
            </a:r>
            <a:r>
              <a:rPr lang="ar-SA" sz="1200">
                <a:latin typeface="Arial"/>
              </a:rPr>
              <a:t>ا قربب من الذقن ومتصلب مرجحة الذراع الخلف</a:t>
            </a:r>
            <a:r>
              <a:rPr lang="ar-SA" b="1" sz="1700">
                <a:latin typeface="Segoe UI"/>
              </a:rPr>
              <a:t>ي</a:t>
            </a:r>
            <a:r>
              <a:rPr lang="ar-SA" sz="1200">
                <a:latin typeface="Arial"/>
              </a:rPr>
              <a:t>ة لل</a:t>
            </a:r>
            <a:r>
              <a:rPr lang="ar-SA" b="1" sz="1700">
                <a:latin typeface="Segoe UI"/>
              </a:rPr>
              <a:t>هد</a:t>
            </a:r>
            <a:r>
              <a:rPr lang="ar-SA" sz="1200">
                <a:latin typeface="Arial"/>
              </a:rPr>
              <a:t>ف وعد مد الذراع بشكل مستقيم. عند مرجحة الذراع الاحتفاظ بزاوية المرفق ب </a:t>
            </a:r>
            <a:r>
              <a:rPr lang="en-US" sz="1200">
                <a:latin typeface="Arial"/>
              </a:rPr>
              <a:t>90</a:t>
            </a:r>
            <a:r>
              <a:rPr lang="ar-SA" sz="1200">
                <a:latin typeface="Arial"/>
              </a:rPr>
              <a:t>درجة مراقبة الخصم باستمرار. يجب ان يكون النظر فوق المرفق. </a:t>
            </a:r>
          </a:p>
        </p:txBody>
      </p:sp>
      <p:sp>
        <p:nvSpPr>
          <p:cNvPr id="11" name=""/>
          <p:cNvSpPr/>
          <p:nvPr/>
        </p:nvSpPr>
        <p:spPr>
          <a:xfrm>
            <a:off x="3236976" y="7068312"/>
            <a:ext cx="3468624" cy="594360"/>
          </a:xfrm>
          <a:prstGeom prst="rect">
            <a:avLst/>
          </a:prstGeom>
        </p:spPr>
        <p:txBody>
          <a:bodyPr lIns="0" tIns="0" rIns="0" bIns="0">
            <a:noAutofit/>
          </a:bodyPr>
          <a:p>
            <a:pPr algn="r" indent="0" rtl="1">
              <a:lnSpc>
                <a:spcPts val="1680"/>
              </a:lnSpc>
              <a:spcAft>
                <a:spcPts val="2310"/>
              </a:spcAft>
            </a:pPr>
            <a:r>
              <a:rPr lang="ar-SA" sz="1200">
                <a:latin typeface="Arial"/>
              </a:rPr>
              <a:t>مغصل الإصبعي يشير إلى الخصم، يجب ان لا يكون باتجاه أعلى او أسفل. بعد ضرب ال</a:t>
            </a:r>
            <a:r>
              <a:rPr lang="ar-SA" b="1" sz="1700">
                <a:latin typeface="Segoe UI"/>
              </a:rPr>
              <a:t>هد</a:t>
            </a:r>
            <a:r>
              <a:rPr lang="ar-SA" sz="1200">
                <a:latin typeface="Arial"/>
              </a:rPr>
              <a:t>ف، إرجاع الذراع سريعا بأقصر طريق ممكن. الرجوع إلى وضع</a:t>
            </a:r>
            <a:r>
              <a:rPr lang="ar-SA" b="1" sz="1700">
                <a:latin typeface="Segoe UI"/>
              </a:rPr>
              <a:t>ي</a:t>
            </a:r>
            <a:r>
              <a:rPr lang="ar-SA" sz="1200">
                <a:latin typeface="Arial"/>
              </a:rPr>
              <a:t>ة الوقفة الملاكم</a:t>
            </a:r>
          </a:p>
        </p:txBody>
      </p:sp>
      <p:sp>
        <p:nvSpPr>
          <p:cNvPr id="12" name=""/>
          <p:cNvSpPr/>
          <p:nvPr/>
        </p:nvSpPr>
        <p:spPr>
          <a:xfrm>
            <a:off x="3054096" y="8177784"/>
            <a:ext cx="4105656" cy="493776"/>
          </a:xfrm>
          <a:prstGeom prst="rect">
            <a:avLst/>
          </a:prstGeom>
        </p:spPr>
        <p:txBody>
          <a:bodyPr lIns="0" tIns="0" rIns="0" bIns="0">
            <a:noAutofit/>
          </a:bodyPr>
          <a:p>
            <a:pPr algn="r" indent="0" rtl="1">
              <a:spcAft>
                <a:spcPts val="1050"/>
              </a:spcAft>
            </a:pPr>
            <a:r>
              <a:rPr lang="ar-SA" sz="1200">
                <a:latin typeface="Arial"/>
              </a:rPr>
              <a:t>لكمة الخطف للذراع الخلفي للجسم:</a:t>
            </a:r>
          </a:p>
          <a:p>
            <a:pPr indent="0" rtl="1">
              <a:lnSpc>
                <a:spcPts val="2592"/>
              </a:lnSpc>
            </a:pPr>
            <a:r>
              <a:rPr lang="en-US" sz="1200">
                <a:latin typeface="Arial"/>
              </a:rPr>
              <a:t>٠</a:t>
            </a:r>
            <a:r>
              <a:rPr lang="ar-SA" sz="1200">
                <a:latin typeface="Arial"/>
              </a:rPr>
              <a:t> نفس مراحل لأداء لكمة الخطف للذراع الخلفي للرأس، ولكن فقط قبل كل شيء </a:t>
            </a:r>
          </a:p>
        </p:txBody>
      </p:sp>
      <p:sp>
        <p:nvSpPr>
          <p:cNvPr id="13" name=""/>
          <p:cNvSpPr/>
          <p:nvPr/>
        </p:nvSpPr>
        <p:spPr>
          <a:xfrm>
            <a:off x="2877312" y="8833104"/>
            <a:ext cx="4285488" cy="167640"/>
          </a:xfrm>
          <a:prstGeom prst="rect">
            <a:avLst/>
          </a:prstGeom>
        </p:spPr>
        <p:txBody>
          <a:bodyPr lIns="0" tIns="0" rIns="0" bIns="0" wrap="none">
            <a:noAutofit/>
          </a:bodyPr>
          <a:p>
            <a:pPr indent="0" rtl="1">
              <a:lnSpc>
                <a:spcPts val="2592"/>
              </a:lnSpc>
            </a:pPr>
            <a:r>
              <a:rPr lang="ar-SA" sz="1200">
                <a:latin typeface="Arial"/>
              </a:rPr>
              <a:t>يؤدي اللاعب حركة ثني الركبة لأجل ان يكون الكتف الأمامي في خط ال</a:t>
            </a:r>
            <a:r>
              <a:rPr lang="ar-SA" b="1" sz="1700">
                <a:latin typeface="Segoe UI"/>
              </a:rPr>
              <a:t>هد</a:t>
            </a:r>
            <a:r>
              <a:rPr lang="ar-SA" sz="1200">
                <a:latin typeface="Arial"/>
              </a:rPr>
              <a:t>ف لجسم الخصم.</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core.xml><?xml version="1.0" encoding="utf-8"?>
<cp:coreProperties xmlns:cp="http://schemas.openxmlformats.org/package/2006/metadata/core-properties" xmlns:dc="http://purl.org/dc/elements/1.1/">
  <dc:title/>
  <dc:subject/>
  <dc:creator>Maher</dc:creator>
  <cp:keywords/>
</cp:coreProperties>
</file>