
<file path=[Content_Types].xml><?xml version="1.0" encoding="utf-8"?>
<Types xmlns="http://schemas.openxmlformats.org/package/2006/content-types">
  <Default Extension="rels" ContentType="application/vnd.openxmlformats-package.relationships+xml"/>
  <Default Extension="xml" ContentType="application/xml"/>
  <Override PartName="/docProps/core.xml" ContentType="application/vnd.openxmlformats-package.core-properties+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Lst>
  <p:sldSz cx="7772400" cy="10058400"/>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PictId1" Type="http://schemas.openxmlformats.org/officeDocument/2006/relationships/image" Target="../media/image2.jpeg"/><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3.jpeg"/><Relationship Id="rPictId1" Type="http://schemas.openxmlformats.org/officeDocument/2006/relationships/image" Target="../media/image4.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5.jpeg"/><Relationship Id="rPictId1" Type="http://schemas.openxmlformats.org/officeDocument/2006/relationships/image" Target="../media/image6.jpeg"/><Relationship Id="rPictId2" Type="http://schemas.openxmlformats.org/officeDocument/2006/relationships/image" Target="../media/image7.jpeg"/><Relationship Id="rPictId3" Type="http://schemas.openxmlformats.org/officeDocument/2006/relationships/image" Target="../media/image8.jpeg"/><Relationship Id="rPictId4" Type="http://schemas.openxmlformats.org/officeDocument/2006/relationships/image" Target="../media/image9.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10.jpeg"/><Relationship Id="rPictId1" Type="http://schemas.openxmlformats.org/officeDocument/2006/relationships/image" Target="../media/image11.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12.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96696" y="4977384"/>
            <a:ext cx="2685288" cy="3444240"/>
          </a:xfrm>
          <a:prstGeom prst="rect">
            <a:avLst/>
          </a:prstGeom>
        </p:spPr>
      </p:pic>
      <p:pic>
        <p:nvPicPr>
          <p:cNvPr id="3" name=""/>
          <p:cNvPicPr>
            <a:picLocks noChangeAspect="1"/>
          </p:cNvPicPr>
          <p:nvPr/>
        </p:nvPicPr>
        <p:blipFill>
          <a:blip r:embed="rPictId1"/>
          <a:stretch>
            <a:fillRect/>
          </a:stretch>
        </p:blipFill>
        <p:spPr>
          <a:xfrm>
            <a:off x="740664" y="8479536"/>
            <a:ext cx="3054096" cy="1578864"/>
          </a:xfrm>
          <a:prstGeom prst="rect">
            <a:avLst/>
          </a:prstGeom>
        </p:spPr>
      </p:pic>
      <p:sp>
        <p:nvSpPr>
          <p:cNvPr id="4" name=""/>
          <p:cNvSpPr/>
          <p:nvPr/>
        </p:nvSpPr>
        <p:spPr>
          <a:xfrm>
            <a:off x="600456" y="704088"/>
            <a:ext cx="6574536" cy="448056"/>
          </a:xfrm>
          <a:prstGeom prst="rect">
            <a:avLst/>
          </a:prstGeom>
        </p:spPr>
        <p:txBody>
          <a:bodyPr lIns="0" tIns="0" rIns="0" bIns="0">
            <a:noAutofit/>
          </a:bodyPr>
          <a:p>
            <a:pPr algn="just" indent="0" rtl="1">
              <a:lnSpc>
                <a:spcPts val="1680"/>
              </a:lnSpc>
            </a:pPr>
            <a:r>
              <a:rPr lang="ar-SA" sz="1300">
                <a:latin typeface="Microsoft Sans Serif"/>
              </a:rPr>
              <a:t>المحاضرة الثالثة;    مدرس المادة; أم هاودير دلشاد</a:t>
            </a:r>
          </a:p>
          <a:p>
            <a:pPr algn="just" indent="0" rtl="1">
              <a:lnSpc>
                <a:spcPts val="1680"/>
              </a:lnSpc>
              <a:spcAft>
                <a:spcPts val="420"/>
              </a:spcAft>
            </a:pPr>
            <a:r>
              <a:rPr lang="ar-SA" sz="1300">
                <a:latin typeface="Microsoft Sans Serif"/>
              </a:rPr>
              <a:t>عبدالقادر</a:t>
            </a:r>
          </a:p>
        </p:txBody>
      </p:sp>
      <p:sp>
        <p:nvSpPr>
          <p:cNvPr id="5" name=""/>
          <p:cNvSpPr/>
          <p:nvPr/>
        </p:nvSpPr>
        <p:spPr>
          <a:xfrm>
            <a:off x="594360" y="1304544"/>
            <a:ext cx="6583680" cy="935736"/>
          </a:xfrm>
          <a:prstGeom prst="rect">
            <a:avLst/>
          </a:prstGeom>
        </p:spPr>
        <p:txBody>
          <a:bodyPr lIns="0" tIns="0" rIns="0" bIns="0">
            <a:noAutofit/>
          </a:bodyPr>
          <a:p>
            <a:pPr algn="just" indent="0" rtl="1">
              <a:spcBef>
                <a:spcPts val="420"/>
              </a:spcBef>
              <a:spcAft>
                <a:spcPts val="1050"/>
              </a:spcAft>
            </a:pPr>
            <a:r>
              <a:rPr lang="ar-SA" sz="1100">
                <a:latin typeface="Microsoft Sans Serif"/>
              </a:rPr>
              <a:t>لكمات الملاكمة الأساسية;</a:t>
            </a:r>
          </a:p>
          <a:p>
            <a:pPr algn="just" indent="482600" rtl="1">
              <a:lnSpc>
                <a:spcPts val="1584"/>
              </a:lnSpc>
              <a:spcAft>
                <a:spcPts val="420"/>
              </a:spcAft>
            </a:pPr>
            <a:r>
              <a:rPr lang="ar-SA" sz="1100">
                <a:latin typeface="Microsoft Sans Serif"/>
              </a:rPr>
              <a:t>جمبع اللكمات الملاكمة (لكمة المستقيمة، لكمة الخطف، لكمة قلع) لكل لكمة استخدامات مختلفة ومن المكن اداءها بأشكال مختلفة حسب وضع</a:t>
            </a:r>
            <a:r>
              <a:rPr lang="ar-SA" sz="1700">
                <a:latin typeface="Microsoft Sans Serif"/>
              </a:rPr>
              <a:t>ي</a:t>
            </a:r>
            <a:r>
              <a:rPr lang="ar-SA" sz="1100">
                <a:latin typeface="Microsoft Sans Serif"/>
              </a:rPr>
              <a:t>ة اللعبة ومن المكن اداء جمبع أنواع اللكمات باليد الأمامية والخلق</a:t>
            </a:r>
            <a:r>
              <a:rPr lang="ar-SA" sz="1700">
                <a:latin typeface="Microsoft Sans Serif"/>
              </a:rPr>
              <a:t>ي</a:t>
            </a:r>
            <a:r>
              <a:rPr lang="ar-SA" sz="1100">
                <a:latin typeface="Microsoft Sans Serif"/>
              </a:rPr>
              <a:t>ة ويمكن تسديدها للرأس و الجسم. ومن المكن تنفين اللكمات في الوضع الثابت او خطو للأمام والخلف او تنفين اللكمة مع خطو للجانبين وبشكل عام هنالك أخطاء شائعة في اللكمات الأساسية للملاكمة;</a:t>
            </a:r>
          </a:p>
        </p:txBody>
      </p:sp>
      <p:sp>
        <p:nvSpPr>
          <p:cNvPr id="6" name=""/>
          <p:cNvSpPr/>
          <p:nvPr/>
        </p:nvSpPr>
        <p:spPr>
          <a:xfrm>
            <a:off x="4178808" y="2386584"/>
            <a:ext cx="2764536" cy="1892808"/>
          </a:xfrm>
          <a:prstGeom prst="rect">
            <a:avLst/>
          </a:prstGeom>
        </p:spPr>
        <p:txBody>
          <a:bodyPr lIns="0" tIns="0" rIns="0" bIns="0">
            <a:noAutofit/>
          </a:bodyPr>
          <a:p>
            <a:pPr algn="just" indent="0" rtl="1">
              <a:lnSpc>
                <a:spcPts val="1656"/>
              </a:lnSpc>
              <a:spcBef>
                <a:spcPts val="420"/>
              </a:spcBef>
            </a:pPr>
            <a:r>
              <a:rPr lang="en-US" sz="1700">
                <a:latin typeface="Microsoft Sans Serif"/>
              </a:rPr>
              <a:t>٠</a:t>
            </a:r>
            <a:r>
              <a:rPr lang="ar-SA" sz="1100">
                <a:latin typeface="Microsoft Sans Serif"/>
              </a:rPr>
              <a:t>    اللكم بدون لف الجسم</a:t>
            </a:r>
          </a:p>
          <a:p>
            <a:pPr algn="just" indent="0" rtl="1">
              <a:lnSpc>
                <a:spcPts val="1656"/>
              </a:lnSpc>
            </a:pPr>
            <a:r>
              <a:rPr lang="en-US" sz="1700">
                <a:latin typeface="Microsoft Sans Serif"/>
              </a:rPr>
              <a:t>٠</a:t>
            </a:r>
            <a:r>
              <a:rPr lang="ar-SA" sz="1100">
                <a:latin typeface="Microsoft Sans Serif"/>
              </a:rPr>
              <a:t>    تحويل وزن الجسم إلى جهة الخاطئة.</a:t>
            </a:r>
          </a:p>
          <a:p>
            <a:pPr algn="just" indent="0" rtl="1">
              <a:lnSpc>
                <a:spcPts val="1656"/>
              </a:lnSpc>
            </a:pPr>
            <a:r>
              <a:rPr lang="en-US" sz="1700">
                <a:latin typeface="Microsoft Sans Serif"/>
              </a:rPr>
              <a:t>٠</a:t>
            </a:r>
            <a:r>
              <a:rPr lang="ar-SA" sz="1100">
                <a:latin typeface="Microsoft Sans Serif"/>
              </a:rPr>
              <a:t>    رفع الذقن صعودا.</a:t>
            </a:r>
          </a:p>
          <a:p>
            <a:pPr algn="just" indent="0" rtl="1">
              <a:lnSpc>
                <a:spcPts val="1656"/>
              </a:lnSpc>
            </a:pPr>
            <a:r>
              <a:rPr lang="en-US" sz="1700">
                <a:latin typeface="Microsoft Sans Serif"/>
              </a:rPr>
              <a:t>٠</a:t>
            </a:r>
            <a:r>
              <a:rPr lang="ar-SA" sz="1100">
                <a:latin typeface="Microsoft Sans Serif"/>
              </a:rPr>
              <a:t>    عدم حماية الذقن</a:t>
            </a:r>
          </a:p>
          <a:p>
            <a:pPr algn="just" indent="0" rtl="1">
              <a:lnSpc>
                <a:spcPts val="1656"/>
              </a:lnSpc>
            </a:pPr>
            <a:r>
              <a:rPr lang="en-US" sz="1700">
                <a:latin typeface="Microsoft Sans Serif"/>
              </a:rPr>
              <a:t>٠</a:t>
            </a:r>
            <a:r>
              <a:rPr lang="ar-SA" sz="1100">
                <a:latin typeface="Microsoft Sans Serif"/>
              </a:rPr>
              <a:t>    أنحناء الرأس للأمام او للخلف او للجانبين</a:t>
            </a:r>
          </a:p>
          <a:p>
            <a:pPr algn="just" indent="0" rtl="1">
              <a:lnSpc>
                <a:spcPts val="1656"/>
              </a:lnSpc>
            </a:pPr>
            <a:r>
              <a:rPr lang="en-US" sz="1700">
                <a:latin typeface="Microsoft Sans Serif"/>
              </a:rPr>
              <a:t>٠</a:t>
            </a:r>
            <a:r>
              <a:rPr lang="ar-SA" sz="1100">
                <a:latin typeface="Microsoft Sans Serif"/>
              </a:rPr>
              <a:t>    الرجلين في الوضع الخاطئ قبل او بعد اللكم</a:t>
            </a:r>
          </a:p>
          <a:p>
            <a:pPr algn="just" indent="0" rtl="1">
              <a:spcAft>
                <a:spcPts val="420"/>
              </a:spcAft>
            </a:pPr>
            <a:r>
              <a:rPr lang="en-US" i="1" sz="1100">
                <a:latin typeface="Microsoft Sans Serif"/>
              </a:rPr>
              <a:t>٠</a:t>
            </a:r>
            <a:r>
              <a:rPr lang="ar-SA" i="1" sz="1100">
                <a:latin typeface="Microsoft Sans Serif"/>
              </a:rPr>
              <a:t> عدم </a:t>
            </a:r>
            <a:r>
              <a:rPr lang="ar-SA" i="1" u="sng" sz="1100">
                <a:latin typeface="Microsoft Sans Serif"/>
              </a:rPr>
              <a:t>\لف </a:t>
            </a:r>
            <a:r>
              <a:rPr lang="en-US" i="1" u="sng" sz="400">
                <a:latin typeface="Constantia"/>
              </a:rPr>
              <a:t>I</a:t>
            </a:r>
            <a:r>
              <a:rPr lang="ar-SA" i="1" u="sng" sz="1100">
                <a:latin typeface="Microsoft Sans Serif"/>
              </a:rPr>
              <a:t> \ئققض. ذ‘ \بشكلا ص. صحح</a:t>
            </a:r>
          </a:p>
          <a:p>
            <a:pPr algn="just" indent="0" rtl="1">
              <a:spcAft>
                <a:spcPts val="420"/>
              </a:spcAft>
            </a:pPr>
            <a:r>
              <a:rPr lang="en-US" sz="1700">
                <a:latin typeface="Microsoft Sans Serif"/>
              </a:rPr>
              <a:t>٠</a:t>
            </a:r>
            <a:r>
              <a:rPr lang="ar-SA" sz="1100">
                <a:latin typeface="Microsoft Sans Serif"/>
              </a:rPr>
              <a:t>    سحب الذراع إلى مستوى منخفضى بعد توج</a:t>
            </a:r>
            <a:r>
              <a:rPr lang="ar-SA" sz="1700">
                <a:latin typeface="Microsoft Sans Serif"/>
              </a:rPr>
              <a:t>ي</a:t>
            </a:r>
            <a:r>
              <a:rPr lang="ar-SA" sz="1100">
                <a:latin typeface="Microsoft Sans Serif"/>
              </a:rPr>
              <a:t>ه الضربة</a:t>
            </a:r>
          </a:p>
          <a:p>
            <a:pPr algn="just" indent="0" rtl="1">
              <a:spcAft>
                <a:spcPts val="2730"/>
              </a:spcAft>
            </a:pPr>
            <a:r>
              <a:rPr lang="en-US" sz="1700">
                <a:latin typeface="Microsoft Sans Serif"/>
              </a:rPr>
              <a:t>٠</a:t>
            </a:r>
            <a:r>
              <a:rPr lang="ar-SA" sz="1100">
                <a:latin typeface="Microsoft Sans Serif"/>
              </a:rPr>
              <a:t>    بطئ رجوع اليد إلى الوضع الاساسي.</a:t>
            </a:r>
          </a:p>
        </p:txBody>
      </p:sp>
      <p:sp>
        <p:nvSpPr>
          <p:cNvPr id="7" name=""/>
          <p:cNvSpPr/>
          <p:nvPr/>
        </p:nvSpPr>
        <p:spPr>
          <a:xfrm>
            <a:off x="5428488" y="4745736"/>
            <a:ext cx="1749552" cy="204216"/>
          </a:xfrm>
          <a:prstGeom prst="rect">
            <a:avLst/>
          </a:prstGeom>
          <a:solidFill>
            <a:srgbClr val="D3D3D3"/>
          </a:solidFill>
        </p:spPr>
        <p:txBody>
          <a:bodyPr lIns="0" tIns="0" rIns="0" bIns="0" wrap="none">
            <a:noAutofit/>
          </a:bodyPr>
          <a:p>
            <a:pPr algn="just" indent="0" rtl="1">
              <a:spcBef>
                <a:spcPts val="2730"/>
              </a:spcBef>
              <a:spcAft>
                <a:spcPts val="1050"/>
              </a:spcAft>
            </a:pPr>
            <a:r>
              <a:rPr lang="ar-SA" sz="1100">
                <a:latin typeface="Microsoft Sans Serif"/>
              </a:rPr>
              <a:t>لكمة المستقيم للذراع الأمامي للرأس;</a:t>
            </a:r>
          </a:p>
        </p:txBody>
      </p:sp>
      <p:sp>
        <p:nvSpPr>
          <p:cNvPr id="8" name=""/>
          <p:cNvSpPr/>
          <p:nvPr/>
        </p:nvSpPr>
        <p:spPr>
          <a:xfrm>
            <a:off x="2965704" y="7452360"/>
            <a:ext cx="3977640" cy="204216"/>
          </a:xfrm>
          <a:prstGeom prst="rect">
            <a:avLst/>
          </a:prstGeom>
        </p:spPr>
        <p:txBody>
          <a:bodyPr lIns="0" tIns="0" rIns="0" bIns="0" wrap="none">
            <a:noAutofit/>
          </a:bodyPr>
          <a:p>
            <a:pPr algn="just" indent="0" rtl="1">
              <a:spcAft>
                <a:spcPts val="1050"/>
              </a:spcAft>
            </a:pPr>
            <a:r>
              <a:rPr lang="en-US" sz="1700">
                <a:latin typeface="Microsoft Sans Serif"/>
              </a:rPr>
              <a:t>٠</a:t>
            </a:r>
            <a:r>
              <a:rPr lang="ar-SA" sz="1700">
                <a:latin typeface="Microsoft Sans Serif"/>
              </a:rPr>
              <a:t> </a:t>
            </a:r>
            <a:r>
              <a:rPr lang="ar-SA" sz="1100">
                <a:latin typeface="Microsoft Sans Serif"/>
              </a:rPr>
              <a:t>ففس مراحل لأداء لكمة المستقيم للذراع الامامي للرأس، ولكن فقط قبل كل شيء</a:t>
            </a:r>
          </a:p>
        </p:txBody>
      </p:sp>
      <p:sp>
        <p:nvSpPr>
          <p:cNvPr id="9" name=""/>
          <p:cNvSpPr/>
          <p:nvPr/>
        </p:nvSpPr>
        <p:spPr>
          <a:xfrm>
            <a:off x="2859024" y="7781544"/>
            <a:ext cx="4319016" cy="204216"/>
          </a:xfrm>
          <a:prstGeom prst="rect">
            <a:avLst/>
          </a:prstGeom>
        </p:spPr>
        <p:txBody>
          <a:bodyPr lIns="0" tIns="0" rIns="0" bIns="0" wrap="none">
            <a:noAutofit/>
          </a:bodyPr>
          <a:p>
            <a:pPr algn="just" indent="0" rtl="1">
              <a:spcBef>
                <a:spcPts val="1050"/>
              </a:spcBef>
              <a:spcAft>
                <a:spcPts val="1050"/>
              </a:spcAft>
            </a:pPr>
            <a:r>
              <a:rPr lang="ar-SA" sz="1100">
                <a:latin typeface="Microsoft Sans Serif"/>
              </a:rPr>
              <a:t>يؤدي اللاعب حركة ثني الركبة لأجل ان يكون الكتف الأمامي في خط الهدف لجسم الخصم.</a:t>
            </a:r>
          </a:p>
        </p:txBody>
      </p:sp>
      <p:sp>
        <p:nvSpPr>
          <p:cNvPr id="10" name=""/>
          <p:cNvSpPr/>
          <p:nvPr/>
        </p:nvSpPr>
        <p:spPr>
          <a:xfrm>
            <a:off x="5483352" y="8110728"/>
            <a:ext cx="1694688" cy="204216"/>
          </a:xfrm>
          <a:prstGeom prst="rect">
            <a:avLst/>
          </a:prstGeom>
          <a:solidFill>
            <a:srgbClr val="D3D3D3"/>
          </a:solidFill>
        </p:spPr>
        <p:txBody>
          <a:bodyPr lIns="0" tIns="0" rIns="0" bIns="0" wrap="none">
            <a:noAutofit/>
          </a:bodyPr>
          <a:p>
            <a:pPr algn="just" indent="0" rtl="1">
              <a:spcBef>
                <a:spcPts val="1050"/>
              </a:spcBef>
              <a:spcAft>
                <a:spcPts val="1050"/>
              </a:spcAft>
            </a:pPr>
            <a:r>
              <a:rPr lang="ar-SA" sz="1100">
                <a:latin typeface="Microsoft Sans Serif"/>
              </a:rPr>
              <a:t>لكمة المستقيم للذراع الخلفي للرأس;</a:t>
            </a:r>
          </a:p>
        </p:txBody>
      </p:sp>
      <p:sp>
        <p:nvSpPr>
          <p:cNvPr id="11" name=""/>
          <p:cNvSpPr/>
          <p:nvPr/>
        </p:nvSpPr>
        <p:spPr>
          <a:xfrm>
            <a:off x="3745992" y="5096256"/>
            <a:ext cx="3432048" cy="2221992"/>
          </a:xfrm>
          <a:prstGeom prst="rect">
            <a:avLst/>
          </a:prstGeom>
        </p:spPr>
        <p:txBody>
          <a:bodyPr lIns="0" tIns="0" rIns="0" bIns="0">
            <a:noAutofit/>
          </a:bodyPr>
          <a:p>
            <a:pPr algn="just" marR="254000" indent="0" rtl="1">
              <a:lnSpc>
                <a:spcPts val="1656"/>
              </a:lnSpc>
              <a:spcBef>
                <a:spcPts val="1050"/>
              </a:spcBef>
            </a:pPr>
            <a:r>
              <a:rPr lang="en-US" sz="1700">
                <a:latin typeface="Microsoft Sans Serif"/>
              </a:rPr>
              <a:t>٠</a:t>
            </a:r>
            <a:r>
              <a:rPr lang="ar-SA" sz="1100">
                <a:latin typeface="Microsoft Sans Serif"/>
              </a:rPr>
              <a:t>    في وقفة الاستعداد الملاكم</a:t>
            </a:r>
          </a:p>
          <a:p>
            <a:pPr algn="just" marR="254000" indent="0" rtl="1">
              <a:lnSpc>
                <a:spcPts val="1656"/>
              </a:lnSpc>
            </a:pPr>
            <a:r>
              <a:rPr lang="en-US" sz="1700">
                <a:latin typeface="Microsoft Sans Serif"/>
              </a:rPr>
              <a:t>٠</a:t>
            </a:r>
            <a:r>
              <a:rPr lang="ar-SA" sz="1100">
                <a:latin typeface="Microsoft Sans Serif"/>
              </a:rPr>
              <a:t> تسديد نحو ذقن الخصم مع مغاصل الإصبعي لليد الأمامية.</a:t>
            </a:r>
          </a:p>
          <a:p>
            <a:pPr algn="just" marR="254000" indent="0" rtl="1">
              <a:lnSpc>
                <a:spcPts val="1656"/>
              </a:lnSpc>
            </a:pPr>
            <a:r>
              <a:rPr lang="en-US" sz="1700">
                <a:latin typeface="Microsoft Sans Serif"/>
              </a:rPr>
              <a:t>٠</a:t>
            </a:r>
            <a:r>
              <a:rPr lang="ar-SA" sz="1100">
                <a:latin typeface="Microsoft Sans Serif"/>
              </a:rPr>
              <a:t>    تحويل وزن الجسم من الساق الخلف</a:t>
            </a:r>
            <a:r>
              <a:rPr lang="ar-SA" sz="1700">
                <a:latin typeface="Microsoft Sans Serif"/>
              </a:rPr>
              <a:t>ي</a:t>
            </a:r>
            <a:r>
              <a:rPr lang="ar-SA" sz="1100">
                <a:latin typeface="Microsoft Sans Serif"/>
              </a:rPr>
              <a:t>ة إلى الساق الأمامية.</a:t>
            </a:r>
          </a:p>
          <a:p>
            <a:pPr algn="just" marR="254000" indent="0" rtl="1">
              <a:lnSpc>
                <a:spcPts val="1656"/>
              </a:lnSpc>
            </a:pPr>
            <a:r>
              <a:rPr lang="en-US" sz="1700">
                <a:latin typeface="Microsoft Sans Serif"/>
              </a:rPr>
              <a:t>٠</a:t>
            </a:r>
            <a:r>
              <a:rPr lang="ar-SA" sz="1100">
                <a:latin typeface="Microsoft Sans Serif"/>
              </a:rPr>
              <a:t>    لف الجسم نحو الجهة الرجل الخلفية</a:t>
            </a:r>
          </a:p>
          <a:p>
            <a:pPr algn="just" marR="254000" indent="0" rtl="1">
              <a:spcAft>
                <a:spcPts val="420"/>
              </a:spcAft>
            </a:pPr>
            <a:r>
              <a:rPr lang="en-US" sz="1700">
                <a:latin typeface="Microsoft Sans Serif"/>
              </a:rPr>
              <a:t>٠</a:t>
            </a:r>
            <a:r>
              <a:rPr lang="ar-SA" sz="1100">
                <a:latin typeface="Microsoft Sans Serif"/>
              </a:rPr>
              <a:t>    بقاء الذقن في الاسفل.</a:t>
            </a:r>
          </a:p>
          <a:p>
            <a:pPr algn="just" marR="254000" indent="0" rtl="1">
              <a:spcAft>
                <a:spcPts val="420"/>
              </a:spcAft>
            </a:pPr>
            <a:r>
              <a:rPr lang="en-US" sz="1700">
                <a:latin typeface="Microsoft Sans Serif"/>
              </a:rPr>
              <a:t>٠</a:t>
            </a:r>
            <a:r>
              <a:rPr lang="ar-SA" sz="1100">
                <a:latin typeface="Microsoft Sans Serif"/>
              </a:rPr>
              <a:t>    مد الذراع الأمامية بشكل مستقيم نحو ال</a:t>
            </a:r>
            <a:r>
              <a:rPr lang="ar-SA" sz="1700">
                <a:latin typeface="Microsoft Sans Serif"/>
              </a:rPr>
              <a:t>هد</a:t>
            </a:r>
            <a:r>
              <a:rPr lang="ar-SA" sz="1100">
                <a:latin typeface="Microsoft Sans Serif"/>
              </a:rPr>
              <a:t>ف.</a:t>
            </a:r>
          </a:p>
          <a:p>
            <a:pPr algn="just" marR="254000" indent="0" rtl="1">
              <a:spcAft>
                <a:spcPts val="420"/>
              </a:spcAft>
            </a:pPr>
            <a:r>
              <a:rPr lang="en-US" sz="1700">
                <a:latin typeface="Microsoft Sans Serif"/>
              </a:rPr>
              <a:t>٠</a:t>
            </a:r>
            <a:r>
              <a:rPr lang="ar-SA" sz="1100">
                <a:latin typeface="Microsoft Sans Serif"/>
              </a:rPr>
              <a:t>    راحة اليد يكون نحو الأسفل.</a:t>
            </a:r>
          </a:p>
          <a:p>
            <a:pPr algn="just" marR="254000" indent="0" rtl="1">
              <a:spcAft>
                <a:spcPts val="420"/>
              </a:spcAft>
            </a:pPr>
            <a:r>
              <a:rPr lang="en-US" sz="1700">
                <a:latin typeface="Microsoft Sans Serif"/>
              </a:rPr>
              <a:t>٠</a:t>
            </a:r>
            <a:r>
              <a:rPr lang="ar-SA" sz="1100">
                <a:latin typeface="Microsoft Sans Serif"/>
              </a:rPr>
              <a:t>    بعد ضرب الهدف، إرجاع الذراع سريعا بنفس طريق الإرسال.</a:t>
            </a:r>
          </a:p>
          <a:p>
            <a:pPr algn="r" indent="254000" rtl="1">
              <a:lnSpc>
                <a:spcPts val="2592"/>
              </a:lnSpc>
            </a:pPr>
            <a:r>
              <a:rPr lang="en-US" sz="1700">
                <a:latin typeface="Microsoft Sans Serif"/>
              </a:rPr>
              <a:t>٠</a:t>
            </a:r>
            <a:r>
              <a:rPr lang="ar-SA" sz="1100">
                <a:latin typeface="Microsoft Sans Serif"/>
              </a:rPr>
              <a:t>    الرجوع إلى وضع</a:t>
            </a:r>
            <a:r>
              <a:rPr lang="ar-SA" sz="1700">
                <a:latin typeface="Microsoft Sans Serif"/>
              </a:rPr>
              <a:t>ي</a:t>
            </a:r>
            <a:r>
              <a:rPr lang="ar-SA" sz="1100">
                <a:latin typeface="Microsoft Sans Serif"/>
              </a:rPr>
              <a:t>ة الوقفة الملاكم لكمة المستقيم للذراع الأمامي للجسم;</a:t>
            </a:r>
          </a:p>
        </p:txBody>
      </p:sp>
      <p:sp>
        <p:nvSpPr>
          <p:cNvPr id="12" name=""/>
          <p:cNvSpPr/>
          <p:nvPr/>
        </p:nvSpPr>
        <p:spPr>
          <a:xfrm>
            <a:off x="3810000" y="8461248"/>
            <a:ext cx="2913888" cy="829056"/>
          </a:xfrm>
          <a:prstGeom prst="rect">
            <a:avLst/>
          </a:prstGeom>
        </p:spPr>
        <p:txBody>
          <a:bodyPr lIns="0" tIns="0" rIns="0" bIns="0">
            <a:noAutofit/>
          </a:bodyPr>
          <a:p>
            <a:pPr algn="just" indent="482600" rtl="1">
              <a:lnSpc>
                <a:spcPts val="1656"/>
              </a:lnSpc>
              <a:spcBef>
                <a:spcPts val="1050"/>
              </a:spcBef>
            </a:pPr>
            <a:r>
              <a:rPr lang="ar-SA" sz="1100">
                <a:latin typeface="Microsoft Sans Serif"/>
              </a:rPr>
              <a:t>من وقفة الاستعداد الملاكم</a:t>
            </a:r>
          </a:p>
          <a:p>
            <a:pPr algn="r" indent="0" rtl="1">
              <a:lnSpc>
                <a:spcPts val="1656"/>
              </a:lnSpc>
            </a:pPr>
            <a:r>
              <a:rPr lang="ar-SA" sz="1100">
                <a:latin typeface="Microsoft Sans Serif"/>
              </a:rPr>
              <a:t>ذسديد نحو ذقن </a:t>
            </a:r>
            <a:r>
              <a:rPr lang="en-US" sz="1100">
                <a:latin typeface="Microsoft Sans Serif"/>
              </a:rPr>
              <a:t>١</a:t>
            </a:r>
            <a:r>
              <a:rPr lang="ar-SA" sz="1100">
                <a:latin typeface="Microsoft Sans Serif"/>
              </a:rPr>
              <a:t>لخصدم بواسطة مغاصعل الإصعبعي لليد الخلف</a:t>
            </a:r>
            <a:r>
              <a:rPr lang="ar-SA" sz="1700">
                <a:latin typeface="Microsoft Sans Serif"/>
              </a:rPr>
              <a:t>ي</a:t>
            </a:r>
            <a:r>
              <a:rPr lang="ar-SA" sz="1100">
                <a:latin typeface="Microsoft Sans Serif"/>
              </a:rPr>
              <a:t>ة تحويل وزن الجسم من الساق الخلف</a:t>
            </a:r>
            <a:r>
              <a:rPr lang="ar-SA" sz="1700">
                <a:latin typeface="Microsoft Sans Serif"/>
              </a:rPr>
              <a:t>ي</a:t>
            </a:r>
            <a:r>
              <a:rPr lang="ar-SA" sz="1100">
                <a:latin typeface="Microsoft Sans Serif"/>
              </a:rPr>
              <a:t>ة إلى الساق الأمامية. لف الجسم نحو الجهة الرجل الأمامية.</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71728" y="1923288"/>
            <a:ext cx="1685544" cy="1883664"/>
          </a:xfrm>
          <a:prstGeom prst="rect">
            <a:avLst/>
          </a:prstGeom>
        </p:spPr>
      </p:pic>
      <p:pic>
        <p:nvPicPr>
          <p:cNvPr id="3" name=""/>
          <p:cNvPicPr>
            <a:picLocks noChangeAspect="1"/>
          </p:cNvPicPr>
          <p:nvPr/>
        </p:nvPicPr>
        <p:blipFill>
          <a:blip r:embed="rPictId1"/>
          <a:stretch>
            <a:fillRect/>
          </a:stretch>
        </p:blipFill>
        <p:spPr>
          <a:xfrm>
            <a:off x="493776" y="7095744"/>
            <a:ext cx="2694432" cy="2438400"/>
          </a:xfrm>
          <a:prstGeom prst="rect">
            <a:avLst/>
          </a:prstGeom>
        </p:spPr>
      </p:pic>
      <p:sp>
        <p:nvSpPr>
          <p:cNvPr id="4" name=""/>
          <p:cNvSpPr/>
          <p:nvPr/>
        </p:nvSpPr>
        <p:spPr>
          <a:xfrm>
            <a:off x="3745992" y="716280"/>
            <a:ext cx="3197352" cy="1057656"/>
          </a:xfrm>
          <a:prstGeom prst="rect">
            <a:avLst/>
          </a:prstGeom>
        </p:spPr>
        <p:txBody>
          <a:bodyPr lIns="0" tIns="0" rIns="0" bIns="0">
            <a:noAutofit/>
          </a:bodyPr>
          <a:p>
            <a:pPr algn="just" indent="0" rtl="1">
              <a:spcAft>
                <a:spcPts val="420"/>
              </a:spcAft>
            </a:pPr>
            <a:r>
              <a:rPr lang="en-US" sz="1700">
                <a:latin typeface="Microsoft Sans Serif"/>
              </a:rPr>
              <a:t>٠</a:t>
            </a:r>
            <a:r>
              <a:rPr lang="ar-SA" sz="1100">
                <a:latin typeface="Microsoft Sans Serif"/>
              </a:rPr>
              <a:t>    بقاء اليد الأمامية عال</a:t>
            </a:r>
            <a:r>
              <a:rPr lang="ar-SA" sz="1700">
                <a:latin typeface="Microsoft Sans Serif"/>
              </a:rPr>
              <a:t>ي</a:t>
            </a:r>
            <a:r>
              <a:rPr lang="ar-SA" sz="1100">
                <a:latin typeface="Microsoft Sans Serif"/>
              </a:rPr>
              <a:t>ا لحما</a:t>
            </a:r>
            <a:r>
              <a:rPr lang="ar-SA" sz="1700">
                <a:latin typeface="Microsoft Sans Serif"/>
              </a:rPr>
              <a:t>ي</a:t>
            </a:r>
            <a:r>
              <a:rPr lang="ar-SA" sz="1100">
                <a:latin typeface="Microsoft Sans Serif"/>
              </a:rPr>
              <a:t>ة الرأس والمرفق لحما</a:t>
            </a:r>
            <a:r>
              <a:rPr lang="ar-SA" sz="1700">
                <a:latin typeface="Microsoft Sans Serif"/>
              </a:rPr>
              <a:t>ي</a:t>
            </a:r>
            <a:r>
              <a:rPr lang="ar-SA" sz="1100">
                <a:latin typeface="Microsoft Sans Serif"/>
              </a:rPr>
              <a:t>ة الجسم.</a:t>
            </a:r>
          </a:p>
          <a:p>
            <a:pPr algn="just" indent="0" rtl="1">
              <a:spcAft>
                <a:spcPts val="420"/>
              </a:spcAft>
            </a:pPr>
            <a:r>
              <a:rPr lang="en-US" sz="1700">
                <a:latin typeface="Microsoft Sans Serif"/>
              </a:rPr>
              <a:t>٠</a:t>
            </a:r>
            <a:r>
              <a:rPr lang="ar-SA" sz="1100">
                <a:latin typeface="Microsoft Sans Serif"/>
              </a:rPr>
              <a:t>    مد الذراع الخلفية بشكل مستقيم نحو ال</a:t>
            </a:r>
            <a:r>
              <a:rPr lang="ar-SA" sz="1700">
                <a:latin typeface="Microsoft Sans Serif"/>
              </a:rPr>
              <a:t>هد</a:t>
            </a:r>
            <a:r>
              <a:rPr lang="ar-SA" sz="1100">
                <a:latin typeface="Microsoft Sans Serif"/>
              </a:rPr>
              <a:t>ف.</a:t>
            </a:r>
          </a:p>
          <a:p>
            <a:pPr algn="just" indent="0" rtl="1">
              <a:spcAft>
                <a:spcPts val="420"/>
              </a:spcAft>
            </a:pPr>
            <a:r>
              <a:rPr lang="en-US" sz="1700">
                <a:latin typeface="Microsoft Sans Serif"/>
              </a:rPr>
              <a:t>٠</a:t>
            </a:r>
            <a:r>
              <a:rPr lang="ar-SA" sz="1100">
                <a:latin typeface="Microsoft Sans Serif"/>
              </a:rPr>
              <a:t>    راحة اليد يكون نحو الأسفل.</a:t>
            </a:r>
          </a:p>
          <a:p>
            <a:pPr algn="just" indent="0" rtl="1">
              <a:spcAft>
                <a:spcPts val="420"/>
              </a:spcAft>
            </a:pPr>
            <a:r>
              <a:rPr lang="en-US" sz="1700">
                <a:latin typeface="Microsoft Sans Serif"/>
              </a:rPr>
              <a:t>٠</a:t>
            </a:r>
            <a:r>
              <a:rPr lang="ar-SA" sz="1100">
                <a:latin typeface="Microsoft Sans Serif"/>
              </a:rPr>
              <a:t> بعد ضرب ال</a:t>
            </a:r>
            <a:r>
              <a:rPr lang="ar-SA" sz="1700">
                <a:latin typeface="Microsoft Sans Serif"/>
              </a:rPr>
              <a:t>هد</a:t>
            </a:r>
            <a:r>
              <a:rPr lang="ar-SA" sz="1100">
                <a:latin typeface="Microsoft Sans Serif"/>
              </a:rPr>
              <a:t>ف، إرجاع الذراع سريعا بنفس طريق الإرسال.</a:t>
            </a:r>
          </a:p>
          <a:p>
            <a:pPr algn="just" indent="0" rtl="1">
              <a:spcAft>
                <a:spcPts val="2940"/>
              </a:spcAft>
            </a:pPr>
            <a:r>
              <a:rPr lang="en-US" sz="1700">
                <a:latin typeface="Microsoft Sans Serif"/>
              </a:rPr>
              <a:t>٠</a:t>
            </a:r>
            <a:r>
              <a:rPr lang="ar-SA" sz="1100">
                <a:latin typeface="Microsoft Sans Serif"/>
              </a:rPr>
              <a:t>    الرجوع إلى وضع</a:t>
            </a:r>
            <a:r>
              <a:rPr lang="ar-SA" sz="1700">
                <a:latin typeface="Microsoft Sans Serif"/>
              </a:rPr>
              <a:t>ي</a:t>
            </a:r>
            <a:r>
              <a:rPr lang="ar-SA" sz="1100">
                <a:latin typeface="Microsoft Sans Serif"/>
              </a:rPr>
              <a:t>ة الوقفة الملاكم</a:t>
            </a:r>
          </a:p>
        </p:txBody>
      </p:sp>
      <p:sp>
        <p:nvSpPr>
          <p:cNvPr id="5" name=""/>
          <p:cNvSpPr/>
          <p:nvPr/>
        </p:nvSpPr>
        <p:spPr>
          <a:xfrm>
            <a:off x="2859024" y="2252472"/>
            <a:ext cx="4322064" cy="859536"/>
          </a:xfrm>
          <a:prstGeom prst="rect">
            <a:avLst/>
          </a:prstGeom>
        </p:spPr>
        <p:txBody>
          <a:bodyPr lIns="0" tIns="0" rIns="0" bIns="0">
            <a:noAutofit/>
          </a:bodyPr>
          <a:p>
            <a:pPr algn="just" marR="483616" indent="-508000" rtl="1">
              <a:lnSpc>
                <a:spcPts val="2616"/>
              </a:lnSpc>
              <a:spcBef>
                <a:spcPts val="2940"/>
              </a:spcBef>
            </a:pPr>
            <a:r>
              <a:rPr lang="ar-SA" sz="1100">
                <a:latin typeface="Microsoft Sans Serif"/>
              </a:rPr>
              <a:t>لكمة المستقيم للذراع الخلفي للجسم:</a:t>
            </a:r>
          </a:p>
          <a:p>
            <a:pPr algn="just" marR="255016" indent="0" rtl="1">
              <a:lnSpc>
                <a:spcPts val="2616"/>
              </a:lnSpc>
            </a:pPr>
            <a:r>
              <a:rPr lang="en-US" sz="1700">
                <a:latin typeface="Microsoft Sans Serif"/>
              </a:rPr>
              <a:t>٠</a:t>
            </a:r>
            <a:r>
              <a:rPr lang="ar-SA" sz="1700">
                <a:latin typeface="Microsoft Sans Serif"/>
              </a:rPr>
              <a:t>    </a:t>
            </a:r>
            <a:r>
              <a:rPr lang="ar-SA" sz="1100">
                <a:latin typeface="Microsoft Sans Serif"/>
              </a:rPr>
              <a:t>نفس مراحل لاداء لكمة المستقيم للذراع الخلفي للرأس، ولكن فقط قبل كل شيء</a:t>
            </a:r>
          </a:p>
          <a:p>
            <a:pPr algn="just" marR="483616" indent="-508000" rtl="1">
              <a:lnSpc>
                <a:spcPts val="2616"/>
              </a:lnSpc>
              <a:spcAft>
                <a:spcPts val="19740"/>
              </a:spcAft>
            </a:pPr>
            <a:r>
              <a:rPr lang="ar-SA" sz="1100">
                <a:latin typeface="Microsoft Sans Serif"/>
              </a:rPr>
              <a:t>يؤدي اللاعب حركة ثني الركبة لآجل ان يكون الكتف الأمامي في خط ال</a:t>
            </a:r>
            <a:r>
              <a:rPr lang="ar-SA" sz="1700">
                <a:latin typeface="Microsoft Sans Serif"/>
              </a:rPr>
              <a:t>هد</a:t>
            </a:r>
            <a:r>
              <a:rPr lang="ar-SA" sz="1100">
                <a:latin typeface="Microsoft Sans Serif"/>
              </a:rPr>
              <a:t>ف لجسم الخصم.</a:t>
            </a:r>
          </a:p>
        </p:txBody>
      </p:sp>
      <p:sp>
        <p:nvSpPr>
          <p:cNvPr id="6" name=""/>
          <p:cNvSpPr/>
          <p:nvPr/>
        </p:nvSpPr>
        <p:spPr>
          <a:xfrm>
            <a:off x="4721352" y="6891528"/>
            <a:ext cx="2438400" cy="719328"/>
          </a:xfrm>
          <a:prstGeom prst="rect">
            <a:avLst/>
          </a:prstGeom>
        </p:spPr>
        <p:txBody>
          <a:bodyPr lIns="0" tIns="0" rIns="0" bIns="0">
            <a:noAutofit/>
          </a:bodyPr>
          <a:p>
            <a:pPr algn="just" indent="-508000" rtl="1">
              <a:lnSpc>
                <a:spcPts val="2280"/>
              </a:lnSpc>
            </a:pPr>
            <a:r>
              <a:rPr lang="ar-SA" sz="1100">
                <a:latin typeface="Microsoft Sans Serif"/>
              </a:rPr>
              <a:t>لكمة الخطف للذراع الأمامي للرأس: في وقفة الاستعداد الملاكم لف الجسم نحو الجهة الرجل الأمامي قليلا.</a:t>
            </a:r>
          </a:p>
        </p:txBody>
      </p:sp>
      <p:sp>
        <p:nvSpPr>
          <p:cNvPr id="7" name=""/>
          <p:cNvSpPr/>
          <p:nvPr/>
        </p:nvSpPr>
        <p:spPr>
          <a:xfrm>
            <a:off x="4907280" y="7656576"/>
            <a:ext cx="1798320" cy="167640"/>
          </a:xfrm>
          <a:prstGeom prst="rect">
            <a:avLst/>
          </a:prstGeom>
        </p:spPr>
        <p:txBody>
          <a:bodyPr lIns="0" tIns="0" rIns="0" bIns="0" wrap="none">
            <a:noAutofit/>
          </a:bodyPr>
          <a:p>
            <a:pPr algn="r" indent="0" rtl="1">
              <a:spcAft>
                <a:spcPts val="420"/>
              </a:spcAft>
            </a:pPr>
            <a:r>
              <a:rPr lang="ar-SA" sz="1100">
                <a:latin typeface="Microsoft Sans Serif"/>
              </a:rPr>
              <a:t>تحويل وزن الجسم إلى الساق الامامية.</a:t>
            </a:r>
          </a:p>
        </p:txBody>
      </p:sp>
      <p:sp>
        <p:nvSpPr>
          <p:cNvPr id="8" name=""/>
          <p:cNvSpPr/>
          <p:nvPr/>
        </p:nvSpPr>
        <p:spPr>
          <a:xfrm>
            <a:off x="3383280" y="7879080"/>
            <a:ext cx="3322320" cy="801624"/>
          </a:xfrm>
          <a:prstGeom prst="rect">
            <a:avLst/>
          </a:prstGeom>
        </p:spPr>
        <p:txBody>
          <a:bodyPr lIns="0" tIns="0" rIns="0" bIns="0">
            <a:noAutofit/>
          </a:bodyPr>
          <a:p>
            <a:pPr algn="r" indent="0" rtl="1">
              <a:lnSpc>
                <a:spcPts val="1752"/>
              </a:lnSpc>
            </a:pPr>
            <a:r>
              <a:rPr lang="ar-SA" sz="1100">
                <a:latin typeface="Microsoft Sans Serif"/>
              </a:rPr>
              <a:t>استمرار اليد الخلف</a:t>
            </a:r>
            <a:r>
              <a:rPr lang="ar-SA" sz="1700">
                <a:latin typeface="Microsoft Sans Serif"/>
              </a:rPr>
              <a:t>ي</a:t>
            </a:r>
            <a:r>
              <a:rPr lang="ar-SA" sz="1100">
                <a:latin typeface="Microsoft Sans Serif"/>
              </a:rPr>
              <a:t>ة عاليا و قريبا من الذقن ومتصلب مرجحة اليد الأمامية له</a:t>
            </a:r>
            <a:r>
              <a:rPr lang="ar-SA" sz="1700">
                <a:latin typeface="Microsoft Sans Serif"/>
              </a:rPr>
              <a:t>هد</a:t>
            </a:r>
            <a:r>
              <a:rPr lang="ar-SA" sz="1100">
                <a:latin typeface="Microsoft Sans Serif"/>
              </a:rPr>
              <a:t>ف بدون مد الذراع بشكل مستقيم الاحتفاظ بزاوية المرفق ب </a:t>
            </a:r>
            <a:r>
              <a:rPr lang="en-US" sz="1100">
                <a:latin typeface="Microsoft Sans Serif"/>
              </a:rPr>
              <a:t>90</a:t>
            </a:r>
            <a:r>
              <a:rPr lang="ar-SA" sz="1100">
                <a:latin typeface="Microsoft Sans Serif"/>
              </a:rPr>
              <a:t>درجة الاستمرار مراقبة الخصم بجب ان يكون النظر فوق الذراع وليس تحته.</a:t>
            </a:r>
          </a:p>
        </p:txBody>
      </p:sp>
      <p:sp>
        <p:nvSpPr>
          <p:cNvPr id="9" name=""/>
          <p:cNvSpPr/>
          <p:nvPr/>
        </p:nvSpPr>
        <p:spPr>
          <a:xfrm>
            <a:off x="3227832" y="8726424"/>
            <a:ext cx="3477768" cy="182880"/>
          </a:xfrm>
          <a:prstGeom prst="rect">
            <a:avLst/>
          </a:prstGeom>
        </p:spPr>
        <p:txBody>
          <a:bodyPr lIns="0" tIns="0" rIns="0" bIns="0" wrap="none">
            <a:noAutofit/>
          </a:bodyPr>
          <a:p>
            <a:pPr algn="r" indent="0" rtl="1">
              <a:lnSpc>
                <a:spcPts val="1752"/>
              </a:lnSpc>
            </a:pPr>
            <a:r>
              <a:rPr lang="ar-SA" sz="1100">
                <a:latin typeface="Microsoft Sans Serif"/>
              </a:rPr>
              <a:t>مغصل الإصبعي يشير إلى الخصم، يجب ان لا يكون باتجاه أعلى او أسفل.</a:t>
            </a:r>
          </a:p>
        </p:txBody>
      </p:sp>
      <p:sp>
        <p:nvSpPr>
          <p:cNvPr id="10" name=""/>
          <p:cNvSpPr/>
          <p:nvPr/>
        </p:nvSpPr>
        <p:spPr>
          <a:xfrm>
            <a:off x="3840480" y="8939784"/>
            <a:ext cx="2862072" cy="381000"/>
          </a:xfrm>
          <a:prstGeom prst="rect">
            <a:avLst/>
          </a:prstGeom>
        </p:spPr>
        <p:txBody>
          <a:bodyPr lIns="0" tIns="0" rIns="0" bIns="0">
            <a:noAutofit/>
          </a:bodyPr>
          <a:p>
            <a:pPr algn="r" indent="0" rtl="1">
              <a:lnSpc>
                <a:spcPts val="1680"/>
              </a:lnSpc>
            </a:pPr>
            <a:r>
              <a:rPr lang="ar-SA" sz="1100">
                <a:latin typeface="Microsoft Sans Serif"/>
              </a:rPr>
              <a:t>بعد ضرب ال</a:t>
            </a:r>
            <a:r>
              <a:rPr lang="ar-SA" sz="1700">
                <a:latin typeface="Microsoft Sans Serif"/>
              </a:rPr>
              <a:t>هد</a:t>
            </a:r>
            <a:r>
              <a:rPr lang="ar-SA" sz="1100">
                <a:latin typeface="Microsoft Sans Serif"/>
              </a:rPr>
              <a:t>ف، إرجاع الذراع سريعا بأقصر طريق ممكن الرجوع إلى وضع</a:t>
            </a:r>
            <a:r>
              <a:rPr lang="ar-SA" sz="1700">
                <a:latin typeface="Microsoft Sans Serif"/>
              </a:rPr>
              <a:t>ي</a:t>
            </a:r>
            <a:r>
              <a:rPr lang="ar-SA" sz="1100">
                <a:latin typeface="Microsoft Sans Serif"/>
              </a:rPr>
              <a:t>ة الوقفة الملاكم</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45592" y="966216"/>
            <a:ext cx="2490216" cy="1886712"/>
          </a:xfrm>
          <a:prstGeom prst="rect">
            <a:avLst/>
          </a:prstGeom>
        </p:spPr>
      </p:pic>
      <p:pic>
        <p:nvPicPr>
          <p:cNvPr id="3" name=""/>
          <p:cNvPicPr>
            <a:picLocks noChangeAspect="1"/>
          </p:cNvPicPr>
          <p:nvPr/>
        </p:nvPicPr>
        <p:blipFill>
          <a:blip r:embed="rPictId1"/>
          <a:stretch>
            <a:fillRect/>
          </a:stretch>
        </p:blipFill>
        <p:spPr>
          <a:xfrm>
            <a:off x="2438400" y="5626608"/>
            <a:ext cx="963168" cy="2023872"/>
          </a:xfrm>
          <a:prstGeom prst="rect">
            <a:avLst/>
          </a:prstGeom>
        </p:spPr>
      </p:pic>
      <p:pic>
        <p:nvPicPr>
          <p:cNvPr id="4" name=""/>
          <p:cNvPicPr>
            <a:picLocks noChangeAspect="1"/>
          </p:cNvPicPr>
          <p:nvPr/>
        </p:nvPicPr>
        <p:blipFill>
          <a:blip r:embed="rPictId2"/>
          <a:stretch>
            <a:fillRect/>
          </a:stretch>
        </p:blipFill>
        <p:spPr>
          <a:xfrm>
            <a:off x="1033272" y="5654040"/>
            <a:ext cx="1219200" cy="1923288"/>
          </a:xfrm>
          <a:prstGeom prst="rect">
            <a:avLst/>
          </a:prstGeom>
        </p:spPr>
      </p:pic>
      <p:pic>
        <p:nvPicPr>
          <p:cNvPr id="5" name=""/>
          <p:cNvPicPr>
            <a:picLocks noChangeAspect="1"/>
          </p:cNvPicPr>
          <p:nvPr/>
        </p:nvPicPr>
        <p:blipFill>
          <a:blip r:embed="rPictId3"/>
          <a:stretch>
            <a:fillRect/>
          </a:stretch>
        </p:blipFill>
        <p:spPr>
          <a:xfrm>
            <a:off x="2023872" y="8461248"/>
            <a:ext cx="963168" cy="1597152"/>
          </a:xfrm>
          <a:prstGeom prst="rect">
            <a:avLst/>
          </a:prstGeom>
        </p:spPr>
      </p:pic>
      <p:pic>
        <p:nvPicPr>
          <p:cNvPr id="6" name=""/>
          <p:cNvPicPr>
            <a:picLocks noChangeAspect="1"/>
          </p:cNvPicPr>
          <p:nvPr/>
        </p:nvPicPr>
        <p:blipFill>
          <a:blip r:embed="rPictId4"/>
          <a:stretch>
            <a:fillRect/>
          </a:stretch>
        </p:blipFill>
        <p:spPr>
          <a:xfrm>
            <a:off x="758952" y="8455152"/>
            <a:ext cx="1051560" cy="1603248"/>
          </a:xfrm>
          <a:prstGeom prst="rect">
            <a:avLst/>
          </a:prstGeom>
        </p:spPr>
      </p:pic>
      <p:sp>
        <p:nvSpPr>
          <p:cNvPr id="7" name=""/>
          <p:cNvSpPr/>
          <p:nvPr/>
        </p:nvSpPr>
        <p:spPr>
          <a:xfrm>
            <a:off x="2859024" y="1371600"/>
            <a:ext cx="4322064" cy="877824"/>
          </a:xfrm>
          <a:prstGeom prst="rect">
            <a:avLst/>
          </a:prstGeom>
        </p:spPr>
        <p:txBody>
          <a:bodyPr lIns="0" tIns="0" rIns="0" bIns="0">
            <a:noAutofit/>
          </a:bodyPr>
          <a:p>
            <a:pPr algn="r" indent="0" rtl="1">
              <a:lnSpc>
                <a:spcPts val="2616"/>
              </a:lnSpc>
            </a:pPr>
            <a:r>
              <a:rPr lang="ar-SA" sz="1100">
                <a:latin typeface="Microsoft Sans Serif"/>
              </a:rPr>
              <a:t>لكمة الخطف للذراع الأمامي للجسم:</a:t>
            </a:r>
          </a:p>
          <a:p>
            <a:pPr indent="0" rtl="1">
              <a:lnSpc>
                <a:spcPts val="2616"/>
              </a:lnSpc>
              <a:spcAft>
                <a:spcPts val="16170"/>
              </a:spcAft>
            </a:pPr>
            <a:r>
              <a:rPr lang="en-US" sz="1100">
                <a:latin typeface="Microsoft Sans Serif"/>
              </a:rPr>
              <a:t>٠</a:t>
            </a:r>
            <a:r>
              <a:rPr lang="ar-SA" sz="1100">
                <a:latin typeface="Microsoft Sans Serif"/>
              </a:rPr>
              <a:t> نفس مراحل لأداء لكمة الخطف للذراع الامامي للرأس، ولكن فقط قبل كل شيء يؤدي اللاعب حركة ثني الركبة لاجل ان يكون الكتف الامامي في خط ال</a:t>
            </a:r>
            <a:r>
              <a:rPr lang="ar-SA" sz="1700">
                <a:latin typeface="Microsoft Sans Serif"/>
              </a:rPr>
              <a:t>هد</a:t>
            </a:r>
            <a:r>
              <a:rPr lang="ar-SA" sz="1100">
                <a:latin typeface="Microsoft Sans Serif"/>
              </a:rPr>
              <a:t>ف لجسم الخصم.</a:t>
            </a:r>
          </a:p>
        </p:txBody>
      </p:sp>
      <p:sp>
        <p:nvSpPr>
          <p:cNvPr id="8" name=""/>
          <p:cNvSpPr/>
          <p:nvPr/>
        </p:nvSpPr>
        <p:spPr>
          <a:xfrm>
            <a:off x="5468112" y="5321808"/>
            <a:ext cx="1737360" cy="207264"/>
          </a:xfrm>
          <a:prstGeom prst="rect">
            <a:avLst/>
          </a:prstGeom>
          <a:solidFill>
            <a:srgbClr val="D3D3D3"/>
          </a:solidFill>
        </p:spPr>
        <p:txBody>
          <a:bodyPr lIns="0" tIns="0" rIns="0" bIns="0" wrap="none">
            <a:noAutofit/>
          </a:bodyPr>
          <a:p>
            <a:pPr algn="r" indent="0" rtl="1">
              <a:spcBef>
                <a:spcPts val="16170"/>
              </a:spcBef>
              <a:spcAft>
                <a:spcPts val="1050"/>
              </a:spcAft>
            </a:pPr>
            <a:r>
              <a:rPr lang="ar-SA" sz="1100">
                <a:latin typeface="Microsoft Sans Serif"/>
              </a:rPr>
              <a:t>لكمة الخطف للذراع الخلفي للرأس:</a:t>
            </a:r>
          </a:p>
        </p:txBody>
      </p:sp>
      <p:sp>
        <p:nvSpPr>
          <p:cNvPr id="9" name=""/>
          <p:cNvSpPr/>
          <p:nvPr/>
        </p:nvSpPr>
        <p:spPr>
          <a:xfrm>
            <a:off x="3828288" y="5699760"/>
            <a:ext cx="2877312" cy="1652016"/>
          </a:xfrm>
          <a:prstGeom prst="rect">
            <a:avLst/>
          </a:prstGeom>
        </p:spPr>
        <p:txBody>
          <a:bodyPr lIns="0" tIns="0" rIns="0" bIns="0">
            <a:noAutofit/>
          </a:bodyPr>
          <a:p>
            <a:pPr algn="r" indent="0" rtl="1">
              <a:lnSpc>
                <a:spcPts val="1680"/>
              </a:lnSpc>
            </a:pPr>
            <a:r>
              <a:rPr lang="ar-SA" sz="1100">
                <a:latin typeface="Microsoft Sans Serif"/>
              </a:rPr>
              <a:t>من وقفة الاستعداد الملاكم</a:t>
            </a:r>
          </a:p>
          <a:p>
            <a:pPr algn="r" indent="0" rtl="1">
              <a:lnSpc>
                <a:spcPts val="1680"/>
              </a:lnSpc>
              <a:spcAft>
                <a:spcPts val="2310"/>
              </a:spcAft>
            </a:pPr>
            <a:r>
              <a:rPr lang="ar-SA" sz="1100">
                <a:latin typeface="Microsoft Sans Serif"/>
              </a:rPr>
              <a:t>تسديد نحو ذقن </a:t>
            </a:r>
            <a:r>
              <a:rPr lang="en-US" sz="1100">
                <a:latin typeface="Microsoft Sans Serif"/>
              </a:rPr>
              <a:t>١</a:t>
            </a:r>
            <a:r>
              <a:rPr lang="ar-SA" sz="1100">
                <a:latin typeface="Microsoft Sans Serif"/>
              </a:rPr>
              <a:t>لخصدم بواسطة مغاصعل الإصعبعي لليد الخلف</a:t>
            </a:r>
            <a:r>
              <a:rPr lang="ar-SA" sz="1700">
                <a:latin typeface="Microsoft Sans Serif"/>
              </a:rPr>
              <a:t>ي</a:t>
            </a:r>
            <a:r>
              <a:rPr lang="ar-SA" sz="1100">
                <a:latin typeface="Microsoft Sans Serif"/>
              </a:rPr>
              <a:t>ة لف الجسم نحو الجهة الرجل الخلفية تحويل وزن الجسم إلى الساق الامامية. بقاء اليد الأمامية عال</a:t>
            </a:r>
            <a:r>
              <a:rPr lang="ar-SA" sz="1700">
                <a:latin typeface="Microsoft Sans Serif"/>
              </a:rPr>
              <a:t>ي</a:t>
            </a:r>
            <a:r>
              <a:rPr lang="ar-SA" sz="1100">
                <a:latin typeface="Microsoft Sans Serif"/>
              </a:rPr>
              <a:t>ا قربب من الذقن ومتصلب مرجحة الذراع الخلف</a:t>
            </a:r>
            <a:r>
              <a:rPr lang="ar-SA" sz="1700">
                <a:latin typeface="Microsoft Sans Serif"/>
              </a:rPr>
              <a:t>ي</a:t>
            </a:r>
            <a:r>
              <a:rPr lang="ar-SA" sz="1100">
                <a:latin typeface="Microsoft Sans Serif"/>
              </a:rPr>
              <a:t>ة لل</a:t>
            </a:r>
            <a:r>
              <a:rPr lang="ar-SA" sz="1700">
                <a:latin typeface="Microsoft Sans Serif"/>
              </a:rPr>
              <a:t>هد</a:t>
            </a:r>
            <a:r>
              <a:rPr lang="ar-SA" sz="1100">
                <a:latin typeface="Microsoft Sans Serif"/>
              </a:rPr>
              <a:t>ف وعد مد الذراع بشكل مستقيم. عند مرجحة الذراع الاحتفاظ بزاوية المرفق ب </a:t>
            </a:r>
            <a:r>
              <a:rPr lang="en-US" sz="1100">
                <a:latin typeface="Microsoft Sans Serif"/>
              </a:rPr>
              <a:t>90</a:t>
            </a:r>
            <a:r>
              <a:rPr lang="ar-SA" sz="1100">
                <a:latin typeface="Microsoft Sans Serif"/>
              </a:rPr>
              <a:t>درجة مراقبة الخصم باستمرار. يجب ان يكون النظر فوق المرفق. </a:t>
            </a:r>
          </a:p>
        </p:txBody>
      </p:sp>
      <p:sp>
        <p:nvSpPr>
          <p:cNvPr id="10" name=""/>
          <p:cNvSpPr/>
          <p:nvPr/>
        </p:nvSpPr>
        <p:spPr>
          <a:xfrm>
            <a:off x="3236976" y="7397496"/>
            <a:ext cx="3468624" cy="594360"/>
          </a:xfrm>
          <a:prstGeom prst="rect">
            <a:avLst/>
          </a:prstGeom>
        </p:spPr>
        <p:txBody>
          <a:bodyPr lIns="0" tIns="0" rIns="0" bIns="0">
            <a:noAutofit/>
          </a:bodyPr>
          <a:p>
            <a:pPr algn="r" indent="0" rtl="1">
              <a:lnSpc>
                <a:spcPts val="1680"/>
              </a:lnSpc>
              <a:spcAft>
                <a:spcPts val="2310"/>
              </a:spcAft>
            </a:pPr>
            <a:r>
              <a:rPr lang="ar-SA" sz="1100">
                <a:latin typeface="Microsoft Sans Serif"/>
              </a:rPr>
              <a:t>مغصل الإصبعي يشير إلى الخصم، يجب ان لا يكون باتجاه أعلى او أسفل. بعد ضرب ال</a:t>
            </a:r>
            <a:r>
              <a:rPr lang="ar-SA" sz="1700">
                <a:latin typeface="Microsoft Sans Serif"/>
              </a:rPr>
              <a:t>هد</a:t>
            </a:r>
            <a:r>
              <a:rPr lang="ar-SA" sz="1100">
                <a:latin typeface="Microsoft Sans Serif"/>
              </a:rPr>
              <a:t>ف، إرجاع الذراع سريعا بأقصر طريق ممكن. الرجوع إلى وضع</a:t>
            </a:r>
            <a:r>
              <a:rPr lang="ar-SA" sz="1700">
                <a:latin typeface="Microsoft Sans Serif"/>
              </a:rPr>
              <a:t>ي</a:t>
            </a:r>
            <a:r>
              <a:rPr lang="ar-SA" sz="1100">
                <a:latin typeface="Microsoft Sans Serif"/>
              </a:rPr>
              <a:t>ة الوقفة الملاكم</a:t>
            </a:r>
          </a:p>
        </p:txBody>
      </p:sp>
      <p:sp>
        <p:nvSpPr>
          <p:cNvPr id="11" name=""/>
          <p:cNvSpPr/>
          <p:nvPr/>
        </p:nvSpPr>
        <p:spPr>
          <a:xfrm>
            <a:off x="3054096" y="8503920"/>
            <a:ext cx="4105656" cy="496824"/>
          </a:xfrm>
          <a:prstGeom prst="rect">
            <a:avLst/>
          </a:prstGeom>
        </p:spPr>
        <p:txBody>
          <a:bodyPr lIns="0" tIns="0" rIns="0" bIns="0">
            <a:noAutofit/>
          </a:bodyPr>
          <a:p>
            <a:pPr algn="r" indent="0" rtl="1">
              <a:spcAft>
                <a:spcPts val="1050"/>
              </a:spcAft>
            </a:pPr>
            <a:r>
              <a:rPr lang="ar-SA" sz="1100">
                <a:latin typeface="Microsoft Sans Serif"/>
              </a:rPr>
              <a:t>لكمة الخطف للذراع الخلفي للجسم:</a:t>
            </a:r>
          </a:p>
          <a:p>
            <a:pPr indent="0" rtl="1">
              <a:lnSpc>
                <a:spcPts val="2592"/>
              </a:lnSpc>
            </a:pPr>
            <a:r>
              <a:rPr lang="en-US" sz="1100">
                <a:latin typeface="Microsoft Sans Serif"/>
              </a:rPr>
              <a:t>٠</a:t>
            </a:r>
            <a:r>
              <a:rPr lang="ar-SA" sz="1100">
                <a:latin typeface="Microsoft Sans Serif"/>
              </a:rPr>
              <a:t> نفس مراحل لأداء لكمة الخطف للذراع الخلفي للرأس، ولكن فقط قبل كل شيء </a:t>
            </a:r>
          </a:p>
        </p:txBody>
      </p:sp>
      <p:sp>
        <p:nvSpPr>
          <p:cNvPr id="12" name=""/>
          <p:cNvSpPr/>
          <p:nvPr/>
        </p:nvSpPr>
        <p:spPr>
          <a:xfrm>
            <a:off x="2877312" y="9162288"/>
            <a:ext cx="4285488" cy="167640"/>
          </a:xfrm>
          <a:prstGeom prst="rect">
            <a:avLst/>
          </a:prstGeom>
        </p:spPr>
        <p:txBody>
          <a:bodyPr lIns="0" tIns="0" rIns="0" bIns="0" wrap="none">
            <a:noAutofit/>
          </a:bodyPr>
          <a:p>
            <a:pPr indent="0" rtl="1">
              <a:lnSpc>
                <a:spcPts val="2592"/>
              </a:lnSpc>
            </a:pPr>
            <a:r>
              <a:rPr lang="ar-SA" sz="1100">
                <a:latin typeface="Microsoft Sans Serif"/>
              </a:rPr>
              <a:t>يؤدي اللاعب حركة ثني الركبة لأجل ان يكون الكتف الأمامي في خط ال</a:t>
            </a:r>
            <a:r>
              <a:rPr lang="ar-SA" sz="1700">
                <a:latin typeface="Microsoft Sans Serif"/>
              </a:rPr>
              <a:t>هد</a:t>
            </a:r>
            <a:r>
              <a:rPr lang="ar-SA" sz="1100">
                <a:latin typeface="Microsoft Sans Serif"/>
              </a:rPr>
              <a:t>ف لجسم الخصم.</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sp>
        <p:nvSpPr>
          <p:cNvPr id="2" name=""/>
          <p:cNvSpPr/>
          <p:nvPr/>
        </p:nvSpPr>
        <p:spPr>
          <a:xfrm>
            <a:off x="1139952" y="3678936"/>
            <a:ext cx="6041136" cy="2548128"/>
          </a:xfrm>
          <a:prstGeom prst="rect">
            <a:avLst/>
          </a:prstGeom>
        </p:spPr>
        <p:txBody>
          <a:bodyPr lIns="0" tIns="0" rIns="0" bIns="0">
            <a:noAutofit/>
          </a:bodyPr>
          <a:p>
            <a:pPr algn="r" indent="0" rtl="1">
              <a:spcAft>
                <a:spcPts val="1050"/>
              </a:spcAft>
            </a:pPr>
            <a:r>
              <a:rPr lang="ar-SA" sz="1100">
                <a:latin typeface="Microsoft Sans Serif"/>
              </a:rPr>
              <a:t>الدفاع الاساسي:</a:t>
            </a:r>
          </a:p>
          <a:p>
            <a:pPr algn="r" indent="520700" rtl="1">
              <a:lnSpc>
                <a:spcPts val="1584"/>
              </a:lnSpc>
              <a:spcAft>
                <a:spcPts val="420"/>
              </a:spcAft>
            </a:pPr>
            <a:r>
              <a:rPr lang="ar-SA" sz="1100">
                <a:latin typeface="Microsoft Sans Serif"/>
              </a:rPr>
              <a:t>هنالك العديد من الانواع من مهارات الدفاع في الملاكمة، كل نوع من الدفاع تم تصميمها من أجل الدفاع ضد لكمة موقف دفاعي خاص. وهنالك اخطاء الشائعة في اساسيات الدفاع في الملاكمة بشكل -عام، وكما يلي:</a:t>
            </a:r>
          </a:p>
          <a:p>
            <a:pPr algn="just" marR="261620" indent="0" rtl="1">
              <a:lnSpc>
                <a:spcPts val="1656"/>
              </a:lnSpc>
            </a:pPr>
            <a:r>
              <a:rPr lang="en-US" sz="1700">
                <a:latin typeface="Microsoft Sans Serif"/>
              </a:rPr>
              <a:t>٠</a:t>
            </a:r>
            <a:r>
              <a:rPr lang="ar-SA" sz="1100">
                <a:latin typeface="Microsoft Sans Serif"/>
              </a:rPr>
              <a:t>    عدم أتصال بالعينين مع الخصم.</a:t>
            </a:r>
          </a:p>
          <a:p>
            <a:pPr algn="just" marR="261620" indent="0" rtl="1">
              <a:lnSpc>
                <a:spcPts val="1656"/>
              </a:lnSpc>
            </a:pPr>
            <a:r>
              <a:rPr lang="en-US" sz="1700">
                <a:latin typeface="Microsoft Sans Serif"/>
              </a:rPr>
              <a:t>٠</a:t>
            </a:r>
            <a:r>
              <a:rPr lang="ar-SA" sz="1100">
                <a:latin typeface="Microsoft Sans Serif"/>
              </a:rPr>
              <a:t>    غلق العينين اثناء الدفاع.</a:t>
            </a:r>
          </a:p>
          <a:p>
            <a:pPr algn="just" marR="261620" indent="0" rtl="1">
              <a:lnSpc>
                <a:spcPts val="1656"/>
              </a:lnSpc>
            </a:pPr>
            <a:r>
              <a:rPr lang="en-US" sz="1700">
                <a:latin typeface="Microsoft Sans Serif"/>
              </a:rPr>
              <a:t>٠</a:t>
            </a:r>
            <a:r>
              <a:rPr lang="ar-SA" sz="1100">
                <a:latin typeface="Microsoft Sans Serif"/>
              </a:rPr>
              <a:t>    ان يكون الفم مفتوحا.</a:t>
            </a:r>
          </a:p>
          <a:p>
            <a:pPr algn="just" marR="261620" indent="0" rtl="1">
              <a:lnSpc>
                <a:spcPts val="1656"/>
              </a:lnSpc>
            </a:pPr>
            <a:r>
              <a:rPr lang="en-US" sz="1700">
                <a:latin typeface="Microsoft Sans Serif"/>
              </a:rPr>
              <a:t>٠</a:t>
            </a:r>
            <a:r>
              <a:rPr lang="ar-SA" sz="1100">
                <a:latin typeface="Microsoft Sans Serif"/>
              </a:rPr>
              <a:t>    أداء الدفاع مبكرا او متأخرا.</a:t>
            </a:r>
          </a:p>
          <a:p>
            <a:pPr algn="just" marR="261620" indent="0" rtl="1">
              <a:spcAft>
                <a:spcPts val="420"/>
              </a:spcAft>
            </a:pPr>
            <a:r>
              <a:rPr lang="en-US" sz="1700">
                <a:latin typeface="Microsoft Sans Serif"/>
              </a:rPr>
              <a:t>٠</a:t>
            </a:r>
            <a:r>
              <a:rPr lang="ar-SA" sz="1100">
                <a:latin typeface="Microsoft Sans Serif"/>
              </a:rPr>
              <a:t>    أداء التكنيك الخاطئ.</a:t>
            </a:r>
          </a:p>
          <a:p>
            <a:pPr algn="just" marR="261620" indent="0" rtl="1">
              <a:spcAft>
                <a:spcPts val="420"/>
              </a:spcAft>
            </a:pPr>
            <a:r>
              <a:rPr lang="en-US" sz="1700">
                <a:latin typeface="Microsoft Sans Serif"/>
              </a:rPr>
              <a:t>٠</a:t>
            </a:r>
            <a:r>
              <a:rPr lang="ar-SA" sz="1100">
                <a:latin typeface="Microsoft Sans Serif"/>
              </a:rPr>
              <a:t>    لا حماية ضد الهجوم التالي.</a:t>
            </a:r>
          </a:p>
          <a:p>
            <a:pPr algn="just" marR="261620" indent="0" rtl="1">
              <a:spcAft>
                <a:spcPts val="420"/>
              </a:spcAft>
            </a:pPr>
            <a:r>
              <a:rPr lang="en-US" sz="1700">
                <a:latin typeface="Microsoft Sans Serif"/>
              </a:rPr>
              <a:t>٠</a:t>
            </a:r>
            <a:r>
              <a:rPr lang="ar-SA" sz="1100">
                <a:latin typeface="Microsoft Sans Serif"/>
              </a:rPr>
              <a:t>    حركات متصلبة</a:t>
            </a:r>
          </a:p>
          <a:p>
            <a:pPr algn="just" marR="261620" indent="0" rtl="1">
              <a:spcAft>
                <a:spcPts val="2940"/>
              </a:spcAft>
            </a:pPr>
            <a:r>
              <a:rPr lang="en-US" sz="1700">
                <a:latin typeface="Microsoft Sans Serif"/>
              </a:rPr>
              <a:t>٠</a:t>
            </a:r>
            <a:r>
              <a:rPr lang="ar-SA" sz="1100">
                <a:latin typeface="Microsoft Sans Serif"/>
              </a:rPr>
              <a:t>    عدم رجوع إلى وضعية وقفة الملاكم بعد اداء الدفاع.</a:t>
            </a:r>
          </a:p>
        </p:txBody>
      </p:sp>
      <p:sp>
        <p:nvSpPr>
          <p:cNvPr id="3" name=""/>
          <p:cNvSpPr/>
          <p:nvPr/>
        </p:nvSpPr>
        <p:spPr>
          <a:xfrm>
            <a:off x="5062728" y="6696456"/>
            <a:ext cx="2118360" cy="192024"/>
          </a:xfrm>
          <a:prstGeom prst="rect">
            <a:avLst/>
          </a:prstGeom>
          <a:solidFill>
            <a:srgbClr val="D3D3D3"/>
          </a:solidFill>
        </p:spPr>
        <p:txBody>
          <a:bodyPr lIns="0" tIns="0" rIns="0" bIns="0" wrap="none">
            <a:noAutofit/>
          </a:bodyPr>
          <a:p>
            <a:pPr algn="r" indent="0" rtl="1">
              <a:spcBef>
                <a:spcPts val="2940"/>
              </a:spcBef>
              <a:spcAft>
                <a:spcPts val="1050"/>
              </a:spcAft>
            </a:pPr>
            <a:r>
              <a:rPr lang="ar-SA" sz="1100">
                <a:latin typeface="Microsoft Sans Serif"/>
              </a:rPr>
              <a:t>تغطية بالذراعين (</a:t>
            </a:r>
            <a:r>
              <a:rPr lang="en-US" sz="1200">
                <a:latin typeface="Calibri"/>
              </a:rPr>
              <a:t>Double</a:t>
            </a:r>
            <a:r>
              <a:rPr lang="en-US" sz="1100">
                <a:latin typeface="Microsoft Sans Serif"/>
              </a:rPr>
              <a:t> </a:t>
            </a:r>
            <a:r>
              <a:rPr lang="en-US" sz="1200">
                <a:latin typeface="Calibri"/>
              </a:rPr>
              <a:t>Arm</a:t>
            </a:r>
            <a:r>
              <a:rPr lang="en-US" sz="1100">
                <a:latin typeface="Microsoft Sans Serif"/>
              </a:rPr>
              <a:t> </a:t>
            </a:r>
            <a:r>
              <a:rPr lang="en-US" sz="1200">
                <a:latin typeface="Calibri"/>
              </a:rPr>
              <a:t>Cover</a:t>
            </a:r>
            <a:r>
              <a:rPr lang="ar-SA" sz="1100">
                <a:latin typeface="Microsoft Sans Serif"/>
              </a:rPr>
              <a:t>(:</a:t>
            </a:r>
          </a:p>
        </p:txBody>
      </p:sp>
      <p:sp>
        <p:nvSpPr>
          <p:cNvPr id="4" name=""/>
          <p:cNvSpPr/>
          <p:nvPr/>
        </p:nvSpPr>
        <p:spPr>
          <a:xfrm>
            <a:off x="2798064" y="7040880"/>
            <a:ext cx="4145280" cy="832104"/>
          </a:xfrm>
          <a:prstGeom prst="rect">
            <a:avLst/>
          </a:prstGeom>
        </p:spPr>
        <p:txBody>
          <a:bodyPr lIns="0" tIns="0" rIns="0" bIns="0">
            <a:noAutofit/>
          </a:bodyPr>
          <a:p>
            <a:pPr algn="just" indent="0" rtl="1">
              <a:spcBef>
                <a:spcPts val="1050"/>
              </a:spcBef>
              <a:spcAft>
                <a:spcPts val="420"/>
              </a:spcAft>
            </a:pPr>
            <a:r>
              <a:rPr lang="en-US" sz="1700">
                <a:latin typeface="Microsoft Sans Serif"/>
              </a:rPr>
              <a:t>٠</a:t>
            </a:r>
            <a:r>
              <a:rPr lang="ar-SA" sz="1100">
                <a:latin typeface="Microsoft Sans Serif"/>
              </a:rPr>
              <a:t>    من وقفة الاستعداد، رفع الساعدين والقبضتين بشكل متقارب مع البعض امام الجسم.</a:t>
            </a:r>
          </a:p>
          <a:p>
            <a:pPr algn="just" indent="0" rtl="1">
              <a:spcAft>
                <a:spcPts val="420"/>
              </a:spcAft>
            </a:pPr>
            <a:r>
              <a:rPr lang="en-US" sz="1700">
                <a:latin typeface="Microsoft Sans Serif"/>
              </a:rPr>
              <a:t>٠</a:t>
            </a:r>
            <a:r>
              <a:rPr lang="ar-SA" sz="1100">
                <a:latin typeface="Microsoft Sans Serif"/>
              </a:rPr>
              <a:t>    استمرار خفضن الذقن.</a:t>
            </a:r>
          </a:p>
          <a:p>
            <a:pPr algn="just" indent="0" rtl="1">
              <a:spcAft>
                <a:spcPts val="420"/>
              </a:spcAft>
            </a:pPr>
            <a:r>
              <a:rPr lang="en-US" sz="1700">
                <a:latin typeface="Microsoft Sans Serif"/>
              </a:rPr>
              <a:t>٠</a:t>
            </a:r>
            <a:r>
              <a:rPr lang="ar-SA" sz="1100">
                <a:latin typeface="Microsoft Sans Serif"/>
              </a:rPr>
              <a:t>    احتقاظ بصلابة الذراعين.</a:t>
            </a:r>
          </a:p>
          <a:p>
            <a:pPr algn="just" indent="0" rtl="1"/>
            <a:r>
              <a:rPr lang="en-US" sz="1700">
                <a:latin typeface="Microsoft Sans Serif"/>
              </a:rPr>
              <a:t>٠</a:t>
            </a:r>
            <a:r>
              <a:rPr lang="ar-SA" sz="1100">
                <a:latin typeface="Microsoft Sans Serif"/>
              </a:rPr>
              <a:t>    بعد صد اللكمة الرجوع إلى وضعية وقفة الملاكم</a:t>
            </a:r>
          </a:p>
        </p:txBody>
      </p:sp>
      <p:sp>
        <p:nvSpPr>
          <p:cNvPr id="5" name=""/>
          <p:cNvSpPr/>
          <p:nvPr/>
        </p:nvSpPr>
        <p:spPr>
          <a:xfrm>
            <a:off x="597408" y="4008120"/>
            <a:ext cx="521208" cy="188976"/>
          </a:xfrm>
          <a:prstGeom prst="rect">
            <a:avLst/>
          </a:prstGeom>
        </p:spPr>
        <p:txBody>
          <a:bodyPr lIns="0" tIns="0" rIns="0" bIns="0" wrap="none">
            <a:noAutofit/>
          </a:bodyPr>
          <a:p>
            <a:pPr algn="r" indent="0" rtl="1"/>
            <a:r>
              <a:rPr lang="ar-SA" sz="1100">
                <a:latin typeface="Microsoft Sans Serif"/>
              </a:rPr>
              <a:t>معينة وفي</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43528" y="719328"/>
            <a:ext cx="3313176" cy="2164080"/>
          </a:xfrm>
          <a:prstGeom prst="rect">
            <a:avLst/>
          </a:prstGeom>
        </p:spPr>
      </p:pic>
      <p:pic>
        <p:nvPicPr>
          <p:cNvPr id="3" name=""/>
          <p:cNvPicPr>
            <a:picLocks noChangeAspect="1"/>
          </p:cNvPicPr>
          <p:nvPr/>
        </p:nvPicPr>
        <p:blipFill>
          <a:blip r:embed="rPictId1"/>
          <a:stretch>
            <a:fillRect/>
          </a:stretch>
        </p:blipFill>
        <p:spPr>
          <a:xfrm>
            <a:off x="2273808" y="5230368"/>
            <a:ext cx="3221736" cy="3270504"/>
          </a:xfrm>
          <a:prstGeom prst="rect">
            <a:avLst/>
          </a:prstGeom>
        </p:spPr>
      </p:pic>
      <p:sp>
        <p:nvSpPr>
          <p:cNvPr id="4" name=""/>
          <p:cNvSpPr/>
          <p:nvPr/>
        </p:nvSpPr>
        <p:spPr>
          <a:xfrm>
            <a:off x="1240536" y="3035808"/>
            <a:ext cx="5940552" cy="2060448"/>
          </a:xfrm>
          <a:prstGeom prst="rect">
            <a:avLst/>
          </a:prstGeom>
        </p:spPr>
        <p:txBody>
          <a:bodyPr lIns="0" tIns="0" rIns="0" bIns="0">
            <a:noAutofit/>
          </a:bodyPr>
          <a:p>
            <a:pPr algn="r" indent="0" rtl="1">
              <a:spcBef>
                <a:spcPts val="840"/>
              </a:spcBef>
              <a:spcAft>
                <a:spcPts val="1050"/>
              </a:spcAft>
            </a:pPr>
            <a:r>
              <a:rPr lang="ar-SA" sz="1100">
                <a:latin typeface="Microsoft Sans Serif"/>
              </a:rPr>
              <a:t>الدفاع ضد:</a:t>
            </a:r>
          </a:p>
          <a:p>
            <a:pPr algn="r" indent="292100" rtl="1">
              <a:spcAft>
                <a:spcPts val="420"/>
              </a:spcAft>
            </a:pPr>
            <a:r>
              <a:rPr lang="en-US" sz="1700">
                <a:latin typeface="Microsoft Sans Serif"/>
              </a:rPr>
              <a:t>٠</a:t>
            </a:r>
            <a:r>
              <a:rPr lang="ar-SA" sz="1100">
                <a:latin typeface="Microsoft Sans Serif"/>
              </a:rPr>
              <a:t> الضربة المستقيمة اليد الأمامية للرأس او الجسم.</a:t>
            </a:r>
          </a:p>
          <a:p>
            <a:pPr algn="r" indent="292100" rtl="1">
              <a:lnSpc>
                <a:spcPts val="2376"/>
              </a:lnSpc>
            </a:pPr>
            <a:r>
              <a:rPr lang="en-US" sz="1700">
                <a:latin typeface="Microsoft Sans Serif"/>
              </a:rPr>
              <a:t>٠</a:t>
            </a:r>
            <a:r>
              <a:rPr lang="ar-SA" sz="1100">
                <a:latin typeface="Microsoft Sans Serif"/>
              </a:rPr>
              <a:t> الضعربة المستقيمة اليد الخلفية للرأس او الجسم الصد او مسك (</a:t>
            </a:r>
            <a:r>
              <a:rPr lang="en-US" sz="1200">
                <a:latin typeface="Calibri"/>
              </a:rPr>
              <a:t>Catch</a:t>
            </a:r>
            <a:r>
              <a:rPr lang="en-US" sz="1100">
                <a:latin typeface="Microsoft Sans Serif"/>
              </a:rPr>
              <a:t>, </a:t>
            </a:r>
            <a:r>
              <a:rPr lang="en-US" sz="1200">
                <a:latin typeface="Calibri"/>
              </a:rPr>
              <a:t>Block</a:t>
            </a:r>
            <a:r>
              <a:rPr lang="ar-SA" sz="1100">
                <a:latin typeface="Microsoft Sans Serif"/>
              </a:rPr>
              <a:t>(:</a:t>
            </a:r>
          </a:p>
          <a:p>
            <a:pPr algn="r" indent="292100" rtl="1">
              <a:lnSpc>
                <a:spcPts val="1680"/>
              </a:lnSpc>
            </a:pPr>
            <a:r>
              <a:rPr lang="en-US" sz="1700">
                <a:latin typeface="Microsoft Sans Serif"/>
              </a:rPr>
              <a:t>٠</a:t>
            </a:r>
            <a:r>
              <a:rPr lang="ar-SA" sz="1100">
                <a:latin typeface="Microsoft Sans Serif"/>
              </a:rPr>
              <a:t> من وضع الاستعداد الملاكم، فتح راحة اليد الخلفية وتحريكها لأمام وتموضعها أمام مستوى الذقن لمسك لكمة المهاجم</a:t>
            </a:r>
          </a:p>
          <a:p>
            <a:pPr algn="just" marR="261620" indent="0" rtl="1">
              <a:lnSpc>
                <a:spcPts val="1680"/>
              </a:lnSpc>
            </a:pPr>
            <a:r>
              <a:rPr lang="en-US" sz="1700">
                <a:latin typeface="Microsoft Sans Serif"/>
              </a:rPr>
              <a:t>٠</a:t>
            </a:r>
            <a:r>
              <a:rPr lang="ar-SA" sz="1100">
                <a:latin typeface="Microsoft Sans Serif"/>
              </a:rPr>
              <a:t>    الاحتفاظ على صلابة الذراع الخلفية لأجل عدم ارغام القفازة بالرجوع للوجه.</a:t>
            </a:r>
          </a:p>
          <a:p>
            <a:pPr algn="just" marR="261620" indent="0" rtl="1">
              <a:lnSpc>
                <a:spcPts val="1680"/>
              </a:lnSpc>
            </a:pPr>
            <a:r>
              <a:rPr lang="en-US" sz="1700">
                <a:latin typeface="Microsoft Sans Serif"/>
              </a:rPr>
              <a:t>٠</a:t>
            </a:r>
            <a:r>
              <a:rPr lang="ar-SA" sz="1100">
                <a:latin typeface="Microsoft Sans Serif"/>
              </a:rPr>
              <a:t>    مسك لكمة الخصم</a:t>
            </a:r>
          </a:p>
          <a:p>
            <a:pPr algn="just" marR="261620" indent="0" rtl="1">
              <a:lnSpc>
                <a:spcPts val="1680"/>
              </a:lnSpc>
            </a:pPr>
            <a:r>
              <a:rPr lang="en-US" sz="1700">
                <a:latin typeface="Microsoft Sans Serif"/>
              </a:rPr>
              <a:t>٠</a:t>
            </a:r>
            <a:r>
              <a:rPr lang="ar-SA" sz="1100">
                <a:latin typeface="Microsoft Sans Serif"/>
              </a:rPr>
              <a:t>    بعد مسك اللكمة الرجوع إلى وضعية وقفة الملاكم</a:t>
            </a:r>
          </a:p>
        </p:txBody>
      </p:sp>
      <p:sp>
        <p:nvSpPr>
          <p:cNvPr id="5" name=""/>
          <p:cNvSpPr/>
          <p:nvPr/>
        </p:nvSpPr>
        <p:spPr>
          <a:xfrm>
            <a:off x="4931664" y="8653272"/>
            <a:ext cx="2243328" cy="512064"/>
          </a:xfrm>
          <a:prstGeom prst="rect">
            <a:avLst/>
          </a:prstGeom>
        </p:spPr>
        <p:txBody>
          <a:bodyPr lIns="0" tIns="0" rIns="0" bIns="0">
            <a:noAutofit/>
          </a:bodyPr>
          <a:p>
            <a:pPr algn="r" indent="0" rtl="1">
              <a:spcBef>
                <a:spcPts val="840"/>
              </a:spcBef>
              <a:spcAft>
                <a:spcPts val="1050"/>
              </a:spcAft>
            </a:pPr>
            <a:r>
              <a:rPr lang="ar-SA" sz="1100">
                <a:latin typeface="Microsoft Sans Serif"/>
              </a:rPr>
              <a:t>الدفاع ضد:</a:t>
            </a:r>
          </a:p>
          <a:p>
            <a:pPr algn="just" marR="255524" indent="0" rtl="1"/>
            <a:r>
              <a:rPr lang="en-US" sz="1700">
                <a:latin typeface="Microsoft Sans Serif"/>
              </a:rPr>
              <a:t>٠</a:t>
            </a:r>
            <a:r>
              <a:rPr lang="ar-SA" sz="1700">
                <a:latin typeface="Microsoft Sans Serif"/>
              </a:rPr>
              <a:t> </a:t>
            </a:r>
            <a:r>
              <a:rPr lang="ar-SA" sz="1100">
                <a:latin typeface="Microsoft Sans Serif"/>
              </a:rPr>
              <a:t>الضربة المستقيمة اليد الأمامية للرأس</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F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32560" y="4559808"/>
            <a:ext cx="4907280" cy="2340864"/>
          </a:xfrm>
          <a:prstGeom prst="rect">
            <a:avLst/>
          </a:prstGeom>
        </p:spPr>
      </p:pic>
      <p:sp>
        <p:nvSpPr>
          <p:cNvPr id="3" name=""/>
          <p:cNvSpPr/>
          <p:nvPr/>
        </p:nvSpPr>
        <p:spPr>
          <a:xfrm>
            <a:off x="4876800" y="734568"/>
            <a:ext cx="1822704" cy="167640"/>
          </a:xfrm>
          <a:prstGeom prst="rect">
            <a:avLst/>
          </a:prstGeom>
        </p:spPr>
        <p:txBody>
          <a:bodyPr lIns="0" tIns="0" rIns="0" bIns="0" wrap="none">
            <a:noAutofit/>
          </a:bodyPr>
          <a:p>
            <a:pPr algn="r" indent="0" rtl="1">
              <a:spcAft>
                <a:spcPts val="420"/>
              </a:spcAft>
            </a:pPr>
            <a:r>
              <a:rPr lang="ar-SA" sz="1100">
                <a:latin typeface="Microsoft Sans Serif"/>
              </a:rPr>
              <a:t>الضربة القلع ليد الأمامية باتجاه الرأس.</a:t>
            </a:r>
          </a:p>
        </p:txBody>
      </p:sp>
      <p:sp>
        <p:nvSpPr>
          <p:cNvPr id="4" name=""/>
          <p:cNvSpPr/>
          <p:nvPr/>
        </p:nvSpPr>
        <p:spPr>
          <a:xfrm>
            <a:off x="4995672" y="950976"/>
            <a:ext cx="1929384" cy="167640"/>
          </a:xfrm>
          <a:prstGeom prst="rect">
            <a:avLst/>
          </a:prstGeom>
        </p:spPr>
        <p:txBody>
          <a:bodyPr lIns="0" tIns="0" rIns="0" bIns="0" wrap="none">
            <a:noAutofit/>
          </a:bodyPr>
          <a:p>
            <a:pPr algn="r" indent="-228600" rtl="1">
              <a:spcAft>
                <a:spcPts val="11970"/>
              </a:spcAft>
            </a:pPr>
            <a:r>
              <a:rPr lang="en-US" sz="1700">
                <a:latin typeface="Microsoft Sans Serif"/>
              </a:rPr>
              <a:t>٠</a:t>
            </a:r>
            <a:r>
              <a:rPr lang="ar-SA" sz="1700">
                <a:latin typeface="Microsoft Sans Serif"/>
              </a:rPr>
              <a:t> </a:t>
            </a:r>
            <a:r>
              <a:rPr lang="ar-SA" sz="1100">
                <a:latin typeface="Microsoft Sans Serif"/>
              </a:rPr>
              <a:t>الضربة القلع ليد خلفية باتجاه الرأس.</a:t>
            </a:r>
          </a:p>
        </p:txBody>
      </p:sp>
      <p:sp>
        <p:nvSpPr>
          <p:cNvPr id="5" name=""/>
          <p:cNvSpPr/>
          <p:nvPr/>
        </p:nvSpPr>
        <p:spPr>
          <a:xfrm>
            <a:off x="603504" y="3236976"/>
            <a:ext cx="6577584" cy="1188720"/>
          </a:xfrm>
          <a:prstGeom prst="rect">
            <a:avLst/>
          </a:prstGeom>
        </p:spPr>
        <p:txBody>
          <a:bodyPr lIns="0" tIns="0" rIns="0" bIns="0">
            <a:noAutofit/>
          </a:bodyPr>
          <a:p>
            <a:pPr algn="r" indent="0" rtl="1">
              <a:spcBef>
                <a:spcPts val="11970"/>
              </a:spcBef>
              <a:spcAft>
                <a:spcPts val="1050"/>
              </a:spcAft>
            </a:pPr>
            <a:r>
              <a:rPr lang="ar-SA" sz="1100">
                <a:latin typeface="Microsoft Sans Serif"/>
              </a:rPr>
              <a:t>الصد بالمرفق </a:t>
            </a:r>
            <a:r>
              <a:rPr lang="ar-SA" sz="1200">
                <a:latin typeface="Calibri"/>
              </a:rPr>
              <a:t>(</a:t>
            </a:r>
            <a:r>
              <a:rPr lang="en-US" sz="1200">
                <a:latin typeface="Calibri"/>
              </a:rPr>
              <a:t>Elbow</a:t>
            </a:r>
            <a:r>
              <a:rPr lang="en-US" sz="1100">
                <a:latin typeface="Microsoft Sans Serif"/>
              </a:rPr>
              <a:t> </a:t>
            </a:r>
            <a:r>
              <a:rPr lang="en-US" sz="1200">
                <a:latin typeface="Calibri"/>
              </a:rPr>
              <a:t>Block</a:t>
            </a:r>
            <a:r>
              <a:rPr lang="ar-SA" sz="1100">
                <a:latin typeface="Microsoft Sans Serif"/>
              </a:rPr>
              <a:t>(:</a:t>
            </a:r>
          </a:p>
          <a:p>
            <a:pPr algn="r" marR="482600" indent="-228600" rtl="1">
              <a:lnSpc>
                <a:spcPts val="1560"/>
              </a:lnSpc>
            </a:pPr>
            <a:r>
              <a:rPr lang="en-US" sz="1700">
                <a:latin typeface="Microsoft Sans Serif"/>
              </a:rPr>
              <a:t>٠</a:t>
            </a:r>
            <a:r>
              <a:rPr lang="ar-SA" sz="1100">
                <a:latin typeface="Microsoft Sans Serif"/>
              </a:rPr>
              <a:t>    من وضع الاستعداد الملاكم، لف الجسم إلى جهة الذراع الامامية للصد بالذراع الأمامية او لف الجسم إلى الذراع الخلف</a:t>
            </a:r>
            <a:r>
              <a:rPr lang="ar-SA" sz="1700">
                <a:latin typeface="Microsoft Sans Serif"/>
              </a:rPr>
              <a:t>ي</a:t>
            </a:r>
            <a:r>
              <a:rPr lang="ar-SA" sz="1100">
                <a:latin typeface="Microsoft Sans Serif"/>
              </a:rPr>
              <a:t>ة للصد بالذراع الخلف</a:t>
            </a:r>
            <a:r>
              <a:rPr lang="ar-SA" sz="1700">
                <a:latin typeface="Microsoft Sans Serif"/>
              </a:rPr>
              <a:t>ي</a:t>
            </a:r>
            <a:r>
              <a:rPr lang="ar-SA" sz="1100">
                <a:latin typeface="Microsoft Sans Serif"/>
              </a:rPr>
              <a:t>ة.</a:t>
            </a:r>
          </a:p>
          <a:p>
            <a:pPr algn="just" marR="254000" indent="0" rtl="1">
              <a:lnSpc>
                <a:spcPts val="1560"/>
              </a:lnSpc>
            </a:pPr>
            <a:r>
              <a:rPr lang="en-US" sz="1700">
                <a:latin typeface="Microsoft Sans Serif"/>
              </a:rPr>
              <a:t>٠</a:t>
            </a:r>
            <a:r>
              <a:rPr lang="ar-SA" sz="1100">
                <a:latin typeface="Microsoft Sans Serif"/>
              </a:rPr>
              <a:t>    صدد</a:t>
            </a:r>
            <a:r>
              <a:rPr lang="en-US" sz="1100">
                <a:latin typeface="Microsoft Sans Serif"/>
              </a:rPr>
              <a:t>٠</a:t>
            </a:r>
            <a:r>
              <a:rPr lang="ar-SA" sz="1100">
                <a:latin typeface="Microsoft Sans Serif"/>
              </a:rPr>
              <a:t> اللكمة بواسطة الساعد</a:t>
            </a:r>
          </a:p>
          <a:p>
            <a:pPr algn="just" marR="254000" indent="0" rtl="1"/>
            <a:r>
              <a:rPr lang="en-US" sz="1700">
                <a:latin typeface="Microsoft Sans Serif"/>
              </a:rPr>
              <a:t>٠</a:t>
            </a:r>
            <a:r>
              <a:rPr lang="ar-SA" sz="1100">
                <a:latin typeface="Microsoft Sans Serif"/>
              </a:rPr>
              <a:t>    الرجوع إلى وقفة الاستعداد الملاكم</a:t>
            </a:r>
          </a:p>
        </p:txBody>
      </p:sp>
      <p:sp>
        <p:nvSpPr>
          <p:cNvPr id="6" name=""/>
          <p:cNvSpPr/>
          <p:nvPr/>
        </p:nvSpPr>
        <p:spPr>
          <a:xfrm>
            <a:off x="4642104" y="7059168"/>
            <a:ext cx="2532888" cy="1594104"/>
          </a:xfrm>
          <a:prstGeom prst="rect">
            <a:avLst/>
          </a:prstGeom>
        </p:spPr>
        <p:txBody>
          <a:bodyPr lIns="0" tIns="0" rIns="0" bIns="0">
            <a:noAutofit/>
          </a:bodyPr>
          <a:p>
            <a:pPr algn="r" indent="0" rtl="1">
              <a:spcBef>
                <a:spcPts val="1050"/>
              </a:spcBef>
              <a:spcAft>
                <a:spcPts val="1050"/>
              </a:spcAft>
            </a:pPr>
            <a:r>
              <a:rPr lang="ar-SA" sz="1100">
                <a:latin typeface="Microsoft Sans Serif"/>
              </a:rPr>
              <a:t>الدفاع ضد:</a:t>
            </a:r>
          </a:p>
          <a:p>
            <a:pPr algn="just" marR="247904" indent="0" rtl="1">
              <a:lnSpc>
                <a:spcPts val="1656"/>
              </a:lnSpc>
            </a:pPr>
            <a:r>
              <a:rPr lang="en-US" sz="1700">
                <a:latin typeface="Microsoft Sans Serif"/>
              </a:rPr>
              <a:t>٠</a:t>
            </a:r>
            <a:r>
              <a:rPr lang="ar-SA" sz="1100">
                <a:latin typeface="Microsoft Sans Serif"/>
              </a:rPr>
              <a:t>    الضربة المستقيمة اليد الأمامية باتجاه الجسم</a:t>
            </a:r>
          </a:p>
          <a:p>
            <a:pPr algn="just" marR="247904" indent="0" rtl="1">
              <a:lnSpc>
                <a:spcPts val="1656"/>
              </a:lnSpc>
            </a:pPr>
            <a:r>
              <a:rPr lang="en-US" sz="1700">
                <a:latin typeface="Microsoft Sans Serif"/>
              </a:rPr>
              <a:t>٠</a:t>
            </a:r>
            <a:r>
              <a:rPr lang="ar-SA" sz="1100">
                <a:latin typeface="Microsoft Sans Serif"/>
              </a:rPr>
              <a:t> الضعربة المستقيمة اليد الخلفية باتجاه الجسم</a:t>
            </a:r>
          </a:p>
          <a:p>
            <a:pPr algn="just" marR="247904" indent="0" rtl="1">
              <a:lnSpc>
                <a:spcPts val="1656"/>
              </a:lnSpc>
            </a:pPr>
            <a:r>
              <a:rPr lang="en-US" sz="1700">
                <a:latin typeface="Microsoft Sans Serif"/>
              </a:rPr>
              <a:t>٠</a:t>
            </a:r>
            <a:r>
              <a:rPr lang="ar-SA" sz="1100">
                <a:latin typeface="Microsoft Sans Serif"/>
              </a:rPr>
              <a:t>    الضربة الخطف ليد الأمامية باتجاه الجسم.</a:t>
            </a:r>
          </a:p>
          <a:p>
            <a:pPr algn="just" marR="247904" indent="0" rtl="1">
              <a:lnSpc>
                <a:spcPts val="1656"/>
              </a:lnSpc>
            </a:pPr>
            <a:r>
              <a:rPr lang="en-US" sz="1700">
                <a:latin typeface="Microsoft Sans Serif"/>
              </a:rPr>
              <a:t>٠</a:t>
            </a:r>
            <a:r>
              <a:rPr lang="ar-SA" sz="1100">
                <a:latin typeface="Microsoft Sans Serif"/>
              </a:rPr>
              <a:t>    الضربة الخطف ليد خلفية باتجاه الجسم</a:t>
            </a:r>
          </a:p>
          <a:p>
            <a:pPr algn="just" marR="247904" indent="0" rtl="1">
              <a:lnSpc>
                <a:spcPts val="1656"/>
              </a:lnSpc>
            </a:pPr>
            <a:r>
              <a:rPr lang="en-US" sz="1700">
                <a:latin typeface="Microsoft Sans Serif"/>
              </a:rPr>
              <a:t>٠</a:t>
            </a:r>
            <a:r>
              <a:rPr lang="ar-SA" sz="1100">
                <a:latin typeface="Microsoft Sans Serif"/>
              </a:rPr>
              <a:t>    الضربة القلع ليد الأمامية باتجاه الجسم.</a:t>
            </a:r>
          </a:p>
          <a:p>
            <a:pPr algn="just" marR="247904" indent="0" rtl="1">
              <a:lnSpc>
                <a:spcPts val="1656"/>
              </a:lnSpc>
            </a:pPr>
            <a:r>
              <a:rPr lang="en-US" sz="1700">
                <a:latin typeface="Microsoft Sans Serif"/>
              </a:rPr>
              <a:t>٠</a:t>
            </a:r>
            <a:r>
              <a:rPr lang="ar-SA" sz="1100">
                <a:latin typeface="Microsoft Sans Serif"/>
              </a:rPr>
              <a:t>    الضربة القلع ليد خلفية باتجاه الجسم</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core.xml><?xml version="1.0" encoding="utf-8"?>
<cp:coreProperties xmlns:cp="http://schemas.openxmlformats.org/package/2006/metadata/core-properties" xmlns:dc="http://purl.org/dc/elements/1.1/">
  <dc:title/>
  <dc:subject/>
  <dc:creator>Maher</dc:creator>
  <cp:keywords/>
</cp:coreProperties>
</file>