
<file path=[Content_Types].xml><?xml version="1.0" encoding="utf-8"?>
<Types xmlns="http://schemas.openxmlformats.org/package/2006/content-types">
  <Default Extension="rels" ContentType="application/vnd.openxmlformats-package.relationships+xml"/>
  <Default Extension="xml" ContentType="application/xml"/>
  <Override PartName="/docProps/core.xml" ContentType="application/vnd.openxmlformats-package.core-properties+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Lst>
  <p:sldSz cx="7772400" cy="1005840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PictId1" Type="http://schemas.openxmlformats.org/officeDocument/2006/relationships/image" Target="../media/image2.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3.jpeg"/><Relationship Id="rPictId1" Type="http://schemas.openxmlformats.org/officeDocument/2006/relationships/image" Target="../media/image4.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5.jpeg"/><Relationship Id="rPictId1" Type="http://schemas.openxmlformats.org/officeDocument/2006/relationships/image" Target="../media/image6.jpeg"/><Relationship Id="rPictId2" Type="http://schemas.openxmlformats.org/officeDocument/2006/relationships/image" Target="../media/image7.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8.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41832" y="2572512"/>
            <a:ext cx="6291072" cy="3867912"/>
          </a:xfrm>
          <a:prstGeom prst="rect">
            <a:avLst/>
          </a:prstGeom>
        </p:spPr>
      </p:pic>
      <p:pic>
        <p:nvPicPr>
          <p:cNvPr id="3" name=""/>
          <p:cNvPicPr>
            <a:picLocks noChangeAspect="1"/>
          </p:cNvPicPr>
          <p:nvPr/>
        </p:nvPicPr>
        <p:blipFill>
          <a:blip r:embed="rPictId1"/>
          <a:stretch>
            <a:fillRect/>
          </a:stretch>
        </p:blipFill>
        <p:spPr>
          <a:xfrm>
            <a:off x="1685544" y="7437120"/>
            <a:ext cx="3941064" cy="1597152"/>
          </a:xfrm>
          <a:prstGeom prst="rect">
            <a:avLst/>
          </a:prstGeom>
        </p:spPr>
      </p:pic>
      <p:sp>
        <p:nvSpPr>
          <p:cNvPr id="4" name=""/>
          <p:cNvSpPr/>
          <p:nvPr/>
        </p:nvSpPr>
        <p:spPr>
          <a:xfrm>
            <a:off x="6217920" y="527304"/>
            <a:ext cx="1027176" cy="213360"/>
          </a:xfrm>
          <a:prstGeom prst="rect">
            <a:avLst/>
          </a:prstGeom>
        </p:spPr>
        <p:txBody>
          <a:bodyPr lIns="0" tIns="0" rIns="0" bIns="0" wrap="none">
            <a:noAutofit/>
          </a:bodyPr>
          <a:p>
            <a:pPr algn="r" indent="0" rtl="1"/>
            <a:r>
              <a:rPr lang="ar-SA" sz="1400">
                <a:latin typeface="Arial"/>
              </a:rPr>
              <a:t>المحاضرة الأولى:</a:t>
            </a:r>
          </a:p>
        </p:txBody>
      </p:sp>
      <p:sp>
        <p:nvSpPr>
          <p:cNvPr id="5" name=""/>
          <p:cNvSpPr/>
          <p:nvPr/>
        </p:nvSpPr>
        <p:spPr>
          <a:xfrm>
            <a:off x="618744" y="527304"/>
            <a:ext cx="2286000" cy="234696"/>
          </a:xfrm>
          <a:prstGeom prst="rect">
            <a:avLst/>
          </a:prstGeom>
        </p:spPr>
        <p:txBody>
          <a:bodyPr lIns="0" tIns="0" rIns="0" bIns="0" wrap="none">
            <a:noAutofit/>
          </a:bodyPr>
          <a:p>
            <a:pPr indent="0" rtl="1">
              <a:spcAft>
                <a:spcPts val="1050"/>
              </a:spcAft>
            </a:pPr>
            <a:r>
              <a:rPr lang="ar-SA" sz="1400">
                <a:latin typeface="Arial"/>
              </a:rPr>
              <a:t>مدرس المادة: أ.م هاودير دلشاد عبدالقادر</a:t>
            </a:r>
          </a:p>
        </p:txBody>
      </p:sp>
      <p:sp>
        <p:nvSpPr>
          <p:cNvPr id="6" name=""/>
          <p:cNvSpPr/>
          <p:nvPr/>
        </p:nvSpPr>
        <p:spPr>
          <a:xfrm>
            <a:off x="524256" y="890016"/>
            <a:ext cx="6729984" cy="1527048"/>
          </a:xfrm>
          <a:prstGeom prst="rect">
            <a:avLst/>
          </a:prstGeom>
        </p:spPr>
        <p:txBody>
          <a:bodyPr lIns="0" tIns="0" rIns="0" bIns="0">
            <a:noAutofit/>
          </a:bodyPr>
          <a:p>
            <a:pPr algn="just" indent="0" rtl="1">
              <a:spcBef>
                <a:spcPts val="1050"/>
              </a:spcBef>
              <a:spcAft>
                <a:spcPts val="1050"/>
              </a:spcAft>
            </a:pPr>
            <a:r>
              <a:rPr lang="ar-SA" sz="1400">
                <a:latin typeface="Arial"/>
              </a:rPr>
              <a:t>تأريخ الملاكمة:</a:t>
            </a:r>
          </a:p>
          <a:p>
            <a:pPr indent="0" rtl="1">
              <a:lnSpc>
                <a:spcPts val="1824"/>
              </a:lnSpc>
            </a:pPr>
            <a:r>
              <a:rPr lang="ar-SA" sz="1400">
                <a:latin typeface="Arial"/>
              </a:rPr>
              <a:t>الملاكمة هي رياضة عريقة لها تاريخ قديم وأصيل. ومثل أنشطة أخرى تم ممارسة الملاكمة في عصور القدمية.</a:t>
            </a:r>
          </a:p>
          <a:p>
            <a:pPr algn="just" indent="0" rtl="1">
              <a:lnSpc>
                <a:spcPts val="1824"/>
              </a:lnSpc>
            </a:pPr>
            <a:r>
              <a:rPr lang="ar-SA" sz="1400">
                <a:latin typeface="Arial"/>
              </a:rPr>
              <a:t>وهنالك دلائل في أغلب الحضارات القديمة عن ممارستها من خلال التماثيل والرسومات الجدارية، ويعود أقدم دليل على ممارسة الملاكمة إلى مصر القديمة حوالي </a:t>
            </a:r>
            <a:r>
              <a:rPr lang="en-US" sz="1400">
                <a:latin typeface="Arial"/>
              </a:rPr>
              <a:t>3000</a:t>
            </a:r>
            <a:r>
              <a:rPr lang="ar-SA" sz="1400">
                <a:latin typeface="Arial"/>
              </a:rPr>
              <a:t> قبل الميلاد. وتم إدخال هذه الرياضة إلى الالعاب الاولمبية القديمة من قبل الإغريق في أواخر القرن السابع قبل الميلاد. وحينها وتم استخدام حزام جلدية ناعمة لربط أيدي الملاكمين والسواعد لآجل الحماية.</a:t>
            </a:r>
          </a:p>
        </p:txBody>
      </p:sp>
      <p:sp>
        <p:nvSpPr>
          <p:cNvPr id="7" name=""/>
          <p:cNvSpPr/>
          <p:nvPr/>
        </p:nvSpPr>
        <p:spPr>
          <a:xfrm>
            <a:off x="566928" y="6601968"/>
            <a:ext cx="6687312" cy="673608"/>
          </a:xfrm>
          <a:prstGeom prst="rect">
            <a:avLst/>
          </a:prstGeom>
        </p:spPr>
        <p:txBody>
          <a:bodyPr lIns="0" tIns="0" rIns="0" bIns="0">
            <a:noAutofit/>
          </a:bodyPr>
          <a:p>
            <a:pPr algn="r" indent="482600" rtl="1">
              <a:lnSpc>
                <a:spcPts val="1920"/>
              </a:lnSpc>
            </a:pPr>
            <a:r>
              <a:rPr lang="ar-SA" sz="1400">
                <a:latin typeface="Arial"/>
              </a:rPr>
              <a:t>وكما تم إيجاد أثار وتحف في الحضارات الوادي الرافدين والسومرية، وتعود تاريخها </a:t>
            </a:r>
            <a:r>
              <a:rPr lang="en-US" sz="1400">
                <a:latin typeface="Arial"/>
              </a:rPr>
              <a:t>2000</a:t>
            </a:r>
            <a:r>
              <a:rPr lang="ar-SA" sz="1400">
                <a:latin typeface="Arial"/>
              </a:rPr>
              <a:t> سنة قبل الميلاد. وقد تبين في النقوش الحجرية والألواح الطينية إن الملاكمين رتدون زي خاص بالملاكمة ويلبسون كفوق معينة. ويتبين من ذلك إن الملاكمة كان معروفا لدى تلك الحضارات.</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624584" y="1371600"/>
            <a:ext cx="4062984" cy="2170176"/>
          </a:xfrm>
          <a:prstGeom prst="rect">
            <a:avLst/>
          </a:prstGeom>
        </p:spPr>
      </p:pic>
      <p:pic>
        <p:nvPicPr>
          <p:cNvPr id="3" name=""/>
          <p:cNvPicPr>
            <a:picLocks noChangeAspect="1"/>
          </p:cNvPicPr>
          <p:nvPr/>
        </p:nvPicPr>
        <p:blipFill>
          <a:blip r:embed="rPictId1"/>
          <a:stretch>
            <a:fillRect/>
          </a:stretch>
        </p:blipFill>
        <p:spPr>
          <a:xfrm>
            <a:off x="902208" y="4578096"/>
            <a:ext cx="5510784" cy="3593592"/>
          </a:xfrm>
          <a:prstGeom prst="rect">
            <a:avLst/>
          </a:prstGeom>
        </p:spPr>
      </p:pic>
      <p:sp>
        <p:nvSpPr>
          <p:cNvPr id="4" name=""/>
          <p:cNvSpPr/>
          <p:nvPr/>
        </p:nvSpPr>
        <p:spPr>
          <a:xfrm>
            <a:off x="548640" y="527304"/>
            <a:ext cx="6702552" cy="688848"/>
          </a:xfrm>
          <a:prstGeom prst="rect">
            <a:avLst/>
          </a:prstGeom>
        </p:spPr>
        <p:txBody>
          <a:bodyPr lIns="0" tIns="0" rIns="0" bIns="0">
            <a:noAutofit/>
          </a:bodyPr>
          <a:p>
            <a:pPr algn="r" indent="482600" rtl="1">
              <a:lnSpc>
                <a:spcPts val="1848"/>
              </a:lnSpc>
            </a:pPr>
            <a:r>
              <a:rPr lang="ar-SA" sz="1400">
                <a:latin typeface="Arial"/>
              </a:rPr>
              <a:t>وفي زمن لاحق في الحاضرة الإمبراطورية الرومانية، تم أستبدال الحزام الجلدي بقفاز مرصع بالمعدن، ولسوء الحظ المشاركين كانت المباريات الملاكمة دمويا في ذلك العصر وتنتهي عادة بوفاة احد المتسابقين. وانتهت الملاكمة بشكل مفاجئ في التاريخ مع سقوط الإمبراطورية الرومانية.</a:t>
            </a:r>
          </a:p>
        </p:txBody>
      </p:sp>
      <p:sp>
        <p:nvSpPr>
          <p:cNvPr id="5" name=""/>
          <p:cNvSpPr/>
          <p:nvPr/>
        </p:nvSpPr>
        <p:spPr>
          <a:xfrm>
            <a:off x="530352" y="3715512"/>
            <a:ext cx="6723888" cy="716280"/>
          </a:xfrm>
          <a:prstGeom prst="rect">
            <a:avLst/>
          </a:prstGeom>
        </p:spPr>
        <p:txBody>
          <a:bodyPr lIns="0" tIns="0" rIns="0" bIns="0">
            <a:noAutofit/>
          </a:bodyPr>
          <a:p>
            <a:pPr algn="just" indent="482600" rtl="1">
              <a:lnSpc>
                <a:spcPts val="1968"/>
              </a:lnSpc>
              <a:spcBef>
                <a:spcPts val="840"/>
              </a:spcBef>
            </a:pPr>
            <a:r>
              <a:rPr lang="ar-SA" sz="1400">
                <a:latin typeface="Arial"/>
              </a:rPr>
              <a:t>وعادت إلى الظهور في إنجلترا في القرن السابع عشر، وبدأت الملاكمة المنظمة للهواة رسميا في عام </a:t>
            </a:r>
            <a:r>
              <a:rPr lang="en-US" sz="1400">
                <a:latin typeface="Arial"/>
              </a:rPr>
              <a:t>1880</a:t>
            </a:r>
            <a:r>
              <a:rPr lang="ar-SA" sz="1400">
                <a:latin typeface="Arial"/>
              </a:rPr>
              <a:t> وكان في الاصل تم التنافس على خمس فئات </a:t>
            </a:r>
            <a:r>
              <a:rPr lang="ar-SA" sz="1500">
                <a:latin typeface="Arial"/>
              </a:rPr>
              <a:t>و</a:t>
            </a:r>
            <a:r>
              <a:rPr lang="ar-SA" sz="1400">
                <a:latin typeface="Arial"/>
              </a:rPr>
              <a:t>زن فقط (بانتام، لايزيد عن </a:t>
            </a:r>
            <a:r>
              <a:rPr lang="en-US" sz="1400">
                <a:latin typeface="Arial"/>
              </a:rPr>
              <a:t>54</a:t>
            </a:r>
            <a:r>
              <a:rPr lang="ar-SA" sz="1400">
                <a:latin typeface="Arial"/>
              </a:rPr>
              <a:t> كفم) و (ريشة، لا</a:t>
            </a:r>
            <a:r>
              <a:rPr lang="ar-SA" sz="1500">
                <a:latin typeface="Arial"/>
              </a:rPr>
              <a:t>ت</a:t>
            </a:r>
            <a:r>
              <a:rPr lang="ar-SA" sz="1400">
                <a:latin typeface="Arial"/>
              </a:rPr>
              <a:t>زيد عن </a:t>
            </a:r>
            <a:r>
              <a:rPr lang="en-US" sz="1400">
                <a:latin typeface="Arial"/>
              </a:rPr>
              <a:t>57</a:t>
            </a:r>
            <a:r>
              <a:rPr lang="ar-SA" sz="1400">
                <a:latin typeface="Arial"/>
              </a:rPr>
              <a:t> كفم) </a:t>
            </a:r>
            <a:r>
              <a:rPr lang="ar-SA" sz="1500">
                <a:latin typeface="Arial"/>
              </a:rPr>
              <a:t>و</a:t>
            </a:r>
            <a:r>
              <a:rPr lang="ar-SA" sz="1400">
                <a:latin typeface="Arial"/>
              </a:rPr>
              <a:t>(خفيف، لا</a:t>
            </a:r>
            <a:r>
              <a:rPr lang="ar-SA" sz="1500">
                <a:latin typeface="Arial"/>
              </a:rPr>
              <a:t>ت</a:t>
            </a:r>
            <a:r>
              <a:rPr lang="ar-SA" sz="1400">
                <a:latin typeface="Arial"/>
              </a:rPr>
              <a:t>زيد عن </a:t>
            </a:r>
            <a:r>
              <a:rPr lang="en-US" sz="1400">
                <a:latin typeface="Arial"/>
              </a:rPr>
              <a:t>64.5</a:t>
            </a:r>
            <a:r>
              <a:rPr lang="ar-SA" sz="1400">
                <a:latin typeface="Arial"/>
              </a:rPr>
              <a:t> كفم) و(الوسط، لا</a:t>
            </a:r>
            <a:r>
              <a:rPr lang="ar-SA" sz="1500">
                <a:latin typeface="Arial"/>
              </a:rPr>
              <a:t>ت</a:t>
            </a:r>
            <a:r>
              <a:rPr lang="ar-SA" sz="1400">
                <a:latin typeface="Arial"/>
              </a:rPr>
              <a:t>زيد عن </a:t>
            </a:r>
            <a:r>
              <a:rPr lang="en-US" sz="1400">
                <a:latin typeface="Arial"/>
              </a:rPr>
              <a:t>73</a:t>
            </a:r>
            <a:r>
              <a:rPr lang="ar-SA" sz="1400">
                <a:latin typeface="Arial"/>
              </a:rPr>
              <a:t> كفم) و(ئ</a:t>
            </a:r>
            <a:r>
              <a:rPr lang="ar-SA" sz="1500">
                <a:latin typeface="Arial"/>
              </a:rPr>
              <a:t>قي</a:t>
            </a:r>
            <a:r>
              <a:rPr lang="ar-SA" sz="1400">
                <a:latin typeface="Arial"/>
              </a:rPr>
              <a:t>ل، أي </a:t>
            </a:r>
            <a:r>
              <a:rPr lang="ar-SA" sz="1500">
                <a:latin typeface="Arial"/>
              </a:rPr>
              <a:t>و</a:t>
            </a:r>
            <a:r>
              <a:rPr lang="ar-SA" sz="1400">
                <a:latin typeface="Arial"/>
              </a:rPr>
              <a:t>زن).</a:t>
            </a:r>
          </a:p>
        </p:txBody>
      </p:sp>
      <p:sp>
        <p:nvSpPr>
          <p:cNvPr id="6" name=""/>
          <p:cNvSpPr/>
          <p:nvPr/>
        </p:nvSpPr>
        <p:spPr>
          <a:xfrm>
            <a:off x="527304" y="8647176"/>
            <a:ext cx="6717792" cy="719328"/>
          </a:xfrm>
          <a:prstGeom prst="rect">
            <a:avLst/>
          </a:prstGeom>
        </p:spPr>
        <p:txBody>
          <a:bodyPr lIns="0" tIns="0" rIns="0" bIns="0">
            <a:noAutofit/>
          </a:bodyPr>
          <a:p>
            <a:pPr algn="just" indent="482600" rtl="1">
              <a:lnSpc>
                <a:spcPts val="1896"/>
              </a:lnSpc>
              <a:spcBef>
                <a:spcPts val="2520"/>
              </a:spcBef>
            </a:pPr>
            <a:r>
              <a:rPr lang="ar-SA" sz="1400">
                <a:latin typeface="Arial"/>
              </a:rPr>
              <a:t>لاتزال الملاكمة مدرجة في برنامج الألعاب الأولمبية، كانت أول مسابقة للملاكمة في الألعاب الأولمبية في العصر الحديث </a:t>
            </a:r>
            <a:r>
              <a:rPr lang="en-US" sz="1400">
                <a:latin typeface="Arial"/>
              </a:rPr>
              <a:t>1904</a:t>
            </a:r>
            <a:r>
              <a:rPr lang="ar-SA" sz="1400">
                <a:latin typeface="Arial"/>
              </a:rPr>
              <a:t> في سانت لويس بولايات المتحدة الأمريكية. وكانت المباريات في سبع فئات للوزن. وبعد عدة سنوات، التقى ممذئو الاتحادات الوطنية للملاكمة في إنجلترا وفرنسا وبلجيكا والبرازيل وهولندا في مؤتمر تحضري لتأسيس أتحاد</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289304" y="1149096"/>
            <a:ext cx="5193792" cy="1874520"/>
          </a:xfrm>
          <a:prstGeom prst="rect">
            <a:avLst/>
          </a:prstGeom>
        </p:spPr>
      </p:pic>
      <p:pic>
        <p:nvPicPr>
          <p:cNvPr id="3" name=""/>
          <p:cNvPicPr>
            <a:picLocks noChangeAspect="1"/>
          </p:cNvPicPr>
          <p:nvPr/>
        </p:nvPicPr>
        <p:blipFill>
          <a:blip r:embed="rPictId1"/>
          <a:stretch>
            <a:fillRect/>
          </a:stretch>
        </p:blipFill>
        <p:spPr>
          <a:xfrm>
            <a:off x="2639568" y="4788408"/>
            <a:ext cx="2036064" cy="1200912"/>
          </a:xfrm>
          <a:prstGeom prst="rect">
            <a:avLst/>
          </a:prstGeom>
        </p:spPr>
      </p:pic>
      <p:pic>
        <p:nvPicPr>
          <p:cNvPr id="4" name=""/>
          <p:cNvPicPr>
            <a:picLocks noChangeAspect="1"/>
          </p:cNvPicPr>
          <p:nvPr/>
        </p:nvPicPr>
        <p:blipFill>
          <a:blip r:embed="rPictId2"/>
          <a:stretch>
            <a:fillRect/>
          </a:stretch>
        </p:blipFill>
        <p:spPr>
          <a:xfrm>
            <a:off x="847344" y="6568440"/>
            <a:ext cx="5617464" cy="1850136"/>
          </a:xfrm>
          <a:prstGeom prst="rect">
            <a:avLst/>
          </a:prstGeom>
        </p:spPr>
      </p:pic>
      <p:sp>
        <p:nvSpPr>
          <p:cNvPr id="5" name=""/>
          <p:cNvSpPr/>
          <p:nvPr/>
        </p:nvSpPr>
        <p:spPr>
          <a:xfrm>
            <a:off x="527304" y="536448"/>
            <a:ext cx="6726936" cy="475488"/>
          </a:xfrm>
          <a:prstGeom prst="rect">
            <a:avLst/>
          </a:prstGeom>
        </p:spPr>
        <p:txBody>
          <a:bodyPr lIns="0" tIns="0" rIns="0" bIns="0">
            <a:noAutofit/>
          </a:bodyPr>
          <a:p>
            <a:pPr algn="just" indent="0" rtl="1">
              <a:lnSpc>
                <a:spcPts val="2208"/>
              </a:lnSpc>
            </a:pPr>
            <a:r>
              <a:rPr lang="ar-SA" sz="1400">
                <a:latin typeface="Arial"/>
              </a:rPr>
              <a:t>دولي للملاكمة للهواة </a:t>
            </a:r>
            <a:r>
              <a:rPr lang="en-US" sz="1300">
                <a:latin typeface="Segoe UI"/>
              </a:rPr>
              <a:t>FIBA</a:t>
            </a:r>
            <a:r>
              <a:rPr lang="ar-SA" sz="1400">
                <a:latin typeface="Arial"/>
              </a:rPr>
              <a:t> وتم الاحتفال بالتأسيس الرسمي في عام </a:t>
            </a:r>
            <a:r>
              <a:rPr lang="en-US" sz="1400">
                <a:latin typeface="Arial"/>
              </a:rPr>
              <a:t>1920</a:t>
            </a:r>
            <a:r>
              <a:rPr lang="ar-SA" sz="1400">
                <a:latin typeface="Arial"/>
              </a:rPr>
              <a:t> خلال الألعاب الأولمبية في بلجيكا. ونمت المنافسات اللولبية بسرعة مما سمح للهواة بالمنافسة في البطولات المرموقة.</a:t>
            </a:r>
          </a:p>
        </p:txBody>
      </p:sp>
      <p:sp>
        <p:nvSpPr>
          <p:cNvPr id="6" name=""/>
          <p:cNvSpPr/>
          <p:nvPr/>
        </p:nvSpPr>
        <p:spPr>
          <a:xfrm>
            <a:off x="521208" y="3176016"/>
            <a:ext cx="6729984" cy="1475232"/>
          </a:xfrm>
          <a:prstGeom prst="rect">
            <a:avLst/>
          </a:prstGeom>
        </p:spPr>
        <p:txBody>
          <a:bodyPr lIns="0" tIns="0" rIns="0" bIns="0">
            <a:noAutofit/>
          </a:bodyPr>
          <a:p>
            <a:pPr algn="just" indent="469900" rtl="1">
              <a:lnSpc>
                <a:spcPts val="1992"/>
              </a:lnSpc>
              <a:spcBef>
                <a:spcPts val="840"/>
              </a:spcBef>
            </a:pPr>
            <a:r>
              <a:rPr lang="ar-SA" sz="1400">
                <a:latin typeface="Arial"/>
              </a:rPr>
              <a:t>وفي عام </a:t>
            </a:r>
            <a:r>
              <a:rPr lang="en-US" sz="1400">
                <a:latin typeface="Arial"/>
              </a:rPr>
              <a:t>1946</a:t>
            </a:r>
            <a:r>
              <a:rPr lang="ar-SA" sz="1400">
                <a:latin typeface="Arial"/>
              </a:rPr>
              <a:t> وبعد الحرب العامية الثانية ولاجل فقدن امصداقية لبعض الاسباب تم حل الأتحاد الدولي ملاكمة الهواة </a:t>
            </a:r>
            <a:r>
              <a:rPr lang="en-US" sz="1300">
                <a:latin typeface="Segoe UI"/>
              </a:rPr>
              <a:t>FIBA</a:t>
            </a:r>
            <a:r>
              <a:rPr lang="ar-SA" sz="1400">
                <a:latin typeface="Arial"/>
              </a:rPr>
              <a:t> وقررت جمعية الملاكمة الانجليزية للهواة وبالشراكة الاتحاد ال</a:t>
            </a:r>
            <a:r>
              <a:rPr lang="ar-SA" b="1" sz="1100">
                <a:latin typeface="Segoe UI"/>
              </a:rPr>
              <a:t>ف</a:t>
            </a:r>
            <a:r>
              <a:rPr lang="ar-SA" sz="1400">
                <a:latin typeface="Arial"/>
              </a:rPr>
              <a:t>رنسي للملاكمة إنشاء رابطة دولية جديدة باسم </a:t>
            </a:r>
            <a:r>
              <a:rPr lang="en-US" sz="1300">
                <a:latin typeface="Segoe UI"/>
              </a:rPr>
              <a:t>AIBA</a:t>
            </a:r>
            <a:r>
              <a:rPr lang="ar-SA" sz="1400">
                <a:latin typeface="Arial"/>
              </a:rPr>
              <a:t> وهو ملخص ل- </a:t>
            </a:r>
            <a:r>
              <a:rPr lang="en-US" sz="1300">
                <a:latin typeface="Segoe UI"/>
              </a:rPr>
              <a:t>Association</a:t>
            </a:r>
            <a:r>
              <a:rPr lang="en-US" sz="1400">
                <a:latin typeface="Arial"/>
              </a:rPr>
              <a:t> </a:t>
            </a:r>
            <a:r>
              <a:rPr lang="en-US" sz="1300">
                <a:latin typeface="Segoe UI"/>
              </a:rPr>
              <a:t>Internationale</a:t>
            </a:r>
            <a:r>
              <a:rPr lang="en-US" sz="1400">
                <a:latin typeface="Arial"/>
              </a:rPr>
              <a:t> </a:t>
            </a:r>
            <a:r>
              <a:rPr lang="en-US" sz="1300">
                <a:latin typeface="Segoe UI"/>
              </a:rPr>
              <a:t>de</a:t>
            </a:r>
            <a:r>
              <a:rPr lang="en-US" sz="1400">
                <a:latin typeface="Arial"/>
              </a:rPr>
              <a:t> </a:t>
            </a:r>
            <a:r>
              <a:rPr lang="en-US" sz="1300">
                <a:latin typeface="Segoe UI"/>
              </a:rPr>
              <a:t>Boxe</a:t>
            </a:r>
            <a:r>
              <a:rPr lang="en-US" sz="1400">
                <a:latin typeface="Arial"/>
              </a:rPr>
              <a:t> </a:t>
            </a:r>
            <a:r>
              <a:rPr lang="en-US" sz="1300">
                <a:latin typeface="Segoe UI"/>
              </a:rPr>
              <a:t>Amateur</a:t>
            </a:r>
            <a:r>
              <a:rPr lang="ar-SA" sz="1400">
                <a:latin typeface="Arial"/>
              </a:rPr>
              <a:t> والمكتوب باللغة ال</a:t>
            </a:r>
            <a:r>
              <a:rPr lang="ar-SA" b="1" sz="1100">
                <a:latin typeface="Segoe UI"/>
              </a:rPr>
              <a:t>ف</a:t>
            </a:r>
            <a:r>
              <a:rPr lang="ar-SA" sz="1400">
                <a:latin typeface="Arial"/>
              </a:rPr>
              <a:t>رنسة، إي الرابطة الدولية لملاكمة الهواة. وغالبا لا يستخدم كلمة (الهواة) في التسمية ويكتب بالانجليزية </a:t>
            </a:r>
            <a:r>
              <a:rPr lang="en-US" sz="1300">
                <a:latin typeface="Segoe UI"/>
              </a:rPr>
              <a:t>International</a:t>
            </a:r>
            <a:r>
              <a:rPr lang="en-US" sz="1400">
                <a:latin typeface="Arial"/>
              </a:rPr>
              <a:t> </a:t>
            </a:r>
            <a:r>
              <a:rPr lang="en-US" sz="1300">
                <a:latin typeface="Segoe UI"/>
              </a:rPr>
              <a:t>Boxing</a:t>
            </a:r>
            <a:r>
              <a:rPr lang="ar-SA" sz="1300">
                <a:latin typeface="Segoe UI"/>
              </a:rPr>
              <a:t> </a:t>
            </a:r>
            <a:r>
              <a:rPr lang="en-US" sz="1300">
                <a:latin typeface="Segoe UI"/>
              </a:rPr>
              <a:t>Association</a:t>
            </a:r>
            <a:r>
              <a:rPr lang="ar-SA" sz="1400">
                <a:latin typeface="Arial"/>
              </a:rPr>
              <a:t> وشكل الشعار يبقى كما هو. والان يواصل الرابطة الدولية لملاكمة إدارة الملاكمة للألعاب الأولمبية لضمان رياضة عادلة لصالح جميع عشاق الفن النبيل.</a:t>
            </a:r>
          </a:p>
        </p:txBody>
      </p:sp>
      <p:sp>
        <p:nvSpPr>
          <p:cNvPr id="7" name=""/>
          <p:cNvSpPr/>
          <p:nvPr/>
        </p:nvSpPr>
        <p:spPr>
          <a:xfrm>
            <a:off x="2816352" y="6062472"/>
            <a:ext cx="1423416" cy="350520"/>
          </a:xfrm>
          <a:prstGeom prst="rect">
            <a:avLst/>
          </a:prstGeom>
        </p:spPr>
        <p:txBody>
          <a:bodyPr lIns="0" tIns="0" rIns="0" bIns="0">
            <a:noAutofit/>
          </a:bodyPr>
          <a:p>
            <a:pPr indent="0">
              <a:lnSpc>
                <a:spcPts val="1368"/>
              </a:lnSpc>
            </a:pPr>
            <a:r>
              <a:rPr lang="en-US" sz="1300">
                <a:solidFill>
                  <a:srgbClr val="0254A1"/>
                </a:solidFill>
                <a:latin typeface="Segoe UI"/>
              </a:rPr>
              <a:t>International Boxing</a:t>
            </a:r>
            <a:r>
              <a:rPr lang="en-US" sz="1400">
                <a:solidFill>
                  <a:srgbClr val="0254A1"/>
                </a:solidFill>
                <a:latin typeface="Arial"/>
              </a:rPr>
              <a:t> </a:t>
            </a:r>
            <a:r>
              <a:rPr lang="en-US" sz="1300">
                <a:solidFill>
                  <a:srgbClr val="0254A1"/>
                </a:solidFill>
                <a:latin typeface="Segoe UI"/>
              </a:rPr>
              <a:t>Association</a:t>
            </a:r>
          </a:p>
        </p:txBody>
      </p:sp>
      <p:sp>
        <p:nvSpPr>
          <p:cNvPr id="8" name=""/>
          <p:cNvSpPr/>
          <p:nvPr/>
        </p:nvSpPr>
        <p:spPr>
          <a:xfrm>
            <a:off x="521208" y="8586216"/>
            <a:ext cx="6726936" cy="716280"/>
          </a:xfrm>
          <a:prstGeom prst="rect">
            <a:avLst/>
          </a:prstGeom>
        </p:spPr>
        <p:txBody>
          <a:bodyPr lIns="0" tIns="0" rIns="0" bIns="0">
            <a:noAutofit/>
          </a:bodyPr>
          <a:p>
            <a:pPr algn="just" indent="469900" rtl="1">
              <a:lnSpc>
                <a:spcPts val="1944"/>
              </a:lnSpc>
              <a:spcBef>
                <a:spcPts val="840"/>
              </a:spcBef>
            </a:pPr>
            <a:r>
              <a:rPr lang="ar-SA" sz="1400">
                <a:latin typeface="Arial"/>
              </a:rPr>
              <a:t>في عام </a:t>
            </a:r>
            <a:r>
              <a:rPr lang="en-US" sz="1400">
                <a:latin typeface="Arial"/>
              </a:rPr>
              <a:t>1994</a:t>
            </a:r>
            <a:r>
              <a:rPr lang="ar-SA" sz="1400">
                <a:latin typeface="Arial"/>
              </a:rPr>
              <a:t> في مؤتمر </a:t>
            </a:r>
            <a:r>
              <a:rPr lang="en-US" sz="1300">
                <a:latin typeface="Segoe UI"/>
              </a:rPr>
              <a:t>AIBA</a:t>
            </a:r>
            <a:r>
              <a:rPr lang="ar-SA" sz="1400">
                <a:latin typeface="Arial"/>
              </a:rPr>
              <a:t> الثالث عشر في بكين مع </a:t>
            </a:r>
            <a:r>
              <a:rPr lang="en-US" sz="1400">
                <a:latin typeface="Arial"/>
              </a:rPr>
              <a:t>187</a:t>
            </a:r>
            <a:r>
              <a:rPr lang="ar-SA" sz="1400">
                <a:latin typeface="Arial"/>
              </a:rPr>
              <a:t> اتحادا وطنيا، تم اتخاذ عدة قرارات ومن ضمنها تم الاعتراف بالملاكمة النسائية. وفي </a:t>
            </a:r>
            <a:r>
              <a:rPr lang="en-US" sz="1400">
                <a:latin typeface="Arial"/>
              </a:rPr>
              <a:t>2010</a:t>
            </a:r>
            <a:r>
              <a:rPr lang="ar-SA" sz="1400">
                <a:latin typeface="Arial"/>
              </a:rPr>
              <a:t> تم القبول من قبل المجلس التنفين للجنة الأومبية الدولية لادخال الملاكمة النسائية في الألعاب الاولمبية. وفي أولمبياد </a:t>
            </a:r>
            <a:r>
              <a:rPr lang="en-US" sz="1400">
                <a:latin typeface="Arial"/>
              </a:rPr>
              <a:t>2012</a:t>
            </a:r>
            <a:r>
              <a:rPr lang="ar-SA" sz="1400">
                <a:latin typeface="Arial"/>
              </a:rPr>
              <a:t> في لندن تم صنع التاريخ بظهور الملاكمة النسائية لأول مرة.</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356360" y="539496"/>
            <a:ext cx="5059680" cy="3712464"/>
          </a:xfrm>
          <a:prstGeom prst="rect">
            <a:avLst/>
          </a:prstGeom>
        </p:spPr>
      </p:pic>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core.xml><?xml version="1.0" encoding="utf-8"?>
<cp:coreProperties xmlns:cp="http://schemas.openxmlformats.org/package/2006/metadata/core-properties" xmlns:dc="http://purl.org/dc/elements/1.1/">
  <dc:title/>
  <dc:subject/>
  <dc:creator>Maher</dc:creator>
  <cp:keywords/>
</cp:coreProperties>
</file>