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3BAF-3CBF-456F-BA1B-E204BEE06E1E}" type="datetimeFigureOut">
              <a:rPr lang="ar-IQ" smtClean="0"/>
              <a:t>21/02/1440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64FB-CE70-4805-A9DE-1DD1BE38458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3BAF-3CBF-456F-BA1B-E204BEE06E1E}" type="datetimeFigureOut">
              <a:rPr lang="ar-IQ" smtClean="0"/>
              <a:t>21/02/1440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64FB-CE70-4805-A9DE-1DD1BE38458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3BAF-3CBF-456F-BA1B-E204BEE06E1E}" type="datetimeFigureOut">
              <a:rPr lang="ar-IQ" smtClean="0"/>
              <a:t>21/02/1440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64FB-CE70-4805-A9DE-1DD1BE384585}" type="slidenum">
              <a:rPr lang="ar-IQ" smtClean="0"/>
              <a:t>‹#›</a:t>
            </a:fld>
            <a:endParaRPr lang="ar-IQ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3BAF-3CBF-456F-BA1B-E204BEE06E1E}" type="datetimeFigureOut">
              <a:rPr lang="ar-IQ" smtClean="0"/>
              <a:t>21/02/1440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64FB-CE70-4805-A9DE-1DD1BE384585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3BAF-3CBF-456F-BA1B-E204BEE06E1E}" type="datetimeFigureOut">
              <a:rPr lang="ar-IQ" smtClean="0"/>
              <a:t>21/02/1440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64FB-CE70-4805-A9DE-1DD1BE38458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3BAF-3CBF-456F-BA1B-E204BEE06E1E}" type="datetimeFigureOut">
              <a:rPr lang="ar-IQ" smtClean="0"/>
              <a:t>21/02/1440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64FB-CE70-4805-A9DE-1DD1BE384585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3BAF-3CBF-456F-BA1B-E204BEE06E1E}" type="datetimeFigureOut">
              <a:rPr lang="ar-IQ" smtClean="0"/>
              <a:t>21/02/1440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64FB-CE70-4805-A9DE-1DD1BE38458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3BAF-3CBF-456F-BA1B-E204BEE06E1E}" type="datetimeFigureOut">
              <a:rPr lang="ar-IQ" smtClean="0"/>
              <a:t>21/02/1440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64FB-CE70-4805-A9DE-1DD1BE38458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3BAF-3CBF-456F-BA1B-E204BEE06E1E}" type="datetimeFigureOut">
              <a:rPr lang="ar-IQ" smtClean="0"/>
              <a:t>21/02/1440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64FB-CE70-4805-A9DE-1DD1BE38458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3BAF-3CBF-456F-BA1B-E204BEE06E1E}" type="datetimeFigureOut">
              <a:rPr lang="ar-IQ" smtClean="0"/>
              <a:t>21/02/1440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64FB-CE70-4805-A9DE-1DD1BE384585}" type="slidenum">
              <a:rPr lang="ar-IQ" smtClean="0"/>
              <a:t>‹#›</a:t>
            </a:fld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3BAF-3CBF-456F-BA1B-E204BEE06E1E}" type="datetimeFigureOut">
              <a:rPr lang="ar-IQ" smtClean="0"/>
              <a:t>21/02/1440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64FB-CE70-4805-A9DE-1DD1BE384585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02F3BAF-3CBF-456F-BA1B-E204BEE06E1E}" type="datetimeFigureOut">
              <a:rPr lang="ar-IQ" smtClean="0"/>
              <a:t>21/02/1440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15264FB-CE70-4805-A9DE-1DD1BE384585}" type="slidenum">
              <a:rPr lang="ar-IQ" smtClean="0"/>
              <a:t>‹#›</a:t>
            </a:fld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Unikurd Jino" pitchFamily="34" charset="-78"/>
                <a:cs typeface="Unikurd Jino" pitchFamily="34" charset="-78"/>
              </a:rPr>
              <a:t>Academic Skills</a:t>
            </a:r>
            <a:br>
              <a:rPr lang="en-US" dirty="0" smtClean="0">
                <a:solidFill>
                  <a:schemeClr val="tx1"/>
                </a:solidFill>
                <a:latin typeface="Unikurd Jino" pitchFamily="34" charset="-78"/>
                <a:cs typeface="Unikurd Jino" pitchFamily="34" charset="-78"/>
              </a:rPr>
            </a:br>
            <a:r>
              <a:rPr lang="ar-IQ" dirty="0" smtClean="0">
                <a:solidFill>
                  <a:schemeClr val="tx1"/>
                </a:solidFill>
                <a:latin typeface="Unikurd Jino" pitchFamily="34" charset="-78"/>
                <a:cs typeface="Unikurd Jino" pitchFamily="34" charset="-78"/>
              </a:rPr>
              <a:t>كارامە</a:t>
            </a:r>
            <a:r>
              <a:rPr lang="ar-OM" dirty="0" smtClean="0">
                <a:solidFill>
                  <a:schemeClr val="tx1"/>
                </a:solidFill>
                <a:latin typeface="Unikurd Jino" pitchFamily="34" charset="-78"/>
                <a:cs typeface="Unikurd Jino" pitchFamily="34" charset="-78"/>
              </a:rPr>
              <a:t>ییەكانی</a:t>
            </a:r>
            <a:r>
              <a:rPr lang="ar-IQ" dirty="0" smtClean="0">
                <a:solidFill>
                  <a:schemeClr val="tx1"/>
                </a:solidFill>
                <a:latin typeface="Unikurd Jino" pitchFamily="34" charset="-78"/>
                <a:cs typeface="Unikurd Jino" pitchFamily="34" charset="-78"/>
              </a:rPr>
              <a:t> ئەكادیمی</a:t>
            </a:r>
            <a:br>
              <a:rPr lang="ar-IQ" dirty="0" smtClean="0">
                <a:solidFill>
                  <a:schemeClr val="tx1"/>
                </a:solidFill>
                <a:latin typeface="Unikurd Jino" pitchFamily="34" charset="-78"/>
                <a:cs typeface="Unikurd Jino" pitchFamily="34" charset="-78"/>
              </a:rPr>
            </a:br>
            <a:r>
              <a:rPr lang="ar-IQ" dirty="0" smtClean="0">
                <a:solidFill>
                  <a:schemeClr val="tx1"/>
                </a:solidFill>
                <a:latin typeface="Unikurd Jino" pitchFamily="34" charset="-78"/>
                <a:cs typeface="Unikurd Jino" pitchFamily="34" charset="-78"/>
              </a:rPr>
              <a:t>المهارات الاكاديمية</a:t>
            </a:r>
            <a:endParaRPr lang="ar-IQ" dirty="0">
              <a:solidFill>
                <a:schemeClr val="tx1"/>
              </a:solidFill>
              <a:latin typeface="Unikurd Jino" pitchFamily="34" charset="-78"/>
              <a:cs typeface="Unikurd Jino" pitchFamily="34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ar-OM" sz="2400" dirty="0" smtClean="0">
              <a:solidFill>
                <a:schemeClr val="tx1"/>
              </a:solidFill>
              <a:latin typeface="Unikurd Hemen" pitchFamily="34" charset="-78"/>
              <a:cs typeface="Unikurd Hemen" pitchFamily="34" charset="-78"/>
            </a:endParaRPr>
          </a:p>
          <a:p>
            <a:r>
              <a:rPr lang="ar-OM" sz="2400" dirty="0" smtClean="0">
                <a:solidFill>
                  <a:schemeClr val="tx1"/>
                </a:solidFill>
                <a:latin typeface="Unikurd Hemen" pitchFamily="34" charset="-78"/>
                <a:cs typeface="Unikurd Hemen" pitchFamily="34" charset="-78"/>
              </a:rPr>
              <a:t>م.هەردەوان مەحمود</a:t>
            </a:r>
            <a:endParaRPr lang="ar-IQ" sz="2400" dirty="0">
              <a:solidFill>
                <a:schemeClr val="tx1"/>
              </a:solidFill>
              <a:latin typeface="Unikurd Hemen" pitchFamily="34" charset="-78"/>
              <a:cs typeface="Unikurd Hemen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11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675467"/>
            <a:ext cx="8534399" cy="3450696"/>
          </a:xfrm>
        </p:spPr>
        <p:txBody>
          <a:bodyPr>
            <a:normAutofit/>
          </a:bodyPr>
          <a:lstStyle/>
          <a:p>
            <a:pPr algn="just"/>
            <a:r>
              <a:rPr lang="ar-IQ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ئەم </a:t>
            </a:r>
            <a:r>
              <a:rPr lang="ar-IQ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بابەتە بۆ گەشەپێدانی توانا و شارەزایی قوتابیان لە پەیوەندی و گفتوگۆ و دیبەیتی </a:t>
            </a:r>
            <a:r>
              <a:rPr lang="ar-IQ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ئەكادیمی و </a:t>
            </a:r>
            <a:r>
              <a:rPr lang="ar-OM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چالاكییە</a:t>
            </a:r>
            <a:r>
              <a:rPr lang="ar-IQ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كانى </a:t>
            </a:r>
            <a:r>
              <a:rPr lang="ar-OM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ئەكادیمی</a:t>
            </a:r>
            <a:r>
              <a:rPr lang="ar-IQ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 </a:t>
            </a:r>
            <a:r>
              <a:rPr lang="ar-IQ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ئامادەكراوە. </a:t>
            </a:r>
          </a:p>
          <a:p>
            <a:pPr algn="just"/>
            <a:r>
              <a:rPr lang="ar-IQ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بابەتەكانی </a:t>
            </a:r>
            <a:r>
              <a:rPr lang="ar-IQ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ئەم بابەتە ڕاهێنانێكە بۆ چۆنیەتی بەكارهێنانی سەرچاوەكان لە </a:t>
            </a:r>
            <a:r>
              <a:rPr lang="ar-OM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چالاكییە</a:t>
            </a:r>
            <a:r>
              <a:rPr lang="ar-IQ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كانى </a:t>
            </a:r>
            <a:r>
              <a:rPr lang="ar-OM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ئەكادیمی</a:t>
            </a:r>
            <a:r>
              <a:rPr lang="ar-IQ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، </a:t>
            </a:r>
            <a:r>
              <a:rPr lang="ar-IQ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بۆ دەستخستنی زانست، بۆ </a:t>
            </a:r>
            <a:r>
              <a:rPr lang="ar-OM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هە</a:t>
            </a:r>
            <a:r>
              <a:rPr lang="ar-IQ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ژاندنی </a:t>
            </a:r>
            <a:r>
              <a:rPr lang="ar-IQ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پرسیارە ئەكادیمیەكان و وەڵامدانەوەی پرسیارەكان بە تێرو تەسەلی. </a:t>
            </a:r>
          </a:p>
          <a:p>
            <a:pPr algn="just"/>
            <a:r>
              <a:rPr lang="ar-IQ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ڕاهێنانێكە </a:t>
            </a:r>
            <a:r>
              <a:rPr lang="ar-IQ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لە بابەتەكانی بیركردنەوەی ڕەخنەگرانە و ڕێزگرتن لە بیروڕای بەرامبەر و چۆنیەتی ئەنجامدانی گفتوگۆی ئەكادیمی</a:t>
            </a:r>
            <a:r>
              <a:rPr lang="ar-IQ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.</a:t>
            </a:r>
            <a:endParaRPr lang="ar-IQ" dirty="0">
              <a:solidFill>
                <a:schemeClr val="tx1"/>
              </a:solidFill>
              <a:latin typeface="Unikurd Hiwa" pitchFamily="34" charset="-78"/>
              <a:cs typeface="Unikurd Hiwa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OM" dirty="0">
                <a:solidFill>
                  <a:schemeClr val="tx1"/>
                </a:solidFill>
                <a:latin typeface="Unikurd Jino" pitchFamily="34" charset="-78"/>
                <a:cs typeface="Unikurd Jino" pitchFamily="34" charset="-78"/>
              </a:rPr>
              <a:t>ناوەرۆکی گشتی کۆرس:</a:t>
            </a:r>
          </a:p>
        </p:txBody>
      </p:sp>
    </p:spTree>
    <p:extLst>
      <p:ext uri="{BB962C8B-B14F-4D97-AF65-F5344CB8AC3E}">
        <p14:creationId xmlns:p14="http://schemas.microsoft.com/office/powerpoint/2010/main" val="356786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675467"/>
            <a:ext cx="8534399" cy="3450696"/>
          </a:xfrm>
        </p:spPr>
        <p:txBody>
          <a:bodyPr>
            <a:normAutofit lnSpcReduction="10000"/>
          </a:bodyPr>
          <a:lstStyle/>
          <a:p>
            <a:pPr algn="just"/>
            <a:r>
              <a:rPr lang="ar-IQ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ئاشناكردنى قوتابيان </a:t>
            </a:r>
            <a:r>
              <a:rPr lang="ar-OM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بەچەند كارامەییەكی ئەكادیمی </a:t>
            </a:r>
            <a:r>
              <a:rPr lang="ar-OM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پێویست وەك: (ڕاپۆرتی ئەكادیمی، پێشكەشكردنی سیمینار</a:t>
            </a:r>
            <a:r>
              <a:rPr lang="ar-OM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، پۆستەری ئەكادیمی، دیبەیتی ئەكادیمی، بیركردنەوەی ڕەخنەگرانە، كاركردن بەگروپ، بەشداریكردن لەبۆنەكانی ئەكادیمی/وێركشۆپ/كۆنفرانس/سیمپۆزم)</a:t>
            </a:r>
            <a:endParaRPr lang="ar-IQ" dirty="0" smtClean="0">
              <a:solidFill>
                <a:schemeClr val="tx1"/>
              </a:solidFill>
              <a:latin typeface="Unikurd Hiwa" pitchFamily="34" charset="-78"/>
              <a:cs typeface="Unikurd Hiwa" pitchFamily="34" charset="-78"/>
            </a:endParaRPr>
          </a:p>
          <a:p>
            <a:pPr algn="just"/>
            <a:r>
              <a:rPr lang="ar-IQ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بەهێزكردنی </a:t>
            </a:r>
            <a:r>
              <a:rPr lang="ar-IQ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بیركردنەوەی ڕەخنەگرانە و دەربرینی لۆجیكییانە.</a:t>
            </a:r>
          </a:p>
          <a:p>
            <a:pPr algn="just"/>
            <a:r>
              <a:rPr lang="ar-IQ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ڕێزگرتن </a:t>
            </a:r>
            <a:r>
              <a:rPr lang="ar-IQ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لەو جیاوازییانەی كە لە پەیوەندییە كۆمەڵایەتییەكانی كۆمەڵگە جیاوازەكاندا هەیە.</a:t>
            </a:r>
          </a:p>
          <a:p>
            <a:pPr algn="just"/>
            <a:r>
              <a:rPr lang="ar-IQ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گەشەپێدانی </a:t>
            </a:r>
            <a:r>
              <a:rPr lang="ar-IQ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بیركردنەوەی ڕەخنەگرانە و متمانە بەخۆبوون لە دەربڕین و گوزارشت كردندا.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OM" dirty="0">
                <a:solidFill>
                  <a:schemeClr val="tx1"/>
                </a:solidFill>
                <a:latin typeface="Unikurd Jino" pitchFamily="34" charset="-78"/>
                <a:cs typeface="Unikurd Jino" pitchFamily="34" charset="-78"/>
              </a:rPr>
              <a:t>ئامانجەکانی کۆرس:</a:t>
            </a:r>
          </a:p>
        </p:txBody>
      </p:sp>
    </p:spTree>
    <p:extLst>
      <p:ext uri="{BB962C8B-B14F-4D97-AF65-F5344CB8AC3E}">
        <p14:creationId xmlns:p14="http://schemas.microsoft.com/office/powerpoint/2010/main" val="348575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675467"/>
            <a:ext cx="8534399" cy="3450696"/>
          </a:xfrm>
        </p:spPr>
        <p:txBody>
          <a:bodyPr>
            <a:normAutofit/>
          </a:bodyPr>
          <a:lstStyle/>
          <a:p>
            <a:pPr algn="just"/>
            <a:r>
              <a:rPr lang="ar-OM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ئەركی سەرەكی قوتابی لەم وانەیەدا ئەنجامدا</a:t>
            </a:r>
            <a:r>
              <a:rPr lang="ar-IQ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نى </a:t>
            </a:r>
            <a:r>
              <a:rPr lang="ar-OM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چا</a:t>
            </a:r>
            <a:r>
              <a:rPr lang="ar-IQ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لاكى </a:t>
            </a:r>
            <a:r>
              <a:rPr lang="ar-OM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ئەكادیمی </a:t>
            </a:r>
            <a:r>
              <a:rPr lang="ar-IQ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و كاركردن </a:t>
            </a:r>
            <a:r>
              <a:rPr lang="ar-OM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بەگروپە،</a:t>
            </a:r>
            <a:r>
              <a:rPr lang="ar-IQ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 قوتابى </a:t>
            </a:r>
            <a:r>
              <a:rPr lang="ar-IQ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بەپرسیارە بەرامبەر بە ئامادەبوون لەوانەكاندا و هەروەها تۆماركردنی تێبینی و سەرنجەكان لەكاتی وانەكانی ڕۆژانەدا، هەروەها بەرپرسیارە لە هەڵبژاردنی بابەتێك </a:t>
            </a:r>
            <a:r>
              <a:rPr lang="ar-IQ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بۆ </a:t>
            </a:r>
            <a:r>
              <a:rPr lang="ar-IQ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ئەوەی دیبەیتی لەبارەوە بكات، </a:t>
            </a:r>
            <a:r>
              <a:rPr lang="ar-OM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هەروەها </a:t>
            </a:r>
            <a:r>
              <a:rPr lang="ar-IQ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ئامادەكردنی </a:t>
            </a:r>
            <a:r>
              <a:rPr lang="ar-IQ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ڕاپۆرتێك لەسەر بابەتەكە و </a:t>
            </a:r>
            <a:r>
              <a:rPr lang="ar-IQ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پێشكەشكردنی </a:t>
            </a:r>
            <a:r>
              <a:rPr lang="ar-OM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بەشێوەی سیمینار</a:t>
            </a:r>
            <a:r>
              <a:rPr lang="ar-IQ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 </a:t>
            </a:r>
            <a:r>
              <a:rPr lang="ar-IQ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لەناو پۆلدا. هەروەها بەرپرسیارە لە ئامادەكردنی </a:t>
            </a:r>
            <a:r>
              <a:rPr lang="ar-IQ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پۆستەرێكى </a:t>
            </a:r>
            <a:r>
              <a:rPr lang="ar-OM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ئەكادیمی</a:t>
            </a:r>
            <a:r>
              <a:rPr lang="ar-IQ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 </a:t>
            </a:r>
            <a:r>
              <a:rPr lang="ar-IQ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لەسەر ڕاپۆرتەكەی و </a:t>
            </a:r>
            <a:r>
              <a:rPr lang="ar-OM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هەروەها ئامادەبوونی لە</a:t>
            </a:r>
            <a:r>
              <a:rPr lang="ar-IQ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كاتی </a:t>
            </a:r>
            <a:r>
              <a:rPr lang="ar-OM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هەموو</a:t>
            </a:r>
            <a:r>
              <a:rPr lang="ar-IQ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 </a:t>
            </a:r>
            <a:r>
              <a:rPr lang="ar-IQ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تاقیكردنەوەكان كە </a:t>
            </a:r>
            <a:r>
              <a:rPr lang="ar-IQ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5 </a:t>
            </a:r>
            <a:r>
              <a:rPr lang="ar-IQ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تاقیكردنەوەی پراكتییە لەناو پۆلدا ئەنجام </a:t>
            </a:r>
            <a:r>
              <a:rPr lang="ar-IQ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دەدرێت.</a:t>
            </a:r>
            <a:endParaRPr lang="ar-IQ" dirty="0">
              <a:solidFill>
                <a:schemeClr val="tx1"/>
              </a:solidFill>
              <a:latin typeface="Unikurd Hiwa" pitchFamily="34" charset="-78"/>
              <a:cs typeface="Unikurd Hiwa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OM" dirty="0">
                <a:solidFill>
                  <a:schemeClr val="tx1"/>
                </a:solidFill>
                <a:latin typeface="Unikurd Jino" pitchFamily="34" charset="-78"/>
                <a:cs typeface="Unikurd Jino" pitchFamily="34" charset="-78"/>
              </a:rPr>
              <a:t>ئەرکەکانی قوتابی:</a:t>
            </a:r>
          </a:p>
        </p:txBody>
      </p:sp>
    </p:spTree>
    <p:extLst>
      <p:ext uri="{BB962C8B-B14F-4D97-AF65-F5344CB8AC3E}">
        <p14:creationId xmlns:p14="http://schemas.microsoft.com/office/powerpoint/2010/main" val="448247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675466"/>
            <a:ext cx="8534399" cy="387773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ar-OM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تەواوی </a:t>
            </a:r>
            <a:r>
              <a:rPr lang="ar-OM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تاقیكردنەوەكان بەشێوەی پراكتیكی دەبێت و لەناو پۆلدا ئەنجام دەدرێت</a:t>
            </a:r>
            <a:r>
              <a:rPr lang="ar-OM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، تەنها یەك تاقیكردنەوەی تیۆری </a:t>
            </a:r>
            <a:r>
              <a:rPr lang="ar-OM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لەسەر كاغەز </a:t>
            </a:r>
            <a:r>
              <a:rPr lang="ar-OM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بەقوتابی دەكرێت </a:t>
            </a:r>
            <a:r>
              <a:rPr lang="ar-OM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(10)نمرە </a:t>
            </a:r>
            <a:r>
              <a:rPr lang="ar-OM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دەربارەی تێگەیشتنی قوتابی بۆ بابەتە </a:t>
            </a:r>
            <a:r>
              <a:rPr lang="ar-OM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تیۆرییەكان، (10)نمرە لەسەر چالاكی ڕۆژانە: (بەشداری ناوپۆل، هەڵبژاردنی بابەت بۆ دیبەیت، چالاكی كاركردنی بەگروپ)، (10)نمرە نووسینی ڕاپۆرت، (10)نمرە پێشكەشكردنی سیمینار دەربارەی ڕاپۆرتەكەی دەبێتە 40% نمرەی كۆشش بۆ قوتابی. </a:t>
            </a:r>
            <a:endParaRPr lang="ar-OM" dirty="0" smtClean="0">
              <a:solidFill>
                <a:schemeClr val="tx1"/>
              </a:solidFill>
              <a:latin typeface="Unikurd Hiwa" pitchFamily="34" charset="-78"/>
              <a:cs typeface="Unikurd Hiwa" pitchFamily="34" charset="-78"/>
            </a:endParaRPr>
          </a:p>
          <a:p>
            <a:pPr algn="just"/>
            <a:r>
              <a:rPr lang="ar-OM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تاقیكردنەوەی </a:t>
            </a:r>
            <a:r>
              <a:rPr lang="ar-OM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كۆتایی ساڵ بریتییە لە ئامادەكردنی پۆستەرێكی ئەكادیمی كە (20)نمرەی </a:t>
            </a:r>
            <a:r>
              <a:rPr lang="ar-OM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لەسەرە، </a:t>
            </a:r>
            <a:r>
              <a:rPr lang="ar-OM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هەروەها ئەنجامدانی دیبەیتێك كە (40)نمرەی لەسەرە</a:t>
            </a:r>
            <a:r>
              <a:rPr lang="ar-OM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.</a:t>
            </a:r>
          </a:p>
          <a:p>
            <a:pPr algn="just"/>
            <a:r>
              <a:rPr lang="ar-OM" b="1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لەخولی </a:t>
            </a:r>
            <a:r>
              <a:rPr lang="ar-OM" b="1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دووەم: </a:t>
            </a:r>
            <a:r>
              <a:rPr lang="ar-OM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سەرجەم چالاكییەكان قوتابی خۆی بەتەنها ئەنجامی دەدات (</a:t>
            </a:r>
            <a:r>
              <a:rPr lang="ar-OM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20)نمرە نووسینی </a:t>
            </a:r>
            <a:r>
              <a:rPr lang="ar-OM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ڕاپۆرت،(</a:t>
            </a:r>
            <a:r>
              <a:rPr lang="ar-OM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20)نمرە ئامادەكردنی پۆستەری </a:t>
            </a:r>
            <a:r>
              <a:rPr lang="ar-OM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ئەكادیمی، (</a:t>
            </a:r>
            <a:r>
              <a:rPr lang="ar-OM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20)نمرە پێشكەشكردنی سیمینار دەربارەی </a:t>
            </a:r>
            <a:r>
              <a:rPr lang="ar-OM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ڕاپۆرتەكەی.</a:t>
            </a:r>
            <a:endParaRPr lang="ar-OM" dirty="0">
              <a:solidFill>
                <a:schemeClr val="tx1"/>
              </a:solidFill>
              <a:latin typeface="Unikurd Hiwa" pitchFamily="34" charset="-78"/>
              <a:cs typeface="Unikurd Hiwa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OM" dirty="0" smtClean="0">
                <a:solidFill>
                  <a:schemeClr val="tx1"/>
                </a:solidFill>
                <a:latin typeface="Unikurd Jino" pitchFamily="34" charset="-78"/>
                <a:cs typeface="Unikurd Jino" pitchFamily="34" charset="-78"/>
              </a:rPr>
              <a:t>شێوازی هه‌ڵسه‌نگاندنی قوتابی:</a:t>
            </a:r>
            <a:endParaRPr lang="ar-OM" dirty="0">
              <a:solidFill>
                <a:schemeClr val="tx1"/>
              </a:solidFill>
              <a:latin typeface="Unikurd Jino" pitchFamily="34" charset="-78"/>
              <a:cs typeface="Unikurd Jino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671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675466"/>
            <a:ext cx="8534399" cy="387773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ar-OM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1</a:t>
            </a:r>
            <a:r>
              <a:rPr lang="ar-OM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. بەگەڕخستنی لێهاتوویان لە گفتوگۆكردن و بەهێزكردنی تواناكانیان بۆ دەربڕینی بیروڕای مانادار و </a:t>
            </a:r>
            <a:r>
              <a:rPr lang="ar-OM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ژیرانە </a:t>
            </a:r>
            <a:r>
              <a:rPr lang="ar-OM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لە كۆمەڵگەدا.</a:t>
            </a:r>
          </a:p>
          <a:p>
            <a:pPr marL="0" indent="0" algn="just">
              <a:buNone/>
            </a:pPr>
            <a:r>
              <a:rPr lang="ar-OM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 2. بەكارهێنانی سەرچاوەی متمانەپێكراو بۆ كۆكردنەوەی بەڵگە بە شێوەیەكی چالاك و ڕەخنەگرانە.</a:t>
            </a:r>
          </a:p>
          <a:p>
            <a:pPr marL="0" indent="0" algn="just">
              <a:buNone/>
            </a:pPr>
            <a:r>
              <a:rPr lang="ar-OM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3. نیشاندانی توانا و كارامەیی گفتوگۆ و دانوستانی ئاشتیخوازانە لەگەڵ ئەوانی تردا.</a:t>
            </a:r>
          </a:p>
          <a:p>
            <a:pPr marL="0" indent="0" algn="just">
              <a:buNone/>
            </a:pPr>
            <a:r>
              <a:rPr lang="ar-OM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4. ئامادەكردن و ئەنجامدانی گفتوگۆی لۆجیكی كە سوودی بۆ كۆمەڵگە هەیە.</a:t>
            </a:r>
          </a:p>
          <a:p>
            <a:pPr marL="0" indent="0" algn="just">
              <a:buNone/>
            </a:pPr>
            <a:r>
              <a:rPr lang="ar-OM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5. دەستنیشانكردن و شرۆڤەكردنی ئەو كێشانەی كە لە كۆمەڵگەدا تازە سەریان هەڵداوە، هەروەها سەیركردنی خود وەك بریكارێكی چالاك بۆ چارەسەركردنیان.</a:t>
            </a:r>
          </a:p>
          <a:p>
            <a:pPr marL="0" indent="0" algn="just">
              <a:buNone/>
            </a:pPr>
            <a:r>
              <a:rPr lang="ar-OM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6. نیشاندنی كراوەیی لە بەرامبەر بیروڕا جیاوازەكان و ئامادەیی بۆ گۆڕانكاری لەبیروڕای خۆیدا.</a:t>
            </a:r>
          </a:p>
          <a:p>
            <a:pPr marL="0" indent="0" algn="just">
              <a:buNone/>
            </a:pPr>
            <a:r>
              <a:rPr lang="ar-OM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7. نیشاندانی </a:t>
            </a:r>
            <a:r>
              <a:rPr lang="ar-OM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مەعریفە </a:t>
            </a:r>
            <a:r>
              <a:rPr lang="ar-OM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لە ناوەندەكانی فێربووندا بە بەكارهێنانی </a:t>
            </a:r>
            <a:r>
              <a:rPr lang="ar-OM" dirty="0" smtClean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تەكنەلۆژیا </a:t>
            </a:r>
            <a:r>
              <a:rPr lang="ar-OM" dirty="0">
                <a:solidFill>
                  <a:schemeClr val="tx1"/>
                </a:solidFill>
                <a:latin typeface="Unikurd Hiwa" pitchFamily="34" charset="-78"/>
                <a:cs typeface="Unikurd Hiwa" pitchFamily="34" charset="-78"/>
              </a:rPr>
              <a:t>بۆ سوودی گشتی.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OM" dirty="0">
                <a:solidFill>
                  <a:schemeClr val="tx1"/>
                </a:solidFill>
                <a:latin typeface="Unikurd Jino" pitchFamily="34" charset="-78"/>
                <a:cs typeface="Unikurd Jino" pitchFamily="34" charset="-78"/>
              </a:rPr>
              <a:t> ده‌رئه‌نجامه‌کانی فێربوون:</a:t>
            </a:r>
          </a:p>
        </p:txBody>
      </p:sp>
    </p:spTree>
    <p:extLst>
      <p:ext uri="{BB962C8B-B14F-4D97-AF65-F5344CB8AC3E}">
        <p14:creationId xmlns:p14="http://schemas.microsoft.com/office/powerpoint/2010/main" val="246129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563292"/>
            <a:ext cx="7772400" cy="1780108"/>
          </a:xfrm>
        </p:spPr>
        <p:txBody>
          <a:bodyPr>
            <a:noAutofit/>
          </a:bodyPr>
          <a:lstStyle/>
          <a:p>
            <a:r>
              <a:rPr lang="ar-OM" sz="8800" dirty="0">
                <a:solidFill>
                  <a:schemeClr val="tx1"/>
                </a:solidFill>
                <a:latin typeface="Unikurd Jino" pitchFamily="34" charset="-78"/>
                <a:cs typeface="Unikurd Jino" pitchFamily="34" charset="-78"/>
              </a:rPr>
              <a:t>سوپاس بۆ ئامادەبوون و گوێگرتنان</a:t>
            </a:r>
          </a:p>
        </p:txBody>
      </p:sp>
    </p:spTree>
    <p:extLst>
      <p:ext uri="{BB962C8B-B14F-4D97-AF65-F5344CB8AC3E}">
        <p14:creationId xmlns:p14="http://schemas.microsoft.com/office/powerpoint/2010/main" val="158155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</TotalTime>
  <Words>457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Academic Skills كارامەییەكانی ئەكادیمی المهارات الاكاديمية</vt:lpstr>
      <vt:lpstr>ناوەرۆکی گشتی کۆرس:</vt:lpstr>
      <vt:lpstr>ئامانجەکانی کۆرس:</vt:lpstr>
      <vt:lpstr>ئەرکەکانی قوتابی:</vt:lpstr>
      <vt:lpstr>شێوازی هه‌ڵسه‌نگاندنی قوتابی:</vt:lpstr>
      <vt:lpstr> ده‌رئه‌نجامه‌کانی فێربوون:</vt:lpstr>
      <vt:lpstr>سوپاس بۆ ئامادەبوون و گوێگرتنان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Skills كارامەییەكانی ئەكادیمی المهارات الاكاديمية</dc:title>
  <dc:creator>HARDAWAN</dc:creator>
  <cp:lastModifiedBy>HARDAWAN</cp:lastModifiedBy>
  <cp:revision>6</cp:revision>
  <dcterms:created xsi:type="dcterms:W3CDTF">2018-10-31T04:34:43Z</dcterms:created>
  <dcterms:modified xsi:type="dcterms:W3CDTF">2018-10-31T05:27:12Z</dcterms:modified>
</cp:coreProperties>
</file>