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01" r:id="rId3"/>
    <p:sldId id="492" r:id="rId4"/>
    <p:sldId id="493" r:id="rId5"/>
    <p:sldId id="503" r:id="rId6"/>
    <p:sldId id="504" r:id="rId7"/>
    <p:sldId id="505" r:id="rId8"/>
    <p:sldId id="499" r:id="rId9"/>
    <p:sldId id="494" r:id="rId10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82047" autoAdjust="0"/>
  </p:normalViewPr>
  <p:slideViewPr>
    <p:cSldViewPr>
      <p:cViewPr varScale="1">
        <p:scale>
          <a:sx n="64" d="100"/>
          <a:sy n="64" d="100"/>
        </p:scale>
        <p:origin x="19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730DD-EC58-4696-B9B6-B0F94DC2BA3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00775-D9AB-4790-9F16-139459C3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52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2F683-5E4E-4DB2-BAD1-54B3B285926B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EC680-1A95-40D6-95F8-D46573D5E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26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EC680-1A95-40D6-95F8-D46573D5EF3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44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Consists of one footing usually placed under the entire building area.  </a:t>
            </a:r>
          </a:p>
          <a:p>
            <a:r>
              <a:rPr lang="en-US" dirty="0"/>
              <a:t>They are used, when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soil bearing capacity is low,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column loads are very heavy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 single footings cannot be used,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piles are not used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differential settlement must be reduced.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EC680-1A95-40D6-95F8-D46573D5EF3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1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Consists of one footing usually placed under the entire building area.  </a:t>
            </a:r>
          </a:p>
          <a:p>
            <a:r>
              <a:rPr lang="en-US" dirty="0"/>
              <a:t>They are used, when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soil bearing capacity is low,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column loads are very heavy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 single footings cannot be used,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piles are not used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differential settlement must be reduced.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EC680-1A95-40D6-95F8-D46573D5EF3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613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Consists of one footing usually placed under the entire building area.  </a:t>
            </a:r>
          </a:p>
          <a:p>
            <a:r>
              <a:rPr lang="en-US" dirty="0"/>
              <a:t>They are used, when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soil bearing capacity is low,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column loads are very heavy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 single footings cannot be used,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piles are not used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differential settlement must be reduced.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EC680-1A95-40D6-95F8-D46573D5EF3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39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Deep foundations are used when there are weak (“bad”) soils near the surface or when loads are very high.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EC680-1A95-40D6-95F8-D46573D5EF3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741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EC680-1A95-40D6-95F8-D46573D5EF3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37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7FD64-5FB8-4FD2-A9E3-0942A9F4DCE3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796D8-0F5C-4DD2-BF91-23D1765F95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E1C2-0284-4BF1-BE3E-AD210CEFB319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778E5-A53A-4EBD-B0DC-938CFAECDC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13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D345-61FC-4E9F-B071-5F5757474831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9D62D-097B-4647-89F4-387B2F69D0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27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6DD0-3370-4BE9-B132-09AB747FA234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47C6-E8A8-4E35-B43E-8F22246DB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8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88A1-4529-4BBB-AA7E-F9923AE8E38B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35821-64F6-4732-9EAA-4D063EA84F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42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E4D0A-5740-4077-B8DC-23D6B0B9FCB2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A12A-7B11-4FB9-A2DE-288FF870E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72466-0F59-4F83-804E-2966A13439B7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80C7-98A1-48A4-83B4-B6AC567D44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9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0A2C-A37A-4FF4-9CE5-4089D2F8E830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3F7C7-D729-4B73-957F-C16D4DF9B4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E367-1CDB-4CCC-9CB3-D98DEFAC0F48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0CB82-F1A4-4031-B53C-80C5E70E44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77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63DD-5397-4A2F-B60F-D5F16F97B72D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AD4F-6952-459F-8185-1FA2BC90FD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09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DBD1-7915-41FA-BDC6-D2E3EB4FA8E6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E296-D9A1-44C5-906A-B714DD431E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7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E09E2F-8619-414C-BEB3-17F4724CFF06}" type="datetimeFigureOut">
              <a:rPr lang="en-GB"/>
              <a:pPr>
                <a:defRPr/>
              </a:pPr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C0A6F5-7C7A-4A34-9859-05E213DBE4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4213" y="1268760"/>
            <a:ext cx="7772400" cy="1470025"/>
          </a:xfrm>
        </p:spPr>
        <p:txBody>
          <a:bodyPr/>
          <a:lstStyle/>
          <a:p>
            <a:r>
              <a:rPr lang="en-GB" sz="3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University of Salahaddin – Hawler</a:t>
            </a:r>
            <a:br>
              <a:rPr lang="en-GB" sz="3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en-GB" sz="3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College of Engineering</a:t>
            </a:r>
            <a:br>
              <a:rPr lang="en-GB" sz="3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en-GB" sz="3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Water Resources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61048"/>
            <a:ext cx="6400800" cy="158417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chemeClr val="tx1"/>
                </a:solidFill>
              </a:rPr>
              <a:t>Foundation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6732240" y="6229759"/>
            <a:ext cx="2553915" cy="67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>
                <a:solidFill>
                  <a:srgbClr val="002060"/>
                </a:solidFill>
              </a:rPr>
              <a:t>Hawkar H. Ibrahim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4213" y="6229350"/>
            <a:ext cx="3206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E-mail: </a:t>
            </a:r>
            <a:r>
              <a:rPr lang="en-GB" altLang="en-US" sz="1600" u="sng">
                <a:solidFill>
                  <a:srgbClr val="0070C0"/>
                </a:solidFill>
              </a:rPr>
              <a:t>Hawkar h. Ibrahim@gmail.co</a:t>
            </a:r>
          </a:p>
        </p:txBody>
      </p:sp>
      <p:pic>
        <p:nvPicPr>
          <p:cNvPr id="6" name="Picture" descr="A description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336" y="230597"/>
            <a:ext cx="1420347" cy="139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66428" y="332656"/>
            <a:ext cx="7772400" cy="864096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Common Types of Shallow Foundations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935088" y="1412776"/>
            <a:ext cx="82089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Low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•  Strip Footings    </a:t>
            </a:r>
          </a:p>
          <a:p>
            <a:pPr marL="0" marR="0" lvl="0" indent="228600" algn="justLow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•  Single Footings  </a:t>
            </a:r>
          </a:p>
          <a:p>
            <a:pPr marL="0" marR="0" lvl="0" indent="228600" algn="justLow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•  Combined Footings   </a:t>
            </a:r>
          </a:p>
          <a:p>
            <a:pPr marL="0" marR="0" lvl="0" indent="228600" algn="justLow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•  Mat Footing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36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Untitled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0892"/>
            <a:ext cx="7234386" cy="6350547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4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25" name="Group 33"/>
          <p:cNvGrpSpPr>
            <a:grpSpLocks/>
          </p:cNvGrpSpPr>
          <p:nvPr/>
        </p:nvGrpSpPr>
        <p:grpSpPr bwMode="auto">
          <a:xfrm>
            <a:off x="1125985" y="1695534"/>
            <a:ext cx="3142947" cy="4394836"/>
            <a:chOff x="624" y="912"/>
            <a:chExt cx="888" cy="1465"/>
          </a:xfrm>
        </p:grpSpPr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624" y="912"/>
              <a:ext cx="816" cy="384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768" y="1056"/>
              <a:ext cx="96" cy="9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1200" y="1056"/>
              <a:ext cx="96" cy="9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624" y="1872"/>
              <a:ext cx="816" cy="144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768" y="1632"/>
              <a:ext cx="96" cy="240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1200" y="1632"/>
              <a:ext cx="96" cy="240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2" name="Text Box 40"/>
            <p:cNvSpPr txBox="1">
              <a:spLocks noChangeArrowheads="1"/>
            </p:cNvSpPr>
            <p:nvPr/>
          </p:nvSpPr>
          <p:spPr bwMode="auto">
            <a:xfrm>
              <a:off x="624" y="2135"/>
              <a:ext cx="88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Two footings are close to each other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33" name="Group 41"/>
          <p:cNvGrpSpPr>
            <a:grpSpLocks/>
          </p:cNvGrpSpPr>
          <p:nvPr/>
        </p:nvGrpSpPr>
        <p:grpSpPr bwMode="auto">
          <a:xfrm>
            <a:off x="4931434" y="764704"/>
            <a:ext cx="4523729" cy="6128745"/>
            <a:chOff x="3533" y="528"/>
            <a:chExt cx="1564" cy="2202"/>
          </a:xfrm>
        </p:grpSpPr>
        <p:sp>
          <p:nvSpPr>
            <p:cNvPr id="8234" name="Freeform 42"/>
            <p:cNvSpPr>
              <a:spLocks/>
            </p:cNvSpPr>
            <p:nvPr/>
          </p:nvSpPr>
          <p:spPr bwMode="auto">
            <a:xfrm>
              <a:off x="3984" y="816"/>
              <a:ext cx="816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192"/>
                </a:cxn>
                <a:cxn ang="0">
                  <a:pos x="816" y="384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816" h="576">
                  <a:moveTo>
                    <a:pt x="0" y="0"/>
                  </a:moveTo>
                  <a:lnTo>
                    <a:pt x="816" y="192"/>
                  </a:lnTo>
                  <a:lnTo>
                    <a:pt x="816" y="384"/>
                  </a:lnTo>
                  <a:lnTo>
                    <a:pt x="0" y="5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99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5" name="Rectangle 43"/>
            <p:cNvSpPr>
              <a:spLocks noChangeArrowheads="1"/>
            </p:cNvSpPr>
            <p:nvPr/>
          </p:nvSpPr>
          <p:spPr bwMode="auto">
            <a:xfrm>
              <a:off x="3984" y="1056"/>
              <a:ext cx="96" cy="9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6" name="Rectangle 44"/>
            <p:cNvSpPr>
              <a:spLocks noChangeArrowheads="1"/>
            </p:cNvSpPr>
            <p:nvPr/>
          </p:nvSpPr>
          <p:spPr bwMode="auto">
            <a:xfrm>
              <a:off x="4560" y="1056"/>
              <a:ext cx="96" cy="9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3984" y="1872"/>
              <a:ext cx="816" cy="144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8" name="Rectangle 46"/>
            <p:cNvSpPr>
              <a:spLocks noChangeArrowheads="1"/>
            </p:cNvSpPr>
            <p:nvPr/>
          </p:nvSpPr>
          <p:spPr bwMode="auto">
            <a:xfrm>
              <a:off x="3984" y="1632"/>
              <a:ext cx="96" cy="240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4560" y="1632"/>
              <a:ext cx="96" cy="240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40" name="Text Box 48"/>
            <p:cNvSpPr txBox="1">
              <a:spLocks noChangeArrowheads="1"/>
            </p:cNvSpPr>
            <p:nvPr/>
          </p:nvSpPr>
          <p:spPr bwMode="auto">
            <a:xfrm>
              <a:off x="3533" y="2152"/>
              <a:ext cx="1564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If 1/2 &lt; P</a:t>
              </a:r>
              <a:r>
                <a:rPr kumimoji="0" lang="en-GB" sz="2000" b="0" i="0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2</a:t>
              </a:r>
              <a:r>
                <a:rPr kumimoji="0" lang="en-GB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/P</a:t>
              </a:r>
              <a:r>
                <a:rPr kumimoji="0" lang="en-GB" sz="2000" b="0" i="0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  <a:r>
                <a:rPr kumimoji="0" lang="en-GB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&lt; 1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use trapezoidal footing	</a:t>
              </a:r>
              <a:endPara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3984" y="672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42" name="Text Box 50"/>
            <p:cNvSpPr txBox="1">
              <a:spLocks noChangeArrowheads="1"/>
            </p:cNvSpPr>
            <p:nvPr/>
          </p:nvSpPr>
          <p:spPr bwMode="auto">
            <a:xfrm>
              <a:off x="4080" y="528"/>
              <a:ext cx="9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property line	</a:t>
              </a:r>
              <a:endPara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 flipH="1">
              <a:off x="3984" y="672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032" y="148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45" name="Line 53"/>
            <p:cNvSpPr>
              <a:spLocks noChangeShapeType="1"/>
            </p:cNvSpPr>
            <p:nvPr/>
          </p:nvSpPr>
          <p:spPr bwMode="auto">
            <a:xfrm>
              <a:off x="4608" y="148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46" name="Text Box 54"/>
            <p:cNvSpPr txBox="1">
              <a:spLocks noChangeArrowheads="1"/>
            </p:cNvSpPr>
            <p:nvPr/>
          </p:nvSpPr>
          <p:spPr bwMode="auto">
            <a:xfrm>
              <a:off x="3984" y="1344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P</a:t>
              </a:r>
              <a:r>
                <a:rPr kumimoji="0" lang="en-GB" sz="1400" b="0" i="0" u="none" strike="noStrike" cap="none" normalizeH="0" baseline="-2500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  <a:r>
                <a:rPr kumimoji="0" lang="en-GB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	</a:t>
              </a:r>
              <a:endPara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47" name="Text Box 55"/>
            <p:cNvSpPr txBox="1">
              <a:spLocks noChangeArrowheads="1"/>
            </p:cNvSpPr>
            <p:nvPr/>
          </p:nvSpPr>
          <p:spPr bwMode="auto">
            <a:xfrm>
              <a:off x="4560" y="1344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P2	</a:t>
              </a:r>
              <a:endPara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>
          <a:xfrm>
            <a:off x="666428" y="332656"/>
            <a:ext cx="7772400" cy="8640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>
                <a:solidFill>
                  <a:srgbClr val="0070C0"/>
                </a:solidFill>
              </a:rPr>
              <a:t>Combined Footings</a:t>
            </a:r>
          </a:p>
        </p:txBody>
      </p:sp>
    </p:spTree>
    <p:extLst>
      <p:ext uri="{BB962C8B-B14F-4D97-AF65-F5344CB8AC3E}">
        <p14:creationId xmlns:p14="http://schemas.microsoft.com/office/powerpoint/2010/main" val="388573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2578" y="1484784"/>
            <a:ext cx="7000099" cy="4594779"/>
          </a:xfrm>
          <a:prstGeom prst="rect">
            <a:avLst/>
          </a:prstGeom>
          <a:noFill/>
        </p:spPr>
      </p:pic>
      <p:sp>
        <p:nvSpPr>
          <p:cNvPr id="31" name="Title 1"/>
          <p:cNvSpPr txBox="1">
            <a:spLocks/>
          </p:cNvSpPr>
          <p:nvPr/>
        </p:nvSpPr>
        <p:spPr>
          <a:xfrm>
            <a:off x="666428" y="332656"/>
            <a:ext cx="7772400" cy="8640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>
                <a:solidFill>
                  <a:srgbClr val="0070C0"/>
                </a:solidFill>
              </a:rPr>
              <a:t> Mat (or Raft) Foundation</a:t>
            </a:r>
          </a:p>
        </p:txBody>
      </p:sp>
    </p:spTree>
    <p:extLst>
      <p:ext uri="{BB962C8B-B14F-4D97-AF65-F5344CB8AC3E}">
        <p14:creationId xmlns:p14="http://schemas.microsoft.com/office/powerpoint/2010/main" val="1186555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092" y="1556792"/>
            <a:ext cx="7678623" cy="4608512"/>
          </a:xfrm>
          <a:prstGeom prst="rect">
            <a:avLst/>
          </a:prstGeom>
          <a:noFill/>
        </p:spPr>
      </p:pic>
      <p:sp>
        <p:nvSpPr>
          <p:cNvPr id="31" name="Title 1"/>
          <p:cNvSpPr txBox="1">
            <a:spLocks/>
          </p:cNvSpPr>
          <p:nvPr/>
        </p:nvSpPr>
        <p:spPr>
          <a:xfrm>
            <a:off x="666428" y="332656"/>
            <a:ext cx="7772400" cy="8640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>
                <a:solidFill>
                  <a:srgbClr val="0070C0"/>
                </a:solidFill>
              </a:rPr>
              <a:t> Mat (or Raft) Foundation</a:t>
            </a:r>
          </a:p>
        </p:txBody>
      </p:sp>
    </p:spTree>
    <p:extLst>
      <p:ext uri="{BB962C8B-B14F-4D97-AF65-F5344CB8AC3E}">
        <p14:creationId xmlns:p14="http://schemas.microsoft.com/office/powerpoint/2010/main" val="61074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>
            <a:spLocks/>
          </p:cNvSpPr>
          <p:nvPr/>
        </p:nvSpPr>
        <p:spPr>
          <a:xfrm>
            <a:off x="666428" y="332656"/>
            <a:ext cx="7772400" cy="8640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>
                <a:solidFill>
                  <a:srgbClr val="0070C0"/>
                </a:solidFill>
              </a:rPr>
              <a:t> Mat (or Raft) Foundation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022" y="1556792"/>
            <a:ext cx="732321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3558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89385" y="698356"/>
            <a:ext cx="895461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>
                <a:latin typeface="+mn-lt"/>
                <a:ea typeface="Times New Roman" pitchFamily="18" charset="0"/>
                <a:cs typeface="Arial" pitchFamily="34" charset="0"/>
              </a:rPr>
              <a:t>Deep Foundations </a:t>
            </a:r>
            <a:r>
              <a:rPr kumimoji="0" lang="en-GB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are those founding too deeply below the finished ground surface for their base bearing capacity to be affected by surface conditions, this is usually at depths/ width &gt;4 m below finished ground level.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Deep foundations can be used</a:t>
            </a:r>
            <a:r>
              <a:rPr kumimoji="0" lang="en-GB" sz="28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to transfer the loading to a deeper</a:t>
            </a:r>
            <a:r>
              <a:rPr kumimoji="0" lang="en-GB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 more competent strata at depth if unsuitable soils are present near the surface.</a:t>
            </a:r>
            <a:endParaRPr kumimoji="0" lang="en-GB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6428" y="332656"/>
            <a:ext cx="7772400" cy="8640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>
                <a:solidFill>
                  <a:srgbClr val="0070C0"/>
                </a:solidFill>
              </a:rPr>
              <a:t>Deep Foundations </a:t>
            </a:r>
          </a:p>
        </p:txBody>
      </p:sp>
    </p:spTree>
    <p:extLst>
      <p:ext uri="{BB962C8B-B14F-4D97-AF65-F5344CB8AC3E}">
        <p14:creationId xmlns:p14="http://schemas.microsoft.com/office/powerpoint/2010/main" val="323505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66428" y="1321296"/>
            <a:ext cx="851324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1. Pile foundations           2. Piers                3.  Caissons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6428" y="332656"/>
            <a:ext cx="7772400" cy="8640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>
                <a:solidFill>
                  <a:srgbClr val="0070C0"/>
                </a:solidFill>
              </a:rPr>
              <a:t> Common Types of Deep Foundations are :</a:t>
            </a:r>
          </a:p>
        </p:txBody>
      </p:sp>
      <p:pic>
        <p:nvPicPr>
          <p:cNvPr id="5" name="Picture 4" descr="foot7"/>
          <p:cNvPicPr/>
          <p:nvPr/>
        </p:nvPicPr>
        <p:blipFill>
          <a:blip r:embed="rId3" cstate="print">
            <a:lum bright="-31000" contrast="49000"/>
          </a:blip>
          <a:srcRect l="7692" t="3773" b="1888"/>
          <a:stretch>
            <a:fillRect/>
          </a:stretch>
        </p:blipFill>
        <p:spPr bwMode="auto">
          <a:xfrm>
            <a:off x="666428" y="2398514"/>
            <a:ext cx="3761556" cy="3701843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708920"/>
            <a:ext cx="3878321" cy="360303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3434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 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 content</Template>
  <TotalTime>7582</TotalTime>
  <Words>349</Words>
  <Application>Microsoft Office PowerPoint</Application>
  <PresentationFormat>On-screen Show (4:3)</PresentationFormat>
  <Paragraphs>53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Water content</vt:lpstr>
      <vt:lpstr>University of Salahaddin – Hawler College of Engineering Water Resources Engineering</vt:lpstr>
      <vt:lpstr>Common Types of Shallow Foundations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Salahaddin – Hawler College of Engineering Civil Department</dc:title>
  <dc:creator>Twana</dc:creator>
  <cp:lastModifiedBy>Orange Group</cp:lastModifiedBy>
  <cp:revision>344</cp:revision>
  <cp:lastPrinted>2013-12-03T04:24:47Z</cp:lastPrinted>
  <dcterms:created xsi:type="dcterms:W3CDTF">2012-10-05T07:08:34Z</dcterms:created>
  <dcterms:modified xsi:type="dcterms:W3CDTF">2022-05-31T15:17:55Z</dcterms:modified>
</cp:coreProperties>
</file>