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78" r:id="rId3"/>
    <p:sldId id="477" r:id="rId4"/>
    <p:sldId id="484" r:id="rId5"/>
    <p:sldId id="486" r:id="rId6"/>
    <p:sldId id="487" r:id="rId7"/>
    <p:sldId id="488" r:id="rId8"/>
    <p:sldId id="489" r:id="rId9"/>
    <p:sldId id="490" r:id="rId10"/>
    <p:sldId id="491" r:id="rId11"/>
    <p:sldId id="501" r:id="rId12"/>
    <p:sldId id="492" r:id="rId13"/>
    <p:sldId id="493" r:id="rId14"/>
    <p:sldId id="503" r:id="rId15"/>
    <p:sldId id="504" r:id="rId16"/>
    <p:sldId id="505" r:id="rId17"/>
    <p:sldId id="499" r:id="rId18"/>
    <p:sldId id="494" r:id="rId19"/>
    <p:sldId id="506" r:id="rId20"/>
    <p:sldId id="507" r:id="rId21"/>
    <p:sldId id="496" r:id="rId22"/>
  </p:sldIdLst>
  <p:sldSz cx="9144000" cy="6858000" type="screen4x3"/>
  <p:notesSz cx="6858000" cy="99456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82047" autoAdjust="0"/>
  </p:normalViewPr>
  <p:slideViewPr>
    <p:cSldViewPr>
      <p:cViewPr varScale="1">
        <p:scale>
          <a:sx n="64" d="100"/>
          <a:sy n="64" d="100"/>
        </p:scale>
        <p:origin x="19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730DD-EC58-4696-B9B6-B0F94DC2BA32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00775-D9AB-4790-9F16-139459C3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52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2F683-5E4E-4DB2-BAD1-54B3B285926B}" type="datetimeFigureOut">
              <a:rPr lang="en-GB" smtClean="0"/>
              <a:t>31/05/2024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EC680-1A95-40D6-95F8-D46573D5E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26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2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Consists of one footing usually placed under the entire building area.  </a:t>
            </a:r>
          </a:p>
          <a:p>
            <a:r>
              <a:rPr lang="en-US" dirty="0"/>
              <a:t>They are used, when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soil bearing capacity is low,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column loads are very heavy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single footings cannot be used,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piles are not used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differential settlement must be reduced.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95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foundations are used when there are weak (“bad”) soils near the surface or when loads are very high.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741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37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35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89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54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5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22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5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444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Consists of one footing usually placed under the entire building area.  </a:t>
            </a:r>
          </a:p>
          <a:p>
            <a:r>
              <a:rPr lang="en-US" dirty="0"/>
              <a:t>They are used, when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soil bearing capacity is low,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column loads are very heavy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single footings cannot be used,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piles are not used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differential settlement must be reduced.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1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Consists of one footing usually placed under the entire building area.  </a:t>
            </a:r>
          </a:p>
          <a:p>
            <a:r>
              <a:rPr lang="en-US" dirty="0"/>
              <a:t>They are used, when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soil bearing capacity is low,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column loads are very heavy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single footings cannot be used,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piles are not used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differential settlement must be reduced.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C680-1A95-40D6-95F8-D46573D5EF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1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FD64-5FB8-4FD2-A9E3-0942A9F4DCE3}" type="datetimeFigureOut">
              <a:rPr lang="en-GB"/>
              <a:pPr>
                <a:defRPr/>
              </a:pPr>
              <a:t>31/05/2024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96D8-0F5C-4DD2-BF91-23D1765F9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E1C2-0284-4BF1-BE3E-AD210CEFB319}" type="datetimeFigureOut">
              <a:rPr lang="en-GB"/>
              <a:pPr>
                <a:defRPr/>
              </a:pPr>
              <a:t>31/05/2024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78E5-A53A-4EBD-B0DC-938CFAECD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3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0D345-61FC-4E9F-B071-5F5757474831}" type="datetimeFigureOut">
              <a:rPr lang="en-GB"/>
              <a:pPr>
                <a:defRPr/>
              </a:pPr>
              <a:t>31/05/2024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D62D-097B-4647-89F4-387B2F69D0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7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6DD0-3370-4BE9-B132-09AB747FA234}" type="datetimeFigureOut">
              <a:rPr lang="en-GB"/>
              <a:pPr>
                <a:defRPr/>
              </a:pPr>
              <a:t>31/05/2024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47C6-E8A8-4E35-B43E-8F22246DB3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8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88A1-4529-4BBB-AA7E-F9923AE8E38B}" type="datetimeFigureOut">
              <a:rPr lang="en-GB"/>
              <a:pPr>
                <a:defRPr/>
              </a:pPr>
              <a:t>31/05/2024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5821-64F6-4732-9EAA-4D063EA84F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42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4D0A-5740-4077-B8DC-23D6B0B9FCB2}" type="datetimeFigureOut">
              <a:rPr lang="en-GB"/>
              <a:pPr>
                <a:defRPr/>
              </a:pPr>
              <a:t>31/05/2024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BA12A-7B11-4FB9-A2DE-288FF870E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6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2466-0F59-4F83-804E-2966A13439B7}" type="datetimeFigureOut">
              <a:rPr lang="en-GB"/>
              <a:pPr>
                <a:defRPr/>
              </a:pPr>
              <a:t>31/05/2024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80C7-98A1-48A4-83B4-B6AC567D4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9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0A2C-A37A-4FF4-9CE5-4089D2F8E830}" type="datetimeFigureOut">
              <a:rPr lang="en-GB"/>
              <a:pPr>
                <a:defRPr/>
              </a:pPr>
              <a:t>31/05/2024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F7C7-D729-4B73-957F-C16D4DF9B4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E367-1CDB-4CCC-9CB3-D98DEFAC0F48}" type="datetimeFigureOut">
              <a:rPr lang="en-GB"/>
              <a:pPr>
                <a:defRPr/>
              </a:pPr>
              <a:t>31/05/2024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CB82-F1A4-4031-B53C-80C5E70E4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7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63DD-5397-4A2F-B60F-D5F16F97B72D}" type="datetimeFigureOut">
              <a:rPr lang="en-GB"/>
              <a:pPr>
                <a:defRPr/>
              </a:pPr>
              <a:t>31/05/2024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AD4F-6952-459F-8185-1FA2BC90FD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9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DBD1-7915-41FA-BDC6-D2E3EB4FA8E6}" type="datetimeFigureOut">
              <a:rPr lang="en-GB"/>
              <a:pPr>
                <a:defRPr/>
              </a:pPr>
              <a:t>31/05/2024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E296-D9A1-44C5-906A-B714DD431E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7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09E2F-8619-414C-BEB3-17F4724CFF06}" type="datetimeFigureOut">
              <a:rPr lang="en-GB"/>
              <a:pPr>
                <a:defRPr/>
              </a:pPr>
              <a:t>31/05/2024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C0A6F5-7C7A-4A34-9859-05E213DBE4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hawkar.ibrahim@su.edu.kr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4213" y="1268760"/>
            <a:ext cx="7772400" cy="1470025"/>
          </a:xfrm>
        </p:spPr>
        <p:txBody>
          <a:bodyPr/>
          <a:lstStyle/>
          <a:p>
            <a:r>
              <a:rPr lang="en-GB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University of Salahaddin – Hawler</a:t>
            </a:r>
            <a:br>
              <a:rPr lang="en-GB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GB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College of Engineering</a:t>
            </a:r>
            <a:br>
              <a:rPr lang="en-GB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GB" sz="3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Civil Engineering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013" y="3861048"/>
            <a:ext cx="6400800" cy="15841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>
                <a:solidFill>
                  <a:schemeClr val="tx1"/>
                </a:solidFill>
              </a:rPr>
              <a:t>Foundation Engineering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732240" y="6229759"/>
            <a:ext cx="2553915" cy="6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>
                <a:solidFill>
                  <a:srgbClr val="002060"/>
                </a:solidFill>
              </a:rPr>
              <a:t>Hawkar H. Ibrahim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6229350"/>
            <a:ext cx="3527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/>
              <a:t>E-mail: </a:t>
            </a:r>
            <a:r>
              <a:rPr lang="en-GB" sz="1400" b="0" i="0" dirty="0" err="1">
                <a:solidFill>
                  <a:srgbClr val="1F1F1F"/>
                </a:solidFill>
                <a:effectLst/>
                <a:highlight>
                  <a:srgbClr val="E9EEF6"/>
                </a:highlight>
                <a:latin typeface="Google Sans"/>
                <a:hlinkClick r:id="rId2"/>
              </a:rPr>
              <a:t>hawkar.ibrahim@su.edu.krd</a:t>
            </a:r>
            <a:endParaRPr lang="en-GB" sz="1400" b="0" i="0" dirty="0">
              <a:solidFill>
                <a:srgbClr val="1F1F1F"/>
              </a:solidFill>
              <a:effectLst/>
              <a:highlight>
                <a:srgbClr val="E9EEF6"/>
              </a:highlight>
              <a:latin typeface="Google San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u="sng" dirty="0">
              <a:solidFill>
                <a:srgbClr val="0070C0"/>
              </a:solidFill>
            </a:endParaRPr>
          </a:p>
        </p:txBody>
      </p:sp>
      <p:pic>
        <p:nvPicPr>
          <p:cNvPr id="6" name="Picture" descr="A description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230597"/>
            <a:ext cx="1420347" cy="139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66428" y="332656"/>
            <a:ext cx="7772400" cy="864096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Shallow Foundation Types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48172" y="1196752"/>
            <a:ext cx="82089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6263" marR="0" lvl="0" indent="-238125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1.     Pad or column footings (Isolated or Combined)</a:t>
            </a:r>
            <a:endParaRPr kumimoji="0" lang="en-GB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576263" marR="0" lvl="0" indent="-238125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2.     Strip footings</a:t>
            </a:r>
            <a:endParaRPr kumimoji="0" lang="en-GB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576263" marR="0" lvl="0" indent="-238125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3.     Trench footings</a:t>
            </a:r>
            <a:endParaRPr kumimoji="0" lang="en-GB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576263" marR="0" lvl="0" indent="-238125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4.     Slab on grade with thickened edge</a:t>
            </a:r>
            <a:endParaRPr kumimoji="0" lang="en-GB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576263" marR="0" lvl="0" indent="-238125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5.     Interior footings for bearing walls</a:t>
            </a:r>
            <a:endParaRPr kumimoji="0" lang="en-GB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576263" marR="0" lvl="0" indent="-238125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6.     Mat (Raft) footings (Thickened slabs)</a:t>
            </a:r>
            <a:endParaRPr kumimoji="0" lang="en-GB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4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66428" y="332656"/>
            <a:ext cx="7772400" cy="864096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Common Types of Shallow Foundations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35088" y="1412776"/>
            <a:ext cx="82089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  Strip Footings    </a:t>
            </a:r>
          </a:p>
          <a:p>
            <a:pPr marL="0" marR="0" lvl="0" indent="22860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  Single Footings  </a:t>
            </a:r>
          </a:p>
          <a:p>
            <a:pPr marL="0" marR="0" lvl="0" indent="22860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•  Combined Footings   </a:t>
            </a:r>
          </a:p>
          <a:p>
            <a:pPr marL="0" marR="0" lvl="0" indent="228600" algn="justLow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•  Mat Footing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6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Untitled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0892"/>
            <a:ext cx="7234386" cy="6350547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4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5" name="Group 33"/>
          <p:cNvGrpSpPr>
            <a:grpSpLocks/>
          </p:cNvGrpSpPr>
          <p:nvPr/>
        </p:nvGrpSpPr>
        <p:grpSpPr bwMode="auto">
          <a:xfrm>
            <a:off x="1125985" y="1695534"/>
            <a:ext cx="3142947" cy="4394836"/>
            <a:chOff x="624" y="912"/>
            <a:chExt cx="888" cy="1465"/>
          </a:xfrm>
        </p:grpSpPr>
        <p:sp>
          <p:nvSpPr>
            <p:cNvPr id="8226" name="Rectangle 34"/>
            <p:cNvSpPr>
              <a:spLocks noChangeArrowheads="1"/>
            </p:cNvSpPr>
            <p:nvPr/>
          </p:nvSpPr>
          <p:spPr bwMode="auto">
            <a:xfrm>
              <a:off x="624" y="912"/>
              <a:ext cx="816" cy="384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7" name="Rectangle 35"/>
            <p:cNvSpPr>
              <a:spLocks noChangeArrowheads="1"/>
            </p:cNvSpPr>
            <p:nvPr/>
          </p:nvSpPr>
          <p:spPr bwMode="auto">
            <a:xfrm>
              <a:off x="768" y="1056"/>
              <a:ext cx="96" cy="96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8" name="Rectangle 36"/>
            <p:cNvSpPr>
              <a:spLocks noChangeArrowheads="1"/>
            </p:cNvSpPr>
            <p:nvPr/>
          </p:nvSpPr>
          <p:spPr bwMode="auto">
            <a:xfrm>
              <a:off x="1200" y="1056"/>
              <a:ext cx="96" cy="96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auto">
            <a:xfrm>
              <a:off x="624" y="1872"/>
              <a:ext cx="816" cy="144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0" name="Rectangle 38"/>
            <p:cNvSpPr>
              <a:spLocks noChangeArrowheads="1"/>
            </p:cNvSpPr>
            <p:nvPr/>
          </p:nvSpPr>
          <p:spPr bwMode="auto">
            <a:xfrm>
              <a:off x="768" y="1632"/>
              <a:ext cx="96" cy="24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1" name="Rectangle 39"/>
            <p:cNvSpPr>
              <a:spLocks noChangeArrowheads="1"/>
            </p:cNvSpPr>
            <p:nvPr/>
          </p:nvSpPr>
          <p:spPr bwMode="auto">
            <a:xfrm>
              <a:off x="1200" y="1632"/>
              <a:ext cx="96" cy="24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2" name="Text Box 40"/>
            <p:cNvSpPr txBox="1">
              <a:spLocks noChangeArrowheads="1"/>
            </p:cNvSpPr>
            <p:nvPr/>
          </p:nvSpPr>
          <p:spPr bwMode="auto">
            <a:xfrm>
              <a:off x="624" y="2135"/>
              <a:ext cx="88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Two footings are close to each other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33" name="Group 41"/>
          <p:cNvGrpSpPr>
            <a:grpSpLocks/>
          </p:cNvGrpSpPr>
          <p:nvPr/>
        </p:nvGrpSpPr>
        <p:grpSpPr bwMode="auto">
          <a:xfrm>
            <a:off x="4931434" y="764704"/>
            <a:ext cx="4523729" cy="6128745"/>
            <a:chOff x="3533" y="528"/>
            <a:chExt cx="1564" cy="2202"/>
          </a:xfrm>
        </p:grpSpPr>
        <p:sp>
          <p:nvSpPr>
            <p:cNvPr id="8234" name="Freeform 42"/>
            <p:cNvSpPr>
              <a:spLocks/>
            </p:cNvSpPr>
            <p:nvPr/>
          </p:nvSpPr>
          <p:spPr bwMode="auto">
            <a:xfrm>
              <a:off x="3984" y="816"/>
              <a:ext cx="816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192"/>
                </a:cxn>
                <a:cxn ang="0">
                  <a:pos x="816" y="384"/>
                </a:cxn>
                <a:cxn ang="0">
                  <a:pos x="0" y="576"/>
                </a:cxn>
                <a:cxn ang="0">
                  <a:pos x="0" y="0"/>
                </a:cxn>
              </a:cxnLst>
              <a:rect l="0" t="0" r="r" b="b"/>
              <a:pathLst>
                <a:path w="816" h="576">
                  <a:moveTo>
                    <a:pt x="0" y="0"/>
                  </a:moveTo>
                  <a:lnTo>
                    <a:pt x="816" y="192"/>
                  </a:lnTo>
                  <a:lnTo>
                    <a:pt x="816" y="384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99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5" name="Rectangle 43"/>
            <p:cNvSpPr>
              <a:spLocks noChangeArrowheads="1"/>
            </p:cNvSpPr>
            <p:nvPr/>
          </p:nvSpPr>
          <p:spPr bwMode="auto">
            <a:xfrm>
              <a:off x="3984" y="1056"/>
              <a:ext cx="96" cy="96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6" name="Rectangle 44"/>
            <p:cNvSpPr>
              <a:spLocks noChangeArrowheads="1"/>
            </p:cNvSpPr>
            <p:nvPr/>
          </p:nvSpPr>
          <p:spPr bwMode="auto">
            <a:xfrm>
              <a:off x="4560" y="1056"/>
              <a:ext cx="96" cy="96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3984" y="1872"/>
              <a:ext cx="816" cy="144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3984" y="1632"/>
              <a:ext cx="96" cy="24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4560" y="1632"/>
              <a:ext cx="96" cy="240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0" name="Text Box 48"/>
            <p:cNvSpPr txBox="1">
              <a:spLocks noChangeArrowheads="1"/>
            </p:cNvSpPr>
            <p:nvPr/>
          </p:nvSpPr>
          <p:spPr bwMode="auto">
            <a:xfrm>
              <a:off x="3533" y="2152"/>
              <a:ext cx="1564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If 1/2 &lt; P</a:t>
              </a:r>
              <a:r>
                <a:rPr kumimoji="0" lang="en-GB" sz="20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/P</a:t>
              </a:r>
              <a:r>
                <a:rPr kumimoji="0" lang="en-GB" sz="20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1</a:t>
              </a: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 &lt; 1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use trapezoidal footing	</a:t>
              </a:r>
              <a:endPara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>
              <a:off x="3984" y="672"/>
              <a:ext cx="0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2" name="Text Box 50"/>
            <p:cNvSpPr txBox="1">
              <a:spLocks noChangeArrowheads="1"/>
            </p:cNvSpPr>
            <p:nvPr/>
          </p:nvSpPr>
          <p:spPr bwMode="auto">
            <a:xfrm>
              <a:off x="4080" y="528"/>
              <a:ext cx="9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property line	</a:t>
              </a:r>
              <a:endPara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 flipH="1">
              <a:off x="3984" y="672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4" name="Line 52"/>
            <p:cNvSpPr>
              <a:spLocks noChangeShapeType="1"/>
            </p:cNvSpPr>
            <p:nvPr/>
          </p:nvSpPr>
          <p:spPr bwMode="auto">
            <a:xfrm>
              <a:off x="4032" y="1488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>
              <a:off x="4608" y="1488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46" name="Text Box 54"/>
            <p:cNvSpPr txBox="1">
              <a:spLocks noChangeArrowheads="1"/>
            </p:cNvSpPr>
            <p:nvPr/>
          </p:nvSpPr>
          <p:spPr bwMode="auto">
            <a:xfrm>
              <a:off x="3984" y="1344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P</a:t>
              </a:r>
              <a:r>
                <a:rPr kumimoji="0" lang="en-GB" sz="1400" b="0" i="0" u="none" strike="noStrike" cap="none" normalizeH="0" baseline="-2500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1</a:t>
              </a:r>
              <a:r>
                <a:rPr kumimoji="0" lang="en-GB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	</a:t>
              </a:r>
              <a:endPara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47" name="Text Box 55"/>
            <p:cNvSpPr txBox="1">
              <a:spLocks noChangeArrowheads="1"/>
            </p:cNvSpPr>
            <p:nvPr/>
          </p:nvSpPr>
          <p:spPr bwMode="auto">
            <a:xfrm>
              <a:off x="4560" y="1344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P2	</a:t>
              </a:r>
              <a:endPara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666428" y="332656"/>
            <a:ext cx="7772400" cy="86409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Combined Footings</a:t>
            </a:r>
          </a:p>
        </p:txBody>
      </p:sp>
    </p:spTree>
    <p:extLst>
      <p:ext uri="{BB962C8B-B14F-4D97-AF65-F5344CB8AC3E}">
        <p14:creationId xmlns:p14="http://schemas.microsoft.com/office/powerpoint/2010/main" val="388573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78" y="1484784"/>
            <a:ext cx="7000099" cy="4594779"/>
          </a:xfrm>
          <a:prstGeom prst="rect">
            <a:avLst/>
          </a:prstGeom>
          <a:noFill/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666428" y="332656"/>
            <a:ext cx="7772400" cy="86409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 Mat (or Raft) Foundation</a:t>
            </a:r>
          </a:p>
        </p:txBody>
      </p:sp>
    </p:spTree>
    <p:extLst>
      <p:ext uri="{BB962C8B-B14F-4D97-AF65-F5344CB8AC3E}">
        <p14:creationId xmlns:p14="http://schemas.microsoft.com/office/powerpoint/2010/main" val="118655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92" y="1556792"/>
            <a:ext cx="7678623" cy="4608512"/>
          </a:xfrm>
          <a:prstGeom prst="rect">
            <a:avLst/>
          </a:prstGeom>
          <a:noFill/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666428" y="332656"/>
            <a:ext cx="7772400" cy="86409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 Mat (or Raft) Foundation</a:t>
            </a:r>
          </a:p>
        </p:txBody>
      </p:sp>
    </p:spTree>
    <p:extLst>
      <p:ext uri="{BB962C8B-B14F-4D97-AF65-F5344CB8AC3E}">
        <p14:creationId xmlns:p14="http://schemas.microsoft.com/office/powerpoint/2010/main" val="610742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666428" y="332656"/>
            <a:ext cx="7772400" cy="86409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 Mat (or Raft) Foundation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22" y="1556792"/>
            <a:ext cx="73232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558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89385" y="698356"/>
            <a:ext cx="895461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latin typeface="+mn-lt"/>
                <a:ea typeface="Times New Roman" pitchFamily="18" charset="0"/>
                <a:cs typeface="Arial" pitchFamily="34" charset="0"/>
              </a:rPr>
              <a:t>Deep Foundations </a:t>
            </a:r>
            <a:r>
              <a:rPr kumimoji="0" lang="en-GB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are those founding too deeply below the finished ground surface for their base bearing capacity to be affected by surface conditions, this is usually at depths/ width &gt;4 m below finished ground level.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Deep foundations can be used</a:t>
            </a:r>
            <a:r>
              <a:rPr kumimoji="0" lang="en-GB" sz="2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to transfer the loading to a deeper</a:t>
            </a:r>
            <a:r>
              <a:rPr kumimoji="0" lang="en-GB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more competent strata at depth if unsuitable soils are present near the surface.</a:t>
            </a:r>
            <a:endParaRPr kumimoji="0" lang="en-GB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428" y="332656"/>
            <a:ext cx="7772400" cy="86409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Deep Foundations </a:t>
            </a:r>
          </a:p>
        </p:txBody>
      </p:sp>
    </p:spTree>
    <p:extLst>
      <p:ext uri="{BB962C8B-B14F-4D97-AF65-F5344CB8AC3E}">
        <p14:creationId xmlns:p14="http://schemas.microsoft.com/office/powerpoint/2010/main" val="3235050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66428" y="1321296"/>
            <a:ext cx="85132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 Pile foundations           2. Piers                3.  Caissons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6428" y="332656"/>
            <a:ext cx="7772400" cy="86409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 Common Types of Deep Foundations are :</a:t>
            </a:r>
          </a:p>
        </p:txBody>
      </p:sp>
      <p:pic>
        <p:nvPicPr>
          <p:cNvPr id="5" name="Picture 4" descr="foot7"/>
          <p:cNvPicPr/>
          <p:nvPr/>
        </p:nvPicPr>
        <p:blipFill>
          <a:blip r:embed="rId3" cstate="print">
            <a:lum bright="-31000" contrast="49000"/>
          </a:blip>
          <a:srcRect l="7692" t="3773" b="1888"/>
          <a:stretch>
            <a:fillRect/>
          </a:stretch>
        </p:blipFill>
        <p:spPr bwMode="auto">
          <a:xfrm>
            <a:off x="666428" y="2398514"/>
            <a:ext cx="3761556" cy="3701843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08920"/>
            <a:ext cx="3878321" cy="360303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43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66428" y="1321296"/>
            <a:ext cx="85132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 Pile foundations           2. Piers                3.  Caissons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6428" y="332656"/>
            <a:ext cx="7772400" cy="86409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 Common Types of Deep Foundations are 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328592" cy="51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66428" y="332656"/>
            <a:ext cx="7772400" cy="864096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INTRODUCTION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9218" y="1412776"/>
            <a:ext cx="8037238" cy="5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solidFill>
                  <a:schemeClr val="tx1"/>
                </a:solidFill>
              </a:rPr>
              <a:t>Foundation is the substructure which transfers the weight  of a structure to the underlying soil or rock .</a:t>
            </a:r>
          </a:p>
          <a:p>
            <a:pPr marL="914400" lvl="1" indent="-45720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200" dirty="0">
              <a:solidFill>
                <a:schemeClr val="tx1"/>
              </a:solidFill>
            </a:endParaRPr>
          </a:p>
          <a:p>
            <a:pPr marL="457200" indent="-4572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solidFill>
                  <a:schemeClr val="tx1"/>
                </a:solidFill>
              </a:rPr>
              <a:t>A foundation is interfacing element between the superstructure and the underlying soil or rock. The loads transmitted by the foundation to the underling soil must not cause soil </a:t>
            </a:r>
            <a:r>
              <a:rPr lang="en-GB" sz="2600" b="1" dirty="0">
                <a:solidFill>
                  <a:schemeClr val="tx1"/>
                </a:solidFill>
              </a:rPr>
              <a:t>shear failure </a:t>
            </a:r>
            <a:r>
              <a:rPr lang="en-GB" sz="2600" dirty="0">
                <a:solidFill>
                  <a:schemeClr val="tx1"/>
                </a:solidFill>
              </a:rPr>
              <a:t>or damaging </a:t>
            </a:r>
            <a:r>
              <a:rPr lang="en-GB" sz="2600" b="1" dirty="0">
                <a:solidFill>
                  <a:schemeClr val="tx1"/>
                </a:solidFill>
              </a:rPr>
              <a:t>settlement</a:t>
            </a:r>
            <a:r>
              <a:rPr lang="en-GB" sz="2600" dirty="0">
                <a:solidFill>
                  <a:schemeClr val="tx1"/>
                </a:solidFill>
              </a:rPr>
              <a:t> of the superstructure.</a:t>
            </a:r>
          </a:p>
          <a:p>
            <a:pPr marL="457200" indent="-4572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71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66428" y="1321296"/>
            <a:ext cx="85132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 Pile foundations           2. Piers                3.  Caissons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6428" y="332656"/>
            <a:ext cx="7772400" cy="86409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</a:rPr>
              <a:t> Common Types of Deep Foundations are 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97059" y="2106051"/>
            <a:ext cx="3528392" cy="4751948"/>
            <a:chOff x="2411760" y="3212976"/>
            <a:chExt cx="2513330" cy="3145910"/>
          </a:xfrm>
        </p:grpSpPr>
        <p:pic>
          <p:nvPicPr>
            <p:cNvPr id="7" name="Picture 6" descr="Tanger_1_z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3212976"/>
              <a:ext cx="2513330" cy="2676525"/>
            </a:xfrm>
            <a:prstGeom prst="rect">
              <a:avLst/>
            </a:prstGeom>
            <a:noFill/>
          </p:spPr>
        </p:pic>
        <p:sp>
          <p:nvSpPr>
            <p:cNvPr id="8" name="Text Box 1"/>
            <p:cNvSpPr txBox="1">
              <a:spLocks noChangeArrowheads="1"/>
            </p:cNvSpPr>
            <p:nvPr/>
          </p:nvSpPr>
          <p:spPr bwMode="auto">
            <a:xfrm>
              <a:off x="3106084" y="6089679"/>
              <a:ext cx="830486" cy="2692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spcAft>
                  <a:spcPts val="1000"/>
                </a:spcAft>
              </a:pPr>
              <a:r>
                <a:rPr lang="en-US" sz="1600" b="1" dirty="0">
                  <a:ea typeface="Times New Roman" pitchFamily="18" charset="0"/>
                  <a:cs typeface="Arial" pitchFamily="34" charset="0"/>
                </a:rPr>
                <a:t>Caissons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9" y="2088870"/>
            <a:ext cx="6089660" cy="40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3543300" cy="2867025"/>
          </a:xfrm>
          <a:prstGeom prst="rect">
            <a:avLst/>
          </a:prstGeom>
          <a:noFill/>
        </p:spPr>
      </p:pic>
      <p:pic>
        <p:nvPicPr>
          <p:cNvPr id="51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714356"/>
            <a:ext cx="3543300" cy="2867025"/>
          </a:xfrm>
          <a:prstGeom prst="rect">
            <a:avLst/>
          </a:prstGeom>
          <a:noFill/>
        </p:spPr>
      </p:pic>
      <p:pic>
        <p:nvPicPr>
          <p:cNvPr id="51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628"/>
            <a:ext cx="3543300" cy="2790825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71868" y="2285993"/>
            <a:ext cx="1179512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SheetPiles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286644" y="3643314"/>
            <a:ext cx="1597025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Retaining Walls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00430" y="5286388"/>
            <a:ext cx="1190625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Abutments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8738" y="2405063"/>
            <a:ext cx="7239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811325" y="-109115"/>
            <a:ext cx="352134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Other Foundations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423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8020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7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66428" y="332656"/>
            <a:ext cx="7772400" cy="864096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INTRODUCTION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9218" y="1412776"/>
            <a:ext cx="8037238" cy="5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chemeClr val="tx1"/>
                </a:solidFill>
              </a:rPr>
              <a:t>The term </a:t>
            </a:r>
            <a:r>
              <a:rPr lang="en-GB" sz="2800" b="1" i="1" dirty="0">
                <a:solidFill>
                  <a:schemeClr val="tx1"/>
                </a:solidFill>
              </a:rPr>
              <a:t>"foundation engineering" </a:t>
            </a:r>
            <a:r>
              <a:rPr lang="en-GB" sz="2800" dirty="0">
                <a:solidFill>
                  <a:schemeClr val="tx1"/>
                </a:solidFill>
              </a:rPr>
              <a:t>is used to include the design of foundations for buildings, other structures and also for such non-foundation problems such </a:t>
            </a:r>
            <a:r>
              <a:rPr lang="en-GB" sz="2800">
                <a:solidFill>
                  <a:schemeClr val="tx1"/>
                </a:solidFill>
              </a:rPr>
              <a:t>as retaining </a:t>
            </a:r>
            <a:r>
              <a:rPr lang="en-GB" sz="2800" dirty="0">
                <a:solidFill>
                  <a:schemeClr val="tx1"/>
                </a:solidFill>
              </a:rPr>
              <a:t>walls, tunnels, and earth dams, as well as the design of natural slopes, and stabilization of soils mechanically and chemically.</a:t>
            </a:r>
          </a:p>
        </p:txBody>
      </p:sp>
    </p:spTree>
    <p:extLst>
      <p:ext uri="{BB962C8B-B14F-4D97-AF65-F5344CB8AC3E}">
        <p14:creationId xmlns:p14="http://schemas.microsoft.com/office/powerpoint/2010/main" val="148463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66428" y="332656"/>
            <a:ext cx="7772400" cy="864096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FOUNDATION  DESIGN  APPROACH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544" y="1412776"/>
            <a:ext cx="8504782" cy="5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1- Determine the foundation loads to be supported. </a:t>
            </a:r>
          </a:p>
          <a:p>
            <a:pPr marL="338138" indent="-338138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2- Evaluate the subsurface exploration and elaborator testing programs. </a:t>
            </a:r>
          </a:p>
          <a:p>
            <a:pPr marL="338138" indent="-338138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3- Prepare a final soil profile. Determine soil layers suitable or unsuitable for shallow foundations or deep foundations. Also consider if ground improvement techniques could modify unsuitable layers into suitable support layers.</a:t>
            </a:r>
          </a:p>
        </p:txBody>
      </p:sp>
    </p:spTree>
    <p:extLst>
      <p:ext uri="{BB962C8B-B14F-4D97-AF65-F5344CB8AC3E}">
        <p14:creationId xmlns:p14="http://schemas.microsoft.com/office/powerpoint/2010/main" val="265355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66428" y="332656"/>
            <a:ext cx="7772400" cy="864096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FOUNDATION  DESIGN  APPROACH 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9218" y="1412776"/>
            <a:ext cx="8037238" cy="5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4- Consider and prepare alternative designs.</a:t>
            </a:r>
          </a:p>
          <a:p>
            <a:pPr marL="338138" indent="-338138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    Shallow foundations or Deep foundations. </a:t>
            </a:r>
          </a:p>
          <a:p>
            <a:pPr marL="338138" indent="-338138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5- Prepare cost estimates for feasible alternative foundation designs including all associated substructure cost. </a:t>
            </a:r>
          </a:p>
          <a:p>
            <a:pPr marL="338138" indent="-338138"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</a:rPr>
              <a:t>6- Select the optimum foundation alternative.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3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61029" y="836712"/>
            <a:ext cx="7772400" cy="1440160"/>
          </a:xfrm>
        </p:spPr>
        <p:txBody>
          <a:bodyPr/>
          <a:lstStyle/>
          <a:p>
            <a:r>
              <a:rPr lang="en-GB" sz="5000" b="1" dirty="0">
                <a:solidFill>
                  <a:srgbClr val="0070C0"/>
                </a:solidFill>
              </a:rPr>
              <a:t>Q. Why you must worry about  FOUNDATIONS?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71600" y="2780928"/>
            <a:ext cx="777620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5000" dirty="0">
                <a:solidFill>
                  <a:schemeClr val="tx1"/>
                </a:solidFill>
              </a:rPr>
              <a:t>A. They hold everything up !!</a:t>
            </a:r>
          </a:p>
        </p:txBody>
      </p:sp>
    </p:spTree>
    <p:extLst>
      <p:ext uri="{BB962C8B-B14F-4D97-AF65-F5344CB8AC3E}">
        <p14:creationId xmlns:p14="http://schemas.microsoft.com/office/powerpoint/2010/main" val="116800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6864" cy="1440160"/>
          </a:xfrm>
        </p:spPr>
        <p:txBody>
          <a:bodyPr/>
          <a:lstStyle/>
          <a:p>
            <a:pPr marL="449263" indent="-449263" algn="l"/>
            <a:r>
              <a:rPr lang="en-GB" sz="3200" b="1" dirty="0">
                <a:solidFill>
                  <a:srgbClr val="0070C0"/>
                </a:solidFill>
              </a:rPr>
              <a:t>Q. What factors does the Geotechnical Engineer need to consider in selecting a proper foundation?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75805" y="1844824"/>
            <a:ext cx="82681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 1. Type of Structure  </a:t>
            </a:r>
            <a:endParaRPr lang="en-GB" sz="28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  2. Loads (how heavy)</a:t>
            </a:r>
            <a:endParaRPr lang="en-GB" sz="28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  3. Type of Ground (“good” soil vs. “bad” soil)</a:t>
            </a:r>
            <a:endParaRPr lang="en-GB" sz="28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  4. Schedule           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  5. Cost</a:t>
            </a:r>
            <a:endParaRPr lang="en-GB" sz="28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   6. Accessibility 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8793" y="4293096"/>
            <a:ext cx="4572000" cy="18235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</a:rPr>
              <a:t>The foundation takes the load from a structure and transmits it to safely to the ground</a:t>
            </a:r>
            <a:endParaRPr lang="en-GB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6864" cy="1440160"/>
          </a:xfrm>
        </p:spPr>
        <p:txBody>
          <a:bodyPr/>
          <a:lstStyle/>
          <a:p>
            <a:pPr marL="449263" indent="-449263" algn="l"/>
            <a:r>
              <a:rPr lang="en-GB" sz="3200" b="1" dirty="0">
                <a:solidFill>
                  <a:srgbClr val="0070C0"/>
                </a:solidFill>
              </a:rPr>
              <a:t>Q. What kinds of loads do we need to worry about 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75805" y="1844824"/>
            <a:ext cx="82681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</a:rPr>
              <a:t>A.  1. Compression (downward)</a:t>
            </a:r>
          </a:p>
          <a:p>
            <a:pPr algn="l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</a:rPr>
              <a:t>      2. Tension (upward)</a:t>
            </a:r>
          </a:p>
          <a:p>
            <a:pPr algn="l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</a:rPr>
              <a:t>      3. Lateral (sideways)</a:t>
            </a:r>
          </a:p>
          <a:p>
            <a:pPr algn="l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</a:rPr>
              <a:t>      4. Torsion (twisting)</a:t>
            </a:r>
          </a:p>
          <a:p>
            <a:pPr algn="l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</a:rPr>
              <a:t>      5. Combinations of the above </a:t>
            </a:r>
          </a:p>
        </p:txBody>
      </p:sp>
    </p:spTree>
    <p:extLst>
      <p:ext uri="{BB962C8B-B14F-4D97-AF65-F5344CB8AC3E}">
        <p14:creationId xmlns:p14="http://schemas.microsoft.com/office/powerpoint/2010/main" val="39275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66428" y="332656"/>
            <a:ext cx="7772400" cy="864096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</a:rPr>
              <a:t>CLASSIFICATION OF FOUNDATIONS</a:t>
            </a:r>
            <a:endParaRPr lang="en-GB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639218" y="1412776"/>
                <a:ext cx="8037238" cy="5564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rmAutofit/>
              </a:bodyPr>
              <a:lstStyle>
                <a:lvl1pPr marL="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fontAlgn="auto">
                  <a:lnSpc>
                    <a:spcPct val="150000"/>
                  </a:lnSpc>
                  <a:spcAft>
                    <a:spcPts val="0"/>
                  </a:spcAft>
                  <a:defRPr/>
                </a:pPr>
                <a:r>
                  <a:rPr lang="en-GB" sz="2800" b="1" dirty="0">
                    <a:solidFill>
                      <a:schemeClr val="tx1"/>
                    </a:solidFill>
                  </a:rPr>
                  <a:t>Foundation can be divided into two main groups:</a:t>
                </a:r>
              </a:p>
              <a:p>
                <a:pPr marL="457200" indent="-457200" algn="l" fontAlgn="auto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q"/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     Shallow Foundation :</a:t>
                </a:r>
              </a:p>
              <a:p>
                <a:pPr algn="l" fontAlgn="auto">
                  <a:lnSpc>
                    <a:spcPct val="150000"/>
                  </a:lnSpc>
                  <a:spcAft>
                    <a:spcPts val="0"/>
                  </a:spcAft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        where depth of foot/width of foot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4  </a:t>
                </a:r>
              </a:p>
              <a:p>
                <a:pPr marL="457200" indent="-457200" algn="l" fontAlgn="auto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q"/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     Deep Foundation : </a:t>
                </a:r>
              </a:p>
              <a:p>
                <a:pPr algn="l" fontAlgn="auto">
                  <a:lnSpc>
                    <a:spcPct val="150000"/>
                  </a:lnSpc>
                  <a:spcAft>
                    <a:spcPts val="0"/>
                  </a:spcAft>
                  <a:defRPr/>
                </a:pPr>
                <a:r>
                  <a:rPr lang="en-GB" sz="2800" dirty="0">
                    <a:solidFill>
                      <a:schemeClr val="tx1"/>
                    </a:solidFill>
                  </a:rPr>
                  <a:t>  where depth of foot/width of foot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4 </a:t>
                </a:r>
              </a:p>
              <a:p>
                <a:pPr algn="just" fontAlgn="auto">
                  <a:lnSpc>
                    <a:spcPct val="150000"/>
                  </a:lnSpc>
                  <a:spcAft>
                    <a:spcPts val="0"/>
                  </a:spcAft>
                  <a:defRPr/>
                </a:pP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218" y="1412776"/>
                <a:ext cx="8037238" cy="5564356"/>
              </a:xfrm>
              <a:prstGeom prst="rect">
                <a:avLst/>
              </a:prstGeom>
              <a:blipFill rotWithShape="0">
                <a:blip r:embed="rId3"/>
                <a:stretch>
                  <a:fillRect l="-15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862356"/>
      </p:ext>
    </p:extLst>
  </p:cSld>
  <p:clrMapOvr>
    <a:masterClrMapping/>
  </p:clrMapOvr>
</p:sld>
</file>

<file path=ppt/theme/theme1.xml><?xml version="1.0" encoding="utf-8"?>
<a:theme xmlns:a="http://schemas.openxmlformats.org/drawingml/2006/main" name="Water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content</Template>
  <TotalTime>7591</TotalTime>
  <Words>840</Words>
  <Application>Microsoft Office PowerPoint</Application>
  <PresentationFormat>On-screen Show (4:3)</PresentationFormat>
  <Paragraphs>115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Google Sans</vt:lpstr>
      <vt:lpstr>Times New Roman</vt:lpstr>
      <vt:lpstr>Wingdings</vt:lpstr>
      <vt:lpstr>Water content</vt:lpstr>
      <vt:lpstr>University of Salahaddin – Hawler College of Engineering Civil Engineering Department</vt:lpstr>
      <vt:lpstr>INTRODUCTION</vt:lpstr>
      <vt:lpstr>INTRODUCTION</vt:lpstr>
      <vt:lpstr>FOUNDATION  DESIGN  APPROACH </vt:lpstr>
      <vt:lpstr>FOUNDATION  DESIGN  APPROACH </vt:lpstr>
      <vt:lpstr>Q. Why you must worry about  FOUNDATIONS?</vt:lpstr>
      <vt:lpstr>Q. What factors does the Geotechnical Engineer need to consider in selecting a proper foundation?</vt:lpstr>
      <vt:lpstr>Q. What kinds of loads do we need to worry about ?</vt:lpstr>
      <vt:lpstr>CLASSIFICATION OF FOUNDATIONS</vt:lpstr>
      <vt:lpstr>Shallow Foundation Types</vt:lpstr>
      <vt:lpstr>Common Types of Shallow Foundations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Salahaddin – Hawler College of Engineering Civil Department</dc:title>
  <dc:creator>Twana</dc:creator>
  <cp:lastModifiedBy>hawkar ibrahim</cp:lastModifiedBy>
  <cp:revision>343</cp:revision>
  <cp:lastPrinted>2013-12-03T04:24:47Z</cp:lastPrinted>
  <dcterms:created xsi:type="dcterms:W3CDTF">2012-10-05T07:08:34Z</dcterms:created>
  <dcterms:modified xsi:type="dcterms:W3CDTF">2024-05-31T07:03:53Z</dcterms:modified>
</cp:coreProperties>
</file>