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90" r:id="rId3"/>
    <p:sldId id="416" r:id="rId4"/>
    <p:sldId id="417" r:id="rId5"/>
    <p:sldId id="389" r:id="rId6"/>
    <p:sldId id="390" r:id="rId7"/>
    <p:sldId id="418" r:id="rId8"/>
    <p:sldId id="421" r:id="rId9"/>
    <p:sldId id="422" r:id="rId10"/>
    <p:sldId id="397" r:id="rId11"/>
    <p:sldId id="398" r:id="rId12"/>
    <p:sldId id="427" r:id="rId13"/>
    <p:sldId id="399" r:id="rId14"/>
    <p:sldId id="400" r:id="rId15"/>
    <p:sldId id="401" r:id="rId16"/>
    <p:sldId id="402" r:id="rId17"/>
    <p:sldId id="403" r:id="rId18"/>
    <p:sldId id="404" r:id="rId19"/>
    <p:sldId id="405" r:id="rId20"/>
    <p:sldId id="407" r:id="rId21"/>
    <p:sldId id="408" r:id="rId22"/>
    <p:sldId id="409" r:id="rId23"/>
    <p:sldId id="410" r:id="rId24"/>
    <p:sldId id="411" r:id="rId25"/>
    <p:sldId id="412" r:id="rId26"/>
    <p:sldId id="351" r:id="rId27"/>
  </p:sldIdLst>
  <p:sldSz cx="9144000" cy="6858000" type="screen4x3"/>
  <p:notesSz cx="6858000" cy="9945688"/>
  <p:defaultTextStyle>
    <a:defPPr>
      <a:defRPr lang="en-GB"/>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7" autoAdjust="0"/>
    <p:restoredTop sz="82047" autoAdjust="0"/>
  </p:normalViewPr>
  <p:slideViewPr>
    <p:cSldViewPr>
      <p:cViewPr varScale="1">
        <p:scale>
          <a:sx n="64" d="100"/>
          <a:sy n="64" d="100"/>
        </p:scale>
        <p:origin x="1915"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5AE730DD-EC58-4696-B9B6-B0F94DC2BA32}" type="datetimeFigureOut">
              <a:rPr lang="en-GB" smtClean="0"/>
              <a:t>31/05/2022</a:t>
            </a:fld>
            <a:endParaRPr lang="en-GB"/>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10800775-D9AB-4790-9F16-139459C3CAC5}" type="slidenum">
              <a:rPr lang="en-GB" smtClean="0"/>
              <a:t>‹#›</a:t>
            </a:fld>
            <a:endParaRPr lang="en-GB"/>
          </a:p>
        </p:txBody>
      </p:sp>
    </p:spTree>
    <p:extLst>
      <p:ext uri="{BB962C8B-B14F-4D97-AF65-F5344CB8AC3E}">
        <p14:creationId xmlns:p14="http://schemas.microsoft.com/office/powerpoint/2010/main" val="2520352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C332F683-5E4E-4DB2-BAD1-54B3B285926B}" type="datetimeFigureOut">
              <a:rPr lang="en-GB" smtClean="0"/>
              <a:t>31/05/2022</a:t>
            </a:fld>
            <a:endParaRPr lang="en-GB"/>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92EEC680-1A95-40D6-95F8-D46573D5EF33}" type="slidenum">
              <a:rPr lang="en-GB" smtClean="0"/>
              <a:t>‹#›</a:t>
            </a:fld>
            <a:endParaRPr lang="en-GB"/>
          </a:p>
        </p:txBody>
      </p:sp>
    </p:spTree>
    <p:extLst>
      <p:ext uri="{BB962C8B-B14F-4D97-AF65-F5344CB8AC3E}">
        <p14:creationId xmlns:p14="http://schemas.microsoft.com/office/powerpoint/2010/main" val="452268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EEC680-1A95-40D6-95F8-D46573D5EF33}" type="slidenum">
              <a:rPr lang="en-GB" smtClean="0"/>
              <a:t>3</a:t>
            </a:fld>
            <a:endParaRPr lang="en-GB"/>
          </a:p>
        </p:txBody>
      </p:sp>
    </p:spTree>
    <p:extLst>
      <p:ext uri="{BB962C8B-B14F-4D97-AF65-F5344CB8AC3E}">
        <p14:creationId xmlns:p14="http://schemas.microsoft.com/office/powerpoint/2010/main" val="1850826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the unconfined compression test, the cylindrical soil specimen loaded axially (compressive axial stress s</a:t>
            </a:r>
            <a:r>
              <a:rPr lang="en-US" sz="1200" b="0" i="0" kern="1200" baseline="-25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without a lateral support, which is mean that the minor principle stress s</a:t>
            </a:r>
            <a:r>
              <a:rPr lang="en-US" sz="1200" b="0" i="0" kern="1200" baseline="-25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&amp; s</a:t>
            </a:r>
            <a:r>
              <a:rPr lang="en-US" sz="1200" b="0" i="0" kern="1200" baseline="-25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(confining pressure) is zero as shown in Fig.(1).</a:t>
            </a:r>
            <a:endParaRPr lang="en-GB" sz="1200" b="1"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2EEC680-1A95-40D6-95F8-D46573D5EF33}" type="slidenum">
              <a:rPr lang="en-GB" smtClean="0"/>
              <a:t>6</a:t>
            </a:fld>
            <a:endParaRPr lang="en-GB"/>
          </a:p>
        </p:txBody>
      </p:sp>
    </p:spTree>
    <p:extLst>
      <p:ext uri="{BB962C8B-B14F-4D97-AF65-F5344CB8AC3E}">
        <p14:creationId xmlns:p14="http://schemas.microsoft.com/office/powerpoint/2010/main" val="3747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EEC680-1A95-40D6-95F8-D46573D5EF33}" type="slidenum">
              <a:rPr lang="en-GB" smtClean="0"/>
              <a:t>8</a:t>
            </a:fld>
            <a:endParaRPr lang="en-GB"/>
          </a:p>
        </p:txBody>
      </p:sp>
    </p:spTree>
    <p:extLst>
      <p:ext uri="{BB962C8B-B14F-4D97-AF65-F5344CB8AC3E}">
        <p14:creationId xmlns:p14="http://schemas.microsoft.com/office/powerpoint/2010/main" val="206785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Mohr circle can be drawn for stress condition at failure. As the minor principle stress is zero, the Mohr circle passes through the origin as shown in Fig. (2). The failure envelope is horizontal (</a:t>
            </a:r>
            <a:r>
              <a:rPr lang="fr-FR" sz="1200" b="0" i="0" kern="1200" dirty="0">
                <a:solidFill>
                  <a:schemeClr val="tx1"/>
                </a:solidFill>
                <a:effectLst/>
                <a:latin typeface="+mn-lt"/>
                <a:ea typeface="+mn-ea"/>
                <a:cs typeface="+mn-cs"/>
              </a:rPr>
              <a:t>Φ</a:t>
            </a:r>
            <a:r>
              <a:rPr lang="en-US" sz="1200" b="0" i="0" kern="1200" dirty="0">
                <a:solidFill>
                  <a:schemeClr val="tx1"/>
                </a:solidFill>
                <a:effectLst/>
                <a:latin typeface="+mn-lt"/>
                <a:ea typeface="+mn-ea"/>
                <a:cs typeface="+mn-cs"/>
              </a:rPr>
              <a:t> = 0). The cohesion intercept is equal to the radius of the circle, </a:t>
            </a:r>
            <a:endParaRPr lang="en-GB" sz="1200" b="1"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2EEC680-1A95-40D6-95F8-D46573D5EF33}" type="slidenum">
              <a:rPr lang="en-GB" smtClean="0"/>
              <a:t>9</a:t>
            </a:fld>
            <a:endParaRPr lang="en-GB"/>
          </a:p>
        </p:txBody>
      </p:sp>
    </p:spTree>
    <p:extLst>
      <p:ext uri="{BB962C8B-B14F-4D97-AF65-F5344CB8AC3E}">
        <p14:creationId xmlns:p14="http://schemas.microsoft.com/office/powerpoint/2010/main" val="88677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EEC680-1A95-40D6-95F8-D46573D5EF33}" type="slidenum">
              <a:rPr lang="en-GB" smtClean="0"/>
              <a:t>17</a:t>
            </a:fld>
            <a:endParaRPr lang="en-GB"/>
          </a:p>
        </p:txBody>
      </p:sp>
    </p:spTree>
    <p:extLst>
      <p:ext uri="{BB962C8B-B14F-4D97-AF65-F5344CB8AC3E}">
        <p14:creationId xmlns:p14="http://schemas.microsoft.com/office/powerpoint/2010/main" val="3880807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817FD64-5FB8-4FD2-A9E3-0942A9F4DCE3}" type="datetimeFigureOut">
              <a:rPr lang="en-GB"/>
              <a:pPr>
                <a:defRPr/>
              </a:pPr>
              <a:t>31/05/2022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40796D8-0F5C-4DD2-BF91-23D1765F956D}" type="slidenum">
              <a:rPr lang="en-GB"/>
              <a:pPr>
                <a:defRPr/>
              </a:pPr>
              <a:t>‹#›</a:t>
            </a:fld>
            <a:endParaRPr lang="en-GB"/>
          </a:p>
        </p:txBody>
      </p:sp>
    </p:spTree>
    <p:extLst>
      <p:ext uri="{BB962C8B-B14F-4D97-AF65-F5344CB8AC3E}">
        <p14:creationId xmlns:p14="http://schemas.microsoft.com/office/powerpoint/2010/main" val="64322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20DE1C2-0284-4BF1-BE3E-AD210CEFB319}" type="datetimeFigureOut">
              <a:rPr lang="en-GB"/>
              <a:pPr>
                <a:defRPr/>
              </a:pPr>
              <a:t>31/05/2022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3D778E5-A53A-4EBD-B0DC-938CFAECDC55}" type="slidenum">
              <a:rPr lang="en-GB"/>
              <a:pPr>
                <a:defRPr/>
              </a:pPr>
              <a:t>‹#›</a:t>
            </a:fld>
            <a:endParaRPr lang="en-GB"/>
          </a:p>
        </p:txBody>
      </p:sp>
    </p:spTree>
    <p:extLst>
      <p:ext uri="{BB962C8B-B14F-4D97-AF65-F5344CB8AC3E}">
        <p14:creationId xmlns:p14="http://schemas.microsoft.com/office/powerpoint/2010/main" val="2907131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1C0D345-61FC-4E9F-B071-5F5757474831}" type="datetimeFigureOut">
              <a:rPr lang="en-GB"/>
              <a:pPr>
                <a:defRPr/>
              </a:pPr>
              <a:t>31/05/2022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659D62D-097B-4647-89F4-387B2F69D0D4}" type="slidenum">
              <a:rPr lang="en-GB"/>
              <a:pPr>
                <a:defRPr/>
              </a:pPr>
              <a:t>‹#›</a:t>
            </a:fld>
            <a:endParaRPr lang="en-GB"/>
          </a:p>
        </p:txBody>
      </p:sp>
    </p:spTree>
    <p:extLst>
      <p:ext uri="{BB962C8B-B14F-4D97-AF65-F5344CB8AC3E}">
        <p14:creationId xmlns:p14="http://schemas.microsoft.com/office/powerpoint/2010/main" val="622270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8386DD0-3370-4BE9-B132-09AB747FA234}" type="datetimeFigureOut">
              <a:rPr lang="en-GB"/>
              <a:pPr>
                <a:defRPr/>
              </a:pPr>
              <a:t>31/05/2022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79147C6-E8A8-4E35-B43E-8F22246DB33F}" type="slidenum">
              <a:rPr lang="en-GB"/>
              <a:pPr>
                <a:defRPr/>
              </a:pPr>
              <a:t>‹#›</a:t>
            </a:fld>
            <a:endParaRPr lang="en-GB"/>
          </a:p>
        </p:txBody>
      </p:sp>
    </p:spTree>
    <p:extLst>
      <p:ext uri="{BB962C8B-B14F-4D97-AF65-F5344CB8AC3E}">
        <p14:creationId xmlns:p14="http://schemas.microsoft.com/office/powerpoint/2010/main" val="1939080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FE788A1-4529-4BBB-AA7E-F9923AE8E38B}" type="datetimeFigureOut">
              <a:rPr lang="en-GB"/>
              <a:pPr>
                <a:defRPr/>
              </a:pPr>
              <a:t>31/05/2022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D535821-64F6-4732-9EAA-4D063EA84F2A}" type="slidenum">
              <a:rPr lang="en-GB"/>
              <a:pPr>
                <a:defRPr/>
              </a:pPr>
              <a:t>‹#›</a:t>
            </a:fld>
            <a:endParaRPr lang="en-GB"/>
          </a:p>
        </p:txBody>
      </p:sp>
    </p:spTree>
    <p:extLst>
      <p:ext uri="{BB962C8B-B14F-4D97-AF65-F5344CB8AC3E}">
        <p14:creationId xmlns:p14="http://schemas.microsoft.com/office/powerpoint/2010/main" val="3869420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307E4D0A-5740-4077-B8DC-23D6B0B9FCB2}" type="datetimeFigureOut">
              <a:rPr lang="en-GB"/>
              <a:pPr>
                <a:defRPr/>
              </a:pPr>
              <a:t>31/05/2022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9DBA12A-7B11-4FB9-A2DE-288FF870E421}" type="slidenum">
              <a:rPr lang="en-GB"/>
              <a:pPr>
                <a:defRPr/>
              </a:pPr>
              <a:t>‹#›</a:t>
            </a:fld>
            <a:endParaRPr lang="en-GB"/>
          </a:p>
        </p:txBody>
      </p:sp>
    </p:spTree>
    <p:extLst>
      <p:ext uri="{BB962C8B-B14F-4D97-AF65-F5344CB8AC3E}">
        <p14:creationId xmlns:p14="http://schemas.microsoft.com/office/powerpoint/2010/main" val="349926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74B72466-0F59-4F83-804E-2966A13439B7}" type="datetimeFigureOut">
              <a:rPr lang="en-GB"/>
              <a:pPr>
                <a:defRPr/>
              </a:pPr>
              <a:t>31/05/2022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51C80C7-98A1-48A4-83B4-B6AC567D44EF}" type="slidenum">
              <a:rPr lang="en-GB"/>
              <a:pPr>
                <a:defRPr/>
              </a:pPr>
              <a:t>‹#›</a:t>
            </a:fld>
            <a:endParaRPr lang="en-GB"/>
          </a:p>
        </p:txBody>
      </p:sp>
    </p:spTree>
    <p:extLst>
      <p:ext uri="{BB962C8B-B14F-4D97-AF65-F5344CB8AC3E}">
        <p14:creationId xmlns:p14="http://schemas.microsoft.com/office/powerpoint/2010/main" val="3599295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ABF0A2C-A37A-4FF4-9CE5-4089D2F8E830}" type="datetimeFigureOut">
              <a:rPr lang="en-GB"/>
              <a:pPr>
                <a:defRPr/>
              </a:pPr>
              <a:t>31/05/2022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D193F7C7-D729-4B73-957F-C16D4DF9B47F}" type="slidenum">
              <a:rPr lang="en-GB"/>
              <a:pPr>
                <a:defRPr/>
              </a:pPr>
              <a:t>‹#›</a:t>
            </a:fld>
            <a:endParaRPr lang="en-GB"/>
          </a:p>
        </p:txBody>
      </p:sp>
    </p:spTree>
    <p:extLst>
      <p:ext uri="{BB962C8B-B14F-4D97-AF65-F5344CB8AC3E}">
        <p14:creationId xmlns:p14="http://schemas.microsoft.com/office/powerpoint/2010/main" val="162218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40E367-1CDB-4CCC-9CB3-D98DEFAC0F48}" type="datetimeFigureOut">
              <a:rPr lang="en-GB"/>
              <a:pPr>
                <a:defRPr/>
              </a:pPr>
              <a:t>31/05/2022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F950CB82-F1A4-4031-B53C-80C5E70E4454}" type="slidenum">
              <a:rPr lang="en-GB"/>
              <a:pPr>
                <a:defRPr/>
              </a:pPr>
              <a:t>‹#›</a:t>
            </a:fld>
            <a:endParaRPr lang="en-GB"/>
          </a:p>
        </p:txBody>
      </p:sp>
    </p:spTree>
    <p:extLst>
      <p:ext uri="{BB962C8B-B14F-4D97-AF65-F5344CB8AC3E}">
        <p14:creationId xmlns:p14="http://schemas.microsoft.com/office/powerpoint/2010/main" val="1117776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4F963DD-5397-4A2F-B60F-D5F16F97B72D}" type="datetimeFigureOut">
              <a:rPr lang="en-GB"/>
              <a:pPr>
                <a:defRPr/>
              </a:pPr>
              <a:t>31/05/2022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AD3AD4F-6952-459F-8185-1FA2BC90FD2C}" type="slidenum">
              <a:rPr lang="en-GB"/>
              <a:pPr>
                <a:defRPr/>
              </a:pPr>
              <a:t>‹#›</a:t>
            </a:fld>
            <a:endParaRPr lang="en-GB"/>
          </a:p>
        </p:txBody>
      </p:sp>
    </p:spTree>
    <p:extLst>
      <p:ext uri="{BB962C8B-B14F-4D97-AF65-F5344CB8AC3E}">
        <p14:creationId xmlns:p14="http://schemas.microsoft.com/office/powerpoint/2010/main" val="1998090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F4DBD1-7915-41FA-BDC6-D2E3EB4FA8E6}" type="datetimeFigureOut">
              <a:rPr lang="en-GB"/>
              <a:pPr>
                <a:defRPr/>
              </a:pPr>
              <a:t>31/05/2022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520E296-D9A1-44C5-906A-B714DD431E7A}" type="slidenum">
              <a:rPr lang="en-GB"/>
              <a:pPr>
                <a:defRPr/>
              </a:pPr>
              <a:t>‹#›</a:t>
            </a:fld>
            <a:endParaRPr lang="en-GB"/>
          </a:p>
        </p:txBody>
      </p:sp>
    </p:spTree>
    <p:extLst>
      <p:ext uri="{BB962C8B-B14F-4D97-AF65-F5344CB8AC3E}">
        <p14:creationId xmlns:p14="http://schemas.microsoft.com/office/powerpoint/2010/main" val="355717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CE09E2F-8619-414C-BEB3-17F4724CFF06}" type="datetimeFigureOut">
              <a:rPr lang="en-GB"/>
              <a:pPr>
                <a:defRPr/>
              </a:pPr>
              <a:t>31/05/2022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9C0A6F5-7C7A-4A34-9859-05E213DBE43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4213" y="1268760"/>
            <a:ext cx="7772400" cy="1470025"/>
          </a:xfrm>
        </p:spPr>
        <p:txBody>
          <a:bodyPr/>
          <a:lstStyle/>
          <a:p>
            <a:r>
              <a:rPr lang="en-GB" sz="3200" dirty="0">
                <a:solidFill>
                  <a:srgbClr val="0070C0"/>
                </a:solidFill>
                <a:latin typeface="+mn-lt"/>
                <a:ea typeface="+mn-ea"/>
                <a:cs typeface="+mn-cs"/>
              </a:rPr>
              <a:t>University of Salahaddin – Hawler</a:t>
            </a:r>
            <a:br>
              <a:rPr lang="en-GB" sz="3200" dirty="0">
                <a:solidFill>
                  <a:srgbClr val="0070C0"/>
                </a:solidFill>
                <a:latin typeface="+mn-lt"/>
                <a:ea typeface="+mn-ea"/>
                <a:cs typeface="+mn-cs"/>
              </a:rPr>
            </a:br>
            <a:r>
              <a:rPr lang="en-GB" sz="3200" dirty="0">
                <a:solidFill>
                  <a:srgbClr val="0070C0"/>
                </a:solidFill>
                <a:latin typeface="+mn-lt"/>
                <a:ea typeface="+mn-ea"/>
                <a:cs typeface="+mn-cs"/>
              </a:rPr>
              <a:t>College of Engineering</a:t>
            </a:r>
            <a:br>
              <a:rPr lang="en-GB" sz="3200" dirty="0">
                <a:solidFill>
                  <a:srgbClr val="0070C0"/>
                </a:solidFill>
                <a:latin typeface="+mn-lt"/>
                <a:ea typeface="+mn-ea"/>
                <a:cs typeface="+mn-cs"/>
              </a:rPr>
            </a:br>
            <a:r>
              <a:rPr lang="en-GB" sz="3200" dirty="0">
                <a:solidFill>
                  <a:srgbClr val="0070C0"/>
                </a:solidFill>
                <a:latin typeface="+mn-lt"/>
                <a:ea typeface="+mn-ea"/>
                <a:cs typeface="+mn-cs"/>
              </a:rPr>
              <a:t>Civil Department</a:t>
            </a:r>
          </a:p>
        </p:txBody>
      </p:sp>
      <p:sp>
        <p:nvSpPr>
          <p:cNvPr id="3" name="Subtitle 2"/>
          <p:cNvSpPr>
            <a:spLocks noGrp="1"/>
          </p:cNvSpPr>
          <p:nvPr>
            <p:ph type="subTitle" idx="1"/>
          </p:nvPr>
        </p:nvSpPr>
        <p:spPr>
          <a:xfrm>
            <a:off x="1370013" y="3861048"/>
            <a:ext cx="6400800" cy="1584176"/>
          </a:xfrm>
        </p:spPr>
        <p:txBody>
          <a:bodyPr rtlCol="0">
            <a:normAutofit/>
          </a:bodyPr>
          <a:lstStyle/>
          <a:p>
            <a:pPr fontAlgn="auto">
              <a:spcAft>
                <a:spcPts val="0"/>
              </a:spcAft>
              <a:buFont typeface="Arial" pitchFamily="34" charset="0"/>
              <a:buNone/>
              <a:defRPr/>
            </a:pPr>
            <a:r>
              <a:rPr lang="en-GB" b="1" dirty="0">
                <a:solidFill>
                  <a:schemeClr val="tx1"/>
                </a:solidFill>
              </a:rPr>
              <a:t>EXPERIMENTAL SOIL MECHANICS</a:t>
            </a:r>
          </a:p>
          <a:p>
            <a:pPr fontAlgn="auto">
              <a:spcAft>
                <a:spcPts val="0"/>
              </a:spcAft>
              <a:buFont typeface="Arial" pitchFamily="34" charset="0"/>
              <a:buNone/>
              <a:defRPr/>
            </a:pPr>
            <a:r>
              <a:rPr lang="en-GB" dirty="0">
                <a:solidFill>
                  <a:schemeClr val="accent6">
                    <a:lumMod val="75000"/>
                  </a:schemeClr>
                </a:solidFill>
              </a:rPr>
              <a:t>Experiment No. 8</a:t>
            </a:r>
          </a:p>
        </p:txBody>
      </p:sp>
      <p:sp>
        <p:nvSpPr>
          <p:cNvPr id="4" name="Subtitle 2"/>
          <p:cNvSpPr txBox="1">
            <a:spLocks/>
          </p:cNvSpPr>
          <p:nvPr/>
        </p:nvSpPr>
        <p:spPr bwMode="auto">
          <a:xfrm>
            <a:off x="6732240" y="6229759"/>
            <a:ext cx="2553915" cy="67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en-GB" sz="2000" dirty="0">
                <a:solidFill>
                  <a:srgbClr val="002060"/>
                </a:solidFill>
              </a:rPr>
              <a:t>Hawkar H. Ibrahim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0070C0"/>
                </a:solidFill>
              </a:rPr>
              <a:t>Height to Diameter Ratio</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9552" y="1484784"/>
                <a:ext cx="8280920" cy="5184576"/>
              </a:xfrm>
            </p:spPr>
            <p:txBody>
              <a:bodyPr/>
              <a:lstStyle/>
              <a:p>
                <a:pPr algn="just">
                  <a:lnSpc>
                    <a:spcPct val="150000"/>
                  </a:lnSpc>
                  <a:buFont typeface="Wingdings" pitchFamily="2" charset="2"/>
                  <a:buChar char="ü"/>
                </a:pPr>
                <a:r>
                  <a:rPr lang="en-GB" sz="2600" dirty="0"/>
                  <a:t>The height (length) – to – diameter ratio of the sample should be large enough to avoid the </a:t>
                </a:r>
                <a:r>
                  <a:rPr lang="en-GB" sz="2600" b="1" dirty="0"/>
                  <a:t>interference</a:t>
                </a:r>
                <a:r>
                  <a:rPr lang="en-GB" sz="2600" dirty="0"/>
                  <a:t> of potential 45° failure planes, and small enough so that "</a:t>
                </a:r>
                <a:r>
                  <a:rPr lang="en-GB" sz="2600" b="1" dirty="0"/>
                  <a:t>column</a:t>
                </a:r>
                <a:r>
                  <a:rPr lang="en-GB" sz="2600" dirty="0"/>
                  <a:t>" failure does not occur. The </a:t>
                </a:r>
                <a14:m>
                  <m:oMath xmlns:m="http://schemas.openxmlformats.org/officeDocument/2006/math">
                    <m:f>
                      <m:fPr>
                        <m:ctrlPr>
                          <a:rPr lang="en-GB" sz="2600" i="1" smtClean="0">
                            <a:latin typeface="Cambria Math" panose="02040503050406030204" pitchFamily="18" charset="0"/>
                          </a:rPr>
                        </m:ctrlPr>
                      </m:fPr>
                      <m:num>
                        <m:r>
                          <a:rPr lang="en-GB" sz="2600" b="0" i="1" smtClean="0">
                            <a:latin typeface="Cambria Math"/>
                          </a:rPr>
                          <m:t>𝐿</m:t>
                        </m:r>
                      </m:num>
                      <m:den>
                        <m:r>
                          <a:rPr lang="en-GB" sz="2600" b="0" i="1" smtClean="0">
                            <a:latin typeface="Cambria Math"/>
                          </a:rPr>
                          <m:t>𝐷</m:t>
                        </m:r>
                      </m:den>
                    </m:f>
                  </m:oMath>
                </a14:m>
                <a:r>
                  <a:rPr lang="en-GB" sz="2600" dirty="0"/>
                  <a:t> ratio to satisfy the mentioned conditions is better to be in the following range:</a:t>
                </a:r>
              </a:p>
              <a:p>
                <a:pPr marL="0" indent="0" algn="just">
                  <a:lnSpc>
                    <a:spcPct val="150000"/>
                  </a:lnSpc>
                  <a:buNone/>
                </a:pPr>
                <a14:m>
                  <m:oMathPara xmlns:m="http://schemas.openxmlformats.org/officeDocument/2006/math">
                    <m:oMathParaPr>
                      <m:jc m:val="centerGroup"/>
                    </m:oMathParaPr>
                    <m:oMath xmlns:m="http://schemas.openxmlformats.org/officeDocument/2006/math">
                      <m:r>
                        <a:rPr lang="en-GB" sz="2600" b="0" i="1" smtClean="0">
                          <a:latin typeface="Cambria Math"/>
                          <a:ea typeface="Cambria Math"/>
                        </a:rPr>
                        <m:t>2</m:t>
                      </m:r>
                      <m:r>
                        <a:rPr lang="en-GB" sz="2600" i="1" smtClean="0">
                          <a:latin typeface="Cambria Math" panose="02040503050406030204" pitchFamily="18" charset="0"/>
                          <a:ea typeface="Cambria Math" panose="02040503050406030204" pitchFamily="18" charset="0"/>
                        </a:rPr>
                        <m:t>&lt;</m:t>
                      </m:r>
                      <m:f>
                        <m:fPr>
                          <m:ctrlPr>
                            <a:rPr lang="en-GB" sz="2600" i="1" smtClean="0">
                              <a:latin typeface="Cambria Math" panose="02040503050406030204" pitchFamily="18" charset="0"/>
                            </a:rPr>
                          </m:ctrlPr>
                        </m:fPr>
                        <m:num>
                          <m:sSub>
                            <m:sSubPr>
                              <m:ctrlPr>
                                <a:rPr lang="en-GB" sz="2600" i="1" smtClean="0">
                                  <a:latin typeface="Cambria Math" panose="02040503050406030204" pitchFamily="18" charset="0"/>
                                </a:rPr>
                              </m:ctrlPr>
                            </m:sSubPr>
                            <m:e>
                              <m:r>
                                <a:rPr lang="en-GB" sz="2600" b="0" i="1" smtClean="0">
                                  <a:latin typeface="Cambria Math"/>
                                </a:rPr>
                                <m:t>𝐿</m:t>
                              </m:r>
                            </m:e>
                            <m:sub>
                              <m:r>
                                <a:rPr lang="en-GB" sz="2600" b="0" i="1" smtClean="0">
                                  <a:latin typeface="Cambria Math"/>
                                </a:rPr>
                                <m:t>𝑜</m:t>
                              </m:r>
                            </m:sub>
                          </m:sSub>
                        </m:num>
                        <m:den>
                          <m:sSub>
                            <m:sSubPr>
                              <m:ctrlPr>
                                <a:rPr lang="en-GB" sz="2600" i="1" smtClean="0">
                                  <a:latin typeface="Cambria Math" panose="02040503050406030204" pitchFamily="18" charset="0"/>
                                </a:rPr>
                              </m:ctrlPr>
                            </m:sSubPr>
                            <m:e>
                              <m:r>
                                <a:rPr lang="en-GB" sz="2600" b="0" i="1" smtClean="0">
                                  <a:latin typeface="Cambria Math"/>
                                </a:rPr>
                                <m:t>𝐷</m:t>
                              </m:r>
                            </m:e>
                            <m:sub>
                              <m:r>
                                <a:rPr lang="en-GB" sz="2600" b="0" i="1" smtClean="0">
                                  <a:latin typeface="Cambria Math"/>
                                </a:rPr>
                                <m:t>𝑜</m:t>
                              </m:r>
                            </m:sub>
                          </m:sSub>
                        </m:den>
                      </m:f>
                      <m:r>
                        <a:rPr lang="en-GB" sz="2600" i="1" smtClean="0">
                          <a:latin typeface="Cambria Math" panose="02040503050406030204" pitchFamily="18" charset="0"/>
                          <a:ea typeface="Cambria Math" panose="02040503050406030204" pitchFamily="18" charset="0"/>
                        </a:rPr>
                        <m:t>&lt;</m:t>
                      </m:r>
                      <m:r>
                        <a:rPr lang="en-GB" sz="2600" b="0" i="1" smtClean="0">
                          <a:latin typeface="Cambria Math" panose="02040503050406030204" pitchFamily="18" charset="0"/>
                          <a:ea typeface="Cambria Math"/>
                        </a:rPr>
                        <m:t>3</m:t>
                      </m:r>
                    </m:oMath>
                  </m:oMathPara>
                </a14:m>
                <a:endParaRPr lang="en-GB"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9552" y="1484784"/>
                <a:ext cx="8280920" cy="5184576"/>
              </a:xfrm>
              <a:blipFill rotWithShape="0">
                <a:blip r:embed="rId2"/>
                <a:stretch>
                  <a:fillRect l="-1178" r="-1325"/>
                </a:stretch>
              </a:blipFill>
            </p:spPr>
            <p:txBody>
              <a:bodyPr/>
              <a:lstStyle/>
              <a:p>
                <a:r>
                  <a:rPr lang="en-GB">
                    <a:noFill/>
                  </a:rPr>
                  <a:t> </a:t>
                </a:r>
              </a:p>
            </p:txBody>
          </p:sp>
        </mc:Fallback>
      </mc:AlternateContent>
    </p:spTree>
    <p:extLst>
      <p:ext uri="{BB962C8B-B14F-4D97-AF65-F5344CB8AC3E}">
        <p14:creationId xmlns:p14="http://schemas.microsoft.com/office/powerpoint/2010/main" val="4186283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465" y="188640"/>
            <a:ext cx="8229600" cy="1143000"/>
          </a:xfrm>
        </p:spPr>
        <p:txBody>
          <a:bodyPr/>
          <a:lstStyle/>
          <a:p>
            <a:r>
              <a:rPr lang="en-GB" sz="3600" dirty="0">
                <a:solidFill>
                  <a:srgbClr val="0070C0"/>
                </a:solidFill>
              </a:rPr>
              <a:t>Height to Diameter Ratio</a:t>
            </a:r>
          </a:p>
        </p:txBody>
      </p:sp>
      <p:pic>
        <p:nvPicPr>
          <p:cNvPr id="22" name="Picture 21"/>
          <p:cNvPicPr>
            <a:picLocks noChangeAspect="1"/>
          </p:cNvPicPr>
          <p:nvPr/>
        </p:nvPicPr>
        <p:blipFill>
          <a:blip r:embed="rId2"/>
          <a:stretch>
            <a:fillRect/>
          </a:stretch>
        </p:blipFill>
        <p:spPr>
          <a:xfrm>
            <a:off x="1246588" y="1484784"/>
            <a:ext cx="6673354" cy="5123092"/>
          </a:xfrm>
          <a:prstGeom prst="rect">
            <a:avLst/>
          </a:prstGeom>
        </p:spPr>
      </p:pic>
    </p:spTree>
    <p:extLst>
      <p:ext uri="{BB962C8B-B14F-4D97-AF65-F5344CB8AC3E}">
        <p14:creationId xmlns:p14="http://schemas.microsoft.com/office/powerpoint/2010/main" val="19938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39752" y="1124744"/>
            <a:ext cx="5698883" cy="5480839"/>
          </a:xfrm>
          <a:prstGeom prst="rect">
            <a:avLst/>
          </a:prstGeom>
        </p:spPr>
      </p:pic>
      <p:sp>
        <p:nvSpPr>
          <p:cNvPr id="2" name="Title 1"/>
          <p:cNvSpPr>
            <a:spLocks noGrp="1"/>
          </p:cNvSpPr>
          <p:nvPr>
            <p:ph type="title"/>
          </p:nvPr>
        </p:nvSpPr>
        <p:spPr>
          <a:xfrm>
            <a:off x="468465" y="188640"/>
            <a:ext cx="8229600" cy="1143000"/>
          </a:xfrm>
        </p:spPr>
        <p:txBody>
          <a:bodyPr/>
          <a:lstStyle/>
          <a:p>
            <a:r>
              <a:rPr lang="en-GB" sz="3600" dirty="0">
                <a:solidFill>
                  <a:srgbClr val="0070C0"/>
                </a:solidFill>
              </a:rPr>
              <a:t>Height to Diameter Ratio</a:t>
            </a:r>
          </a:p>
        </p:txBody>
      </p:sp>
    </p:spTree>
    <p:extLst>
      <p:ext uri="{BB962C8B-B14F-4D97-AF65-F5344CB8AC3E}">
        <p14:creationId xmlns:p14="http://schemas.microsoft.com/office/powerpoint/2010/main" val="2154918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sz="3600" dirty="0">
                <a:solidFill>
                  <a:srgbClr val="0070C0"/>
                </a:solidFill>
              </a:rPr>
              <a:t>Failure Types</a:t>
            </a:r>
          </a:p>
        </p:txBody>
      </p:sp>
      <p:sp>
        <p:nvSpPr>
          <p:cNvPr id="3" name="Content Placeholder 2"/>
          <p:cNvSpPr>
            <a:spLocks noGrp="1"/>
          </p:cNvSpPr>
          <p:nvPr>
            <p:ph idx="1"/>
          </p:nvPr>
        </p:nvSpPr>
        <p:spPr>
          <a:xfrm>
            <a:off x="457200" y="1600200"/>
            <a:ext cx="9011344" cy="4525963"/>
          </a:xfrm>
        </p:spPr>
        <p:txBody>
          <a:bodyPr/>
          <a:lstStyle/>
          <a:p>
            <a:pPr marL="0" indent="0">
              <a:lnSpc>
                <a:spcPct val="150000"/>
              </a:lnSpc>
              <a:buNone/>
            </a:pPr>
            <a:r>
              <a:rPr lang="en-GB" sz="2400" dirty="0"/>
              <a:t>Generally, three types of failure have been recognised in unconfined compression test:</a:t>
            </a:r>
          </a:p>
          <a:p>
            <a:pPr marL="457200" indent="-457200">
              <a:lnSpc>
                <a:spcPct val="150000"/>
              </a:lnSpc>
              <a:buFont typeface="+mj-lt"/>
              <a:buAutoNum type="arabicPeriod"/>
            </a:pPr>
            <a:r>
              <a:rPr lang="en-GB" sz="2400" b="1" dirty="0"/>
              <a:t>Plastic failure:</a:t>
            </a:r>
            <a:r>
              <a:rPr lang="en-GB" sz="2400" dirty="0"/>
              <a:t> It is a type of failure in which the specimen bulges laterally into a barrel shape without splitting, as in Fig 4a.</a:t>
            </a:r>
          </a:p>
          <a:p>
            <a:pPr marL="457200" indent="-457200">
              <a:lnSpc>
                <a:spcPct val="150000"/>
              </a:lnSpc>
              <a:buFont typeface="+mj-lt"/>
              <a:buAutoNum type="arabicPeriod"/>
            </a:pPr>
            <a:r>
              <a:rPr lang="en-GB" sz="2400" b="1" dirty="0"/>
              <a:t>Brittle Failure:</a:t>
            </a:r>
            <a:r>
              <a:rPr lang="en-GB" sz="2400" dirty="0"/>
              <a:t> It is a type of failure in which the specimen shears along one or more well defined surfaces, as in Fig 4b.</a:t>
            </a:r>
          </a:p>
          <a:p>
            <a:pPr marL="457200" indent="-457200">
              <a:lnSpc>
                <a:spcPct val="150000"/>
              </a:lnSpc>
              <a:buFont typeface="+mj-lt"/>
              <a:buAutoNum type="arabicPeriod"/>
            </a:pPr>
            <a:r>
              <a:rPr lang="en-GB" sz="2400" b="1" dirty="0"/>
              <a:t>Semi-plastic Failure:</a:t>
            </a:r>
            <a:r>
              <a:rPr lang="en-GB" sz="2400" dirty="0"/>
              <a:t> In this type, the failure tends to be intermediate between the first and the second type, as in Fig 4c.</a:t>
            </a:r>
          </a:p>
        </p:txBody>
      </p:sp>
    </p:spTree>
    <p:extLst>
      <p:ext uri="{BB962C8B-B14F-4D97-AF65-F5344CB8AC3E}">
        <p14:creationId xmlns:p14="http://schemas.microsoft.com/office/powerpoint/2010/main" val="2220968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C000"/>
                </a:solidFill>
              </a:rPr>
              <a:t>Failure Types</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79" y="1821493"/>
            <a:ext cx="8591301" cy="362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51720" y="5877272"/>
            <a:ext cx="5761193" cy="400110"/>
          </a:xfrm>
          <a:prstGeom prst="rect">
            <a:avLst/>
          </a:prstGeom>
          <a:noFill/>
        </p:spPr>
        <p:txBody>
          <a:bodyPr wrap="none" rtlCol="0">
            <a:spAutoFit/>
          </a:bodyPr>
          <a:lstStyle/>
          <a:p>
            <a:r>
              <a:rPr lang="en-GB" sz="2000" b="1" dirty="0"/>
              <a:t>Fig 4</a:t>
            </a:r>
            <a:r>
              <a:rPr lang="en-GB" sz="2000" dirty="0"/>
              <a:t>: Modes of failure in compression test specimens</a:t>
            </a:r>
          </a:p>
        </p:txBody>
      </p:sp>
    </p:spTree>
    <p:extLst>
      <p:ext uri="{BB962C8B-B14F-4D97-AF65-F5344CB8AC3E}">
        <p14:creationId xmlns:p14="http://schemas.microsoft.com/office/powerpoint/2010/main" val="3089245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0070C0"/>
                </a:solidFill>
              </a:rPr>
              <a:t>Area Correction</a:t>
            </a:r>
          </a:p>
        </p:txBody>
      </p:sp>
      <p:sp>
        <p:nvSpPr>
          <p:cNvPr id="3" name="Content Placeholder 2"/>
          <p:cNvSpPr>
            <a:spLocks noGrp="1"/>
          </p:cNvSpPr>
          <p:nvPr>
            <p:ph idx="1"/>
          </p:nvPr>
        </p:nvSpPr>
        <p:spPr>
          <a:xfrm>
            <a:off x="457200" y="1600201"/>
            <a:ext cx="8229600" cy="1540768"/>
          </a:xfrm>
        </p:spPr>
        <p:txBody>
          <a:bodyPr/>
          <a:lstStyle/>
          <a:p>
            <a:pPr algn="just">
              <a:lnSpc>
                <a:spcPct val="150000"/>
              </a:lnSpc>
              <a:buFont typeface="Wingdings" pitchFamily="2" charset="2"/>
              <a:buChar char="ü"/>
            </a:pPr>
            <a:r>
              <a:rPr lang="en-GB" sz="2400" dirty="0"/>
              <a:t>With the increase of the load, the height of the sample shortens and causes an increase in the cross sectional area. It is essential to correct the area for each reading of the load during the testing.</a:t>
            </a:r>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l="13043" r="7024" b="10379"/>
          <a:stretch>
            <a:fillRect/>
          </a:stretch>
        </p:blipFill>
        <p:spPr bwMode="auto">
          <a:xfrm>
            <a:off x="5436096" y="3645024"/>
            <a:ext cx="2016224" cy="298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30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0070C0"/>
                </a:solidFill>
              </a:rPr>
              <a:t>Area Correction</a:t>
            </a:r>
          </a:p>
        </p:txBody>
      </p:sp>
      <p:grpSp>
        <p:nvGrpSpPr>
          <p:cNvPr id="4" name="Group 2"/>
          <p:cNvGrpSpPr>
            <a:grpSpLocks/>
          </p:cNvGrpSpPr>
          <p:nvPr/>
        </p:nvGrpSpPr>
        <p:grpSpPr bwMode="auto">
          <a:xfrm>
            <a:off x="2254772" y="1417638"/>
            <a:ext cx="6465001" cy="4896544"/>
            <a:chOff x="2534" y="7665"/>
            <a:chExt cx="7783" cy="6139"/>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l="25801" t="20724" r="23190" b="27533"/>
            <a:stretch>
              <a:fillRect/>
            </a:stretch>
          </p:blipFill>
          <p:spPr bwMode="auto">
            <a:xfrm>
              <a:off x="3385" y="7665"/>
              <a:ext cx="6932" cy="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2534" y="13080"/>
              <a:ext cx="7542" cy="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a:ln>
                    <a:noFill/>
                  </a:ln>
                  <a:solidFill>
                    <a:schemeClr val="tx1"/>
                  </a:solidFill>
                  <a:effectLst/>
                  <a:latin typeface="+mn-lt"/>
                  <a:ea typeface="Arial" pitchFamily="34" charset="0"/>
                  <a:cs typeface="Arial" pitchFamily="34" charset="0"/>
                </a:rPr>
                <a:t>Barrelling deformation of the compressed specimen</a:t>
              </a:r>
              <a:r>
                <a:rPr kumimoji="0" lang="en-GB" sz="1000" b="0" i="0" u="none" strike="noStrike" cap="none" normalizeH="0" baseline="0" dirty="0">
                  <a:ln>
                    <a:noFill/>
                  </a:ln>
                  <a:solidFill>
                    <a:schemeClr val="tx1"/>
                  </a:solidFill>
                  <a:effectLst/>
                  <a:latin typeface="+mn-lt"/>
                  <a:ea typeface="Arial" pitchFamily="34" charset="0"/>
                  <a:cs typeface="Arial" pitchFamily="34" charset="0"/>
                </a:rPr>
                <a:t>.</a:t>
              </a:r>
              <a:endParaRPr kumimoji="0" lang="en-US" sz="1800" b="0" i="0" u="none" strike="noStrike" cap="none" normalizeH="0" baseline="0" dirty="0">
                <a:ln>
                  <a:noFill/>
                </a:ln>
                <a:solidFill>
                  <a:schemeClr val="tx1"/>
                </a:solidFill>
                <a:effectLst/>
                <a:latin typeface="+mn-lt"/>
                <a:cs typeface="Arial" pitchFamily="34" charset="0"/>
              </a:endParaRPr>
            </a:p>
          </p:txBody>
        </p:sp>
      </p:grpSp>
      <p:sp>
        <p:nvSpPr>
          <p:cNvPr id="6" name="Text Box 4"/>
          <p:cNvSpPr txBox="1">
            <a:spLocks noChangeArrowheads="1"/>
          </p:cNvSpPr>
          <p:nvPr/>
        </p:nvSpPr>
        <p:spPr bwMode="auto">
          <a:xfrm>
            <a:off x="107504" y="2780928"/>
            <a:ext cx="2867242" cy="1512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2600" b="0" i="0" u="none" strike="noStrike" cap="none" normalizeH="0" baseline="0" dirty="0">
                <a:ln>
                  <a:noFill/>
                </a:ln>
                <a:solidFill>
                  <a:schemeClr val="tx1"/>
                </a:solidFill>
                <a:effectLst/>
                <a:latin typeface="+mn-lt"/>
                <a:ea typeface="Arial" pitchFamily="34" charset="0"/>
                <a:cs typeface="Arial" pitchFamily="34" charset="0"/>
              </a:rPr>
              <a:t>In the  Tension case </a:t>
            </a:r>
          </a:p>
          <a:p>
            <a:pPr marL="0" marR="0" lvl="0" indent="0" algn="ctr" defTabSz="914400" rtl="0" eaLnBrk="1" fontAlgn="base" latinLnBrk="0" hangingPunct="1">
              <a:lnSpc>
                <a:spcPct val="100000"/>
              </a:lnSpc>
              <a:spcBef>
                <a:spcPct val="0"/>
              </a:spcBef>
              <a:spcAft>
                <a:spcPts val="1000"/>
              </a:spcAft>
              <a:buClrTx/>
              <a:buSzTx/>
              <a:buFontTx/>
              <a:buNone/>
              <a:tabLst/>
            </a:pPr>
            <a:r>
              <a:rPr lang="en-GB" sz="2600" dirty="0">
                <a:latin typeface="+mn-lt"/>
                <a:ea typeface="Arial" pitchFamily="34" charset="0"/>
                <a:cs typeface="Arial" pitchFamily="34" charset="0"/>
              </a:rPr>
              <a:t>Correction </a:t>
            </a:r>
            <a:r>
              <a:rPr lang="en-GB" sz="2600" dirty="0">
                <a:solidFill>
                  <a:srgbClr val="C00000"/>
                </a:solidFill>
                <a:latin typeface="+mn-lt"/>
                <a:ea typeface="Arial" pitchFamily="34" charset="0"/>
                <a:cs typeface="Arial" pitchFamily="34" charset="0"/>
              </a:rPr>
              <a:t>not</a:t>
            </a:r>
            <a:r>
              <a:rPr lang="en-GB" sz="2600" dirty="0">
                <a:latin typeface="+mn-lt"/>
                <a:ea typeface="Arial" pitchFamily="34" charset="0"/>
                <a:cs typeface="Arial" pitchFamily="34" charset="0"/>
              </a:rPr>
              <a:t> necessary </a:t>
            </a:r>
            <a:endParaRPr kumimoji="0" lang="en-US" sz="2600" b="0" i="0" u="none" strike="noStrike" cap="none" normalizeH="0" baseline="0" dirty="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323232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533"/>
          </a:xfrm>
        </p:spPr>
        <p:txBody>
          <a:bodyPr/>
          <a:lstStyle/>
          <a:p>
            <a:r>
              <a:rPr lang="en-GB" sz="3600" dirty="0">
                <a:solidFill>
                  <a:srgbClr val="0070C0"/>
                </a:solidFill>
              </a:rPr>
              <a:t>Aims and Objectives</a:t>
            </a:r>
          </a:p>
        </p:txBody>
      </p:sp>
      <p:sp>
        <p:nvSpPr>
          <p:cNvPr id="3" name="Content Placeholder 2"/>
          <p:cNvSpPr>
            <a:spLocks noGrp="1"/>
          </p:cNvSpPr>
          <p:nvPr>
            <p:ph idx="1"/>
          </p:nvPr>
        </p:nvSpPr>
        <p:spPr>
          <a:xfrm>
            <a:off x="457200" y="832752"/>
            <a:ext cx="8229600" cy="4525963"/>
          </a:xfrm>
        </p:spPr>
        <p:txBody>
          <a:bodyPr/>
          <a:lstStyle/>
          <a:p>
            <a:pPr algn="just">
              <a:lnSpc>
                <a:spcPct val="150000"/>
              </a:lnSpc>
              <a:buFont typeface="Wingdings" pitchFamily="2" charset="2"/>
              <a:buChar char="ü"/>
            </a:pPr>
            <a:r>
              <a:rPr lang="en-GB" sz="2400" dirty="0"/>
              <a:t>The unconfined compression test is widely used for a quick economical means of obtaining the approximate </a:t>
            </a:r>
            <a:r>
              <a:rPr lang="en-GB" sz="2400" b="1" dirty="0">
                <a:solidFill>
                  <a:srgbClr val="C00000"/>
                </a:solidFill>
              </a:rPr>
              <a:t>shear strength of a cohesive soil. </a:t>
            </a:r>
          </a:p>
          <a:p>
            <a:pPr algn="just">
              <a:lnSpc>
                <a:spcPct val="150000"/>
              </a:lnSpc>
              <a:buFont typeface="Wingdings" pitchFamily="2" charset="2"/>
              <a:buChar char="ü"/>
            </a:pPr>
            <a:r>
              <a:rPr lang="en-GB" sz="2400" dirty="0"/>
              <a:t>The test results provide an estimate of the relative consistency of the soil, as shown in table (1).</a:t>
            </a:r>
          </a:p>
          <a:p>
            <a:pPr marL="0" indent="0" algn="just">
              <a:lnSpc>
                <a:spcPct val="150000"/>
              </a:lnSpc>
              <a:buNone/>
            </a:pPr>
            <a:endParaRPr lang="en-GB" sz="2000"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67593790"/>
                  </p:ext>
                </p:extLst>
              </p:nvPr>
            </p:nvGraphicFramePr>
            <p:xfrm>
              <a:off x="1619672" y="3670424"/>
              <a:ext cx="6048672" cy="2405317"/>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531508">
                    <a:tc>
                      <a:txBody>
                        <a:bodyPr/>
                        <a:lstStyle/>
                        <a:p>
                          <a:pPr algn="ctr"/>
                          <a:r>
                            <a:rPr lang="en-GB" dirty="0"/>
                            <a:t>Consistency</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a:rPr>
                                      <m:t>𝒒</m:t>
                                    </m:r>
                                  </m:e>
                                  <m:sub>
                                    <m:r>
                                      <a:rPr lang="en-GB" b="1" i="1" smtClean="0">
                                        <a:latin typeface="Cambria Math"/>
                                      </a:rPr>
                                      <m:t>𝒖</m:t>
                                    </m:r>
                                  </m:sub>
                                </m:sSub>
                                <m:r>
                                  <a:rPr lang="en-GB" b="1" i="1" smtClean="0">
                                    <a:latin typeface="Cambria Math"/>
                                  </a:rPr>
                                  <m:t> </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a:rPr>
                                          <m:t>𝒈</m:t>
                                        </m:r>
                                      </m:num>
                                      <m:den>
                                        <m:sSup>
                                          <m:sSupPr>
                                            <m:ctrlPr>
                                              <a:rPr lang="en-GB" b="1" i="1" smtClean="0">
                                                <a:latin typeface="Cambria Math" panose="02040503050406030204" pitchFamily="18" charset="0"/>
                                              </a:rPr>
                                            </m:ctrlPr>
                                          </m:sSupPr>
                                          <m:e>
                                            <m:r>
                                              <a:rPr lang="en-GB" b="1" i="1" smtClean="0">
                                                <a:latin typeface="Cambria Math"/>
                                              </a:rPr>
                                              <m:t>𝒄𝒎</m:t>
                                            </m:r>
                                          </m:e>
                                          <m:sup>
                                            <m:r>
                                              <a:rPr lang="en-GB" b="1" i="1" smtClean="0">
                                                <a:latin typeface="Cambria Math"/>
                                              </a:rPr>
                                              <m:t>𝟐</m:t>
                                            </m:r>
                                          </m:sup>
                                        </m:sSup>
                                      </m:den>
                                    </m:f>
                                  </m:e>
                                </m:d>
                              </m:oMath>
                            </m:oMathPara>
                          </a14:m>
                          <a:endParaRPr lang="en-GB" dirty="0"/>
                        </a:p>
                      </a:txBody>
                      <a:tcPr/>
                    </a:tc>
                    <a:extLst>
                      <a:ext uri="{0D108BD9-81ED-4DB2-BD59-A6C34878D82A}">
                        <a16:rowId xmlns:a16="http://schemas.microsoft.com/office/drawing/2014/main" val="10000"/>
                      </a:ext>
                    </a:extLst>
                  </a:tr>
                  <a:tr h="348765">
                    <a:tc>
                      <a:txBody>
                        <a:bodyPr/>
                        <a:lstStyle/>
                        <a:p>
                          <a:pPr algn="ctr"/>
                          <a:r>
                            <a:rPr lang="en-GB" dirty="0"/>
                            <a:t>Very soft</a:t>
                          </a:r>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a:rPr>
                                  <m:t>0−244</m:t>
                                </m:r>
                              </m:oMath>
                            </m:oMathPara>
                          </a14:m>
                          <a:endParaRPr lang="en-GB" dirty="0"/>
                        </a:p>
                      </a:txBody>
                      <a:tcPr/>
                    </a:tc>
                    <a:extLst>
                      <a:ext uri="{0D108BD9-81ED-4DB2-BD59-A6C34878D82A}">
                        <a16:rowId xmlns:a16="http://schemas.microsoft.com/office/drawing/2014/main" val="10001"/>
                      </a:ext>
                    </a:extLst>
                  </a:tr>
                  <a:tr h="348765">
                    <a:tc>
                      <a:txBody>
                        <a:bodyPr/>
                        <a:lstStyle/>
                        <a:p>
                          <a:pPr algn="ctr"/>
                          <a:r>
                            <a:rPr lang="en-GB" dirty="0"/>
                            <a:t>Soft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a:rPr>
                                  <m:t>244−488</m:t>
                                </m:r>
                              </m:oMath>
                            </m:oMathPara>
                          </a14:m>
                          <a:endParaRPr lang="en-GB" dirty="0"/>
                        </a:p>
                      </a:txBody>
                      <a:tcPr/>
                    </a:tc>
                    <a:extLst>
                      <a:ext uri="{0D108BD9-81ED-4DB2-BD59-A6C34878D82A}">
                        <a16:rowId xmlns:a16="http://schemas.microsoft.com/office/drawing/2014/main" val="10002"/>
                      </a:ext>
                    </a:extLst>
                  </a:tr>
                  <a:tr h="348765">
                    <a:tc>
                      <a:txBody>
                        <a:bodyPr/>
                        <a:lstStyle/>
                        <a:p>
                          <a:pPr algn="ctr"/>
                          <a:r>
                            <a:rPr lang="en-GB" dirty="0"/>
                            <a:t>Medium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a:rPr>
                                  <m:t>488−976</m:t>
                                </m:r>
                              </m:oMath>
                            </m:oMathPara>
                          </a14:m>
                          <a:endParaRPr lang="en-GB" dirty="0"/>
                        </a:p>
                      </a:txBody>
                      <a:tcPr/>
                    </a:tc>
                    <a:extLst>
                      <a:ext uri="{0D108BD9-81ED-4DB2-BD59-A6C34878D82A}">
                        <a16:rowId xmlns:a16="http://schemas.microsoft.com/office/drawing/2014/main" val="10003"/>
                      </a:ext>
                    </a:extLst>
                  </a:tr>
                  <a:tr h="348765">
                    <a:tc>
                      <a:txBody>
                        <a:bodyPr/>
                        <a:lstStyle/>
                        <a:p>
                          <a:pPr algn="ctr"/>
                          <a:r>
                            <a:rPr lang="en-GB" dirty="0"/>
                            <a:t>Stiff</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a:rPr>
                                  <m:t>976−195</m:t>
                                </m:r>
                                <m:r>
                                  <a:rPr lang="en-GB" b="0" i="0" smtClean="0">
                                    <a:latin typeface="Cambria Math"/>
                                  </a:rPr>
                                  <m:t>3</m:t>
                                </m:r>
                              </m:oMath>
                            </m:oMathPara>
                          </a14:m>
                          <a:endParaRPr lang="en-GB" dirty="0"/>
                        </a:p>
                      </a:txBody>
                      <a:tcPr/>
                    </a:tc>
                    <a:extLst>
                      <a:ext uri="{0D108BD9-81ED-4DB2-BD59-A6C34878D82A}">
                        <a16:rowId xmlns:a16="http://schemas.microsoft.com/office/drawing/2014/main" val="10004"/>
                      </a:ext>
                    </a:extLst>
                  </a:tr>
                  <a:tr h="348765">
                    <a:tc>
                      <a:txBody>
                        <a:bodyPr/>
                        <a:lstStyle/>
                        <a:p>
                          <a:pPr algn="ctr"/>
                          <a:r>
                            <a:rPr lang="en-GB" dirty="0"/>
                            <a:t>Very stiff</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a:rPr>
                                  <m:t>1953−3906</m:t>
                                </m:r>
                              </m:oMath>
                            </m:oMathPara>
                          </a14:m>
                          <a:endParaRPr lang="en-GB"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67593790"/>
                  </p:ext>
                </p:extLst>
              </p:nvPr>
            </p:nvGraphicFramePr>
            <p:xfrm>
              <a:off x="1619672" y="3670424"/>
              <a:ext cx="6048672" cy="2393950"/>
            </p:xfrm>
            <a:graphic>
              <a:graphicData uri="http://schemas.openxmlformats.org/drawingml/2006/table">
                <a:tbl>
                  <a:tblPr firstRow="1" bandRow="1">
                    <a:tableStyleId>{5C22544A-7EE6-4342-B048-85BDC9FD1C3A}</a:tableStyleId>
                  </a:tblPr>
                  <a:tblGrid>
                    <a:gridCol w="3024336"/>
                    <a:gridCol w="3024336"/>
                  </a:tblGrid>
                  <a:tr h="565150">
                    <a:tc>
                      <a:txBody>
                        <a:bodyPr/>
                        <a:lstStyle/>
                        <a:p>
                          <a:pPr algn="ctr"/>
                          <a:r>
                            <a:rPr lang="en-GB" dirty="0" smtClean="0"/>
                            <a:t>Consistency</a:t>
                          </a:r>
                          <a:endParaRPr lang="en-GB" dirty="0"/>
                        </a:p>
                      </a:txBody>
                      <a:tcPr/>
                    </a:tc>
                    <a:tc>
                      <a:txBody>
                        <a:bodyPr/>
                        <a:lstStyle/>
                        <a:p>
                          <a:endParaRPr lang="en-US"/>
                        </a:p>
                      </a:txBody>
                      <a:tcPr>
                        <a:blipFill rotWithShape="0">
                          <a:blip r:embed="rId3"/>
                          <a:stretch>
                            <a:fillRect l="-100403" t="-5376" r="-1008" b="-339785"/>
                          </a:stretch>
                        </a:blipFill>
                      </a:tcPr>
                    </a:tc>
                  </a:tr>
                  <a:tr h="365760">
                    <a:tc>
                      <a:txBody>
                        <a:bodyPr/>
                        <a:lstStyle/>
                        <a:p>
                          <a:pPr algn="ctr"/>
                          <a:r>
                            <a:rPr lang="en-GB" dirty="0" smtClean="0"/>
                            <a:t>Very soft</a:t>
                          </a:r>
                          <a:endParaRPr lang="en-GB" dirty="0"/>
                        </a:p>
                      </a:txBody>
                      <a:tcPr/>
                    </a:tc>
                    <a:tc>
                      <a:txBody>
                        <a:bodyPr/>
                        <a:lstStyle/>
                        <a:p>
                          <a:endParaRPr lang="en-US"/>
                        </a:p>
                      </a:txBody>
                      <a:tcPr>
                        <a:blipFill rotWithShape="0">
                          <a:blip r:embed="rId3"/>
                          <a:stretch>
                            <a:fillRect l="-100403" t="-163333" r="-1008" b="-426667"/>
                          </a:stretch>
                        </a:blipFill>
                      </a:tcPr>
                    </a:tc>
                  </a:tr>
                  <a:tr h="365760">
                    <a:tc>
                      <a:txBody>
                        <a:bodyPr/>
                        <a:lstStyle/>
                        <a:p>
                          <a:pPr algn="ctr"/>
                          <a:r>
                            <a:rPr lang="en-GB" dirty="0" smtClean="0"/>
                            <a:t>Soft</a:t>
                          </a:r>
                          <a:endParaRPr lang="en-GB" dirty="0"/>
                        </a:p>
                      </a:txBody>
                      <a:tcPr/>
                    </a:tc>
                    <a:tc>
                      <a:txBody>
                        <a:bodyPr/>
                        <a:lstStyle/>
                        <a:p>
                          <a:endParaRPr lang="en-US"/>
                        </a:p>
                      </a:txBody>
                      <a:tcPr>
                        <a:blipFill rotWithShape="0">
                          <a:blip r:embed="rId3"/>
                          <a:stretch>
                            <a:fillRect l="-100403" t="-263333" r="-1008" b="-326667"/>
                          </a:stretch>
                        </a:blipFill>
                      </a:tcPr>
                    </a:tc>
                  </a:tr>
                  <a:tr h="365760">
                    <a:tc>
                      <a:txBody>
                        <a:bodyPr/>
                        <a:lstStyle/>
                        <a:p>
                          <a:pPr algn="ctr"/>
                          <a:r>
                            <a:rPr lang="en-GB" dirty="0" smtClean="0"/>
                            <a:t>Medium</a:t>
                          </a:r>
                          <a:endParaRPr lang="en-GB" dirty="0"/>
                        </a:p>
                      </a:txBody>
                      <a:tcPr/>
                    </a:tc>
                    <a:tc>
                      <a:txBody>
                        <a:bodyPr/>
                        <a:lstStyle/>
                        <a:p>
                          <a:endParaRPr lang="en-US"/>
                        </a:p>
                      </a:txBody>
                      <a:tcPr>
                        <a:blipFill rotWithShape="0">
                          <a:blip r:embed="rId3"/>
                          <a:stretch>
                            <a:fillRect l="-100403" t="-363333" r="-1008" b="-226667"/>
                          </a:stretch>
                        </a:blipFill>
                      </a:tcPr>
                    </a:tc>
                  </a:tr>
                  <a:tr h="365760">
                    <a:tc>
                      <a:txBody>
                        <a:bodyPr/>
                        <a:lstStyle/>
                        <a:p>
                          <a:pPr algn="ctr"/>
                          <a:r>
                            <a:rPr lang="en-GB" dirty="0" smtClean="0"/>
                            <a:t>Stiff</a:t>
                          </a:r>
                          <a:endParaRPr lang="en-GB" dirty="0"/>
                        </a:p>
                      </a:txBody>
                      <a:tcPr/>
                    </a:tc>
                    <a:tc>
                      <a:txBody>
                        <a:bodyPr/>
                        <a:lstStyle/>
                        <a:p>
                          <a:endParaRPr lang="en-US"/>
                        </a:p>
                      </a:txBody>
                      <a:tcPr>
                        <a:blipFill rotWithShape="0">
                          <a:blip r:embed="rId3"/>
                          <a:stretch>
                            <a:fillRect l="-100403" t="-463333" r="-1008" b="-126667"/>
                          </a:stretch>
                        </a:blipFill>
                      </a:tcPr>
                    </a:tc>
                  </a:tr>
                  <a:tr h="365760">
                    <a:tc>
                      <a:txBody>
                        <a:bodyPr/>
                        <a:lstStyle/>
                        <a:p>
                          <a:pPr algn="ctr"/>
                          <a:r>
                            <a:rPr lang="en-GB" dirty="0" smtClean="0"/>
                            <a:t>Very stiff</a:t>
                          </a:r>
                          <a:endParaRPr lang="en-GB" dirty="0"/>
                        </a:p>
                      </a:txBody>
                      <a:tcPr/>
                    </a:tc>
                    <a:tc>
                      <a:txBody>
                        <a:bodyPr/>
                        <a:lstStyle/>
                        <a:p>
                          <a:endParaRPr lang="en-US"/>
                        </a:p>
                      </a:txBody>
                      <a:tcPr>
                        <a:blipFill rotWithShape="0">
                          <a:blip r:embed="rId3"/>
                          <a:stretch>
                            <a:fillRect l="-100403" t="-563333" r="-1008" b="-26667"/>
                          </a:stretch>
                        </a:blipFill>
                      </a:tcPr>
                    </a:tc>
                  </a:tr>
                </a:tbl>
              </a:graphicData>
            </a:graphic>
          </p:graphicFrame>
        </mc:Fallback>
      </mc:AlternateContent>
      <p:sp>
        <p:nvSpPr>
          <p:cNvPr id="5" name="TextBox 4"/>
          <p:cNvSpPr txBox="1"/>
          <p:nvPr/>
        </p:nvSpPr>
        <p:spPr>
          <a:xfrm>
            <a:off x="810357" y="6093296"/>
            <a:ext cx="7871642" cy="553998"/>
          </a:xfrm>
          <a:prstGeom prst="rect">
            <a:avLst/>
          </a:prstGeom>
          <a:noFill/>
        </p:spPr>
        <p:txBody>
          <a:bodyPr wrap="none" rtlCol="0">
            <a:spAutoFit/>
          </a:bodyPr>
          <a:lstStyle/>
          <a:p>
            <a:r>
              <a:rPr lang="en-GB" b="1" dirty="0"/>
              <a:t>Table (1)</a:t>
            </a:r>
            <a:r>
              <a:rPr lang="en-GB" dirty="0"/>
              <a:t>: Relative consistency as a function of Unconfined Compressive Strength</a:t>
            </a:r>
          </a:p>
          <a:p>
            <a:r>
              <a:rPr lang="en-GB" sz="1200" dirty="0"/>
              <a:t>University of Texas at Arlington, Geotechnical Engineering Laboratory, Unconfined Compressive Strength Test, lecture note 9</a:t>
            </a:r>
          </a:p>
        </p:txBody>
      </p:sp>
      <p:graphicFrame>
        <p:nvGraphicFramePr>
          <p:cNvPr id="6" name="Table 5"/>
          <p:cNvGraphicFramePr>
            <a:graphicFrameLocks noGrp="1"/>
          </p:cNvGraphicFramePr>
          <p:nvPr>
            <p:extLst>
              <p:ext uri="{D42A27DB-BD31-4B8C-83A1-F6EECF244321}">
                <p14:modId xmlns:p14="http://schemas.microsoft.com/office/powerpoint/2010/main" val="3335907657"/>
              </p:ext>
            </p:extLst>
          </p:nvPr>
        </p:nvGraphicFramePr>
        <p:xfrm>
          <a:off x="810357" y="3670424"/>
          <a:ext cx="7722083" cy="2976871"/>
        </p:xfrm>
        <a:graphic>
          <a:graphicData uri="http://schemas.openxmlformats.org/drawingml/2006/table">
            <a:tbl>
              <a:tblPr firstRow="1" bandRow="1" bandCol="1">
                <a:tableStyleId>{5C22544A-7EE6-4342-B048-85BDC9FD1C3A}</a:tableStyleId>
              </a:tblPr>
              <a:tblGrid>
                <a:gridCol w="3421176">
                  <a:extLst>
                    <a:ext uri="{9D8B030D-6E8A-4147-A177-3AD203B41FA5}">
                      <a16:colId xmlns:a16="http://schemas.microsoft.com/office/drawing/2014/main" val="20000"/>
                    </a:ext>
                  </a:extLst>
                </a:gridCol>
                <a:gridCol w="4300907">
                  <a:extLst>
                    <a:ext uri="{9D8B030D-6E8A-4147-A177-3AD203B41FA5}">
                      <a16:colId xmlns:a16="http://schemas.microsoft.com/office/drawing/2014/main" val="20001"/>
                    </a:ext>
                  </a:extLst>
                </a:gridCol>
              </a:tblGrid>
              <a:tr h="461293">
                <a:tc>
                  <a:txBody>
                    <a:bodyPr/>
                    <a:lstStyle/>
                    <a:p>
                      <a:pPr algn="ctr">
                        <a:lnSpc>
                          <a:spcPct val="150000"/>
                        </a:lnSpc>
                        <a:spcBef>
                          <a:spcPts val="600"/>
                        </a:spcBef>
                        <a:spcAft>
                          <a:spcPts val="0"/>
                        </a:spcAft>
                        <a:tabLst>
                          <a:tab pos="804545" algn="r"/>
                        </a:tabLst>
                      </a:pPr>
                      <a:r>
                        <a:rPr lang="en-US" sz="1800" dirty="0">
                          <a:ln>
                            <a:noFill/>
                          </a:ln>
                          <a:solidFill>
                            <a:schemeClr val="tx1"/>
                          </a:solidFill>
                          <a:effectLst/>
                        </a:rPr>
                        <a:t>Consistency </a:t>
                      </a:r>
                      <a:endParaRPr lang="en-GB" sz="1800" b="1" i="1" dirty="0">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endParaRPr>
                    </a:p>
                  </a:txBody>
                  <a:tcPr marL="68580" marR="68580" marT="0" marB="0" anchor="ctr"/>
                </a:tc>
                <a:tc>
                  <a:txBody>
                    <a:bodyPr/>
                    <a:lstStyle/>
                    <a:p>
                      <a:pPr algn="ctr">
                        <a:lnSpc>
                          <a:spcPct val="150000"/>
                        </a:lnSpc>
                        <a:spcBef>
                          <a:spcPts val="600"/>
                        </a:spcBef>
                        <a:spcAft>
                          <a:spcPts val="0"/>
                        </a:spcAft>
                        <a:tabLst>
                          <a:tab pos="804545" algn="r"/>
                        </a:tabLst>
                      </a:pPr>
                      <a:r>
                        <a:rPr lang="en-US" sz="1800">
                          <a:ln>
                            <a:noFill/>
                          </a:ln>
                          <a:solidFill>
                            <a:schemeClr val="tx1"/>
                          </a:solidFill>
                          <a:effectLst/>
                        </a:rPr>
                        <a:t>(kN/m</a:t>
                      </a:r>
                      <a:r>
                        <a:rPr lang="en-US" sz="1800" baseline="30000">
                          <a:ln>
                            <a:noFill/>
                          </a:ln>
                          <a:solidFill>
                            <a:schemeClr val="tx1"/>
                          </a:solidFill>
                          <a:effectLst/>
                        </a:rPr>
                        <a:t>2</a:t>
                      </a:r>
                      <a:r>
                        <a:rPr lang="en-US" sz="1800">
                          <a:ln>
                            <a:noFill/>
                          </a:ln>
                          <a:solidFill>
                            <a:schemeClr val="tx1"/>
                          </a:solidFill>
                          <a:effectLst/>
                        </a:rPr>
                        <a:t>)</a:t>
                      </a:r>
                      <a:endParaRPr lang="en-GB" sz="1800" b="1" i="1">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endParaRPr>
                    </a:p>
                  </a:txBody>
                  <a:tcPr marL="68580" marR="68580" marT="0" marB="0" anchor="ctr"/>
                </a:tc>
                <a:extLst>
                  <a:ext uri="{0D108BD9-81ED-4DB2-BD59-A6C34878D82A}">
                    <a16:rowId xmlns:a16="http://schemas.microsoft.com/office/drawing/2014/main" val="10000"/>
                  </a:ext>
                </a:extLst>
              </a:tr>
              <a:tr h="419263">
                <a:tc>
                  <a:txBody>
                    <a:bodyPr/>
                    <a:lstStyle/>
                    <a:p>
                      <a:pPr algn="ctr">
                        <a:lnSpc>
                          <a:spcPct val="150000"/>
                        </a:lnSpc>
                        <a:spcBef>
                          <a:spcPts val="600"/>
                        </a:spcBef>
                        <a:spcAft>
                          <a:spcPts val="0"/>
                        </a:spcAft>
                        <a:tabLst>
                          <a:tab pos="804545" algn="r"/>
                        </a:tabLst>
                      </a:pPr>
                      <a:r>
                        <a:rPr lang="en-US" sz="1800">
                          <a:ln>
                            <a:noFill/>
                          </a:ln>
                          <a:solidFill>
                            <a:schemeClr val="tx1"/>
                          </a:solidFill>
                          <a:effectLst/>
                        </a:rPr>
                        <a:t>Very soft </a:t>
                      </a:r>
                      <a:endParaRPr lang="en-GB" sz="1800" b="1" i="1">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endParaRPr>
                    </a:p>
                  </a:txBody>
                  <a:tcPr marL="68580" marR="68580" marT="0" marB="0" anchor="b"/>
                </a:tc>
                <a:tc>
                  <a:txBody>
                    <a:bodyPr/>
                    <a:lstStyle/>
                    <a:p>
                      <a:pPr algn="ctr">
                        <a:lnSpc>
                          <a:spcPct val="150000"/>
                        </a:lnSpc>
                        <a:spcBef>
                          <a:spcPts val="600"/>
                        </a:spcBef>
                        <a:spcAft>
                          <a:spcPts val="0"/>
                        </a:spcAft>
                        <a:tabLst>
                          <a:tab pos="804545" algn="r"/>
                        </a:tabLst>
                      </a:pPr>
                      <a:r>
                        <a:rPr lang="en-US" sz="1800">
                          <a:ln>
                            <a:noFill/>
                          </a:ln>
                          <a:solidFill>
                            <a:schemeClr val="tx1"/>
                          </a:solidFill>
                          <a:effectLst/>
                        </a:rPr>
                        <a:t>0 – 25</a:t>
                      </a:r>
                      <a:endParaRPr lang="en-GB" sz="1800" b="1" i="1">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endParaRPr>
                    </a:p>
                  </a:txBody>
                  <a:tcPr marL="68580" marR="68580" marT="0" marB="0" anchor="b"/>
                </a:tc>
                <a:extLst>
                  <a:ext uri="{0D108BD9-81ED-4DB2-BD59-A6C34878D82A}">
                    <a16:rowId xmlns:a16="http://schemas.microsoft.com/office/drawing/2014/main" val="10001"/>
                  </a:ext>
                </a:extLst>
              </a:tr>
              <a:tr h="419263">
                <a:tc>
                  <a:txBody>
                    <a:bodyPr/>
                    <a:lstStyle/>
                    <a:p>
                      <a:pPr algn="ctr">
                        <a:lnSpc>
                          <a:spcPct val="150000"/>
                        </a:lnSpc>
                        <a:spcBef>
                          <a:spcPts val="600"/>
                        </a:spcBef>
                        <a:spcAft>
                          <a:spcPts val="0"/>
                        </a:spcAft>
                        <a:tabLst>
                          <a:tab pos="804545" algn="r"/>
                        </a:tabLst>
                      </a:pPr>
                      <a:r>
                        <a:rPr lang="en-US" sz="1800">
                          <a:ln>
                            <a:noFill/>
                          </a:ln>
                          <a:solidFill>
                            <a:schemeClr val="tx1"/>
                          </a:solidFill>
                          <a:effectLst/>
                        </a:rPr>
                        <a:t>Soft</a:t>
                      </a:r>
                      <a:endParaRPr lang="en-GB" sz="1800" b="1" i="1">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endParaRPr>
                    </a:p>
                  </a:txBody>
                  <a:tcPr marL="68580" marR="68580" marT="0" marB="0" anchor="b"/>
                </a:tc>
                <a:tc>
                  <a:txBody>
                    <a:bodyPr/>
                    <a:lstStyle/>
                    <a:p>
                      <a:pPr algn="ctr">
                        <a:lnSpc>
                          <a:spcPct val="150000"/>
                        </a:lnSpc>
                        <a:spcBef>
                          <a:spcPts val="600"/>
                        </a:spcBef>
                        <a:spcAft>
                          <a:spcPts val="0"/>
                        </a:spcAft>
                        <a:tabLst>
                          <a:tab pos="804545" algn="r"/>
                        </a:tabLst>
                      </a:pPr>
                      <a:r>
                        <a:rPr lang="en-US" sz="1800">
                          <a:ln>
                            <a:noFill/>
                          </a:ln>
                          <a:solidFill>
                            <a:schemeClr val="tx1"/>
                          </a:solidFill>
                          <a:effectLst/>
                        </a:rPr>
                        <a:t>25 – 50</a:t>
                      </a:r>
                      <a:endParaRPr lang="en-GB" sz="1800" b="1" i="1">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endParaRPr>
                    </a:p>
                  </a:txBody>
                  <a:tcPr marL="68580" marR="68580" marT="0" marB="0" anchor="b"/>
                </a:tc>
                <a:extLst>
                  <a:ext uri="{0D108BD9-81ED-4DB2-BD59-A6C34878D82A}">
                    <a16:rowId xmlns:a16="http://schemas.microsoft.com/office/drawing/2014/main" val="10002"/>
                  </a:ext>
                </a:extLst>
              </a:tr>
              <a:tr h="419263">
                <a:tc>
                  <a:txBody>
                    <a:bodyPr/>
                    <a:lstStyle/>
                    <a:p>
                      <a:pPr algn="ctr">
                        <a:lnSpc>
                          <a:spcPct val="150000"/>
                        </a:lnSpc>
                        <a:spcBef>
                          <a:spcPts val="600"/>
                        </a:spcBef>
                        <a:spcAft>
                          <a:spcPts val="0"/>
                        </a:spcAft>
                        <a:tabLst>
                          <a:tab pos="804545" algn="r"/>
                        </a:tabLst>
                      </a:pPr>
                      <a:r>
                        <a:rPr lang="en-US" sz="1800">
                          <a:ln>
                            <a:noFill/>
                          </a:ln>
                          <a:solidFill>
                            <a:schemeClr val="tx1"/>
                          </a:solidFill>
                          <a:effectLst/>
                        </a:rPr>
                        <a:t>Medium </a:t>
                      </a:r>
                      <a:endParaRPr lang="en-GB" sz="1800" b="1" i="1">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endParaRPr>
                    </a:p>
                  </a:txBody>
                  <a:tcPr marL="68580" marR="68580" marT="0" marB="0" anchor="b"/>
                </a:tc>
                <a:tc>
                  <a:txBody>
                    <a:bodyPr/>
                    <a:lstStyle/>
                    <a:p>
                      <a:pPr algn="ctr">
                        <a:lnSpc>
                          <a:spcPct val="150000"/>
                        </a:lnSpc>
                        <a:spcBef>
                          <a:spcPts val="600"/>
                        </a:spcBef>
                        <a:spcAft>
                          <a:spcPts val="0"/>
                        </a:spcAft>
                        <a:tabLst>
                          <a:tab pos="804545" algn="r"/>
                        </a:tabLst>
                      </a:pPr>
                      <a:r>
                        <a:rPr lang="en-US" sz="1800" dirty="0">
                          <a:ln>
                            <a:noFill/>
                          </a:ln>
                          <a:solidFill>
                            <a:schemeClr val="tx1"/>
                          </a:solidFill>
                          <a:effectLst/>
                        </a:rPr>
                        <a:t>50 – 100</a:t>
                      </a:r>
                      <a:endParaRPr lang="en-GB" sz="1800" b="1" i="1" dirty="0">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endParaRPr>
                    </a:p>
                  </a:txBody>
                  <a:tcPr marL="68580" marR="68580" marT="0" marB="0" anchor="b"/>
                </a:tc>
                <a:extLst>
                  <a:ext uri="{0D108BD9-81ED-4DB2-BD59-A6C34878D82A}">
                    <a16:rowId xmlns:a16="http://schemas.microsoft.com/office/drawing/2014/main" val="10003"/>
                  </a:ext>
                </a:extLst>
              </a:tr>
              <a:tr h="419263">
                <a:tc>
                  <a:txBody>
                    <a:bodyPr/>
                    <a:lstStyle/>
                    <a:p>
                      <a:pPr algn="ctr">
                        <a:lnSpc>
                          <a:spcPct val="150000"/>
                        </a:lnSpc>
                        <a:spcBef>
                          <a:spcPts val="600"/>
                        </a:spcBef>
                        <a:spcAft>
                          <a:spcPts val="0"/>
                        </a:spcAft>
                        <a:tabLst>
                          <a:tab pos="804545" algn="r"/>
                        </a:tabLst>
                      </a:pPr>
                      <a:r>
                        <a:rPr lang="en-US" sz="1800">
                          <a:ln>
                            <a:noFill/>
                          </a:ln>
                          <a:solidFill>
                            <a:schemeClr val="tx1"/>
                          </a:solidFill>
                          <a:effectLst/>
                        </a:rPr>
                        <a:t>Stiff</a:t>
                      </a:r>
                      <a:endParaRPr lang="en-GB" sz="1800" b="1" i="1">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endParaRPr>
                    </a:p>
                  </a:txBody>
                  <a:tcPr marL="68580" marR="68580" marT="0" marB="0" anchor="b"/>
                </a:tc>
                <a:tc>
                  <a:txBody>
                    <a:bodyPr/>
                    <a:lstStyle/>
                    <a:p>
                      <a:pPr algn="ctr">
                        <a:lnSpc>
                          <a:spcPct val="150000"/>
                        </a:lnSpc>
                        <a:spcBef>
                          <a:spcPts val="600"/>
                        </a:spcBef>
                        <a:spcAft>
                          <a:spcPts val="0"/>
                        </a:spcAft>
                        <a:tabLst>
                          <a:tab pos="804545" algn="r"/>
                        </a:tabLst>
                      </a:pPr>
                      <a:r>
                        <a:rPr lang="en-US" sz="1800" dirty="0">
                          <a:ln>
                            <a:noFill/>
                          </a:ln>
                          <a:solidFill>
                            <a:schemeClr val="tx1"/>
                          </a:solidFill>
                          <a:effectLst/>
                        </a:rPr>
                        <a:t>100 - 200</a:t>
                      </a:r>
                      <a:endParaRPr lang="en-GB" sz="1800" b="1" i="1" dirty="0">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endParaRPr>
                    </a:p>
                  </a:txBody>
                  <a:tcPr marL="68580" marR="68580" marT="0" marB="0" anchor="b"/>
                </a:tc>
                <a:extLst>
                  <a:ext uri="{0D108BD9-81ED-4DB2-BD59-A6C34878D82A}">
                    <a16:rowId xmlns:a16="http://schemas.microsoft.com/office/drawing/2014/main" val="10004"/>
                  </a:ext>
                </a:extLst>
              </a:tr>
              <a:tr h="419263">
                <a:tc>
                  <a:txBody>
                    <a:bodyPr/>
                    <a:lstStyle/>
                    <a:p>
                      <a:pPr algn="ctr">
                        <a:lnSpc>
                          <a:spcPct val="150000"/>
                        </a:lnSpc>
                        <a:spcBef>
                          <a:spcPts val="600"/>
                        </a:spcBef>
                        <a:spcAft>
                          <a:spcPts val="0"/>
                        </a:spcAft>
                        <a:tabLst>
                          <a:tab pos="804545" algn="r"/>
                        </a:tabLst>
                      </a:pPr>
                      <a:r>
                        <a:rPr lang="en-US" sz="1800">
                          <a:ln>
                            <a:noFill/>
                          </a:ln>
                          <a:solidFill>
                            <a:schemeClr val="tx1"/>
                          </a:solidFill>
                          <a:effectLst/>
                        </a:rPr>
                        <a:t>Very stiff</a:t>
                      </a:r>
                      <a:endParaRPr lang="en-GB" sz="1800" b="1" i="1">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endParaRPr>
                    </a:p>
                  </a:txBody>
                  <a:tcPr marL="68580" marR="68580" marT="0" marB="0" anchor="b"/>
                </a:tc>
                <a:tc>
                  <a:txBody>
                    <a:bodyPr/>
                    <a:lstStyle/>
                    <a:p>
                      <a:pPr algn="ctr">
                        <a:lnSpc>
                          <a:spcPct val="150000"/>
                        </a:lnSpc>
                        <a:spcBef>
                          <a:spcPts val="600"/>
                        </a:spcBef>
                        <a:spcAft>
                          <a:spcPts val="0"/>
                        </a:spcAft>
                        <a:tabLst>
                          <a:tab pos="804545" algn="r"/>
                        </a:tabLst>
                      </a:pPr>
                      <a:r>
                        <a:rPr lang="en-US" sz="1800">
                          <a:ln>
                            <a:noFill/>
                          </a:ln>
                          <a:solidFill>
                            <a:schemeClr val="tx1"/>
                          </a:solidFill>
                          <a:effectLst/>
                        </a:rPr>
                        <a:t>200 - 400</a:t>
                      </a:r>
                      <a:endParaRPr lang="en-GB" sz="1800" b="1" i="1">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endParaRPr>
                    </a:p>
                  </a:txBody>
                  <a:tcPr marL="68580" marR="68580" marT="0" marB="0" anchor="b"/>
                </a:tc>
                <a:extLst>
                  <a:ext uri="{0D108BD9-81ED-4DB2-BD59-A6C34878D82A}">
                    <a16:rowId xmlns:a16="http://schemas.microsoft.com/office/drawing/2014/main" val="10005"/>
                  </a:ext>
                </a:extLst>
              </a:tr>
              <a:tr h="419263">
                <a:tc>
                  <a:txBody>
                    <a:bodyPr/>
                    <a:lstStyle/>
                    <a:p>
                      <a:pPr algn="ctr">
                        <a:lnSpc>
                          <a:spcPct val="150000"/>
                        </a:lnSpc>
                        <a:spcBef>
                          <a:spcPts val="600"/>
                        </a:spcBef>
                        <a:spcAft>
                          <a:spcPts val="0"/>
                        </a:spcAft>
                        <a:tabLst>
                          <a:tab pos="804545" algn="r"/>
                        </a:tabLst>
                      </a:pPr>
                      <a:r>
                        <a:rPr lang="en-US" sz="1800">
                          <a:ln>
                            <a:noFill/>
                          </a:ln>
                          <a:solidFill>
                            <a:schemeClr val="tx1"/>
                          </a:solidFill>
                          <a:effectLst/>
                        </a:rPr>
                        <a:t>Hard</a:t>
                      </a:r>
                      <a:endParaRPr lang="en-GB" sz="1800" b="1" i="1">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endParaRPr>
                    </a:p>
                  </a:txBody>
                  <a:tcPr marL="68580" marR="68580" marT="0" marB="0" anchor="b"/>
                </a:tc>
                <a:tc>
                  <a:txBody>
                    <a:bodyPr/>
                    <a:lstStyle/>
                    <a:p>
                      <a:pPr algn="ctr">
                        <a:lnSpc>
                          <a:spcPct val="150000"/>
                        </a:lnSpc>
                        <a:spcBef>
                          <a:spcPts val="600"/>
                        </a:spcBef>
                        <a:spcAft>
                          <a:spcPts val="0"/>
                        </a:spcAft>
                        <a:tabLst>
                          <a:tab pos="804545" algn="r"/>
                        </a:tabLst>
                      </a:pPr>
                      <a:r>
                        <a:rPr lang="en-US" sz="1800" dirty="0">
                          <a:ln>
                            <a:noFill/>
                          </a:ln>
                          <a:solidFill>
                            <a:schemeClr val="tx1"/>
                          </a:solidFill>
                          <a:effectLst/>
                        </a:rPr>
                        <a:t>&gt; 400</a:t>
                      </a:r>
                      <a:endParaRPr lang="en-GB" sz="1800" b="1" i="1" dirty="0">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endParaRPr>
                    </a:p>
                  </a:txBody>
                  <a:tcPr marL="68580" marR="68580" marT="0"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73046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sz="3600" u="sng" dirty="0">
                <a:solidFill>
                  <a:srgbClr val="0070C0"/>
                </a:solidFill>
              </a:rPr>
              <a:t>Aims and Objectives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lnSpc>
                    <a:spcPct val="150000"/>
                  </a:lnSpc>
                  <a:buFont typeface="Wingdings" pitchFamily="2" charset="2"/>
                  <a:buChar char="ü"/>
                </a:pPr>
                <a:r>
                  <a:rPr lang="en-GB" sz="2400" dirty="0"/>
                  <a:t>It is used in many geotechnical engineering designs, such as design and stability analysis of foundations, retaining walls, slopes and embankments, to achieve an approximate estimate of the soil strength and possible construction techniques.</a:t>
                </a:r>
              </a:p>
              <a:p>
                <a:pPr algn="just">
                  <a:lnSpc>
                    <a:spcPct val="150000"/>
                  </a:lnSpc>
                  <a:buFont typeface="Wingdings" pitchFamily="2" charset="2"/>
                  <a:buChar char="ü"/>
                </a:pPr>
                <a:r>
                  <a:rPr lang="en-GB" sz="2400" dirty="0"/>
                  <a:t>To determine </a:t>
                </a:r>
                <a:r>
                  <a:rPr lang="en-GB" sz="2400" dirty="0" err="1"/>
                  <a:t>Undrained</a:t>
                </a:r>
                <a:r>
                  <a:rPr lang="en-GB" sz="2400" dirty="0"/>
                  <a:t> Shear Strength or </a:t>
                </a:r>
                <a:r>
                  <a:rPr lang="en-GB" sz="2400" dirty="0" err="1"/>
                  <a:t>Undrained</a:t>
                </a:r>
                <a:r>
                  <a:rPr lang="en-GB" sz="2400" dirty="0"/>
                  <a:t> Cohesion </a:t>
                </a:r>
                <a14:m>
                  <m:oMath xmlns:m="http://schemas.openxmlformats.org/officeDocument/2006/math">
                    <m:d>
                      <m:dPr>
                        <m:ctrlPr>
                          <a:rPr lang="en-GB" sz="2400" i="1" smtClean="0">
                            <a:latin typeface="Cambria Math" panose="02040503050406030204" pitchFamily="18" charset="0"/>
                          </a:rPr>
                        </m:ctrlPr>
                      </m:dPr>
                      <m:e>
                        <m:sSub>
                          <m:sSubPr>
                            <m:ctrlPr>
                              <a:rPr lang="en-GB" sz="2400" i="1" smtClean="0">
                                <a:latin typeface="Cambria Math" panose="02040503050406030204" pitchFamily="18" charset="0"/>
                              </a:rPr>
                            </m:ctrlPr>
                          </m:sSubPr>
                          <m:e>
                            <m:r>
                              <a:rPr lang="en-GB" sz="2400" b="0" i="1" smtClean="0">
                                <a:latin typeface="Cambria Math"/>
                              </a:rPr>
                              <m:t>𝑆</m:t>
                            </m:r>
                          </m:e>
                          <m:sub>
                            <m:r>
                              <a:rPr lang="en-GB" sz="2400" b="0" i="1" smtClean="0">
                                <a:latin typeface="Cambria Math"/>
                              </a:rPr>
                              <m:t>𝑢</m:t>
                            </m:r>
                          </m:sub>
                        </m:sSub>
                        <m:r>
                          <a:rPr lang="en-GB" sz="2400" b="0" i="1" smtClean="0">
                            <a:latin typeface="Cambria Math"/>
                          </a:rPr>
                          <m:t> </m:t>
                        </m:r>
                        <m:r>
                          <a:rPr lang="en-GB" sz="2400" b="0" i="1" smtClean="0">
                            <a:latin typeface="Cambria Math"/>
                          </a:rPr>
                          <m:t>𝑜𝑟</m:t>
                        </m:r>
                        <m:r>
                          <a:rPr lang="en-GB" sz="2400" b="0" i="1" smtClean="0">
                            <a:latin typeface="Cambria Math"/>
                          </a:rPr>
                          <m:t> </m:t>
                        </m:r>
                        <m:sSub>
                          <m:sSubPr>
                            <m:ctrlPr>
                              <a:rPr lang="en-GB" sz="2400" b="0" i="1" smtClean="0">
                                <a:latin typeface="Cambria Math" panose="02040503050406030204" pitchFamily="18" charset="0"/>
                              </a:rPr>
                            </m:ctrlPr>
                          </m:sSubPr>
                          <m:e>
                            <m:r>
                              <a:rPr lang="en-GB" sz="2400" b="0" i="1" smtClean="0">
                                <a:latin typeface="Cambria Math"/>
                              </a:rPr>
                              <m:t>𝐶</m:t>
                            </m:r>
                          </m:e>
                          <m:sub>
                            <m:r>
                              <a:rPr lang="en-GB" sz="2400" b="0" i="1" smtClean="0">
                                <a:latin typeface="Cambria Math"/>
                              </a:rPr>
                              <m:t>𝑢</m:t>
                            </m:r>
                          </m:sub>
                        </m:sSub>
                        <m:r>
                          <a:rPr lang="en-GB" sz="2400" b="0" i="1" smtClean="0">
                            <a:latin typeface="Cambria Math"/>
                          </a:rPr>
                          <m:t>= </m:t>
                        </m:r>
                        <m:f>
                          <m:fPr>
                            <m:ctrlPr>
                              <a:rPr lang="en-GB" sz="2400" b="0" i="1" smtClean="0">
                                <a:latin typeface="Cambria Math" panose="02040503050406030204" pitchFamily="18" charset="0"/>
                              </a:rPr>
                            </m:ctrlPr>
                          </m:fPr>
                          <m:num>
                            <m:sSub>
                              <m:sSubPr>
                                <m:ctrlPr>
                                  <a:rPr lang="en-GB" sz="2400" b="0" i="1" smtClean="0">
                                    <a:latin typeface="Cambria Math" panose="02040503050406030204" pitchFamily="18" charset="0"/>
                                  </a:rPr>
                                </m:ctrlPr>
                              </m:sSubPr>
                              <m:e>
                                <m:r>
                                  <a:rPr lang="en-GB" sz="2400" b="0" i="1" smtClean="0">
                                    <a:latin typeface="Cambria Math"/>
                                  </a:rPr>
                                  <m:t>𝑞</m:t>
                                </m:r>
                              </m:e>
                              <m:sub>
                                <m:r>
                                  <a:rPr lang="en-GB" sz="2400" b="0" i="1" smtClean="0">
                                    <a:latin typeface="Cambria Math"/>
                                  </a:rPr>
                                  <m:t>𝑢</m:t>
                                </m:r>
                              </m:sub>
                            </m:sSub>
                          </m:num>
                          <m:den>
                            <m:r>
                              <a:rPr lang="en-GB" sz="2400" b="0" i="1" smtClean="0">
                                <a:latin typeface="Cambria Math"/>
                              </a:rPr>
                              <m:t>2</m:t>
                            </m:r>
                          </m:den>
                        </m:f>
                      </m:e>
                    </m:d>
                  </m:oMath>
                </a14:m>
                <a:r>
                  <a:rPr lang="en-GB" sz="24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63" r="-1111"/>
                </a:stretch>
              </a:blipFill>
            </p:spPr>
            <p:txBody>
              <a:bodyPr/>
              <a:lstStyle/>
              <a:p>
                <a:r>
                  <a:rPr lang="en-GB">
                    <a:noFill/>
                  </a:rPr>
                  <a:t> </a:t>
                </a:r>
              </a:p>
            </p:txBody>
          </p:sp>
        </mc:Fallback>
      </mc:AlternateContent>
    </p:spTree>
    <p:extLst>
      <p:ext uri="{BB962C8B-B14F-4D97-AF65-F5344CB8AC3E}">
        <p14:creationId xmlns:p14="http://schemas.microsoft.com/office/powerpoint/2010/main" val="3304306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0070C0"/>
                </a:solidFill>
              </a:rPr>
              <a:t>Apparatus</a:t>
            </a:r>
          </a:p>
        </p:txBody>
      </p:sp>
      <p:sp>
        <p:nvSpPr>
          <p:cNvPr id="3" name="Content Placeholder 2"/>
          <p:cNvSpPr>
            <a:spLocks noGrp="1"/>
          </p:cNvSpPr>
          <p:nvPr>
            <p:ph idx="1"/>
          </p:nvPr>
        </p:nvSpPr>
        <p:spPr>
          <a:xfrm>
            <a:off x="381025" y="1412776"/>
            <a:ext cx="8229600" cy="4968552"/>
          </a:xfrm>
        </p:spPr>
        <p:txBody>
          <a:bodyPr/>
          <a:lstStyle/>
          <a:p>
            <a:pPr algn="just">
              <a:lnSpc>
                <a:spcPct val="150000"/>
              </a:lnSpc>
              <a:buFont typeface="Wingdings" pitchFamily="2" charset="2"/>
              <a:buChar char="ü"/>
            </a:pPr>
            <a:r>
              <a:rPr lang="en-GB" sz="2400" dirty="0"/>
              <a:t>Unconfined compression testing machine (</a:t>
            </a:r>
            <a:r>
              <a:rPr lang="en-GB" sz="2400" dirty="0" err="1"/>
              <a:t>Triaxial</a:t>
            </a:r>
            <a:r>
              <a:rPr lang="en-GB" sz="2400" dirty="0"/>
              <a:t> Machine).</a:t>
            </a:r>
          </a:p>
          <a:p>
            <a:pPr algn="just">
              <a:lnSpc>
                <a:spcPct val="150000"/>
              </a:lnSpc>
              <a:buFont typeface="Wingdings" pitchFamily="2" charset="2"/>
              <a:buChar char="ü"/>
            </a:pPr>
            <a:r>
              <a:rPr lang="en-GB" sz="2400" dirty="0"/>
              <a:t>Devices for Load and deformation measurements (dial gauges or transducers). </a:t>
            </a:r>
          </a:p>
          <a:p>
            <a:pPr algn="just">
              <a:lnSpc>
                <a:spcPct val="150000"/>
              </a:lnSpc>
              <a:buFont typeface="Wingdings" pitchFamily="2" charset="2"/>
              <a:buChar char="ü"/>
            </a:pPr>
            <a:r>
              <a:rPr lang="en-GB" sz="2400" dirty="0"/>
              <a:t>Apparatus for extruding and trimming specimens (Split mould 38mm dia., 83mm length).</a:t>
            </a:r>
          </a:p>
          <a:p>
            <a:pPr algn="just">
              <a:lnSpc>
                <a:spcPct val="150000"/>
              </a:lnSpc>
              <a:buFont typeface="Wingdings" pitchFamily="2" charset="2"/>
              <a:buChar char="ü"/>
            </a:pPr>
            <a:r>
              <a:rPr lang="en-GB" sz="2400" dirty="0" err="1"/>
              <a:t>Vernier</a:t>
            </a:r>
            <a:r>
              <a:rPr lang="en-GB" sz="2400" dirty="0"/>
              <a:t> </a:t>
            </a:r>
            <a:r>
              <a:rPr lang="en-GB" sz="2400" dirty="0" err="1"/>
              <a:t>calipers</a:t>
            </a:r>
            <a:r>
              <a:rPr lang="en-GB" sz="2400" dirty="0"/>
              <a:t>. </a:t>
            </a:r>
          </a:p>
          <a:p>
            <a:pPr algn="just">
              <a:lnSpc>
                <a:spcPct val="150000"/>
              </a:lnSpc>
              <a:buFont typeface="Wingdings" pitchFamily="2" charset="2"/>
              <a:buChar char="ü"/>
            </a:pPr>
            <a:r>
              <a:rPr lang="en-GB" sz="2400" dirty="0"/>
              <a:t>Balance.</a:t>
            </a:r>
          </a:p>
        </p:txBody>
      </p:sp>
    </p:spTree>
    <p:extLst>
      <p:ext uri="{BB962C8B-B14F-4D97-AF65-F5344CB8AC3E}">
        <p14:creationId xmlns:p14="http://schemas.microsoft.com/office/powerpoint/2010/main" val="1986932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66428" y="548680"/>
            <a:ext cx="7772400" cy="1470025"/>
          </a:xfrm>
        </p:spPr>
        <p:txBody>
          <a:bodyPr/>
          <a:lstStyle/>
          <a:p>
            <a:r>
              <a:rPr lang="en-US" sz="3200" b="1" dirty="0">
                <a:solidFill>
                  <a:srgbClr val="0070C0"/>
                </a:solidFill>
              </a:rPr>
              <a:t>SOIL SHEAR STRENGTH</a:t>
            </a:r>
            <a:endParaRPr lang="en-GB" sz="3200" b="1" dirty="0">
              <a:solidFill>
                <a:srgbClr val="0070C0"/>
              </a:solidFill>
            </a:endParaRPr>
          </a:p>
        </p:txBody>
      </p:sp>
      <p:sp>
        <p:nvSpPr>
          <p:cNvPr id="6" name="Content Placeholder 2"/>
          <p:cNvSpPr txBox="1">
            <a:spLocks/>
          </p:cNvSpPr>
          <p:nvPr/>
        </p:nvSpPr>
        <p:spPr bwMode="auto">
          <a:xfrm>
            <a:off x="666428" y="2041108"/>
            <a:ext cx="8001000"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fontAlgn="auto">
              <a:lnSpc>
                <a:spcPct val="150000"/>
              </a:lnSpc>
              <a:spcAft>
                <a:spcPts val="0"/>
              </a:spcAft>
              <a:buFont typeface="Wingdings" panose="05000000000000000000" pitchFamily="2" charset="2"/>
              <a:buChar char="Ø"/>
              <a:defRPr/>
            </a:pPr>
            <a:r>
              <a:rPr lang="en-GB" sz="2600" dirty="0">
                <a:solidFill>
                  <a:schemeClr val="tx1"/>
                </a:solidFill>
              </a:rPr>
              <a:t>Shear strength is the ability of soil to resist failure and sliding along </a:t>
            </a:r>
            <a:r>
              <a:rPr lang="en-GB" sz="2600" b="1" dirty="0">
                <a:solidFill>
                  <a:schemeClr val="tx1"/>
                </a:solidFill>
              </a:rPr>
              <a:t>internal surfaces </a:t>
            </a:r>
            <a:r>
              <a:rPr lang="en-GB" sz="2600" dirty="0">
                <a:solidFill>
                  <a:schemeClr val="tx1"/>
                </a:solidFill>
              </a:rPr>
              <a:t>within the soil mass.</a:t>
            </a:r>
          </a:p>
          <a:p>
            <a:pPr marL="457200" indent="-457200" algn="just" fontAlgn="auto">
              <a:lnSpc>
                <a:spcPct val="150000"/>
              </a:lnSpc>
              <a:spcAft>
                <a:spcPts val="0"/>
              </a:spcAft>
              <a:buFont typeface="Wingdings" panose="05000000000000000000" pitchFamily="2" charset="2"/>
              <a:buChar char="Ø"/>
              <a:defRPr/>
            </a:pPr>
            <a:r>
              <a:rPr lang="en-GB" sz="2600" dirty="0">
                <a:solidFill>
                  <a:schemeClr val="tx1"/>
                </a:solidFill>
              </a:rPr>
              <a:t>Soil failure usually happens in the form of shearing along internal surface within the soil. Thus, </a:t>
            </a:r>
            <a:r>
              <a:rPr lang="en-GB" sz="2600" i="1" dirty="0">
                <a:solidFill>
                  <a:schemeClr val="tx1"/>
                </a:solidFill>
              </a:rPr>
              <a:t>structural strength is primarily a function of shear strength</a:t>
            </a:r>
            <a:r>
              <a:rPr lang="en-GB" sz="2600" dirty="0">
                <a:solidFill>
                  <a:schemeClr val="tx1"/>
                </a:solidFill>
              </a:rPr>
              <a:t>.</a:t>
            </a:r>
          </a:p>
        </p:txBody>
      </p:sp>
    </p:spTree>
    <p:extLst>
      <p:ext uri="{BB962C8B-B14F-4D97-AF65-F5344CB8AC3E}">
        <p14:creationId xmlns:p14="http://schemas.microsoft.com/office/powerpoint/2010/main" val="420086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0070C0"/>
                </a:solidFill>
              </a:rPr>
              <a:t>Procedures</a:t>
            </a:r>
          </a:p>
        </p:txBody>
      </p:sp>
      <p:sp>
        <p:nvSpPr>
          <p:cNvPr id="3" name="Content Placeholder 2"/>
          <p:cNvSpPr>
            <a:spLocks noGrp="1"/>
          </p:cNvSpPr>
          <p:nvPr>
            <p:ph idx="1"/>
          </p:nvPr>
        </p:nvSpPr>
        <p:spPr>
          <a:xfrm>
            <a:off x="251520" y="1340768"/>
            <a:ext cx="8640960" cy="5256584"/>
          </a:xfrm>
        </p:spPr>
        <p:txBody>
          <a:bodyPr/>
          <a:lstStyle/>
          <a:p>
            <a:pPr marL="0" indent="0" algn="just">
              <a:lnSpc>
                <a:spcPct val="150000"/>
              </a:lnSpc>
              <a:buNone/>
            </a:pPr>
            <a:r>
              <a:rPr lang="en-GB" sz="2400" b="1" u="sng" dirty="0"/>
              <a:t>Preparation of the machine</a:t>
            </a:r>
          </a:p>
          <a:p>
            <a:pPr marL="457200" indent="-457200" algn="just">
              <a:lnSpc>
                <a:spcPct val="150000"/>
              </a:lnSpc>
              <a:buFont typeface="+mj-lt"/>
              <a:buAutoNum type="arabicPeriod"/>
            </a:pPr>
            <a:r>
              <a:rPr lang="en-GB" sz="2000" dirty="0"/>
              <a:t>Ensure that the load frame stands firmly on a solid level support.</a:t>
            </a:r>
          </a:p>
          <a:p>
            <a:pPr marL="457200" indent="-457200" algn="just">
              <a:lnSpc>
                <a:spcPct val="150000"/>
              </a:lnSpc>
              <a:buFont typeface="+mj-lt"/>
              <a:buAutoNum type="arabicPeriod"/>
            </a:pPr>
            <a:r>
              <a:rPr lang="en-GB" sz="2000" dirty="0"/>
              <a:t>Check that the load and deformation measurement devices (transducers) are connected with the transducer read-out.</a:t>
            </a:r>
          </a:p>
          <a:p>
            <a:pPr marL="457200" indent="-457200" algn="just">
              <a:lnSpc>
                <a:spcPct val="150000"/>
              </a:lnSpc>
              <a:buFont typeface="+mj-lt"/>
              <a:buAutoNum type="arabicPeriod"/>
            </a:pPr>
            <a:r>
              <a:rPr lang="en-GB" sz="2000" dirty="0"/>
              <a:t>If a motorised unit is used, select the gear position which will give a platen speed of between 0.5% and 2% of the specimen length per minute.</a:t>
            </a:r>
          </a:p>
          <a:p>
            <a:pPr marL="457200" indent="-457200" algn="just">
              <a:lnSpc>
                <a:spcPct val="150000"/>
              </a:lnSpc>
              <a:buFont typeface="+mj-lt"/>
              <a:buAutoNum type="arabicPeriod"/>
            </a:pPr>
            <a:r>
              <a:rPr lang="en-GB" sz="2000" dirty="0"/>
              <a:t>Do not forget to examine the loading frame. Turn the crank and learn how to read the load and deformation dial gages. Determine the calibration constant for the proving ring and the units of the deformation dial gauge.</a:t>
            </a:r>
          </a:p>
        </p:txBody>
      </p:sp>
    </p:spTree>
    <p:extLst>
      <p:ext uri="{BB962C8B-B14F-4D97-AF65-F5344CB8AC3E}">
        <p14:creationId xmlns:p14="http://schemas.microsoft.com/office/powerpoint/2010/main" val="2849105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0070C0"/>
                </a:solidFill>
              </a:rPr>
              <a:t>Procedures</a:t>
            </a:r>
          </a:p>
        </p:txBody>
      </p:sp>
      <p:sp>
        <p:nvSpPr>
          <p:cNvPr id="3" name="Content Placeholder 2"/>
          <p:cNvSpPr>
            <a:spLocks noGrp="1"/>
          </p:cNvSpPr>
          <p:nvPr>
            <p:ph idx="1"/>
          </p:nvPr>
        </p:nvSpPr>
        <p:spPr>
          <a:xfrm>
            <a:off x="467544" y="1412776"/>
            <a:ext cx="8229600" cy="4608512"/>
          </a:xfrm>
        </p:spPr>
        <p:txBody>
          <a:bodyPr/>
          <a:lstStyle/>
          <a:p>
            <a:pPr marL="0" indent="0" algn="just">
              <a:lnSpc>
                <a:spcPct val="150000"/>
              </a:lnSpc>
              <a:buNone/>
            </a:pPr>
            <a:r>
              <a:rPr lang="en-GB" sz="2400" b="1" u="sng" dirty="0">
                <a:solidFill>
                  <a:schemeClr val="tx1"/>
                </a:solidFill>
              </a:rPr>
              <a:t>Sample preparation</a:t>
            </a:r>
          </a:p>
          <a:p>
            <a:pPr marL="457200" indent="-457200" algn="just">
              <a:lnSpc>
                <a:spcPct val="150000"/>
              </a:lnSpc>
              <a:buFont typeface="+mj-lt"/>
              <a:buAutoNum type="arabicPeriod"/>
            </a:pPr>
            <a:r>
              <a:rPr lang="en-GB" sz="2000" b="1" dirty="0"/>
              <a:t>Undisturbed specimens from sample tube</a:t>
            </a:r>
          </a:p>
          <a:p>
            <a:pPr marL="0" indent="0" algn="just">
              <a:lnSpc>
                <a:spcPct val="150000"/>
              </a:lnSpc>
              <a:buNone/>
            </a:pPr>
            <a:r>
              <a:rPr lang="en-GB" sz="2000" dirty="0"/>
              <a:t>Extrude the specimen from the base end of the sample tube which is taken in-situ by extruder devices.</a:t>
            </a:r>
          </a:p>
          <a:p>
            <a:pPr marL="457200" indent="-457200" algn="just">
              <a:lnSpc>
                <a:spcPct val="150000"/>
              </a:lnSpc>
              <a:buFont typeface="+mj-lt"/>
              <a:buAutoNum type="arabicPeriod" startAt="2"/>
            </a:pPr>
            <a:r>
              <a:rPr lang="en-GB" sz="2000" b="1" dirty="0">
                <a:solidFill>
                  <a:schemeClr val="tx1"/>
                </a:solidFill>
              </a:rPr>
              <a:t>Disturbed (remoulded</a:t>
            </a:r>
            <a:r>
              <a:rPr lang="en-GB" sz="2000" b="1" dirty="0"/>
              <a:t>) samples</a:t>
            </a:r>
          </a:p>
          <a:p>
            <a:pPr marL="0" indent="0" algn="just">
              <a:lnSpc>
                <a:spcPct val="150000"/>
              </a:lnSpc>
              <a:buNone/>
            </a:pPr>
            <a:r>
              <a:rPr lang="en-GB" sz="2000" dirty="0"/>
              <a:t>It can be prepared by compacting the soil in a cylindrical mould (proctor compaction) and then extruded from the mould by extruder devices, or Compact the soil in Harvard miniature mould as uniformly as possible using 3 layers with 25 blows per layer.</a:t>
            </a:r>
            <a:endParaRPr lang="en-GB" sz="2000" dirty="0">
              <a:solidFill>
                <a:schemeClr val="tx1"/>
              </a:solidFill>
            </a:endParaRPr>
          </a:p>
        </p:txBody>
      </p:sp>
    </p:spTree>
    <p:extLst>
      <p:ext uri="{BB962C8B-B14F-4D97-AF65-F5344CB8AC3E}">
        <p14:creationId xmlns:p14="http://schemas.microsoft.com/office/powerpoint/2010/main" val="1653611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0070C0"/>
                </a:solidFill>
              </a:rPr>
              <a:t>Procedures</a:t>
            </a:r>
          </a:p>
        </p:txBody>
      </p:sp>
      <p:sp>
        <p:nvSpPr>
          <p:cNvPr id="3" name="Content Placeholder 2"/>
          <p:cNvSpPr>
            <a:spLocks noGrp="1"/>
          </p:cNvSpPr>
          <p:nvPr>
            <p:ph idx="1"/>
          </p:nvPr>
        </p:nvSpPr>
        <p:spPr>
          <a:xfrm>
            <a:off x="457200" y="1346041"/>
            <a:ext cx="8229600" cy="5501208"/>
          </a:xfrm>
        </p:spPr>
        <p:txBody>
          <a:bodyPr/>
          <a:lstStyle/>
          <a:p>
            <a:pPr marL="0" indent="0" algn="just">
              <a:lnSpc>
                <a:spcPct val="150000"/>
              </a:lnSpc>
              <a:buNone/>
            </a:pPr>
            <a:r>
              <a:rPr lang="en-GB" sz="2400" b="1" u="sng" dirty="0"/>
              <a:t>Testing procedures</a:t>
            </a:r>
          </a:p>
          <a:p>
            <a:pPr marL="457200" indent="-457200" algn="just">
              <a:lnSpc>
                <a:spcPct val="150000"/>
              </a:lnSpc>
              <a:buFont typeface="+mj-lt"/>
              <a:buAutoNum type="arabicPeriod"/>
            </a:pPr>
            <a:r>
              <a:rPr lang="en-GB" sz="2200" dirty="0"/>
              <a:t>Extrude the soil sample from the sampler. Cut a soil specimen so that the ratio (L/d) is roughly between 2 </a:t>
            </a:r>
            <a:r>
              <a:rPr lang="en-GB" sz="2200"/>
              <a:t>and 3.</a:t>
            </a:r>
            <a:endParaRPr lang="en-GB" sz="2200" dirty="0"/>
          </a:p>
          <a:p>
            <a:pPr marL="457200" indent="-457200" algn="just">
              <a:lnSpc>
                <a:spcPct val="150000"/>
              </a:lnSpc>
              <a:buFont typeface="+mj-lt"/>
              <a:buAutoNum type="arabicPeriod"/>
            </a:pPr>
            <a:r>
              <a:rPr lang="en-GB" sz="2200" dirty="0"/>
              <a:t>Measure the length and diameter of the specimen by taking several measurements in different places along the soil sample and finding their average value.</a:t>
            </a:r>
          </a:p>
          <a:p>
            <a:pPr marL="457200" indent="-457200" algn="just">
              <a:lnSpc>
                <a:spcPct val="150000"/>
              </a:lnSpc>
              <a:buFont typeface="+mj-lt"/>
              <a:buAutoNum type="arabicPeriod"/>
            </a:pPr>
            <a:r>
              <a:rPr lang="en-GB" sz="2200" dirty="0"/>
              <a:t>If the unit weight of the sample is not pre-defined, weigh the sample and record the mass on the data sheet. Prior to testing, avoid any moisture loss in the sample. </a:t>
            </a:r>
          </a:p>
        </p:txBody>
      </p:sp>
    </p:spTree>
    <p:extLst>
      <p:ext uri="{BB962C8B-B14F-4D97-AF65-F5344CB8AC3E}">
        <p14:creationId xmlns:p14="http://schemas.microsoft.com/office/powerpoint/2010/main" val="4199885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0070C0"/>
                </a:solidFill>
              </a:rPr>
              <a:t>Procedures</a:t>
            </a:r>
          </a:p>
        </p:txBody>
      </p:sp>
      <p:sp>
        <p:nvSpPr>
          <p:cNvPr id="3" name="Content Placeholder 2"/>
          <p:cNvSpPr>
            <a:spLocks noGrp="1"/>
          </p:cNvSpPr>
          <p:nvPr>
            <p:ph idx="1"/>
          </p:nvPr>
        </p:nvSpPr>
        <p:spPr/>
        <p:txBody>
          <a:bodyPr/>
          <a:lstStyle/>
          <a:p>
            <a:pPr marL="457200" indent="-457200" algn="just">
              <a:lnSpc>
                <a:spcPct val="150000"/>
              </a:lnSpc>
              <a:buFont typeface="+mj-lt"/>
              <a:buAutoNum type="arabicPeriod" startAt="4"/>
            </a:pPr>
            <a:r>
              <a:rPr lang="en-GB" sz="2200" dirty="0"/>
              <a:t>Carefully place the specimen </a:t>
            </a:r>
            <a:r>
              <a:rPr lang="en-US" sz="2200" dirty="0"/>
              <a:t>on the bottom plate of the machine </a:t>
            </a:r>
            <a:r>
              <a:rPr lang="en-GB" sz="2200" dirty="0"/>
              <a:t>and centre it in a way that </a:t>
            </a:r>
            <a:r>
              <a:rPr lang="en-US" sz="2200" dirty="0"/>
              <a:t>the specimen axis is vertical</a:t>
            </a:r>
            <a:r>
              <a:rPr lang="en-GB" sz="2200" dirty="0"/>
              <a:t>. </a:t>
            </a:r>
          </a:p>
          <a:p>
            <a:pPr marL="457200" indent="-457200" algn="just">
              <a:lnSpc>
                <a:spcPct val="150000"/>
              </a:lnSpc>
              <a:buFont typeface="+mj-lt"/>
              <a:buAutoNum type="arabicPeriod" startAt="4"/>
            </a:pPr>
            <a:r>
              <a:rPr lang="en-GB" sz="2200" dirty="0"/>
              <a:t>Adjust the device so that the upper plate just makes contact with the specimen and set the load and deformation dials to zero.</a:t>
            </a:r>
          </a:p>
          <a:p>
            <a:pPr marL="457200" indent="-457200" algn="just">
              <a:lnSpc>
                <a:spcPct val="150000"/>
              </a:lnSpc>
              <a:buFont typeface="+mj-lt"/>
              <a:buAutoNum type="arabicPeriod" startAt="4"/>
            </a:pPr>
            <a:r>
              <a:rPr lang="en-GB" sz="2200" dirty="0"/>
              <a:t>Start the test and record the readings of load and deformation from the transducer read out every ( 20 sec or 0.5mm).</a:t>
            </a:r>
          </a:p>
          <a:p>
            <a:pPr marL="457200" indent="-457200" algn="just">
              <a:lnSpc>
                <a:spcPct val="150000"/>
              </a:lnSpc>
              <a:buFont typeface="+mj-lt"/>
              <a:buAutoNum type="arabicPeriod" startAt="4"/>
            </a:pPr>
            <a:r>
              <a:rPr lang="en-GB" sz="2200" dirty="0"/>
              <a:t>Keep applying the load and take the readings certain failure has occurred due to one of the following criteria:</a:t>
            </a:r>
          </a:p>
        </p:txBody>
      </p:sp>
    </p:spTree>
    <p:extLst>
      <p:ext uri="{BB962C8B-B14F-4D97-AF65-F5344CB8AC3E}">
        <p14:creationId xmlns:p14="http://schemas.microsoft.com/office/powerpoint/2010/main" val="2751505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0070C0"/>
                </a:solidFill>
              </a:rPr>
              <a:t>Procedures</a:t>
            </a:r>
          </a:p>
        </p:txBody>
      </p:sp>
      <p:sp>
        <p:nvSpPr>
          <p:cNvPr id="3" name="Content Placeholder 2"/>
          <p:cNvSpPr>
            <a:spLocks noGrp="1"/>
          </p:cNvSpPr>
          <p:nvPr>
            <p:ph idx="1"/>
          </p:nvPr>
        </p:nvSpPr>
        <p:spPr>
          <a:xfrm>
            <a:off x="457200" y="1325790"/>
            <a:ext cx="8507288" cy="5069160"/>
          </a:xfrm>
        </p:spPr>
        <p:txBody>
          <a:bodyPr/>
          <a:lstStyle/>
          <a:p>
            <a:pPr marL="457200" indent="-457200" algn="just">
              <a:lnSpc>
                <a:spcPct val="150000"/>
              </a:lnSpc>
              <a:buFont typeface="+mj-lt"/>
              <a:buAutoNum type="alphaLcPeriod"/>
            </a:pPr>
            <a:r>
              <a:rPr lang="en-GB" sz="2200" dirty="0"/>
              <a:t>The load decreases on the specimen significantly.</a:t>
            </a:r>
          </a:p>
          <a:p>
            <a:pPr marL="457200" indent="-457200" algn="just">
              <a:lnSpc>
                <a:spcPct val="150000"/>
              </a:lnSpc>
              <a:buFont typeface="+mj-lt"/>
              <a:buAutoNum type="alphaLcPeriod"/>
            </a:pPr>
            <a:r>
              <a:rPr lang="en-GB" sz="2200" dirty="0"/>
              <a:t>The load remains constant for </a:t>
            </a:r>
            <a:r>
              <a:rPr lang="en-GB" sz="2200" dirty="0">
                <a:solidFill>
                  <a:srgbClr val="FF0000"/>
                </a:solidFill>
              </a:rPr>
              <a:t>at least four deformation </a:t>
            </a:r>
            <a:r>
              <a:rPr lang="en-GB" sz="2200" dirty="0"/>
              <a:t>dial readings.</a:t>
            </a:r>
          </a:p>
          <a:p>
            <a:pPr marL="457200" indent="-457200" algn="just">
              <a:lnSpc>
                <a:spcPct val="150000"/>
              </a:lnSpc>
              <a:buFont typeface="+mj-lt"/>
              <a:buAutoNum type="alphaLcPeriod"/>
            </a:pPr>
            <a:r>
              <a:rPr lang="en-GB" sz="2200" dirty="0"/>
              <a:t>As soil must have sufficient shear strength to resist shear stresses that develop during loading, it also must have adequate stiffness so that deformations resulted from loading do not cause problems. Therefore, stop the test </a:t>
            </a:r>
            <a:r>
              <a:rPr lang="en-GB" sz="2200" u="sng" dirty="0"/>
              <a:t>when the deformation is significantly past the 20% strain (some standards allow the strain to reach 15%)</a:t>
            </a:r>
            <a:r>
              <a:rPr lang="en-GB" sz="2200" dirty="0"/>
              <a:t>.</a:t>
            </a:r>
          </a:p>
          <a:p>
            <a:pPr marL="457200" indent="-457200" algn="just">
              <a:lnSpc>
                <a:spcPct val="150000"/>
              </a:lnSpc>
              <a:buFont typeface="+mj-lt"/>
              <a:buAutoNum type="arabicPeriod" startAt="8"/>
            </a:pPr>
            <a:r>
              <a:rPr lang="en-GB" sz="2200" dirty="0"/>
              <a:t>When the unit weight is not known, remove the sample from the compression device and achieve a sample for water content determination.</a:t>
            </a:r>
          </a:p>
        </p:txBody>
      </p:sp>
    </p:spTree>
    <p:extLst>
      <p:ext uri="{BB962C8B-B14F-4D97-AF65-F5344CB8AC3E}">
        <p14:creationId xmlns:p14="http://schemas.microsoft.com/office/powerpoint/2010/main" val="1161743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0070C0"/>
                </a:solidFill>
              </a:rPr>
              <a:t>Calculation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84784"/>
                <a:ext cx="8229600" cy="4824536"/>
              </a:xfrm>
            </p:spPr>
            <p:txBody>
              <a:bodyPr/>
              <a:lstStyle/>
              <a:p>
                <a:pPr marL="457200" indent="-457200">
                  <a:lnSpc>
                    <a:spcPct val="150000"/>
                  </a:lnSpc>
                  <a:buFont typeface="+mj-lt"/>
                  <a:buAutoNum type="arabicPeriod"/>
                </a:pPr>
                <a:r>
                  <a:rPr lang="en-GB" sz="2000" dirty="0"/>
                  <a:t>Convert the dial gauge readings to the appropriate load and length units.</a:t>
                </a:r>
              </a:p>
              <a:p>
                <a:pPr marL="457200" indent="-457200">
                  <a:lnSpc>
                    <a:spcPct val="150000"/>
                  </a:lnSpc>
                  <a:buFont typeface="+mj-lt"/>
                  <a:buAutoNum type="arabicPeriod"/>
                </a:pPr>
                <a:r>
                  <a:rPr lang="en-GB" sz="2000" dirty="0"/>
                  <a:t>Calculate the initial sample cross-sectional area </a:t>
                </a:r>
                <a14:m>
                  <m:oMath xmlns:m="http://schemas.openxmlformats.org/officeDocument/2006/math">
                    <m:d>
                      <m:dPr>
                        <m:ctrlPr>
                          <a:rPr lang="en-GB" sz="2000" i="1" smtClean="0">
                            <a:latin typeface="Cambria Math" panose="02040503050406030204" pitchFamily="18" charset="0"/>
                          </a:rPr>
                        </m:ctrlPr>
                      </m:dPr>
                      <m:e>
                        <m:sSub>
                          <m:sSubPr>
                            <m:ctrlPr>
                              <a:rPr lang="en-GB" sz="2000" i="1">
                                <a:latin typeface="Cambria Math" panose="02040503050406030204" pitchFamily="18" charset="0"/>
                              </a:rPr>
                            </m:ctrlPr>
                          </m:sSubPr>
                          <m:e>
                            <m:r>
                              <a:rPr lang="en-GB" sz="2000" i="1">
                                <a:latin typeface="Cambria Math"/>
                              </a:rPr>
                              <m:t>𝐴</m:t>
                            </m:r>
                          </m:e>
                          <m:sub>
                            <m:r>
                              <a:rPr lang="en-GB" sz="2000" i="1">
                                <a:latin typeface="Cambria Math"/>
                              </a:rPr>
                              <m:t>𝑜</m:t>
                            </m:r>
                          </m:sub>
                        </m:sSub>
                      </m:e>
                    </m:d>
                  </m:oMath>
                </a14:m>
                <a:r>
                  <a:rPr lang="en-GB" sz="2000" dirty="0"/>
                  <a:t>.</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GB" sz="2000" i="1" smtClean="0">
                              <a:solidFill>
                                <a:schemeClr val="tx1"/>
                              </a:solidFill>
                              <a:latin typeface="Cambria Math" panose="02040503050406030204" pitchFamily="18" charset="0"/>
                            </a:rPr>
                          </m:ctrlPr>
                        </m:sSubPr>
                        <m:e>
                          <m:r>
                            <a:rPr lang="en-GB" sz="2000" b="0" i="1" smtClean="0">
                              <a:solidFill>
                                <a:schemeClr val="tx1"/>
                              </a:solidFill>
                              <a:latin typeface="Cambria Math"/>
                            </a:rPr>
                            <m:t>𝐴</m:t>
                          </m:r>
                        </m:e>
                        <m:sub>
                          <m:r>
                            <a:rPr lang="en-GB" sz="2000" b="0" i="1" smtClean="0">
                              <a:solidFill>
                                <a:schemeClr val="tx1"/>
                              </a:solidFill>
                              <a:latin typeface="Cambria Math"/>
                            </a:rPr>
                            <m:t>𝑜</m:t>
                          </m:r>
                        </m:sub>
                      </m:sSub>
                      <m:r>
                        <a:rPr lang="en-GB" sz="2000" b="0" i="1" smtClean="0">
                          <a:solidFill>
                            <a:schemeClr val="tx1"/>
                          </a:solidFill>
                          <a:latin typeface="Cambria Math"/>
                        </a:rPr>
                        <m:t>=</m:t>
                      </m:r>
                      <m:f>
                        <m:fPr>
                          <m:ctrlPr>
                            <a:rPr lang="en-GB" sz="2000" b="0" i="1" smtClean="0">
                              <a:solidFill>
                                <a:schemeClr val="tx1"/>
                              </a:solidFill>
                              <a:latin typeface="Cambria Math" panose="02040503050406030204" pitchFamily="18" charset="0"/>
                            </a:rPr>
                          </m:ctrlPr>
                        </m:fPr>
                        <m:num>
                          <m:r>
                            <a:rPr lang="en-GB" sz="2000" b="0" i="1" smtClean="0">
                              <a:solidFill>
                                <a:schemeClr val="tx1"/>
                              </a:solidFill>
                              <a:latin typeface="Cambria Math"/>
                              <a:ea typeface="Cambria Math"/>
                            </a:rPr>
                            <m:t>𝜋</m:t>
                          </m:r>
                        </m:num>
                        <m:den>
                          <m:r>
                            <a:rPr lang="en-GB" sz="2000" b="0" i="1" smtClean="0">
                              <a:solidFill>
                                <a:schemeClr val="tx1"/>
                              </a:solidFill>
                              <a:latin typeface="Cambria Math"/>
                            </a:rPr>
                            <m:t>4</m:t>
                          </m:r>
                        </m:den>
                      </m:f>
                      <m:r>
                        <a:rPr lang="en-GB" sz="2000" b="0" i="1" smtClean="0">
                          <a:solidFill>
                            <a:schemeClr val="tx1"/>
                          </a:solidFill>
                          <a:latin typeface="Cambria Math"/>
                        </a:rPr>
                        <m:t>.</m:t>
                      </m:r>
                      <m:sSup>
                        <m:sSupPr>
                          <m:ctrlPr>
                            <a:rPr lang="en-GB" sz="2000" b="0" i="1" smtClean="0">
                              <a:solidFill>
                                <a:schemeClr val="tx1"/>
                              </a:solidFill>
                              <a:latin typeface="Cambria Math" panose="02040503050406030204" pitchFamily="18" charset="0"/>
                            </a:rPr>
                          </m:ctrlPr>
                        </m:sSupPr>
                        <m:e>
                          <m:r>
                            <a:rPr lang="en-GB" sz="2000" b="0" i="1" smtClean="0">
                              <a:solidFill>
                                <a:schemeClr val="tx1"/>
                              </a:solidFill>
                              <a:latin typeface="Cambria Math"/>
                            </a:rPr>
                            <m:t>𝑑</m:t>
                          </m:r>
                        </m:e>
                        <m:sup>
                          <m:r>
                            <a:rPr lang="en-GB" sz="2000" b="0" i="1" smtClean="0">
                              <a:solidFill>
                                <a:schemeClr val="tx1"/>
                              </a:solidFill>
                              <a:latin typeface="Cambria Math"/>
                            </a:rPr>
                            <m:t>2</m:t>
                          </m:r>
                        </m:sup>
                      </m:sSup>
                    </m:oMath>
                  </m:oMathPara>
                </a14:m>
                <a:endParaRPr lang="en-GB" sz="2000" dirty="0">
                  <a:solidFill>
                    <a:schemeClr val="tx1"/>
                  </a:solidFill>
                </a:endParaRPr>
              </a:p>
              <a:p>
                <a:pPr marL="457200" indent="-457200">
                  <a:lnSpc>
                    <a:spcPct val="150000"/>
                  </a:lnSpc>
                  <a:buFont typeface="+mj-lt"/>
                  <a:buAutoNum type="arabicPeriod" startAt="3"/>
                </a:pPr>
                <a:r>
                  <a:rPr lang="en-GB" sz="2000" dirty="0"/>
                  <a:t>Compute the axial strain, </a:t>
                </a:r>
                <a14:m>
                  <m:oMath xmlns:m="http://schemas.openxmlformats.org/officeDocument/2006/math">
                    <m:r>
                      <a:rPr lang="en-GB" sz="2000" i="1" smtClean="0">
                        <a:latin typeface="Cambria Math"/>
                        <a:ea typeface="Cambria Math"/>
                      </a:rPr>
                      <m:t>𝜀</m:t>
                    </m:r>
                  </m:oMath>
                </a14:m>
                <a:r>
                  <a:rPr lang="en-GB" sz="2000" dirty="0">
                    <a:solidFill>
                      <a:schemeClr val="tx1"/>
                    </a:solidFill>
                  </a:rPr>
                  <a:t>.</a:t>
                </a:r>
              </a:p>
              <a:p>
                <a:pPr marL="0" indent="0">
                  <a:lnSpc>
                    <a:spcPct val="150000"/>
                  </a:lnSpc>
                  <a:buNone/>
                </a:pPr>
                <a14:m>
                  <m:oMathPara xmlns:m="http://schemas.openxmlformats.org/officeDocument/2006/math">
                    <m:oMathParaPr>
                      <m:jc m:val="centerGroup"/>
                    </m:oMathParaPr>
                    <m:oMath xmlns:m="http://schemas.openxmlformats.org/officeDocument/2006/math">
                      <m:r>
                        <a:rPr lang="en-GB" sz="2000" i="1" smtClean="0">
                          <a:solidFill>
                            <a:schemeClr val="tx1"/>
                          </a:solidFill>
                          <a:latin typeface="Cambria Math"/>
                          <a:ea typeface="Cambria Math"/>
                        </a:rPr>
                        <m:t>𝜀</m:t>
                      </m:r>
                      <m:r>
                        <a:rPr lang="en-GB" sz="2000" b="0" i="1" smtClean="0">
                          <a:solidFill>
                            <a:schemeClr val="tx1"/>
                          </a:solidFill>
                          <a:latin typeface="Cambria Math"/>
                          <a:ea typeface="Cambria Math"/>
                        </a:rPr>
                        <m:t>=</m:t>
                      </m:r>
                      <m:f>
                        <m:fPr>
                          <m:ctrlPr>
                            <a:rPr lang="en-GB" sz="2000" b="0" i="1" smtClean="0">
                              <a:solidFill>
                                <a:schemeClr val="tx1"/>
                              </a:solidFill>
                              <a:latin typeface="Cambria Math" panose="02040503050406030204" pitchFamily="18" charset="0"/>
                              <a:ea typeface="Cambria Math"/>
                            </a:rPr>
                          </m:ctrlPr>
                        </m:fPr>
                        <m:num>
                          <m:r>
                            <a:rPr lang="en-GB" sz="2000" b="0" i="1" smtClean="0">
                              <a:solidFill>
                                <a:schemeClr val="tx1"/>
                              </a:solidFill>
                              <a:latin typeface="Cambria Math"/>
                              <a:ea typeface="Cambria Math"/>
                            </a:rPr>
                            <m:t>∆</m:t>
                          </m:r>
                          <m:r>
                            <a:rPr lang="en-GB" sz="2000" b="0" i="1" smtClean="0">
                              <a:solidFill>
                                <a:schemeClr val="tx1"/>
                              </a:solidFill>
                              <a:latin typeface="Cambria Math"/>
                              <a:ea typeface="Cambria Math"/>
                            </a:rPr>
                            <m:t>𝐿</m:t>
                          </m:r>
                        </m:num>
                        <m:den>
                          <m:sSub>
                            <m:sSubPr>
                              <m:ctrlPr>
                                <a:rPr lang="en-GB" sz="2000" b="0" i="1" smtClean="0">
                                  <a:solidFill>
                                    <a:schemeClr val="tx1"/>
                                  </a:solidFill>
                                  <a:latin typeface="Cambria Math" panose="02040503050406030204" pitchFamily="18" charset="0"/>
                                  <a:ea typeface="Cambria Math"/>
                                </a:rPr>
                              </m:ctrlPr>
                            </m:sSubPr>
                            <m:e>
                              <m:r>
                                <a:rPr lang="en-GB" sz="2000" b="0" i="1" smtClean="0">
                                  <a:solidFill>
                                    <a:schemeClr val="tx1"/>
                                  </a:solidFill>
                                  <a:latin typeface="Cambria Math"/>
                                  <a:ea typeface="Cambria Math"/>
                                </a:rPr>
                                <m:t>𝐿</m:t>
                              </m:r>
                            </m:e>
                            <m:sub>
                              <m:r>
                                <a:rPr lang="en-GB" sz="2000" b="0" i="1" smtClean="0">
                                  <a:solidFill>
                                    <a:schemeClr val="tx1"/>
                                  </a:solidFill>
                                  <a:latin typeface="Cambria Math"/>
                                  <a:ea typeface="Cambria Math"/>
                                </a:rPr>
                                <m:t>𝑜</m:t>
                              </m:r>
                            </m:sub>
                          </m:sSub>
                        </m:den>
                      </m:f>
                      <m:r>
                        <a:rPr lang="en-GB" sz="2000" b="0" i="1" smtClean="0">
                          <a:solidFill>
                            <a:schemeClr val="tx1"/>
                          </a:solidFill>
                          <a:latin typeface="Cambria Math"/>
                          <a:ea typeface="Cambria Math"/>
                        </a:rPr>
                        <m:t>;     ∆</m:t>
                      </m:r>
                      <m:r>
                        <a:rPr lang="en-GB" sz="2000" b="0" i="1" smtClean="0">
                          <a:solidFill>
                            <a:schemeClr val="tx1"/>
                          </a:solidFill>
                          <a:latin typeface="Cambria Math"/>
                          <a:ea typeface="Cambria Math"/>
                        </a:rPr>
                        <m:t>𝐿</m:t>
                      </m:r>
                      <m:r>
                        <a:rPr lang="en-GB" sz="2000" b="0" i="1" smtClean="0">
                          <a:solidFill>
                            <a:schemeClr val="tx1"/>
                          </a:solidFill>
                          <a:latin typeface="Cambria Math"/>
                          <a:ea typeface="Cambria Math"/>
                        </a:rPr>
                        <m:t>:</m:t>
                      </m:r>
                      <m:r>
                        <a:rPr lang="en-GB" sz="2000" b="0" i="1" smtClean="0">
                          <a:solidFill>
                            <a:schemeClr val="tx1"/>
                          </a:solidFill>
                          <a:latin typeface="Cambria Math"/>
                          <a:ea typeface="Cambria Math"/>
                        </a:rPr>
                        <m:t>𝑐h𝑎𝑛𝑔𝑒</m:t>
                      </m:r>
                      <m:r>
                        <a:rPr lang="en-GB" sz="2000" b="0" i="1" smtClean="0">
                          <a:solidFill>
                            <a:schemeClr val="tx1"/>
                          </a:solidFill>
                          <a:latin typeface="Cambria Math"/>
                          <a:ea typeface="Cambria Math"/>
                        </a:rPr>
                        <m:t> </m:t>
                      </m:r>
                      <m:r>
                        <a:rPr lang="en-GB" sz="2000" b="0" i="1" smtClean="0">
                          <a:solidFill>
                            <a:schemeClr val="tx1"/>
                          </a:solidFill>
                          <a:latin typeface="Cambria Math"/>
                          <a:ea typeface="Cambria Math"/>
                        </a:rPr>
                        <m:t>𝑖𝑛</m:t>
                      </m:r>
                      <m:r>
                        <a:rPr lang="en-GB" sz="2000" b="0" i="1" smtClean="0">
                          <a:solidFill>
                            <a:schemeClr val="tx1"/>
                          </a:solidFill>
                          <a:latin typeface="Cambria Math"/>
                          <a:ea typeface="Cambria Math"/>
                        </a:rPr>
                        <m:t> </m:t>
                      </m:r>
                      <m:r>
                        <a:rPr lang="en-GB" sz="2000" b="0" i="1" smtClean="0">
                          <a:solidFill>
                            <a:schemeClr val="tx1"/>
                          </a:solidFill>
                          <a:latin typeface="Cambria Math"/>
                          <a:ea typeface="Cambria Math"/>
                        </a:rPr>
                        <m:t>𝑒𝑛𝑔𝑡h</m:t>
                      </m:r>
                      <m:r>
                        <a:rPr lang="en-GB" sz="2000" b="0" i="1" smtClean="0">
                          <a:solidFill>
                            <a:schemeClr val="tx1"/>
                          </a:solidFill>
                          <a:latin typeface="Cambria Math"/>
                          <a:ea typeface="Cambria Math"/>
                        </a:rPr>
                        <m:t>,</m:t>
                      </m:r>
                      <m:sSub>
                        <m:sSubPr>
                          <m:ctrlPr>
                            <a:rPr lang="en-GB" sz="2000" i="1">
                              <a:latin typeface="Cambria Math" panose="02040503050406030204" pitchFamily="18" charset="0"/>
                              <a:ea typeface="Cambria Math"/>
                            </a:rPr>
                          </m:ctrlPr>
                        </m:sSubPr>
                        <m:e>
                          <m:r>
                            <a:rPr lang="en-GB" sz="2000" i="1">
                              <a:latin typeface="Cambria Math"/>
                              <a:ea typeface="Cambria Math"/>
                            </a:rPr>
                            <m:t>𝐿</m:t>
                          </m:r>
                        </m:e>
                        <m:sub>
                          <m:r>
                            <a:rPr lang="en-GB" sz="2000" i="1">
                              <a:latin typeface="Cambria Math"/>
                              <a:ea typeface="Cambria Math"/>
                            </a:rPr>
                            <m:t>𝑜</m:t>
                          </m:r>
                        </m:sub>
                      </m:sSub>
                      <m:r>
                        <a:rPr lang="en-GB" sz="2000" b="0" i="1" smtClean="0">
                          <a:latin typeface="Cambria Math"/>
                          <a:ea typeface="Cambria Math"/>
                        </a:rPr>
                        <m:t>: </m:t>
                      </m:r>
                      <m:r>
                        <a:rPr lang="en-GB" sz="2000" b="0" i="1" smtClean="0">
                          <a:latin typeface="Cambria Math"/>
                          <a:ea typeface="Cambria Math"/>
                        </a:rPr>
                        <m:t>𝐼𝑛𝑖𝑡𝑖𝑎𝑙</m:t>
                      </m:r>
                      <m:r>
                        <a:rPr lang="en-GB" sz="2000" b="0" i="1" smtClean="0">
                          <a:latin typeface="Cambria Math"/>
                          <a:ea typeface="Cambria Math"/>
                        </a:rPr>
                        <m:t> </m:t>
                      </m:r>
                      <m:r>
                        <a:rPr lang="en-GB" sz="2000" b="0" i="1" smtClean="0">
                          <a:latin typeface="Cambria Math"/>
                          <a:ea typeface="Cambria Math"/>
                        </a:rPr>
                        <m:t>𝑠𝑎𝑚𝑝𝑙𝑒</m:t>
                      </m:r>
                      <m:r>
                        <a:rPr lang="en-GB" sz="2000" b="0" i="1" smtClean="0">
                          <a:latin typeface="Cambria Math"/>
                          <a:ea typeface="Cambria Math"/>
                        </a:rPr>
                        <m:t> </m:t>
                      </m:r>
                      <m:r>
                        <a:rPr lang="en-GB" sz="2000" b="0" i="1" smtClean="0">
                          <a:latin typeface="Cambria Math"/>
                          <a:ea typeface="Cambria Math"/>
                        </a:rPr>
                        <m:t>𝑙𝑒𝑛𝑔𝑡h</m:t>
                      </m:r>
                    </m:oMath>
                  </m:oMathPara>
                </a14:m>
                <a:endParaRPr lang="en-GB" sz="2000" dirty="0">
                  <a:solidFill>
                    <a:schemeClr val="tx1"/>
                  </a:solidFill>
                </a:endParaRPr>
              </a:p>
              <a:p>
                <a:pPr marL="457200" indent="-457200">
                  <a:lnSpc>
                    <a:spcPct val="150000"/>
                  </a:lnSpc>
                  <a:buFont typeface="+mj-lt"/>
                  <a:buAutoNum type="arabicPeriod" startAt="4"/>
                </a:pPr>
                <a:r>
                  <a:rPr lang="en-GB" sz="2000" dirty="0"/>
                  <a:t>Evaluate the corrected area, </a:t>
                </a:r>
                <a14:m>
                  <m:oMath xmlns:m="http://schemas.openxmlformats.org/officeDocument/2006/math">
                    <m:sSub>
                      <m:sSubPr>
                        <m:ctrlPr>
                          <a:rPr lang="en-GB" sz="2000" i="1" smtClean="0">
                            <a:latin typeface="Cambria Math" panose="02040503050406030204" pitchFamily="18" charset="0"/>
                          </a:rPr>
                        </m:ctrlPr>
                      </m:sSubPr>
                      <m:e>
                        <m:r>
                          <a:rPr lang="en-GB" sz="2000" b="0" i="1" smtClean="0">
                            <a:latin typeface="Cambria Math"/>
                          </a:rPr>
                          <m:t>𝐴</m:t>
                        </m:r>
                      </m:e>
                      <m:sub>
                        <m:r>
                          <a:rPr lang="en-GB" sz="2000" b="0" i="1" smtClean="0">
                            <a:latin typeface="Cambria Math"/>
                          </a:rPr>
                          <m:t>𝑐</m:t>
                        </m:r>
                      </m:sub>
                    </m:sSub>
                  </m:oMath>
                </a14:m>
                <a:r>
                  <a:rPr lang="en-GB" sz="2000" dirty="0">
                    <a:solidFill>
                      <a:schemeClr val="tx1"/>
                    </a:solidFill>
                  </a:rPr>
                  <a:t>.</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GB" sz="2000" i="1" smtClean="0">
                              <a:solidFill>
                                <a:schemeClr val="tx1"/>
                              </a:solidFill>
                              <a:latin typeface="Cambria Math" panose="02040503050406030204" pitchFamily="18" charset="0"/>
                            </a:rPr>
                          </m:ctrlPr>
                        </m:sSubPr>
                        <m:e>
                          <m:r>
                            <a:rPr lang="en-GB" sz="2000" b="0" i="1" smtClean="0">
                              <a:solidFill>
                                <a:schemeClr val="tx1"/>
                              </a:solidFill>
                              <a:latin typeface="Cambria Math"/>
                            </a:rPr>
                            <m:t>𝐴</m:t>
                          </m:r>
                        </m:e>
                        <m:sub>
                          <m:r>
                            <a:rPr lang="en-GB" sz="2000" b="0" i="1" smtClean="0">
                              <a:solidFill>
                                <a:schemeClr val="tx1"/>
                              </a:solidFill>
                              <a:latin typeface="Cambria Math"/>
                            </a:rPr>
                            <m:t>𝑐</m:t>
                          </m:r>
                        </m:sub>
                      </m:sSub>
                      <m:r>
                        <a:rPr lang="en-GB" sz="2000" b="0" i="1" smtClean="0">
                          <a:solidFill>
                            <a:schemeClr val="tx1"/>
                          </a:solidFill>
                          <a:latin typeface="Cambria Math"/>
                        </a:rPr>
                        <m:t>=</m:t>
                      </m:r>
                      <m:f>
                        <m:fPr>
                          <m:ctrlPr>
                            <a:rPr lang="en-GB" sz="2000" b="0" i="1" smtClean="0">
                              <a:solidFill>
                                <a:schemeClr val="tx1"/>
                              </a:solidFill>
                              <a:latin typeface="Cambria Math" panose="02040503050406030204" pitchFamily="18" charset="0"/>
                            </a:rPr>
                          </m:ctrlPr>
                        </m:fPr>
                        <m:num>
                          <m:sSub>
                            <m:sSubPr>
                              <m:ctrlPr>
                                <a:rPr lang="en-GB" sz="2000" b="0" i="1" smtClean="0">
                                  <a:solidFill>
                                    <a:schemeClr val="tx1"/>
                                  </a:solidFill>
                                  <a:latin typeface="Cambria Math" panose="02040503050406030204" pitchFamily="18" charset="0"/>
                                </a:rPr>
                              </m:ctrlPr>
                            </m:sSubPr>
                            <m:e>
                              <m:r>
                                <a:rPr lang="en-GB" sz="2000" b="0" i="1" smtClean="0">
                                  <a:solidFill>
                                    <a:schemeClr val="tx1"/>
                                  </a:solidFill>
                                  <a:latin typeface="Cambria Math"/>
                                </a:rPr>
                                <m:t>𝐴</m:t>
                              </m:r>
                            </m:e>
                            <m:sub>
                              <m:r>
                                <a:rPr lang="en-GB" sz="2000" b="0" i="1" smtClean="0">
                                  <a:solidFill>
                                    <a:schemeClr val="tx1"/>
                                  </a:solidFill>
                                  <a:latin typeface="Cambria Math"/>
                                </a:rPr>
                                <m:t>𝑜</m:t>
                              </m:r>
                            </m:sub>
                          </m:sSub>
                        </m:num>
                        <m:den>
                          <m:r>
                            <a:rPr lang="en-GB" sz="2000" b="0" i="1" smtClean="0">
                              <a:solidFill>
                                <a:schemeClr val="tx1"/>
                              </a:solidFill>
                              <a:latin typeface="Cambria Math"/>
                            </a:rPr>
                            <m:t>1−</m:t>
                          </m:r>
                          <m:r>
                            <a:rPr lang="en-GB" sz="2000" b="0" i="1" smtClean="0">
                              <a:solidFill>
                                <a:schemeClr val="tx1"/>
                              </a:solidFill>
                              <a:latin typeface="Cambria Math"/>
                              <a:ea typeface="Cambria Math"/>
                            </a:rPr>
                            <m:t>𝜀</m:t>
                          </m:r>
                        </m:den>
                      </m:f>
                    </m:oMath>
                  </m:oMathPara>
                </a14:m>
                <a:endParaRPr lang="en-GB" sz="20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84784"/>
                <a:ext cx="8229600" cy="4824536"/>
              </a:xfrm>
              <a:blipFill rotWithShape="0">
                <a:blip r:embed="rId2"/>
                <a:stretch>
                  <a:fillRect l="-815"/>
                </a:stretch>
              </a:blipFill>
            </p:spPr>
            <p:txBody>
              <a:bodyPr/>
              <a:lstStyle/>
              <a:p>
                <a:r>
                  <a:rPr lang="en-GB">
                    <a:noFill/>
                  </a:rPr>
                  <a:t> </a:t>
                </a:r>
              </a:p>
            </p:txBody>
          </p:sp>
        </mc:Fallback>
      </mc:AlternateContent>
    </p:spTree>
    <p:extLst>
      <p:ext uri="{BB962C8B-B14F-4D97-AF65-F5344CB8AC3E}">
        <p14:creationId xmlns:p14="http://schemas.microsoft.com/office/powerpoint/2010/main" val="899780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solidFill>
                  <a:srgbClr val="0070C0"/>
                </a:solidFill>
              </a:rPr>
              <a:t>UNCONFINED COMPRESSION TEST DATA SHEET</a:t>
            </a:r>
          </a:p>
        </p:txBody>
      </p:sp>
      <p:pic>
        <p:nvPicPr>
          <p:cNvPr id="6" name="Picture 5">
            <a:extLst>
              <a:ext uri="{FF2B5EF4-FFF2-40B4-BE49-F238E27FC236}">
                <a16:creationId xmlns:a16="http://schemas.microsoft.com/office/drawing/2014/main" id="{36A2268C-1B72-4462-8498-AA97A7DEFC1F}"/>
              </a:ext>
            </a:extLst>
          </p:cNvPr>
          <p:cNvPicPr>
            <a:picLocks noChangeAspect="1"/>
          </p:cNvPicPr>
          <p:nvPr/>
        </p:nvPicPr>
        <p:blipFill>
          <a:blip r:embed="rId2"/>
          <a:stretch>
            <a:fillRect/>
          </a:stretch>
        </p:blipFill>
        <p:spPr>
          <a:xfrm>
            <a:off x="1362051" y="1340768"/>
            <a:ext cx="6419897" cy="6724699"/>
          </a:xfrm>
          <a:prstGeom prst="rect">
            <a:avLst/>
          </a:prstGeom>
        </p:spPr>
      </p:pic>
    </p:spTree>
    <p:extLst>
      <p:ext uri="{BB962C8B-B14F-4D97-AF65-F5344CB8AC3E}">
        <p14:creationId xmlns:p14="http://schemas.microsoft.com/office/powerpoint/2010/main" val="2185340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66428" y="548680"/>
            <a:ext cx="7772400" cy="1470025"/>
          </a:xfrm>
        </p:spPr>
        <p:txBody>
          <a:bodyPr/>
          <a:lstStyle/>
          <a:p>
            <a:r>
              <a:rPr lang="en-US" sz="3200" b="1" dirty="0">
                <a:solidFill>
                  <a:srgbClr val="0070C0"/>
                </a:solidFill>
              </a:rPr>
              <a:t>SOIL SHEAR STRENGTH</a:t>
            </a:r>
            <a:endParaRPr lang="en-GB" sz="3200" b="1" dirty="0">
              <a:solidFill>
                <a:srgbClr val="0070C0"/>
              </a:solidFill>
            </a:endParaRPr>
          </a:p>
        </p:txBody>
      </p:sp>
      <p:sp>
        <p:nvSpPr>
          <p:cNvPr id="6" name="Content Placeholder 2"/>
          <p:cNvSpPr txBox="1">
            <a:spLocks/>
          </p:cNvSpPr>
          <p:nvPr/>
        </p:nvSpPr>
        <p:spPr bwMode="auto">
          <a:xfrm>
            <a:off x="666428" y="1628800"/>
            <a:ext cx="8010028" cy="342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defTabSz="268288" fontAlgn="auto">
              <a:lnSpc>
                <a:spcPct val="150000"/>
              </a:lnSpc>
              <a:spcAft>
                <a:spcPts val="0"/>
              </a:spcAft>
              <a:buFont typeface="Arial" panose="020B0604020202020204" pitchFamily="34" charset="0"/>
              <a:buChar char="•"/>
              <a:defRPr/>
            </a:pPr>
            <a:r>
              <a:rPr lang="en-GB" sz="2600" dirty="0">
                <a:solidFill>
                  <a:schemeClr val="tx1"/>
                </a:solidFill>
              </a:rPr>
              <a:t>The shear strength of a </a:t>
            </a:r>
            <a:r>
              <a:rPr lang="en-GB" sz="2600" b="1" dirty="0">
                <a:solidFill>
                  <a:srgbClr val="FF0000"/>
                </a:solidFill>
              </a:rPr>
              <a:t>granular</a:t>
            </a:r>
            <a:r>
              <a:rPr lang="en-GB" sz="2600" dirty="0">
                <a:solidFill>
                  <a:srgbClr val="FF0000"/>
                </a:solidFill>
              </a:rPr>
              <a:t> </a:t>
            </a:r>
            <a:r>
              <a:rPr lang="en-GB" sz="2600" dirty="0">
                <a:solidFill>
                  <a:schemeClr val="tx1"/>
                </a:solidFill>
              </a:rPr>
              <a:t>soil is made of two components:</a:t>
            </a:r>
          </a:p>
          <a:p>
            <a:pPr marL="630238" indent="-630238" algn="just" fontAlgn="auto">
              <a:lnSpc>
                <a:spcPct val="150000"/>
              </a:lnSpc>
              <a:spcAft>
                <a:spcPts val="0"/>
              </a:spcAft>
              <a:buFont typeface="Wingdings" panose="05000000000000000000" pitchFamily="2" charset="2"/>
              <a:buChar char="Ø"/>
              <a:defRPr/>
            </a:pPr>
            <a:r>
              <a:rPr lang="en-GB" sz="2600" i="1" dirty="0">
                <a:solidFill>
                  <a:schemeClr val="tx1"/>
                </a:solidFill>
              </a:rPr>
              <a:t>Mineral to mineral friction due to sliding and rolling</a:t>
            </a:r>
          </a:p>
          <a:p>
            <a:pPr marL="630238" indent="-630238" algn="just" fontAlgn="auto">
              <a:lnSpc>
                <a:spcPct val="150000"/>
              </a:lnSpc>
              <a:spcAft>
                <a:spcPts val="0"/>
              </a:spcAft>
              <a:buFont typeface="Wingdings" panose="05000000000000000000" pitchFamily="2" charset="2"/>
              <a:buChar char="Ø"/>
              <a:defRPr/>
            </a:pPr>
            <a:r>
              <a:rPr lang="en-GB" sz="2600" i="1" dirty="0">
                <a:solidFill>
                  <a:schemeClr val="tx1"/>
                </a:solidFill>
              </a:rPr>
              <a:t>Degree of interlocking</a:t>
            </a:r>
          </a:p>
        </p:txBody>
      </p:sp>
      <p:sp>
        <p:nvSpPr>
          <p:cNvPr id="4" name="Content Placeholder 2"/>
          <p:cNvSpPr txBox="1">
            <a:spLocks/>
          </p:cNvSpPr>
          <p:nvPr/>
        </p:nvSpPr>
        <p:spPr bwMode="auto">
          <a:xfrm>
            <a:off x="666428" y="4422179"/>
            <a:ext cx="8128842" cy="171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fontAlgn="auto">
              <a:lnSpc>
                <a:spcPct val="150000"/>
              </a:lnSpc>
              <a:spcAft>
                <a:spcPts val="0"/>
              </a:spcAft>
              <a:buFont typeface="Arial" panose="020B0604020202020204" pitchFamily="34" charset="0"/>
              <a:buChar char="•"/>
              <a:tabLst>
                <a:tab pos="268288" algn="l"/>
              </a:tabLst>
              <a:defRPr/>
            </a:pPr>
            <a:r>
              <a:rPr lang="en-GB" sz="2600" dirty="0">
                <a:solidFill>
                  <a:schemeClr val="tx1"/>
                </a:solidFill>
              </a:rPr>
              <a:t>The shear strength of </a:t>
            </a:r>
            <a:r>
              <a:rPr lang="en-GB" sz="2600" b="1" dirty="0">
                <a:solidFill>
                  <a:srgbClr val="FF0000"/>
                </a:solidFill>
              </a:rPr>
              <a:t>cohesive</a:t>
            </a:r>
            <a:r>
              <a:rPr lang="en-GB" sz="2600" dirty="0">
                <a:solidFill>
                  <a:schemeClr val="tx1"/>
                </a:solidFill>
              </a:rPr>
              <a:t> soil is cohesion due to </a:t>
            </a:r>
            <a:r>
              <a:rPr lang="en-GB" sz="2600" i="1" dirty="0">
                <a:solidFill>
                  <a:schemeClr val="tx1"/>
                </a:solidFill>
              </a:rPr>
              <a:t>the bonding between particles </a:t>
            </a:r>
          </a:p>
        </p:txBody>
      </p:sp>
      <p:sp>
        <p:nvSpPr>
          <p:cNvPr id="5" name="Content Placeholder 2"/>
          <p:cNvSpPr txBox="1">
            <a:spLocks/>
          </p:cNvSpPr>
          <p:nvPr/>
        </p:nvSpPr>
        <p:spPr bwMode="auto">
          <a:xfrm>
            <a:off x="1105836" y="2856158"/>
            <a:ext cx="8009012" cy="156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30238" indent="-630238" algn="just" fontAlgn="auto">
              <a:lnSpc>
                <a:spcPct val="150000"/>
              </a:lnSpc>
              <a:spcAft>
                <a:spcPts val="0"/>
              </a:spcAft>
              <a:buFont typeface="Wingdings" panose="05000000000000000000" pitchFamily="2" charset="2"/>
              <a:buChar char="Ø"/>
              <a:defRPr/>
            </a:pPr>
            <a:endParaRPr lang="en-GB" sz="2600" i="1" dirty="0">
              <a:solidFill>
                <a:schemeClr val="tx1"/>
              </a:solidFill>
            </a:endParaRPr>
          </a:p>
        </p:txBody>
      </p:sp>
    </p:spTree>
    <p:extLst>
      <p:ext uri="{BB962C8B-B14F-4D97-AF65-F5344CB8AC3E}">
        <p14:creationId xmlns:p14="http://schemas.microsoft.com/office/powerpoint/2010/main" val="422394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66428" y="548681"/>
            <a:ext cx="7772400" cy="1008112"/>
          </a:xfrm>
        </p:spPr>
        <p:txBody>
          <a:bodyPr/>
          <a:lstStyle/>
          <a:p>
            <a:r>
              <a:rPr lang="en-US" sz="3200" b="1" dirty="0">
                <a:solidFill>
                  <a:srgbClr val="0070C0"/>
                </a:solidFill>
              </a:rPr>
              <a:t>SOIL SHEAR STRENGTH</a:t>
            </a:r>
            <a:endParaRPr lang="en-GB" sz="3200" b="1" dirty="0">
              <a:solidFill>
                <a:srgbClr val="0070C0"/>
              </a:solidFill>
            </a:endParaRPr>
          </a:p>
        </p:txBody>
      </p:sp>
      <p:sp>
        <p:nvSpPr>
          <p:cNvPr id="6" name="Content Placeholder 2"/>
          <p:cNvSpPr txBox="1">
            <a:spLocks/>
          </p:cNvSpPr>
          <p:nvPr/>
        </p:nvSpPr>
        <p:spPr bwMode="auto">
          <a:xfrm>
            <a:off x="666428" y="2023657"/>
            <a:ext cx="8154044" cy="342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defTabSz="268288" fontAlgn="auto">
              <a:lnSpc>
                <a:spcPct val="150000"/>
              </a:lnSpc>
              <a:spcAft>
                <a:spcPts val="0"/>
              </a:spcAft>
              <a:buFont typeface="Arial" panose="020B0604020202020204" pitchFamily="34" charset="0"/>
              <a:buChar char="•"/>
              <a:defRPr/>
            </a:pPr>
            <a:r>
              <a:rPr lang="en-GB" sz="2600" b="1" u="sng" dirty="0">
                <a:solidFill>
                  <a:schemeClr val="tx1"/>
                </a:solidFill>
              </a:rPr>
              <a:t>The component (</a:t>
            </a:r>
            <a:r>
              <a:rPr lang="en-GB" sz="2600" b="1" u="sng" dirty="0">
                <a:solidFill>
                  <a:srgbClr val="FF0000"/>
                </a:solidFill>
              </a:rPr>
              <a:t>c</a:t>
            </a:r>
            <a:r>
              <a:rPr lang="en-GB" sz="2600" dirty="0">
                <a:solidFill>
                  <a:schemeClr val="tx1"/>
                </a:solidFill>
              </a:rPr>
              <a:t>) of the shear strength is known as </a:t>
            </a:r>
            <a:r>
              <a:rPr lang="en-GB" sz="2600" dirty="0">
                <a:solidFill>
                  <a:schemeClr val="accent6">
                    <a:lumMod val="75000"/>
                  </a:schemeClr>
                </a:solidFill>
              </a:rPr>
              <a:t>cohesion</a:t>
            </a:r>
            <a:r>
              <a:rPr lang="en-GB" sz="2600" dirty="0">
                <a:solidFill>
                  <a:schemeClr val="tx1"/>
                </a:solidFill>
              </a:rPr>
              <a:t>. Cohesion holds the particles of the soil together in a soil mass (</a:t>
            </a:r>
            <a:r>
              <a:rPr lang="en-GB" sz="2600" i="1" dirty="0">
                <a:solidFill>
                  <a:schemeClr val="tx1">
                    <a:lumMod val="95000"/>
                    <a:lumOff val="5000"/>
                  </a:schemeClr>
                </a:solidFill>
              </a:rPr>
              <a:t>Cementation between the grains</a:t>
            </a:r>
            <a:r>
              <a:rPr lang="en-GB" sz="2600" i="1" dirty="0"/>
              <a:t>)</a:t>
            </a:r>
            <a:endParaRPr lang="en-GB" sz="2600" dirty="0">
              <a:solidFill>
                <a:schemeClr val="tx1"/>
              </a:solidFill>
            </a:endParaRPr>
          </a:p>
        </p:txBody>
      </p:sp>
      <p:sp>
        <p:nvSpPr>
          <p:cNvPr id="5" name="Content Placeholder 2"/>
          <p:cNvSpPr txBox="1">
            <a:spLocks/>
          </p:cNvSpPr>
          <p:nvPr/>
        </p:nvSpPr>
        <p:spPr bwMode="auto">
          <a:xfrm>
            <a:off x="635854" y="4514072"/>
            <a:ext cx="8128842"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defTabSz="268288" fontAlgn="auto">
              <a:lnSpc>
                <a:spcPct val="150000"/>
              </a:lnSpc>
              <a:spcAft>
                <a:spcPts val="0"/>
              </a:spcAft>
              <a:buFont typeface="Arial" panose="020B0604020202020204" pitchFamily="34" charset="0"/>
              <a:buChar char="•"/>
              <a:defRPr/>
            </a:pPr>
            <a:r>
              <a:rPr lang="en-GB" sz="2600" b="1" u="sng" dirty="0">
                <a:solidFill>
                  <a:schemeClr val="tx1"/>
                </a:solidFill>
              </a:rPr>
              <a:t>The angle (</a:t>
            </a:r>
            <a:r>
              <a:rPr lang="en-GB" sz="2600" b="1" u="sng" dirty="0">
                <a:solidFill>
                  <a:srgbClr val="00B050"/>
                </a:solidFill>
              </a:rPr>
              <a:t>Φ</a:t>
            </a:r>
            <a:r>
              <a:rPr lang="en-GB" sz="2600" b="1" u="sng" dirty="0">
                <a:solidFill>
                  <a:schemeClr val="tx1"/>
                </a:solidFill>
              </a:rPr>
              <a:t>)</a:t>
            </a:r>
            <a:r>
              <a:rPr lang="en-GB" sz="2600" b="1" dirty="0">
                <a:solidFill>
                  <a:schemeClr val="tx1"/>
                </a:solidFill>
              </a:rPr>
              <a:t> </a:t>
            </a:r>
            <a:r>
              <a:rPr lang="en-GB" sz="2600" dirty="0">
                <a:solidFill>
                  <a:schemeClr val="tx1"/>
                </a:solidFill>
              </a:rPr>
              <a:t>is called the angle of </a:t>
            </a:r>
            <a:r>
              <a:rPr lang="en-GB" sz="2600" dirty="0">
                <a:solidFill>
                  <a:schemeClr val="accent6">
                    <a:lumMod val="75000"/>
                  </a:schemeClr>
                </a:solidFill>
              </a:rPr>
              <a:t>internal friction</a:t>
            </a:r>
            <a:r>
              <a:rPr lang="en-GB" sz="2600" dirty="0">
                <a:solidFill>
                  <a:schemeClr val="tx1"/>
                </a:solidFill>
              </a:rPr>
              <a:t>. It represents the fractional resistance between the particles</a:t>
            </a:r>
            <a:endParaRPr lang="en-GB" sz="2600" i="1" dirty="0">
              <a:solidFill>
                <a:schemeClr val="tx1"/>
              </a:solidFill>
            </a:endParaRPr>
          </a:p>
        </p:txBody>
      </p:sp>
      <mc:AlternateContent xmlns:mc="http://schemas.openxmlformats.org/markup-compatibility/2006" xmlns:a14="http://schemas.microsoft.com/office/drawing/2010/main">
        <mc:Choice Requires="a14">
          <p:sp>
            <p:nvSpPr>
              <p:cNvPr id="7" name="Content Placeholder 2"/>
              <p:cNvSpPr txBox="1">
                <a:spLocks/>
              </p:cNvSpPr>
              <p:nvPr/>
            </p:nvSpPr>
            <p:spPr bwMode="auto">
              <a:xfrm>
                <a:off x="3112468" y="1265097"/>
                <a:ext cx="2880320" cy="7597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defTabSz="268288" fontAlgn="auto">
                  <a:lnSpc>
                    <a:spcPct val="150000"/>
                  </a:lnSpc>
                  <a:spcAft>
                    <a:spcPts val="0"/>
                  </a:spcAft>
                  <a:defRPr/>
                </a:pPr>
                <a14:m>
                  <m:oMathPara xmlns:m="http://schemas.openxmlformats.org/officeDocument/2006/math">
                    <m:oMathParaPr>
                      <m:jc m:val="centerGroup"/>
                    </m:oMathParaPr>
                    <m:oMath xmlns:m="http://schemas.openxmlformats.org/officeDocument/2006/math">
                      <m:r>
                        <a:rPr lang="en-GB" i="1" smtClean="0">
                          <a:solidFill>
                            <a:schemeClr val="tx1"/>
                          </a:solidFill>
                          <a:latin typeface="Cambria Math" panose="02040503050406030204" pitchFamily="18" charset="0"/>
                          <a:ea typeface="Cambria Math" panose="02040503050406030204" pitchFamily="18" charset="0"/>
                        </a:rPr>
                        <m:t>𝜏</m:t>
                      </m:r>
                      <m:r>
                        <a:rPr lang="en-GB" b="0" i="1" smtClean="0">
                          <a:solidFill>
                            <a:schemeClr val="tx1"/>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ea typeface="Cambria Math" panose="02040503050406030204" pitchFamily="18" charset="0"/>
                        </a:rPr>
                        <m:t>𝐶</m:t>
                      </m:r>
                      <m:r>
                        <a:rPr lang="en-GB" b="0" i="1" smtClean="0">
                          <a:solidFill>
                            <a:schemeClr val="tx1"/>
                          </a:solidFill>
                          <a:latin typeface="Cambria Math" panose="02040503050406030204" pitchFamily="18" charset="0"/>
                          <a:ea typeface="Cambria Math" panose="02040503050406030204" pitchFamily="18" charset="0"/>
                        </a:rPr>
                        <m:t>+</m:t>
                      </m:r>
                      <m:r>
                        <a:rPr lang="en-GB" b="0" i="1" smtClean="0">
                          <a:solidFill>
                            <a:schemeClr val="tx1"/>
                          </a:solidFill>
                          <a:latin typeface="Cambria Math" panose="02040503050406030204" pitchFamily="18" charset="0"/>
                          <a:ea typeface="Cambria Math" panose="02040503050406030204" pitchFamily="18" charset="0"/>
                        </a:rPr>
                        <m:t>𝜎</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𝑡𝑎𝑛</m:t>
                      </m:r>
                      <m:r>
                        <a:rPr lang="en-GB" b="0" i="1" smtClean="0">
                          <a:solidFill>
                            <a:srgbClr val="00B050"/>
                          </a:solidFill>
                          <a:latin typeface="Cambria Math" panose="02040503050406030204" pitchFamily="18" charset="0"/>
                          <a:ea typeface="Cambria Math" panose="02040503050406030204" pitchFamily="18" charset="0"/>
                        </a:rPr>
                        <m:t>∅</m:t>
                      </m:r>
                    </m:oMath>
                  </m:oMathPara>
                </a14:m>
                <a:endParaRPr lang="en-GB" i="1" dirty="0">
                  <a:solidFill>
                    <a:schemeClr val="tx1"/>
                  </a:solidFill>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bwMode="auto">
              <a:xfrm>
                <a:off x="3112468" y="1265097"/>
                <a:ext cx="2880320" cy="759747"/>
              </a:xfrm>
              <a:prstGeom prst="rect">
                <a:avLst/>
              </a:prstGeom>
              <a:blipFill rotWithShape="0">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64835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996952"/>
            <a:ext cx="5914580" cy="2873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437828" y="1836588"/>
            <a:ext cx="8229600" cy="4525963"/>
          </a:xfrm>
        </p:spPr>
        <p:txBody>
          <a:bodyPr/>
          <a:lstStyle/>
          <a:p>
            <a:pPr algn="just">
              <a:lnSpc>
                <a:spcPct val="150000"/>
              </a:lnSpc>
              <a:buFont typeface="Wingdings" pitchFamily="2" charset="2"/>
              <a:buChar char="ü"/>
            </a:pPr>
            <a:r>
              <a:rPr lang="en-GB" sz="2600" dirty="0"/>
              <a:t>A soil mass in nature is encircled by confining pressure from the surrounding soil. </a:t>
            </a:r>
          </a:p>
        </p:txBody>
      </p:sp>
      <p:sp>
        <p:nvSpPr>
          <p:cNvPr id="5" name="TextBox 4"/>
          <p:cNvSpPr txBox="1"/>
          <p:nvPr/>
        </p:nvSpPr>
        <p:spPr>
          <a:xfrm>
            <a:off x="4564141" y="5995766"/>
            <a:ext cx="3672408" cy="369332"/>
          </a:xfrm>
          <a:prstGeom prst="rect">
            <a:avLst/>
          </a:prstGeom>
          <a:noFill/>
        </p:spPr>
        <p:txBody>
          <a:bodyPr wrap="square" rtlCol="0">
            <a:spAutoFit/>
          </a:bodyPr>
          <a:lstStyle/>
          <a:p>
            <a:r>
              <a:rPr lang="en-GB" dirty="0"/>
              <a:t>A soil mass sample in nature </a:t>
            </a:r>
          </a:p>
        </p:txBody>
      </p:sp>
      <p:sp>
        <p:nvSpPr>
          <p:cNvPr id="7" name="Title 1"/>
          <p:cNvSpPr txBox="1">
            <a:spLocks/>
          </p:cNvSpPr>
          <p:nvPr/>
        </p:nvSpPr>
        <p:spPr bwMode="auto">
          <a:xfrm>
            <a:off x="666428" y="54868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b="1" dirty="0">
                <a:solidFill>
                  <a:srgbClr val="0070C0"/>
                </a:solidFill>
              </a:rPr>
              <a:t>SOIL SHEAR STRENGTH</a:t>
            </a:r>
            <a:endParaRPr lang="en-GB" sz="3200" b="1" dirty="0">
              <a:solidFill>
                <a:srgbClr val="0070C0"/>
              </a:solidFill>
            </a:endParaRPr>
          </a:p>
        </p:txBody>
      </p:sp>
    </p:spTree>
    <p:extLst>
      <p:ext uri="{BB962C8B-B14F-4D97-AF65-F5344CB8AC3E}">
        <p14:creationId xmlns:p14="http://schemas.microsoft.com/office/powerpoint/2010/main" val="326895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686800" cy="4536505"/>
          </a:xfrm>
        </p:spPr>
        <p:txBody>
          <a:bodyPr/>
          <a:lstStyle/>
          <a:p>
            <a:pPr>
              <a:lnSpc>
                <a:spcPct val="200000"/>
              </a:lnSpc>
              <a:buFont typeface="Wingdings" panose="05000000000000000000" pitchFamily="2" charset="2"/>
              <a:buChar char="Ø"/>
            </a:pPr>
            <a:r>
              <a:rPr lang="en-GB" sz="4000" dirty="0">
                <a:solidFill>
                  <a:srgbClr val="002060"/>
                </a:solidFill>
              </a:rPr>
              <a:t> UNCONFINED COMPRESSION TEST</a:t>
            </a:r>
          </a:p>
          <a:p>
            <a:pPr marL="0" indent="0">
              <a:lnSpc>
                <a:spcPct val="200000"/>
              </a:lnSpc>
              <a:buNone/>
            </a:pPr>
            <a:endParaRPr lang="en-GB" sz="4000" dirty="0">
              <a:solidFill>
                <a:srgbClr val="0070C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755" y="1401647"/>
            <a:ext cx="3683559" cy="2448961"/>
          </a:xfrm>
          <a:prstGeom prst="rect">
            <a:avLst/>
          </a:prstGeom>
        </p:spPr>
      </p:pic>
      <p:sp>
        <p:nvSpPr>
          <p:cNvPr id="4" name="Content Placeholder 2"/>
          <p:cNvSpPr txBox="1">
            <a:spLocks/>
          </p:cNvSpPr>
          <p:nvPr/>
        </p:nvSpPr>
        <p:spPr bwMode="auto">
          <a:xfrm>
            <a:off x="477735" y="3282342"/>
            <a:ext cx="9073009"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200000"/>
              </a:lnSpc>
              <a:buFont typeface="Wingdings" panose="05000000000000000000" pitchFamily="2" charset="2"/>
              <a:buChar char="Ø"/>
            </a:pPr>
            <a:r>
              <a:rPr lang="en-GB" sz="4000" dirty="0">
                <a:solidFill>
                  <a:srgbClr val="002060"/>
                </a:solidFill>
              </a:rPr>
              <a:t> TRIAXIAL COMPRESSION TEST</a:t>
            </a:r>
          </a:p>
        </p:txBody>
      </p:sp>
      <p:pic>
        <p:nvPicPr>
          <p:cNvPr id="5" name="Picture 4"/>
          <p:cNvPicPr>
            <a:picLocks noChangeAspect="1"/>
          </p:cNvPicPr>
          <p:nvPr/>
        </p:nvPicPr>
        <p:blipFill>
          <a:blip r:embed="rId4"/>
          <a:stretch>
            <a:fillRect/>
          </a:stretch>
        </p:blipFill>
        <p:spPr>
          <a:xfrm>
            <a:off x="5530949" y="4353977"/>
            <a:ext cx="3816423" cy="2539895"/>
          </a:xfrm>
          <a:prstGeom prst="rect">
            <a:avLst/>
          </a:prstGeom>
        </p:spPr>
      </p:pic>
    </p:spTree>
    <p:extLst>
      <p:ext uri="{BB962C8B-B14F-4D97-AF65-F5344CB8AC3E}">
        <p14:creationId xmlns:p14="http://schemas.microsoft.com/office/powerpoint/2010/main" val="2540952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7828" y="1457966"/>
            <a:ext cx="8229600" cy="3104580"/>
          </a:xfrm>
        </p:spPr>
        <p:txBody>
          <a:bodyPr/>
          <a:lstStyle/>
          <a:p>
            <a:pPr algn="just">
              <a:lnSpc>
                <a:spcPct val="150000"/>
              </a:lnSpc>
              <a:buFont typeface="Wingdings" pitchFamily="2" charset="2"/>
              <a:buChar char="ü"/>
            </a:pPr>
            <a:r>
              <a:rPr lang="en-GB" sz="2600" dirty="0"/>
              <a:t>The unconfined compression test is a</a:t>
            </a:r>
            <a:r>
              <a:rPr lang="en-GB" sz="2600" b="1" dirty="0">
                <a:solidFill>
                  <a:srgbClr val="FF0000"/>
                </a:solidFill>
              </a:rPr>
              <a:t> quick</a:t>
            </a:r>
            <a:r>
              <a:rPr lang="en-GB" sz="2600" dirty="0"/>
              <a:t>, relatively inexpensive means to obtain an estimation of the </a:t>
            </a:r>
            <a:r>
              <a:rPr lang="en-GB" sz="2600" dirty="0" err="1"/>
              <a:t>undrained</a:t>
            </a:r>
            <a:r>
              <a:rPr lang="en-GB" sz="2600" dirty="0"/>
              <a:t> shear strength of cohesive (</a:t>
            </a:r>
            <a:r>
              <a:rPr lang="en-GB" sz="2600" b="1" i="1" dirty="0"/>
              <a:t>fine-grained</a:t>
            </a:r>
            <a:r>
              <a:rPr lang="en-GB" sz="2600" dirty="0"/>
              <a:t>) specimens.</a:t>
            </a:r>
          </a:p>
        </p:txBody>
      </p:sp>
      <p:sp>
        <p:nvSpPr>
          <p:cNvPr id="7" name="Title 1"/>
          <p:cNvSpPr txBox="1">
            <a:spLocks/>
          </p:cNvSpPr>
          <p:nvPr/>
        </p:nvSpPr>
        <p:spPr bwMode="auto">
          <a:xfrm>
            <a:off x="666428" y="-12059"/>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b="1" dirty="0">
                <a:solidFill>
                  <a:srgbClr val="0070C0"/>
                </a:solidFill>
              </a:rPr>
              <a:t>UNCONFINED COMPRESSION TEST</a:t>
            </a:r>
          </a:p>
        </p:txBody>
      </p:sp>
      <p:sp>
        <p:nvSpPr>
          <p:cNvPr id="8" name="Content Placeholder 3"/>
          <p:cNvSpPr txBox="1">
            <a:spLocks/>
          </p:cNvSpPr>
          <p:nvPr/>
        </p:nvSpPr>
        <p:spPr bwMode="auto">
          <a:xfrm>
            <a:off x="437828" y="3933056"/>
            <a:ext cx="3384376" cy="310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Wingdings" pitchFamily="2" charset="2"/>
              <a:buChar char="ü"/>
            </a:pPr>
            <a:r>
              <a:rPr lang="en-GB" sz="2600" dirty="0"/>
              <a:t>A cylindrical sample of the soil is loaded just axially</a:t>
            </a:r>
          </a:p>
        </p:txBody>
      </p:sp>
      <p:grpSp>
        <p:nvGrpSpPr>
          <p:cNvPr id="16" name="Group 15"/>
          <p:cNvGrpSpPr/>
          <p:nvPr/>
        </p:nvGrpSpPr>
        <p:grpSpPr>
          <a:xfrm>
            <a:off x="5409837" y="3349746"/>
            <a:ext cx="3574896" cy="3508254"/>
            <a:chOff x="5409837" y="3349746"/>
            <a:chExt cx="3574896" cy="3508254"/>
          </a:xfrm>
        </p:grpSpPr>
        <p:sp>
          <p:nvSpPr>
            <p:cNvPr id="11" name="TextBox 10"/>
            <p:cNvSpPr txBox="1"/>
            <p:nvPr/>
          </p:nvSpPr>
          <p:spPr>
            <a:xfrm>
              <a:off x="7608991" y="3793480"/>
              <a:ext cx="1375742" cy="369332"/>
            </a:xfrm>
            <a:prstGeom prst="rect">
              <a:avLst/>
            </a:prstGeom>
            <a:noFill/>
          </p:spPr>
          <p:txBody>
            <a:bodyPr wrap="square" rtlCol="0">
              <a:spAutoFit/>
            </a:bodyPr>
            <a:lstStyle/>
            <a:p>
              <a:r>
                <a:rPr lang="en-GB" dirty="0"/>
                <a:t>Axial Stress</a:t>
              </a:r>
            </a:p>
          </p:txBody>
        </p:sp>
        <p:grpSp>
          <p:nvGrpSpPr>
            <p:cNvPr id="14" name="Group 13"/>
            <p:cNvGrpSpPr/>
            <p:nvPr/>
          </p:nvGrpSpPr>
          <p:grpSpPr>
            <a:xfrm>
              <a:off x="6660232" y="3349746"/>
              <a:ext cx="948759" cy="3508254"/>
              <a:chOff x="6660232" y="3349746"/>
              <a:chExt cx="948759" cy="3508254"/>
            </a:xfrm>
          </p:grpSpPr>
          <p:grpSp>
            <p:nvGrpSpPr>
              <p:cNvPr id="10" name="Group 9"/>
              <p:cNvGrpSpPr/>
              <p:nvPr/>
            </p:nvGrpSpPr>
            <p:grpSpPr>
              <a:xfrm>
                <a:off x="6660232" y="3789040"/>
                <a:ext cx="864096" cy="2816548"/>
                <a:chOff x="6588224" y="3789040"/>
                <a:chExt cx="936104" cy="3248596"/>
              </a:xfrm>
            </p:grpSpPr>
            <p:sp>
              <p:nvSpPr>
                <p:cNvPr id="2" name="Rectangle 1"/>
                <p:cNvSpPr/>
                <p:nvPr/>
              </p:nvSpPr>
              <p:spPr>
                <a:xfrm>
                  <a:off x="6588224" y="4437112"/>
                  <a:ext cx="936104" cy="194009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3" name="Down Arrow 2"/>
                <p:cNvSpPr/>
                <p:nvPr/>
              </p:nvSpPr>
              <p:spPr>
                <a:xfrm>
                  <a:off x="6840252" y="3789040"/>
                  <a:ext cx="432048" cy="648071"/>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9" name="Down Arrow 8"/>
                <p:cNvSpPr/>
                <p:nvPr/>
              </p:nvSpPr>
              <p:spPr>
                <a:xfrm rot="10800000">
                  <a:off x="6840252" y="6389564"/>
                  <a:ext cx="432048" cy="648072"/>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grpSp>
          <p:graphicFrame>
            <p:nvGraphicFramePr>
              <p:cNvPr id="12" name="Object 11"/>
              <p:cNvGraphicFramePr>
                <a:graphicFrameLocks noChangeAspect="1"/>
              </p:cNvGraphicFramePr>
              <p:nvPr>
                <p:extLst>
                  <p:ext uri="{D42A27DB-BD31-4B8C-83A1-F6EECF244321}">
                    <p14:modId xmlns:p14="http://schemas.microsoft.com/office/powerpoint/2010/main" val="3887222144"/>
                  </p:ext>
                </p:extLst>
              </p:nvPr>
            </p:nvGraphicFramePr>
            <p:xfrm>
              <a:off x="6785579" y="3349746"/>
              <a:ext cx="352950" cy="428582"/>
            </p:xfrm>
            <a:graphic>
              <a:graphicData uri="http://schemas.openxmlformats.org/presentationml/2006/ole">
                <mc:AlternateContent xmlns:mc="http://schemas.openxmlformats.org/markup-compatibility/2006">
                  <mc:Choice xmlns:v="urn:schemas-microsoft-com:vml" Requires="v">
                    <p:oleObj name="Equation" r:id="rId2" imgW="177480" imgH="215640" progId="Equation.3">
                      <p:embed/>
                    </p:oleObj>
                  </mc:Choice>
                  <mc:Fallback>
                    <p:oleObj name="Equation" r:id="rId2" imgW="177480" imgH="215640" progId="Equation.3">
                      <p:embed/>
                      <p:pic>
                        <p:nvPicPr>
                          <p:cNvPr id="0" name=""/>
                          <p:cNvPicPr/>
                          <p:nvPr/>
                        </p:nvPicPr>
                        <p:blipFill>
                          <a:blip r:embed="rId3"/>
                          <a:stretch>
                            <a:fillRect/>
                          </a:stretch>
                        </p:blipFill>
                        <p:spPr>
                          <a:xfrm>
                            <a:off x="6785579" y="3349746"/>
                            <a:ext cx="352950" cy="42858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680220416"/>
                  </p:ext>
                </p:extLst>
              </p:nvPr>
            </p:nvGraphicFramePr>
            <p:xfrm>
              <a:off x="7256041" y="6429418"/>
              <a:ext cx="352950" cy="428582"/>
            </p:xfrm>
            <a:graphic>
              <a:graphicData uri="http://schemas.openxmlformats.org/presentationml/2006/ole">
                <mc:AlternateContent xmlns:mc="http://schemas.openxmlformats.org/markup-compatibility/2006">
                  <mc:Choice xmlns:v="urn:schemas-microsoft-com:vml" Requires="v">
                    <p:oleObj name="Equation" r:id="rId4" imgW="177480" imgH="215640" progId="Equation.3">
                      <p:embed/>
                    </p:oleObj>
                  </mc:Choice>
                  <mc:Fallback>
                    <p:oleObj name="Equation" r:id="rId4" imgW="177480" imgH="215640" progId="Equation.3">
                      <p:embed/>
                      <p:pic>
                        <p:nvPicPr>
                          <p:cNvPr id="0" name=""/>
                          <p:cNvPicPr/>
                          <p:nvPr/>
                        </p:nvPicPr>
                        <p:blipFill>
                          <a:blip r:embed="rId5"/>
                          <a:stretch>
                            <a:fillRect/>
                          </a:stretch>
                        </p:blipFill>
                        <p:spPr>
                          <a:xfrm>
                            <a:off x="7256041" y="6429418"/>
                            <a:ext cx="352950" cy="428582"/>
                          </a:xfrm>
                          <a:prstGeom prst="rect">
                            <a:avLst/>
                          </a:prstGeom>
                        </p:spPr>
                      </p:pic>
                    </p:oleObj>
                  </mc:Fallback>
                </mc:AlternateContent>
              </a:graphicData>
            </a:graphic>
          </p:graphicFrame>
        </p:grpSp>
        <p:sp>
          <p:nvSpPr>
            <p:cNvPr id="15" name="TextBox 14"/>
            <p:cNvSpPr txBox="1"/>
            <p:nvPr/>
          </p:nvSpPr>
          <p:spPr>
            <a:xfrm>
              <a:off x="5409837" y="6225544"/>
              <a:ext cx="1375742" cy="369332"/>
            </a:xfrm>
            <a:prstGeom prst="rect">
              <a:avLst/>
            </a:prstGeom>
            <a:noFill/>
          </p:spPr>
          <p:txBody>
            <a:bodyPr wrap="square" rtlCol="0">
              <a:spAutoFit/>
            </a:bodyPr>
            <a:lstStyle/>
            <a:p>
              <a:r>
                <a:rPr lang="en-GB" dirty="0"/>
                <a:t>Axial Stress</a:t>
              </a:r>
            </a:p>
          </p:txBody>
        </p:sp>
      </p:grpSp>
    </p:spTree>
    <p:extLst>
      <p:ext uri="{BB962C8B-B14F-4D97-AF65-F5344CB8AC3E}">
        <p14:creationId xmlns:p14="http://schemas.microsoft.com/office/powerpoint/2010/main" val="425490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666428" y="-12059"/>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b="1" i="1" dirty="0">
                <a:solidFill>
                  <a:srgbClr val="0070C0"/>
                </a:solidFill>
                <a:latin typeface="Bookman Old Style" panose="02050604050505020204" pitchFamily="18" charset="0"/>
                <a:ea typeface="Times New Roman" panose="02020603050405020304" pitchFamily="18" charset="0"/>
                <a:cs typeface="Times New Roman" panose="02020603050405020304" pitchFamily="18" charset="0"/>
              </a:rPr>
              <a:t> A typical stress-strain response</a:t>
            </a:r>
            <a:endParaRPr lang="en-GB" sz="3200"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51665" b="11780"/>
          <a:stretch/>
        </p:blipFill>
        <p:spPr>
          <a:xfrm>
            <a:off x="1475656" y="1844824"/>
            <a:ext cx="6680961" cy="4280070"/>
          </a:xfrm>
          <a:prstGeom prst="rect">
            <a:avLst/>
          </a:prstGeom>
        </p:spPr>
      </p:pic>
      <p:sp>
        <p:nvSpPr>
          <p:cNvPr id="17" name="Oval 16"/>
          <p:cNvSpPr/>
          <p:nvPr/>
        </p:nvSpPr>
        <p:spPr>
          <a:xfrm>
            <a:off x="3635896" y="2276872"/>
            <a:ext cx="504056" cy="504056"/>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grpSp>
        <p:nvGrpSpPr>
          <p:cNvPr id="25" name="Group 24"/>
          <p:cNvGrpSpPr/>
          <p:nvPr/>
        </p:nvGrpSpPr>
        <p:grpSpPr>
          <a:xfrm>
            <a:off x="2130838" y="2159387"/>
            <a:ext cx="1476164" cy="369332"/>
            <a:chOff x="2159732" y="2159568"/>
            <a:chExt cx="1476164" cy="369332"/>
          </a:xfrm>
        </p:grpSpPr>
        <mc:AlternateContent xmlns:mc="http://schemas.openxmlformats.org/markup-compatibility/2006" xmlns:a14="http://schemas.microsoft.com/office/drawing/2010/main">
          <mc:Choice Requires="a14">
            <p:sp>
              <p:nvSpPr>
                <p:cNvPr id="19" name="TextBox 18"/>
                <p:cNvSpPr txBox="1"/>
                <p:nvPr/>
              </p:nvSpPr>
              <p:spPr>
                <a:xfrm>
                  <a:off x="2159732" y="2159568"/>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𝒒</m:t>
                            </m:r>
                          </m:e>
                          <m:sub>
                            <m:r>
                              <a:rPr lang="en-GB" b="1" i="1" smtClean="0">
                                <a:latin typeface="Cambria Math" panose="02040503050406030204" pitchFamily="18" charset="0"/>
                              </a:rPr>
                              <m:t>𝒖</m:t>
                            </m:r>
                          </m:sub>
                        </m:sSub>
                      </m:oMath>
                    </m:oMathPara>
                  </a14:m>
                  <a:endParaRPr lang="en-GB"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2159732" y="2159568"/>
                  <a:ext cx="648072" cy="369332"/>
                </a:xfrm>
                <a:prstGeom prst="rect">
                  <a:avLst/>
                </a:prstGeom>
                <a:blipFill rotWithShape="0">
                  <a:blip r:embed="rId4"/>
                  <a:stretch>
                    <a:fillRect b="-6557"/>
                  </a:stretch>
                </a:blipFill>
              </p:spPr>
              <p:txBody>
                <a:bodyPr/>
                <a:lstStyle/>
                <a:p>
                  <a:r>
                    <a:rPr lang="en-GB">
                      <a:noFill/>
                    </a:rPr>
                    <a:t> </a:t>
                  </a:r>
                </a:p>
              </p:txBody>
            </p:sp>
          </mc:Fallback>
        </mc:AlternateContent>
        <p:cxnSp>
          <p:nvCxnSpPr>
            <p:cNvPr id="21" name="Straight Connector 20"/>
            <p:cNvCxnSpPr/>
            <p:nvPr/>
          </p:nvCxnSpPr>
          <p:spPr>
            <a:xfrm flipH="1">
              <a:off x="2159732" y="2528900"/>
              <a:ext cx="1476164" cy="0"/>
            </a:xfrm>
            <a:prstGeom prst="line">
              <a:avLst/>
            </a:prstGeom>
            <a:ln w="19050">
              <a:prstDash val="lg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335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666428" y="-12059"/>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b="1" i="1" dirty="0">
                <a:solidFill>
                  <a:srgbClr val="0070C0"/>
                </a:solidFill>
              </a:rPr>
              <a:t>Mohr’s circle</a:t>
            </a:r>
            <a:endParaRPr lang="en-US" sz="32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35" b="17820"/>
          <a:stretch/>
        </p:blipFill>
        <p:spPr>
          <a:xfrm>
            <a:off x="251520" y="1268760"/>
            <a:ext cx="7867350" cy="4392488"/>
          </a:xfrm>
          <a:prstGeom prst="rect">
            <a:avLst/>
          </a:prstGeom>
        </p:spPr>
      </p:pic>
      <p:sp>
        <p:nvSpPr>
          <p:cNvPr id="4" name="Oval 3"/>
          <p:cNvSpPr/>
          <p:nvPr/>
        </p:nvSpPr>
        <p:spPr>
          <a:xfrm>
            <a:off x="4552628" y="4869160"/>
            <a:ext cx="432048" cy="432048"/>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p:cNvSpPr txBox="1"/>
              <p:nvPr/>
            </p:nvSpPr>
            <p:spPr>
              <a:xfrm>
                <a:off x="1907704" y="6091432"/>
                <a:ext cx="3384376" cy="540533"/>
              </a:xfrm>
              <a:prstGeom prst="rect">
                <a:avLst/>
              </a:prstGeom>
              <a:noFill/>
            </p:spPr>
            <p:txBody>
              <a:bodyPr wrap="square" lIns="0" tIns="0" rIns="0" bIns="0" rtlCol="0">
                <a:spAutoFit/>
              </a:bodyPr>
              <a:lstStyle/>
              <a:p>
                <a14:m>
                  <m:oMath xmlns:m="http://schemas.openxmlformats.org/officeDocument/2006/math">
                    <m:sSub>
                      <m:sSubPr>
                        <m:ctrlPr>
                          <a:rPr lang="en-GB" sz="3200" i="1" smtClean="0">
                            <a:latin typeface="Cambria Math" panose="02040503050406030204" pitchFamily="18" charset="0"/>
                          </a:rPr>
                        </m:ctrlPr>
                      </m:sSubPr>
                      <m:e>
                        <m:r>
                          <a:rPr lang="en-GB" sz="3200" b="0" i="1" smtClean="0">
                            <a:latin typeface="Cambria Math" panose="02040503050406030204" pitchFamily="18" charset="0"/>
                          </a:rPr>
                          <m:t>𝑆</m:t>
                        </m:r>
                      </m:e>
                      <m:sub>
                        <m:r>
                          <a:rPr lang="en-GB" sz="3200" b="0" i="1" smtClean="0">
                            <a:latin typeface="Cambria Math" panose="02040503050406030204" pitchFamily="18" charset="0"/>
                          </a:rPr>
                          <m:t>𝑢</m:t>
                        </m:r>
                      </m:sub>
                    </m:sSub>
                    <m:r>
                      <a:rPr lang="en-GB" sz="3200" i="1" smtClean="0">
                        <a:latin typeface="Cambria Math" panose="02040503050406030204" pitchFamily="18" charset="0"/>
                      </a:rPr>
                      <m:t>=</m:t>
                    </m:r>
                    <m:sSub>
                      <m:sSubPr>
                        <m:ctrlPr>
                          <a:rPr lang="en-GB" sz="3200" i="1" smtClean="0">
                            <a:latin typeface="Cambria Math" panose="02040503050406030204" pitchFamily="18" charset="0"/>
                          </a:rPr>
                        </m:ctrlPr>
                      </m:sSubPr>
                      <m:e>
                        <m:r>
                          <a:rPr lang="en-GB" sz="3200" b="0" i="1" smtClean="0">
                            <a:latin typeface="Cambria Math" panose="02040503050406030204" pitchFamily="18" charset="0"/>
                          </a:rPr>
                          <m:t>𝐶</m:t>
                        </m:r>
                      </m:e>
                      <m:sub>
                        <m:r>
                          <a:rPr lang="en-GB" sz="3200" b="0" i="1" smtClean="0">
                            <a:latin typeface="Cambria Math" panose="02040503050406030204" pitchFamily="18" charset="0"/>
                          </a:rPr>
                          <m:t>𝑢</m:t>
                        </m:r>
                      </m:sub>
                    </m:sSub>
                    <m:r>
                      <a:rPr lang="en-GB" sz="3200" b="0" i="1" smtClean="0">
                        <a:latin typeface="Cambria Math" panose="02040503050406030204" pitchFamily="18" charset="0"/>
                      </a:rPr>
                      <m:t>=</m:t>
                    </m:r>
                    <m:box>
                      <m:boxPr>
                        <m:ctrlPr>
                          <a:rPr lang="en-GB" sz="3200" b="0" i="1" smtClean="0">
                            <a:latin typeface="Cambria Math" panose="02040503050406030204" pitchFamily="18" charset="0"/>
                          </a:rPr>
                        </m:ctrlPr>
                      </m:boxPr>
                      <m:e>
                        <m:argPr>
                          <m:argSz m:val="-1"/>
                        </m:argPr>
                        <m:f>
                          <m:fPr>
                            <m:ctrlPr>
                              <a:rPr lang="en-GB" sz="3200" b="0" i="1" smtClean="0">
                                <a:latin typeface="Cambria Math" panose="02040503050406030204" pitchFamily="18" charset="0"/>
                              </a:rPr>
                            </m:ctrlPr>
                          </m:fPr>
                          <m:num>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ea typeface="Cambria Math" panose="02040503050406030204" pitchFamily="18" charset="0"/>
                                  </a:rPr>
                                  <m:t>𝜎</m:t>
                                </m:r>
                              </m:e>
                              <m:sub>
                                <m:r>
                                  <a:rPr lang="en-GB" sz="3200" b="0" i="1" smtClean="0">
                                    <a:latin typeface="Cambria Math" panose="02040503050406030204" pitchFamily="18" charset="0"/>
                                  </a:rPr>
                                  <m:t>1</m:t>
                                </m:r>
                              </m:sub>
                            </m:sSub>
                          </m:num>
                          <m:den>
                            <m:r>
                              <a:rPr lang="en-GB" sz="3200" b="0" i="1" smtClean="0">
                                <a:latin typeface="Cambria Math" panose="02040503050406030204" pitchFamily="18" charset="0"/>
                              </a:rPr>
                              <m:t>2</m:t>
                            </m:r>
                          </m:den>
                        </m:f>
                      </m:e>
                    </m:box>
                  </m:oMath>
                </a14:m>
                <a:r>
                  <a:rPr lang="en-GB" sz="3200" dirty="0"/>
                  <a:t> = </a:t>
                </a:r>
                <a14:m>
                  <m:oMath xmlns:m="http://schemas.openxmlformats.org/officeDocument/2006/math">
                    <m:box>
                      <m:boxPr>
                        <m:ctrlPr>
                          <a:rPr lang="en-GB" sz="3200" i="1">
                            <a:latin typeface="Cambria Math" panose="02040503050406030204" pitchFamily="18" charset="0"/>
                          </a:rPr>
                        </m:ctrlPr>
                      </m:boxPr>
                      <m:e>
                        <m:argPr>
                          <m:argSz m:val="-1"/>
                        </m:argPr>
                        <m:f>
                          <m:fPr>
                            <m:ctrlPr>
                              <a:rPr lang="en-GB" sz="3200" i="1">
                                <a:latin typeface="Cambria Math" panose="02040503050406030204" pitchFamily="18" charset="0"/>
                              </a:rPr>
                            </m:ctrlPr>
                          </m:fPr>
                          <m:num>
                            <m:sSub>
                              <m:sSubPr>
                                <m:ctrlPr>
                                  <a:rPr lang="en-GB" sz="3200" i="1">
                                    <a:latin typeface="Cambria Math" panose="02040503050406030204" pitchFamily="18" charset="0"/>
                                  </a:rPr>
                                </m:ctrlPr>
                              </m:sSubPr>
                              <m:e>
                                <m:r>
                                  <a:rPr lang="en-GB" sz="3200" b="0" i="1" smtClean="0">
                                    <a:latin typeface="Cambria Math" panose="02040503050406030204" pitchFamily="18" charset="0"/>
                                  </a:rPr>
                                  <m:t>𝑞</m:t>
                                </m:r>
                              </m:e>
                              <m:sub>
                                <m:r>
                                  <a:rPr lang="en-GB" sz="3200" b="0" i="1" smtClean="0">
                                    <a:latin typeface="Cambria Math" panose="02040503050406030204" pitchFamily="18" charset="0"/>
                                  </a:rPr>
                                  <m:t>𝑢</m:t>
                                </m:r>
                              </m:sub>
                            </m:sSub>
                          </m:num>
                          <m:den>
                            <m:r>
                              <a:rPr lang="en-GB" sz="3200" i="1">
                                <a:latin typeface="Cambria Math" panose="02040503050406030204" pitchFamily="18" charset="0"/>
                              </a:rPr>
                              <m:t>2</m:t>
                            </m:r>
                          </m:den>
                        </m:f>
                      </m:e>
                    </m:box>
                  </m:oMath>
                </a14:m>
                <a:endParaRPr lang="en-GB"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1907704" y="6091432"/>
                <a:ext cx="3384376" cy="540533"/>
              </a:xfrm>
              <a:prstGeom prst="rect">
                <a:avLst/>
              </a:prstGeom>
              <a:blipFill rotWithShape="0">
                <a:blip r:embed="rId4"/>
                <a:stretch>
                  <a:fillRect t="-21348" b="-37079"/>
                </a:stretch>
              </a:blipFill>
            </p:spPr>
            <p:txBody>
              <a:bodyPr/>
              <a:lstStyle/>
              <a:p>
                <a:r>
                  <a:rPr lang="en-GB">
                    <a:noFill/>
                  </a:rPr>
                  <a:t> </a:t>
                </a:r>
              </a:p>
            </p:txBody>
          </p:sp>
        </mc:Fallback>
      </mc:AlternateContent>
      <p:sp>
        <p:nvSpPr>
          <p:cNvPr id="11" name="Rectangle 10"/>
          <p:cNvSpPr/>
          <p:nvPr/>
        </p:nvSpPr>
        <p:spPr>
          <a:xfrm>
            <a:off x="5916542" y="5877289"/>
            <a:ext cx="3259732" cy="923330"/>
          </a:xfrm>
          <a:prstGeom prst="rect">
            <a:avLst/>
          </a:prstGeom>
        </p:spPr>
        <p:txBody>
          <a:bodyPr wrap="square">
            <a:spAutoFit/>
          </a:bodyPr>
          <a:lstStyle/>
          <a:p>
            <a:r>
              <a:rPr lang="en-US" b="1" i="1" dirty="0">
                <a:latin typeface="Bookman Old Style" panose="02050604050505020204" pitchFamily="18" charset="0"/>
                <a:ea typeface="Times New Roman" panose="02020603050405020304" pitchFamily="18" charset="0"/>
                <a:cs typeface="Times New Roman" panose="02020603050405020304" pitchFamily="18" charset="0"/>
              </a:rPr>
              <a:t> The corresponding evolution of the Mohr circle in the total stress</a:t>
            </a:r>
            <a:endParaRPr lang="en-GB" dirty="0"/>
          </a:p>
        </p:txBody>
      </p:sp>
    </p:spTree>
    <p:extLst>
      <p:ext uri="{BB962C8B-B14F-4D97-AF65-F5344CB8AC3E}">
        <p14:creationId xmlns:p14="http://schemas.microsoft.com/office/powerpoint/2010/main" val="328477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theme/theme1.xml><?xml version="1.0" encoding="utf-8"?>
<a:theme xmlns:a="http://schemas.openxmlformats.org/drawingml/2006/main" name="Water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 content</Template>
  <TotalTime>12229</TotalTime>
  <Words>1401</Words>
  <Application>Microsoft Office PowerPoint</Application>
  <PresentationFormat>On-screen Show (4:3)</PresentationFormat>
  <Paragraphs>132</Paragraphs>
  <Slides>26</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Bookman Old Style</vt:lpstr>
      <vt:lpstr>Calibri</vt:lpstr>
      <vt:lpstr>Cambria Math</vt:lpstr>
      <vt:lpstr>Wingdings</vt:lpstr>
      <vt:lpstr>Water content</vt:lpstr>
      <vt:lpstr>Equation</vt:lpstr>
      <vt:lpstr>University of Salahaddin – Hawler College of Engineering Civil Department</vt:lpstr>
      <vt:lpstr>SOIL SHEAR STRENGTH</vt:lpstr>
      <vt:lpstr>SOIL SHEAR STRENGTH</vt:lpstr>
      <vt:lpstr>SOIL SHEAR STRENGTH</vt:lpstr>
      <vt:lpstr>PowerPoint Presentation</vt:lpstr>
      <vt:lpstr>PowerPoint Presentation</vt:lpstr>
      <vt:lpstr>PowerPoint Presentation</vt:lpstr>
      <vt:lpstr>PowerPoint Presentation</vt:lpstr>
      <vt:lpstr>PowerPoint Presentation</vt:lpstr>
      <vt:lpstr>Height to Diameter Ratio</vt:lpstr>
      <vt:lpstr>Height to Diameter Ratio</vt:lpstr>
      <vt:lpstr>Height to Diameter Ratio</vt:lpstr>
      <vt:lpstr>Failure Types</vt:lpstr>
      <vt:lpstr>Failure Types</vt:lpstr>
      <vt:lpstr>Area Correction</vt:lpstr>
      <vt:lpstr>Area Correction</vt:lpstr>
      <vt:lpstr>Aims and Objectives</vt:lpstr>
      <vt:lpstr>Aims and Objectives</vt:lpstr>
      <vt:lpstr>Apparatus</vt:lpstr>
      <vt:lpstr>Procedures</vt:lpstr>
      <vt:lpstr>Procedures</vt:lpstr>
      <vt:lpstr>Procedures</vt:lpstr>
      <vt:lpstr>Procedures</vt:lpstr>
      <vt:lpstr>Procedures</vt:lpstr>
      <vt:lpstr>Calculation</vt:lpstr>
      <vt:lpstr>UNCONFINED COMPRESSION TEST DATA SHEET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Salahaddin – Hawler College of Engineering Civil Department</dc:title>
  <dc:creator>Twana</dc:creator>
  <cp:lastModifiedBy>Orange Group</cp:lastModifiedBy>
  <cp:revision>318</cp:revision>
  <cp:lastPrinted>2013-12-03T04:24:47Z</cp:lastPrinted>
  <dcterms:created xsi:type="dcterms:W3CDTF">2012-10-05T07:08:34Z</dcterms:created>
  <dcterms:modified xsi:type="dcterms:W3CDTF">2022-05-31T15:23:16Z</dcterms:modified>
</cp:coreProperties>
</file>