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73E2"/>
    <a:srgbClr val="66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4403B-A01A-4FD8-9054-6D5CDBC4B2C3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15A15-8092-4B92-867A-C949FCE78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49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A579E-09A0-43E8-9AD9-BCCF4C7BD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A9368A-1626-44E9-85CA-2380072B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FB2F5-10C1-4BDE-B081-A931396AC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7424-4239-4425-AC54-48FA23134F82}" type="datetime1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6E7E1-742A-4051-9CF7-84731DFCC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2CEC8-D3DE-4F76-B68E-737B60C3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5336-5CED-46B2-8146-0D734991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4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A1B5-BD29-433E-8557-9FFFEF16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C312F6-776E-4710-83FE-A8924C757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EF13B-2B5B-4216-A776-72E8EF068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55AE-7378-4CD7-96A7-64CE2F096C80}" type="datetime1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C6840-65F4-4BDF-BF45-109226B5A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75C7D-B9DC-485C-9C3F-F41F711F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5336-5CED-46B2-8146-0D734991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3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CB856F-58EF-43D3-A391-E4E78DF20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53FE5C-6A24-4C8F-A8B9-8F445B48E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161A0-834F-4BE9-92AB-45D93B257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AB8E-00CF-457A-9DA8-A28CAF69A26C}" type="datetime1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4C3A5-EDF5-4576-93AC-2C3639976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0E8B3-0249-429F-B3E3-68B03C1E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5336-5CED-46B2-8146-0D734991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CB33C-FAAE-4E37-B1F6-ADF747B0F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92F47-4361-4F08-88F6-B6EC9EAF0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029E9-F8A0-4BD3-BE56-09AD84B3B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B24D-8A3E-4704-A4A2-7AAC597018A2}" type="datetime1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FCEBA-CA0B-4C11-AF0F-F544124BC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E3869-6F07-4860-9FBB-2AF808A1F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5336-5CED-46B2-8146-0D734991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7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78C5-C71D-4F7A-9269-151E95DB0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E38F7-1AB5-41D7-9650-14A215052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C946F-7EC2-4303-A997-A42D18CF1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78E4-513B-4F96-9E3B-FC7F492951EE}" type="datetime1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92A57-5AD2-4DB0-8C36-B4EED9705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EAE30-91F7-43D4-8172-7E3434FF1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5336-5CED-46B2-8146-0D734991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3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38DA9-961F-4C87-922F-14CD81EB9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B2F17-0B08-48A8-A14E-C0476E058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A1C38-D33B-485F-9C65-C4ED4674E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9164FE-30DC-4874-9EBE-C4827723C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86DB-ECDA-42D6-82FE-B1E22B52EB1F}" type="datetime1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A0DFB-0E90-4D6B-B80A-0E2576264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09A57-D507-439D-ACC4-45DF6C170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5336-5CED-46B2-8146-0D734991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6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92539-576D-43A6-B81E-9114819E2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A8947-8AED-4A4D-88B6-645B09778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F0F52-6DAE-4227-A4A1-59DB624A2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417EF6-F1EF-4F33-BC6F-E6D61A585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B07DA-B684-4751-AA4B-D30A3D9A00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60253C-048E-4E38-A06F-F2765876F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E202-4D94-419F-8C03-8CA8EC2501AB}" type="datetime1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E726D-86EE-41CC-B84D-AB07CBFF1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4B2A7D-C345-4733-8DAF-B59A4D89B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5336-5CED-46B2-8146-0D734991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8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5CB08-EDF8-428F-A5C7-D6F79951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C5CFAD-46AA-4316-9BF6-4D226389E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35B4-9F63-403F-A636-016663452E48}" type="datetime1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11FCF-DE4F-4B1D-AE00-323A39B94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133519-8B0C-4C1D-A870-22879AF0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5336-5CED-46B2-8146-0D734991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46DE9-CB80-41E7-A511-D4B2C47E4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61D3-B513-4E05-B29A-9C7C5038A95C}" type="datetime1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EDA7D-DBAA-4D53-A9F2-6C223C6B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A6A4D-5526-47E1-92C5-7F3E104F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5336-5CED-46B2-8146-0D734991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1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9C3D1-8262-47DD-AAB9-2463F1220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6FE81-47D6-4C47-B1B7-DE8EA42C6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26B2A-6B6D-450A-BAD8-37BD4AAA3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9F766-57BF-49B1-9454-14F1275C0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6D00-2EA7-440A-BCAC-64534C487CC3}" type="datetime1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D72B0-A1F0-45D7-BAE1-B6BE124DB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E6D2D-B73D-499C-851A-E6557CC2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5336-5CED-46B2-8146-0D734991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0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06251-3B69-4A26-891C-BB71B7270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944A8C-918F-4DDD-BA5E-492EA48A0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15E39-21B4-4434-92E4-4C115AE03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38D58-DEB7-48A7-9A79-C0E553EF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1D62F-0610-472E-926C-BC2CD7EFF925}" type="datetime1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F0411-4CEE-4B4D-8779-6569E77C1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92965-C5A1-4D9C-89B4-464D8FDEB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5336-5CED-46B2-8146-0D734991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6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6D7490-2086-4E7D-AC9B-AF464A09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A0FA8-DCAB-494B-AFFF-AD40FDA92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9C071-C27F-4BB8-B9DD-5EFD4041A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A7033-1CF6-4325-A963-B450C80C4DDC}" type="datetime1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6797C-3414-40C8-B976-BCA708E2A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47E97-FC1C-41EF-A297-AF3B4720C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25336-5CED-46B2-8146-0D734991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597BAF-59B5-498E-9EB2-05B68BF9081F}"/>
              </a:ext>
            </a:extLst>
          </p:cNvPr>
          <p:cNvSpPr/>
          <p:nvPr/>
        </p:nvSpPr>
        <p:spPr>
          <a:xfrm>
            <a:off x="968478" y="36263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rbel" panose="020B0503020204020204" pitchFamily="34" charset="0"/>
              </a:rPr>
              <a:t>Console Input / Output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DB159-72DC-485E-89F0-B55F0C532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25926">
            <a:off x="5377043" y="1541080"/>
            <a:ext cx="5382854" cy="46719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8B5B42E-58DD-4A72-95B2-EC17A07B1F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403" t="47310" r="39517" b="33541"/>
          <a:stretch/>
        </p:blipFill>
        <p:spPr>
          <a:xfrm>
            <a:off x="1030077" y="2849141"/>
            <a:ext cx="6319436" cy="193941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411FB9-84FB-49E2-BF70-AB09F6F4E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1249820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5163D9-7B95-4EAE-8984-61CA38474241}"/>
              </a:ext>
            </a:extLst>
          </p:cNvPr>
          <p:cNvSpPr/>
          <p:nvPr/>
        </p:nvSpPr>
        <p:spPr>
          <a:xfrm>
            <a:off x="393289" y="358847"/>
            <a:ext cx="96946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C00000"/>
                </a:solidFill>
                <a:effectLst/>
                <a:latin typeface="Corbel" panose="020B0503020204020204" pitchFamily="34" charset="0"/>
              </a:rPr>
              <a:t>Reading from the Console</a:t>
            </a:r>
            <a:br>
              <a:rPr lang="en-US" sz="32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</a:br>
            <a:r>
              <a:rPr lang="en-US" b="0" i="0" dirty="0">
                <a:solidFill>
                  <a:schemeClr val="accent1"/>
                </a:solidFill>
                <a:effectLst/>
                <a:latin typeface="Wingdings 2" panose="05020102010507070707" pitchFamily="18" charset="2"/>
              </a:rPr>
              <a:t> </a:t>
            </a: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We use the console to read information from the command line</a:t>
            </a:r>
            <a:b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b="0" i="0" dirty="0">
                <a:solidFill>
                  <a:schemeClr val="accent1"/>
                </a:solidFill>
                <a:effectLst/>
                <a:latin typeface="Wingdings 2" panose="05020102010507070707" pitchFamily="18" charset="2"/>
              </a:rPr>
              <a:t> </a:t>
            </a: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We can read:</a:t>
            </a:r>
            <a:b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4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Characters</a:t>
            </a:r>
            <a:b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4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Strings</a:t>
            </a:r>
            <a:b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4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Numeral types (after conversion)</a:t>
            </a:r>
            <a:b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b="0" i="0" dirty="0">
                <a:solidFill>
                  <a:schemeClr val="accent1"/>
                </a:solidFill>
                <a:effectLst/>
                <a:latin typeface="Wingdings 2" panose="05020102010507070707" pitchFamily="18" charset="2"/>
              </a:rPr>
              <a:t> </a:t>
            </a: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To read from the console we use the methods</a:t>
            </a:r>
            <a:b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</a:rPr>
              <a:t>Console.Read() </a:t>
            </a: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and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</a:rPr>
              <a:t>Console.ReadLine()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br>
              <a:rPr lang="en-US" sz="2400" dirty="0">
                <a:solidFill>
                  <a:schemeClr val="accent1"/>
                </a:solidFill>
              </a:rPr>
            </a:b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B755A6-E03A-4112-B5E7-93038DFE867D}"/>
              </a:ext>
            </a:extLst>
          </p:cNvPr>
          <p:cNvSpPr/>
          <p:nvPr/>
        </p:nvSpPr>
        <p:spPr>
          <a:xfrm>
            <a:off x="555520" y="3876154"/>
            <a:ext cx="1034353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[] args)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i =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.Read();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ch = (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)i; 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// Cast the int to char</a:t>
            </a:r>
            <a:endParaRPr lang="en-US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// Gets the code of the entered symbol</a:t>
            </a:r>
            <a:endParaRPr lang="en-US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"The code of '{0}' is {1}."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, ch, i);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.ReadKey();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715FF6-82A1-45FA-8E46-82278516C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4226" y="1335649"/>
            <a:ext cx="4392254" cy="322160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44510-7409-49D2-BA43-08E7626A5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200419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669AC3-E17A-479B-A056-9B68D3EB3A30}"/>
              </a:ext>
            </a:extLst>
          </p:cNvPr>
          <p:cNvSpPr/>
          <p:nvPr/>
        </p:nvSpPr>
        <p:spPr>
          <a:xfrm>
            <a:off x="614516" y="126664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nsolas" panose="020B0609020204030204" pitchFamily="49" charset="0"/>
              </a:rPr>
              <a:t>Console.ReadKey()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C8D182-9088-4903-9A1E-22A1D3949CA9}"/>
              </a:ext>
            </a:extLst>
          </p:cNvPr>
          <p:cNvSpPr/>
          <p:nvPr/>
        </p:nvSpPr>
        <p:spPr>
          <a:xfrm>
            <a:off x="614516" y="622949"/>
            <a:ext cx="1127268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2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  <a:t>Waits until a combination of keys is pressed</a:t>
            </a:r>
            <a:br>
              <a:rPr lang="en-US" sz="32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</a:br>
            <a:r>
              <a:rPr lang="en-US" sz="28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Reads a single character from console or a combination of keys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2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  <a:t>Returns a result of type </a:t>
            </a:r>
            <a:r>
              <a:rPr lang="en-US" sz="3200" b="1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ConsoleKeyInfo</a:t>
            </a:r>
            <a:br>
              <a:rPr lang="en-US" sz="3200" b="1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</a:br>
            <a:r>
              <a:rPr lang="en-US" sz="28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KeyChar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– holds the entered character</a:t>
            </a:r>
            <a:b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8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Modifiers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– holds the state of [Ctrl], [Alt], …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br>
              <a:rPr lang="en-US" sz="2800" dirty="0">
                <a:solidFill>
                  <a:schemeClr val="accent1"/>
                </a:solidFill>
              </a:rPr>
            </a:b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271A22-0A61-41B2-8C9F-631425F9C149}"/>
              </a:ext>
            </a:extLst>
          </p:cNvPr>
          <p:cNvSpPr/>
          <p:nvPr/>
        </p:nvSpPr>
        <p:spPr>
          <a:xfrm>
            <a:off x="894734" y="3434285"/>
            <a:ext cx="10844982" cy="2554545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[] args)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ConsoleKeyInfo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key =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.ReadKey();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.WriteLine();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"Character entered: 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+ key.KeyChar);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"Special keys: 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+ key.Modifiers);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.ReadKey();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56435-BC10-475B-B0CF-5CA42034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872888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AC19B1-6B44-4A76-94AE-27F52C2B2166}"/>
              </a:ext>
            </a:extLst>
          </p:cNvPr>
          <p:cNvSpPr/>
          <p:nvPr/>
        </p:nvSpPr>
        <p:spPr>
          <a:xfrm>
            <a:off x="304800" y="200403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nsolas" panose="020B0609020204030204" pitchFamily="49" charset="0"/>
              </a:rPr>
              <a:t>Console.ReadLine()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br>
              <a:rPr lang="en-US" sz="3200" dirty="0">
                <a:solidFill>
                  <a:srgbClr val="C00000"/>
                </a:solidFill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5B2B54-AF66-4B6D-8C3C-AAC668A84618}"/>
              </a:ext>
            </a:extLst>
          </p:cNvPr>
          <p:cNvSpPr/>
          <p:nvPr/>
        </p:nvSpPr>
        <p:spPr>
          <a:xfrm>
            <a:off x="304800" y="926294"/>
            <a:ext cx="101960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chemeClr val="accent1"/>
                </a:solidFill>
                <a:effectLst/>
                <a:latin typeface="Wingdings 2" panose="05020102010507070707" pitchFamily="18" charset="2"/>
              </a:rPr>
              <a:t>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Gets a line of characters</a:t>
            </a:r>
            <a:b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000" b="0" i="0" dirty="0">
                <a:solidFill>
                  <a:schemeClr val="accent1"/>
                </a:solidFill>
                <a:effectLst/>
                <a:latin typeface="Wingdings 2" panose="05020102010507070707" pitchFamily="18" charset="2"/>
              </a:rPr>
              <a:t>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Returns a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string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value</a:t>
            </a:r>
            <a:b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000" b="0" i="0" dirty="0">
                <a:solidFill>
                  <a:schemeClr val="accent1"/>
                </a:solidFill>
                <a:effectLst/>
                <a:latin typeface="Wingdings 2" panose="05020102010507070707" pitchFamily="18" charset="2"/>
              </a:rPr>
              <a:t>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Returns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null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if the end of the input is reached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01D7F3-8A43-4CD2-9096-8B8F409C6750}"/>
              </a:ext>
            </a:extLst>
          </p:cNvPr>
          <p:cNvSpPr/>
          <p:nvPr/>
        </p:nvSpPr>
        <p:spPr>
          <a:xfrm>
            <a:off x="599768" y="3037180"/>
            <a:ext cx="9134168" cy="258532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[] args)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"Please enter your first name: 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firstName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.ReadLine();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"Please enter your last name: 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lastName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.ReadLine();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"Hello, {0} {1}!"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,firstName, lastName);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.ReadKey();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50DB0-46BE-4325-8D64-68A46411B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2543135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CDF2B5-5015-41C4-859B-384DF48BC2D7}"/>
              </a:ext>
            </a:extLst>
          </p:cNvPr>
          <p:cNvSpPr/>
          <p:nvPr/>
        </p:nvSpPr>
        <p:spPr>
          <a:xfrm>
            <a:off x="511276" y="251107"/>
            <a:ext cx="993058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0" dirty="0">
                <a:solidFill>
                  <a:srgbClr val="C00000"/>
                </a:solidFill>
                <a:effectLst/>
                <a:latin typeface="Corbel" panose="020B0503020204020204" pitchFamily="34" charset="0"/>
              </a:rPr>
              <a:t>Reading Numeral Types</a:t>
            </a:r>
            <a:endParaRPr lang="en-US" sz="4000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Numeral types can not be read directly from the console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To read a numeral type do the following:</a:t>
            </a:r>
            <a:b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1. Read a string value</a:t>
            </a:r>
            <a:b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2. Convert (parse) it to the required numeral type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int.Parse(string)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– parses a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string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to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br>
              <a:rPr lang="en-US" sz="2800" dirty="0">
                <a:solidFill>
                  <a:schemeClr val="accent1"/>
                </a:solidFill>
              </a:rPr>
            </a:b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EA1F20-3EC5-45B9-A004-6A8CC4659D46}"/>
              </a:ext>
            </a:extLst>
          </p:cNvPr>
          <p:cNvSpPr/>
          <p:nvPr/>
        </p:nvSpPr>
        <p:spPr>
          <a:xfrm>
            <a:off x="511275" y="3312990"/>
            <a:ext cx="1021080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Numeral types have a method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Parse(…)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for extracting the numeral value from a string</a:t>
            </a:r>
            <a:b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3600" dirty="0">
                <a:solidFill>
                  <a:srgbClr val="FFC000"/>
                </a:solidFill>
                <a:latin typeface="Wingdings 2" panose="05020102010507070707" pitchFamily="18" charset="2"/>
              </a:rPr>
              <a:t></a:t>
            </a:r>
            <a:r>
              <a:rPr lang="en-US" sz="2800" dirty="0">
                <a:solidFill>
                  <a:schemeClr val="accent1"/>
                </a:solidFill>
                <a:latin typeface="Wingdings 2" panose="05020102010507070707" pitchFamily="18" charset="2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int.Parse(string)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–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string </a:t>
            </a:r>
            <a:r>
              <a:rPr lang="en-US" sz="2800" dirty="0">
                <a:solidFill>
                  <a:schemeClr val="accent1"/>
                </a:solidFill>
                <a:latin typeface="Wingdings" panose="05000000000000000000" pitchFamily="2" charset="2"/>
              </a:rPr>
              <a:t>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int</a:t>
            </a:r>
            <a:b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</a:br>
            <a:r>
              <a:rPr lang="en-US" sz="3600" dirty="0">
                <a:solidFill>
                  <a:srgbClr val="FFC000"/>
                </a:solidFill>
                <a:latin typeface="Wingdings 2" panose="05020102010507070707" pitchFamily="18" charset="2"/>
              </a:rPr>
              <a:t></a:t>
            </a:r>
            <a:r>
              <a:rPr lang="en-US" sz="2800" dirty="0">
                <a:solidFill>
                  <a:schemeClr val="accent1"/>
                </a:solidFill>
                <a:latin typeface="Wingdings 2" panose="05020102010507070707" pitchFamily="18" charset="2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long.Parse(string)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–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string </a:t>
            </a:r>
            <a:r>
              <a:rPr lang="en-US" sz="2800" dirty="0">
                <a:solidFill>
                  <a:schemeClr val="accent1"/>
                </a:solidFill>
                <a:latin typeface="Wingdings" panose="05000000000000000000" pitchFamily="2" charset="2"/>
              </a:rPr>
              <a:t>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long</a:t>
            </a:r>
            <a:b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</a:br>
            <a:r>
              <a:rPr lang="en-US" sz="3600" dirty="0">
                <a:solidFill>
                  <a:srgbClr val="FFC000"/>
                </a:solidFill>
                <a:latin typeface="Wingdings 2" panose="05020102010507070707" pitchFamily="18" charset="2"/>
              </a:rPr>
              <a:t></a:t>
            </a:r>
            <a:r>
              <a:rPr lang="en-US" sz="2800" dirty="0">
                <a:solidFill>
                  <a:schemeClr val="accent1"/>
                </a:solidFill>
                <a:latin typeface="Wingdings 2" panose="05020102010507070707" pitchFamily="18" charset="2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float.Parse(string)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–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string </a:t>
            </a:r>
            <a:r>
              <a:rPr lang="en-US" sz="2800" dirty="0">
                <a:solidFill>
                  <a:schemeClr val="accent1"/>
                </a:solidFill>
                <a:latin typeface="Wingdings" panose="05000000000000000000" pitchFamily="2" charset="2"/>
              </a:rPr>
              <a:t>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float</a:t>
            </a:r>
            <a:b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</a:br>
            <a:r>
              <a:rPr lang="en-US" sz="3600" dirty="0">
                <a:solidFill>
                  <a:srgbClr val="FFC000"/>
                </a:solidFill>
                <a:latin typeface="Wingdings 2" panose="05020102010507070707" pitchFamily="18" charset="2"/>
              </a:rPr>
              <a:t></a:t>
            </a:r>
            <a:r>
              <a:rPr lang="en-US" sz="2800" dirty="0">
                <a:solidFill>
                  <a:schemeClr val="accent1"/>
                </a:solidFill>
                <a:latin typeface="Wingdings 2" panose="05020102010507070707" pitchFamily="18" charset="2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Causes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FormatException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in case of error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C4DDA4-B6A1-4607-9354-58D2E4EC2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239453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DEB89E8-7A8B-43A7-8D85-AF82D392E491}"/>
              </a:ext>
            </a:extLst>
          </p:cNvPr>
          <p:cNvSpPr/>
          <p:nvPr/>
        </p:nvSpPr>
        <p:spPr>
          <a:xfrm>
            <a:off x="292510" y="1513081"/>
            <a:ext cx="11606980" cy="3477875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[] args)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it-IT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it-IT" sz="22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it-IT" sz="2200" dirty="0">
                <a:solidFill>
                  <a:prstClr val="black"/>
                </a:solidFill>
                <a:latin typeface="Consolas" panose="020B0609020204030204" pitchFamily="49" charset="0"/>
              </a:rPr>
              <a:t> a = </a:t>
            </a:r>
            <a:r>
              <a:rPr lang="it-IT" sz="22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it-IT" sz="2200" dirty="0">
                <a:solidFill>
                  <a:prstClr val="black"/>
                </a:solidFill>
                <a:latin typeface="Consolas" panose="020B0609020204030204" pitchFamily="49" charset="0"/>
              </a:rPr>
              <a:t>.Parse(</a:t>
            </a:r>
            <a:r>
              <a:rPr lang="it-IT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it-IT" sz="2200" dirty="0">
                <a:solidFill>
                  <a:prstClr val="black"/>
                </a:solidFill>
                <a:latin typeface="Consolas" panose="020B0609020204030204" pitchFamily="49" charset="0"/>
              </a:rPr>
              <a:t>.ReadLine());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b =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.Parse(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.ReadLine());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"{0} + {1} = {2}"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,a, b, a + b);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"{0} * {1} = {2}"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,a, b, a * b);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f =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.Parse(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.ReadLine());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"{0} * {1} / {2} = {3}"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,a, b, f, a * b / f);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.ReadKey();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353AF5-A7DA-49D7-870C-E61B82177B92}"/>
              </a:ext>
            </a:extLst>
          </p:cNvPr>
          <p:cNvSpPr/>
          <p:nvPr/>
        </p:nvSpPr>
        <p:spPr>
          <a:xfrm>
            <a:off x="540775" y="607593"/>
            <a:ext cx="89276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orbel" panose="020B0503020204020204" pitchFamily="34" charset="0"/>
              </a:rPr>
              <a:t>Example: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00869C-C1D0-42D2-8E9B-6D9574CD2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1616812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2E1CAF-8EE4-4F83-80CF-97509BCACEF3}"/>
              </a:ext>
            </a:extLst>
          </p:cNvPr>
          <p:cNvSpPr/>
          <p:nvPr/>
        </p:nvSpPr>
        <p:spPr>
          <a:xfrm>
            <a:off x="511278" y="144773"/>
            <a:ext cx="89276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rbel" panose="020B0503020204020204" pitchFamily="34" charset="0"/>
              </a:rPr>
              <a:t>Converting Strings to Numbers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br>
              <a:rPr lang="en-US" sz="2400" dirty="0">
                <a:solidFill>
                  <a:srgbClr val="C00000"/>
                </a:solidFill>
              </a:rPr>
            </a:b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EB7677-2CC4-443B-AF74-0D74012B0CE4}"/>
              </a:ext>
            </a:extLst>
          </p:cNvPr>
          <p:cNvSpPr/>
          <p:nvPr/>
        </p:nvSpPr>
        <p:spPr>
          <a:xfrm>
            <a:off x="400663" y="578098"/>
            <a:ext cx="110662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8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  <a:t>Converting can also be done using the methods of the Convert class</a:t>
            </a:r>
            <a:br>
              <a:rPr lang="en-US" sz="28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</a:br>
            <a:r>
              <a:rPr lang="en-US" sz="3200" dirty="0">
                <a:solidFill>
                  <a:schemeClr val="accent2"/>
                </a:solidFill>
                <a:latin typeface="Wingdings 2" panose="05020102010507070707" pitchFamily="18" charset="2"/>
              </a:rPr>
              <a:t></a:t>
            </a:r>
            <a:r>
              <a:rPr lang="en-US" sz="2400" dirty="0">
                <a:solidFill>
                  <a:schemeClr val="accent1"/>
                </a:solidFill>
                <a:latin typeface="Wingdings 2" panose="05020102010507070707" pitchFamily="18" charset="2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</a:rPr>
              <a:t>Convert.ToInt32(string) </a:t>
            </a: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–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</a:rPr>
              <a:t>string </a:t>
            </a:r>
            <a:r>
              <a:rPr lang="en-US" sz="2400" dirty="0">
                <a:solidFill>
                  <a:schemeClr val="accent1"/>
                </a:solidFill>
                <a:latin typeface="Wingdings" panose="05000000000000000000" pitchFamily="2" charset="2"/>
              </a:rPr>
              <a:t>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</a:rPr>
              <a:t>int</a:t>
            </a:r>
            <a:b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</a:rPr>
            </a:br>
            <a:r>
              <a:rPr lang="en-US" sz="3200" dirty="0">
                <a:solidFill>
                  <a:schemeClr val="accent2"/>
                </a:solidFill>
                <a:latin typeface="Wingdings 2" panose="05020102010507070707" pitchFamily="18" charset="2"/>
              </a:rPr>
              <a:t></a:t>
            </a:r>
            <a:r>
              <a:rPr lang="en-US" sz="2400" dirty="0">
                <a:solidFill>
                  <a:schemeClr val="accent1"/>
                </a:solidFill>
                <a:latin typeface="Wingdings 2" panose="05020102010507070707" pitchFamily="18" charset="2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</a:rPr>
              <a:t>Convert.ToSingle(string)</a:t>
            </a: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–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</a:rPr>
              <a:t>string </a:t>
            </a:r>
            <a:r>
              <a:rPr lang="en-US" sz="2400" dirty="0">
                <a:solidFill>
                  <a:schemeClr val="accent1"/>
                </a:solidFill>
                <a:latin typeface="Wingdings" panose="05000000000000000000" pitchFamily="2" charset="2"/>
              </a:rPr>
              <a:t>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</a:rPr>
              <a:t>float</a:t>
            </a:r>
            <a:b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</a:rPr>
            </a:br>
            <a:r>
              <a:rPr lang="en-US" sz="3200" dirty="0">
                <a:solidFill>
                  <a:schemeClr val="accent2"/>
                </a:solidFill>
                <a:latin typeface="Wingdings 2" panose="05020102010507070707" pitchFamily="18" charset="2"/>
              </a:rPr>
              <a:t></a:t>
            </a:r>
            <a:r>
              <a:rPr lang="en-US" sz="2400" dirty="0">
                <a:solidFill>
                  <a:schemeClr val="accent1"/>
                </a:solidFill>
                <a:latin typeface="Wingdings 2" panose="05020102010507070707" pitchFamily="18" charset="2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</a:rPr>
              <a:t>Convert.ToInt64(string)</a:t>
            </a: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–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</a:rPr>
              <a:t>string </a:t>
            </a:r>
            <a:r>
              <a:rPr lang="en-US" sz="2400" dirty="0">
                <a:solidFill>
                  <a:schemeClr val="accent1"/>
                </a:solidFill>
                <a:latin typeface="Wingdings" panose="05000000000000000000" pitchFamily="2" charset="2"/>
              </a:rPr>
              <a:t>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</a:rPr>
              <a:t>long</a:t>
            </a:r>
            <a:b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</a:rPr>
            </a:br>
            <a:r>
              <a:rPr lang="en-US" sz="3200" dirty="0">
                <a:solidFill>
                  <a:schemeClr val="accent2"/>
                </a:solidFill>
                <a:latin typeface="Wingdings 2" panose="05020102010507070707" pitchFamily="18" charset="2"/>
              </a:rPr>
              <a:t></a:t>
            </a:r>
            <a:r>
              <a:rPr lang="en-US" sz="2400" dirty="0">
                <a:solidFill>
                  <a:schemeClr val="accent1"/>
                </a:solidFill>
                <a:latin typeface="Wingdings 2" panose="05020102010507070707" pitchFamily="18" charset="2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Internally uses the parse methods of the numeral types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br>
              <a:rPr lang="en-US" sz="2400" dirty="0">
                <a:solidFill>
                  <a:schemeClr val="accent1"/>
                </a:solidFill>
              </a:rPr>
            </a:b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E540EC-7035-461B-B11E-DEC1208E63E8}"/>
              </a:ext>
            </a:extLst>
          </p:cNvPr>
          <p:cNvSpPr/>
          <p:nvPr/>
        </p:nvSpPr>
        <p:spPr>
          <a:xfrm>
            <a:off x="1042219" y="4324718"/>
            <a:ext cx="102697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86381E-2129-42AF-818B-59B7205DFEF6}"/>
              </a:ext>
            </a:extLst>
          </p:cNvPr>
          <p:cNvSpPr/>
          <p:nvPr/>
        </p:nvSpPr>
        <p:spPr>
          <a:xfrm>
            <a:off x="1042218" y="3119397"/>
            <a:ext cx="9783097" cy="258532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[] args)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s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"123"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i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Convert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.ToInt32(s);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i = 123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l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Convert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.ToInt64(s);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l = 123L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invalid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"xxx1845"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value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Convert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.ToInt32(invalid);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FormatException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.ReadKey();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3DB2A2-CC6F-4141-83D2-27FEAFFAE8B5}"/>
              </a:ext>
            </a:extLst>
          </p:cNvPr>
          <p:cNvSpPr/>
          <p:nvPr/>
        </p:nvSpPr>
        <p:spPr>
          <a:xfrm>
            <a:off x="725131" y="5909837"/>
            <a:ext cx="10741738" cy="740130"/>
          </a:xfrm>
          <a:prstGeom prst="rect">
            <a:avLst/>
          </a:prstGeom>
          <a:solidFill>
            <a:schemeClr val="accent5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Ask 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Mr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G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o</a:t>
            </a:r>
            <a:r>
              <a:rPr lang="en-US" sz="2400" b="1" dirty="0">
                <a:solidFill>
                  <a:srgbClr val="FF3399"/>
                </a:solidFill>
                <a:latin typeface="Consolas" panose="020B0609020204030204" pitchFamily="49" charset="0"/>
              </a:rPr>
              <a:t>o</a:t>
            </a:r>
            <a:r>
              <a:rPr lang="en-US" sz="2400" b="1" dirty="0">
                <a:solidFill>
                  <a:srgbClr val="66FFFF"/>
                </a:solidFill>
                <a:latin typeface="Consolas" panose="020B0609020204030204" pitchFamily="49" charset="0"/>
              </a:rPr>
              <a:t>g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l</a:t>
            </a:r>
            <a:r>
              <a:rPr lang="en-US" sz="2400" b="1" dirty="0">
                <a:solidFill>
                  <a:srgbClr val="F173E2"/>
                </a:solidFill>
                <a:latin typeface="Consolas" panose="020B0609020204030204" pitchFamily="49" charset="0"/>
              </a:rPr>
              <a:t>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: what is the difference between ToInt32() and ToInt64()?</a:t>
            </a:r>
            <a:endParaRPr lang="en-US" sz="20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0417BD5-8049-4D4F-BEBE-7BD3F92C0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159080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9F93BE-F468-4BFC-B6DC-930AF58C61ED}"/>
              </a:ext>
            </a:extLst>
          </p:cNvPr>
          <p:cNvSpPr/>
          <p:nvPr/>
        </p:nvSpPr>
        <p:spPr>
          <a:xfrm>
            <a:off x="481780" y="22990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rbel" panose="020B0503020204020204" pitchFamily="34" charset="0"/>
              </a:rPr>
              <a:t>Error Handling when Parsing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46659E-60CF-4F2D-9365-68A6FE9C3291}"/>
              </a:ext>
            </a:extLst>
          </p:cNvPr>
          <p:cNvSpPr/>
          <p:nvPr/>
        </p:nvSpPr>
        <p:spPr>
          <a:xfrm>
            <a:off x="481780" y="1098151"/>
            <a:ext cx="111841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Sometimes we want to handle the errors when parsing a number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8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  <a:t>use </a:t>
            </a:r>
            <a:r>
              <a:rPr lang="en-US" sz="2800" b="1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TryParse():</a:t>
            </a:r>
            <a:br>
              <a:rPr lang="en-US" sz="2800" dirty="0">
                <a:solidFill>
                  <a:schemeClr val="accent1"/>
                </a:solidFill>
              </a:rPr>
            </a:b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0F4F6-CFBD-4087-8080-D80B8CAFB669}"/>
              </a:ext>
            </a:extLst>
          </p:cNvPr>
          <p:cNvSpPr/>
          <p:nvPr/>
        </p:nvSpPr>
        <p:spPr>
          <a:xfrm>
            <a:off x="747251" y="2186439"/>
            <a:ext cx="9945329" cy="440120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[] args)</a:t>
            </a:r>
          </a:p>
          <a:p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str = </a:t>
            </a:r>
            <a:r>
              <a:rPr lang="en-US" sz="2000" b="1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.ReadLine();</a:t>
            </a:r>
          </a:p>
          <a:p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number;</a:t>
            </a:r>
          </a:p>
          <a:p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(</a:t>
            </a:r>
            <a:r>
              <a:rPr lang="en-US" sz="2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 err="1">
                <a:solidFill>
                  <a:prstClr val="black"/>
                </a:solidFill>
                <a:latin typeface="Consolas" panose="020B0609020204030204" pitchFamily="49" charset="0"/>
              </a:rPr>
              <a:t>.TryParse</a:t>
            </a: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(str,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out</a:t>
            </a: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number))</a:t>
            </a:r>
          </a:p>
          <a:p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2000" b="1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000" b="1" dirty="0">
                <a:solidFill>
                  <a:srgbClr val="A31515"/>
                </a:solidFill>
                <a:latin typeface="Consolas" panose="020B0609020204030204" pitchFamily="49" charset="0"/>
              </a:rPr>
              <a:t>"Valid number: {0}"</a:t>
            </a: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, number);</a:t>
            </a:r>
          </a:p>
          <a:p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en-US" sz="2000" b="1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2000" b="1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000" b="1" dirty="0">
                <a:solidFill>
                  <a:srgbClr val="A31515"/>
                </a:solidFill>
                <a:latin typeface="Consolas" panose="020B0609020204030204" pitchFamily="49" charset="0"/>
              </a:rPr>
              <a:t>"Invalid number: {0}"</a:t>
            </a: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, str);</a:t>
            </a:r>
          </a:p>
          <a:p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b="1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.ReadKey();</a:t>
            </a:r>
          </a:p>
          <a:p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C77BC-3F81-484B-BB0E-50685B9C9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2264377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DEF951-7517-4A7D-9D59-59FBCA899355}"/>
              </a:ext>
            </a:extLst>
          </p:cNvPr>
          <p:cNvSpPr/>
          <p:nvPr/>
        </p:nvSpPr>
        <p:spPr>
          <a:xfrm>
            <a:off x="452284" y="1414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orbel" panose="020B0503020204020204" pitchFamily="34" charset="0"/>
              </a:rPr>
              <a:t>Printing a Letter – Example: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C1758E-091F-4733-9D1F-948EF41CB7D4}"/>
              </a:ext>
            </a:extLst>
          </p:cNvPr>
          <p:cNvSpPr/>
          <p:nvPr/>
        </p:nvSpPr>
        <p:spPr>
          <a:xfrm>
            <a:off x="555523" y="1082708"/>
            <a:ext cx="1064833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[] args)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.Write(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"Enter person name: "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person =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.ReadLine();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.Write(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"Enter company name: "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company =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.ReadLine();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 Dear {0},"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, person);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"We are pleased to tell you "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+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"that {1} has chosen you to take part "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+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"in the \"Introduction To Programming\" "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+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"course. {1} wishes you good luck!"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person, company);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 Yours,"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 {0}"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, company);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.ReadKey();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5569E3-E524-4B6B-966E-24D28C62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2903385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1211B7-4AC6-4A9E-8724-111BA59E1F2D}"/>
              </a:ext>
            </a:extLst>
          </p:cNvPr>
          <p:cNvSpPr/>
          <p:nvPr/>
        </p:nvSpPr>
        <p:spPr>
          <a:xfrm>
            <a:off x="467032" y="30364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orbel" panose="020B0503020204020204" pitchFamily="34" charset="0"/>
              </a:rPr>
              <a:t>Calculating Area – Example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AD82B3-0615-4AAE-A55B-19A1937D4012}"/>
              </a:ext>
            </a:extLst>
          </p:cNvPr>
          <p:cNvSpPr/>
          <p:nvPr/>
        </p:nvSpPr>
        <p:spPr>
          <a:xfrm>
            <a:off x="309717" y="1166842"/>
            <a:ext cx="104713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[] args)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"This program calculates 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+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"the area of a rectangle or a triangle"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"Enter a and b (for rectangle) 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+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 or a and h (for triangle): 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it-IT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it-IT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it-IT" dirty="0">
                <a:solidFill>
                  <a:prstClr val="black"/>
                </a:solidFill>
                <a:latin typeface="Consolas" panose="020B0609020204030204" pitchFamily="49" charset="0"/>
              </a:rPr>
              <a:t> a = </a:t>
            </a:r>
            <a:r>
              <a:rPr lang="it-IT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it-IT" dirty="0">
                <a:solidFill>
                  <a:prstClr val="black"/>
                </a:solidFill>
                <a:latin typeface="Consolas" panose="020B0609020204030204" pitchFamily="49" charset="0"/>
              </a:rPr>
              <a:t>.Parse(</a:t>
            </a:r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it-IT" dirty="0">
                <a:solidFill>
                  <a:prstClr val="black"/>
                </a:solidFill>
                <a:latin typeface="Consolas" panose="020B0609020204030204" pitchFamily="49" charset="0"/>
              </a:rPr>
              <a:t>.ReadLine());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b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.Parse(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.ReadLine());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"Enter 1 for a rectangle or 2 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+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"for a triangle: 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choice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.Parse(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.ReadLine());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area =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)(a * b) / choice;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"The area of your figure 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+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 is 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+ area);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.ReadKey();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E723C-74F9-4851-BADD-CF2C0421D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2279474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76A774-3CCB-4CA3-9407-663B552E0C68}"/>
              </a:ext>
            </a:extLst>
          </p:cNvPr>
          <p:cNvSpPr/>
          <p:nvPr/>
        </p:nvSpPr>
        <p:spPr>
          <a:xfrm>
            <a:off x="408037" y="0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Corbel" panose="020B0503020204020204" pitchFamily="34" charset="0"/>
              </a:rPr>
              <a:t>Exercises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br>
              <a:rPr lang="en-US" sz="2000" dirty="0">
                <a:solidFill>
                  <a:srgbClr val="C00000"/>
                </a:solidFill>
              </a:rPr>
            </a:b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2B4A0C-9E57-464A-8153-F3AC1A86E75A}"/>
              </a:ext>
            </a:extLst>
          </p:cNvPr>
          <p:cNvSpPr/>
          <p:nvPr/>
        </p:nvSpPr>
        <p:spPr>
          <a:xfrm>
            <a:off x="408037" y="651149"/>
            <a:ext cx="11523408" cy="5816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  <a:t>1. </a:t>
            </a: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Write a program that reads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</a:rPr>
              <a:t>3 </a:t>
            </a: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integer numbers from the console and prints their sum.</a:t>
            </a:r>
            <a:b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4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  <a:t>2. </a:t>
            </a: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Write a program that reads the radius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</a:rPr>
              <a:t>r </a:t>
            </a: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of a circle and prints its perimeter and area.</a:t>
            </a:r>
            <a:b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4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  <a:t>3. </a:t>
            </a: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A company has name, address, phone number, fax number, web site and manager. The manager has first name, last name, age and a phone number. Write a program that reads the information about a company and its manager and prints them on the console.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</a:p>
          <a:p>
            <a:pPr>
              <a:lnSpc>
                <a:spcPts val="3200"/>
              </a:lnSpc>
            </a:pP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4. Write a program that reads two positive integer numbers and prints how many numbers p exist between them such that the reminder of the division by 5 is 0 (inclusive). Example: p(17,25) = 2.</a:t>
            </a:r>
            <a:b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5. Write a program that gets two numbers from the console and prints the greater of them. Don’t use if statements.</a:t>
            </a:r>
            <a:b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6. Write a program that reads the coefficients a, b and c of a quadratic equation ax2+bx+c=0 and solves it (prints its real roots).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1B81EA-DFB3-4B0B-ACEB-795CF2323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74034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935839-C63B-463D-9B95-A5BA6E39A733}"/>
              </a:ext>
            </a:extLst>
          </p:cNvPr>
          <p:cNvSpPr/>
          <p:nvPr/>
        </p:nvSpPr>
        <p:spPr>
          <a:xfrm>
            <a:off x="585018" y="474345"/>
            <a:ext cx="8706465" cy="6161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300"/>
              </a:lnSpc>
            </a:pPr>
            <a:r>
              <a:rPr lang="en-US" sz="4400" b="1" i="0" dirty="0">
                <a:solidFill>
                  <a:srgbClr val="C00000"/>
                </a:solidFill>
                <a:effectLst/>
                <a:latin typeface="Corbel" panose="020B0503020204020204" pitchFamily="34" charset="0"/>
              </a:rPr>
              <a:t>Table of Contents</a:t>
            </a:r>
          </a:p>
          <a:p>
            <a:pPr marL="457200" indent="-457200">
              <a:lnSpc>
                <a:spcPts val="5300"/>
              </a:lnSpc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600" b="1" dirty="0">
                <a:solidFill>
                  <a:schemeClr val="accent1"/>
                </a:solidFill>
                <a:latin typeface="Corbel" panose="020B0503020204020204" pitchFamily="34" charset="0"/>
              </a:rPr>
              <a:t>Printing to the Console</a:t>
            </a:r>
            <a:br>
              <a:rPr lang="en-US" sz="36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36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3600" b="1" dirty="0">
                <a:solidFill>
                  <a:schemeClr val="accent1"/>
                </a:solidFill>
                <a:latin typeface="Corbel" panose="020B0503020204020204" pitchFamily="34" charset="0"/>
              </a:rPr>
              <a:t>Printing Strings and Numbers</a:t>
            </a:r>
          </a:p>
          <a:p>
            <a:pPr marL="457200" indent="-457200">
              <a:lnSpc>
                <a:spcPts val="5300"/>
              </a:lnSpc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600" b="1" dirty="0">
                <a:solidFill>
                  <a:schemeClr val="accent1"/>
                </a:solidFill>
                <a:latin typeface="Corbel" panose="020B0503020204020204" pitchFamily="34" charset="0"/>
              </a:rPr>
              <a:t>Reading from the Console</a:t>
            </a:r>
            <a:br>
              <a:rPr lang="en-US" sz="36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36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3600" b="1" dirty="0">
                <a:solidFill>
                  <a:schemeClr val="accent1"/>
                </a:solidFill>
                <a:latin typeface="Corbel" panose="020B0503020204020204" pitchFamily="34" charset="0"/>
              </a:rPr>
              <a:t>Reading Characters</a:t>
            </a:r>
            <a:br>
              <a:rPr lang="en-US" sz="36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36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3600" b="1" dirty="0">
                <a:solidFill>
                  <a:schemeClr val="accent1"/>
                </a:solidFill>
                <a:latin typeface="Corbel" panose="020B0503020204020204" pitchFamily="34" charset="0"/>
              </a:rPr>
              <a:t>Reading Strings</a:t>
            </a:r>
            <a:br>
              <a:rPr lang="en-US" sz="36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36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3600" b="1" dirty="0">
                <a:solidFill>
                  <a:schemeClr val="accent1"/>
                </a:solidFill>
                <a:latin typeface="Corbel" panose="020B0503020204020204" pitchFamily="34" charset="0"/>
              </a:rPr>
              <a:t>Parsing Strings to Numeral Types</a:t>
            </a:r>
            <a:br>
              <a:rPr lang="en-US" sz="36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36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3600" b="1" dirty="0">
                <a:solidFill>
                  <a:schemeClr val="accent1"/>
                </a:solidFill>
                <a:latin typeface="Corbel" panose="020B0503020204020204" pitchFamily="34" charset="0"/>
              </a:rPr>
              <a:t>Reading Numeral Types</a:t>
            </a:r>
          </a:p>
          <a:p>
            <a:pPr marL="457200" indent="-457200">
              <a:lnSpc>
                <a:spcPts val="5300"/>
              </a:lnSpc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600" b="1" dirty="0">
                <a:solidFill>
                  <a:schemeClr val="accent1"/>
                </a:solidFill>
                <a:latin typeface="Corbel" panose="020B0503020204020204" pitchFamily="34" charset="0"/>
              </a:rPr>
              <a:t>Various Examples</a:t>
            </a:r>
            <a:r>
              <a:rPr lang="en-US" sz="36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974070-6FD6-4AD3-9AD8-89D8519DE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180737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12FF01-A8F6-4E40-AA99-D35E7E283FEE}"/>
              </a:ext>
            </a:extLst>
          </p:cNvPr>
          <p:cNvSpPr/>
          <p:nvPr/>
        </p:nvSpPr>
        <p:spPr>
          <a:xfrm>
            <a:off x="501445" y="505744"/>
            <a:ext cx="10913807" cy="4899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7. Write a program that gets a number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n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and after that gets more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n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numbers and calculates and prints their sum.</a:t>
            </a:r>
            <a:b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8. Write a program that reads an integer number 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n 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from the console and prints all the numbers in the interval [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1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..</a:t>
            </a:r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</a:rPr>
              <a:t>n</a:t>
            </a: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], each on a single line.</a:t>
            </a:r>
            <a:b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9. Write a program to print the first 100 members of the sequence of Fibonacci: 0, 1, 1, 2, 3, 5, 8, 13, 21, 34, 55, 89, 144, 233, 377, …</a:t>
            </a:r>
            <a:b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10. Write a program to calculate the sum (with accuracy of 0.001): 1 + 1/2 - 1/3 + 1/4 - 1/5 + ...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br>
              <a:rPr lang="en-US" sz="2800" dirty="0">
                <a:solidFill>
                  <a:schemeClr val="accent1"/>
                </a:solidFill>
              </a:rPr>
            </a:br>
            <a:endParaRPr lang="en-US" sz="2800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DC0B5C-5332-4717-B068-018692503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826" y="4817702"/>
            <a:ext cx="1714500" cy="1714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E370041-C4E7-4ACB-9329-2CEEB08BE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9377" y="4548425"/>
            <a:ext cx="1714500" cy="1714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81E931-D82C-4E1C-99F9-F3BF2E11B5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7001" y="4372285"/>
            <a:ext cx="1714500" cy="1714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ACE72A-18CF-4921-A202-7D07BDAEDD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1500" y="4817702"/>
            <a:ext cx="1714500" cy="1714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1DF786-9599-4E61-9190-70B3578D9E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5999" y="5143500"/>
            <a:ext cx="1714500" cy="1714500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C08BB9-860A-4711-B1C9-810D82DCB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153769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C34192-59B3-4EEB-95D4-FEFCE176AC39}"/>
              </a:ext>
            </a:extLst>
          </p:cNvPr>
          <p:cNvSpPr/>
          <p:nvPr/>
        </p:nvSpPr>
        <p:spPr>
          <a:xfrm>
            <a:off x="526025" y="28889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orbel" panose="020B0503020204020204" pitchFamily="34" charset="0"/>
              </a:rPr>
              <a:t>Printing to the Console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br>
              <a:rPr lang="en-US" sz="3600" dirty="0">
                <a:solidFill>
                  <a:srgbClr val="C00000"/>
                </a:solidFill>
              </a:rPr>
            </a:b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631336-36E0-4776-8CF5-5FE15B048885}"/>
              </a:ext>
            </a:extLst>
          </p:cNvPr>
          <p:cNvSpPr/>
          <p:nvPr/>
        </p:nvSpPr>
        <p:spPr>
          <a:xfrm>
            <a:off x="526024" y="1192442"/>
            <a:ext cx="1050576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chemeClr val="accent1"/>
                </a:solidFill>
                <a:effectLst/>
                <a:latin typeface="Wingdings 2" panose="05020102010507070707" pitchFamily="18" charset="2"/>
              </a:rPr>
              <a:t> </a:t>
            </a:r>
            <a: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Console is used to display information in a text window</a:t>
            </a:r>
            <a:b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400" b="0" i="0" dirty="0">
                <a:solidFill>
                  <a:schemeClr val="accent1"/>
                </a:solidFill>
                <a:effectLst/>
                <a:latin typeface="Wingdings 2" panose="05020102010507070707" pitchFamily="18" charset="2"/>
              </a:rPr>
              <a:t> </a:t>
            </a:r>
            <a: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Can display different values:</a:t>
            </a:r>
            <a:b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32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Strings</a:t>
            </a:r>
            <a:b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32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Numeral types</a:t>
            </a:r>
            <a:b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32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All primitive data types</a:t>
            </a:r>
            <a:b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400" b="0" i="0" dirty="0">
                <a:solidFill>
                  <a:schemeClr val="accent1"/>
                </a:solidFill>
                <a:effectLst/>
                <a:latin typeface="Wingdings 2" panose="05020102010507070707" pitchFamily="18" charset="2"/>
              </a:rPr>
              <a:t> </a:t>
            </a:r>
            <a: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To print to the console use the class </a:t>
            </a:r>
            <a:r>
              <a:rPr lang="en-US" sz="3200" b="1" dirty="0">
                <a:solidFill>
                  <a:schemeClr val="accent1"/>
                </a:solidFill>
                <a:latin typeface="Consolas" panose="020B0609020204030204" pitchFamily="49" charset="0"/>
              </a:rPr>
              <a:t>Console </a:t>
            </a:r>
            <a: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(</a:t>
            </a:r>
            <a:r>
              <a:rPr lang="en-US" sz="3200" b="1" dirty="0">
                <a:solidFill>
                  <a:schemeClr val="accent1"/>
                </a:solidFill>
                <a:latin typeface="Consolas" panose="020B0609020204030204" pitchFamily="49" charset="0"/>
              </a:rPr>
              <a:t>System.Console</a:t>
            </a:r>
            <a: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)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br>
              <a:rPr lang="en-US" sz="3200" dirty="0">
                <a:solidFill>
                  <a:schemeClr val="accent1"/>
                </a:solidFill>
              </a:rPr>
            </a:b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885053-E395-4FC1-813C-BDCA5B655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225821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CD2F27-C717-4E63-919F-17289495F533}"/>
              </a:ext>
            </a:extLst>
          </p:cNvPr>
          <p:cNvSpPr/>
          <p:nvPr/>
        </p:nvSpPr>
        <p:spPr>
          <a:xfrm>
            <a:off x="555522" y="373614"/>
            <a:ext cx="1018130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0" dirty="0">
                <a:solidFill>
                  <a:srgbClr val="C00000"/>
                </a:solidFill>
                <a:effectLst/>
                <a:latin typeface="Corbel" panose="020B0503020204020204" pitchFamily="34" charset="0"/>
              </a:rPr>
              <a:t>The Console Class</a:t>
            </a:r>
            <a:endParaRPr lang="en-US" sz="4400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6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  <a:t>Provides methods for console input and output</a:t>
            </a:r>
            <a:endParaRPr lang="en-US" sz="3600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6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  <a:t>Input</a:t>
            </a:r>
            <a:br>
              <a:rPr lang="en-US" sz="36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</a:br>
            <a:r>
              <a:rPr lang="en-US" sz="32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Read(…) </a:t>
            </a:r>
            <a: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– reads a single character</a:t>
            </a:r>
            <a:b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32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ReadKey(…) </a:t>
            </a:r>
            <a: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– reads a combination of keys</a:t>
            </a:r>
            <a:b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32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ReadLine(…) </a:t>
            </a:r>
            <a: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– reads a single line of characters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6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  <a:t>Output</a:t>
            </a:r>
            <a:br>
              <a:rPr lang="en-US" sz="36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</a:br>
            <a:r>
              <a:rPr lang="en-US" sz="32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Write(…) </a:t>
            </a:r>
            <a: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– prints the specified argument on the console</a:t>
            </a:r>
            <a:b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3200" dirty="0">
                <a:solidFill>
                  <a:schemeClr val="accent1"/>
                </a:solidFill>
                <a:latin typeface="Wingdings 2" panose="05020102010507070707" pitchFamily="18" charset="2"/>
              </a:rPr>
              <a:t>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WriteLine(…) </a:t>
            </a:r>
            <a: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– prints specified data to the console and moves to the next line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F2E759-6E95-4D48-999F-3CCA839FA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150784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05F7A4-99BA-42D1-9594-3FBD3E116F16}"/>
              </a:ext>
            </a:extLst>
          </p:cNvPr>
          <p:cNvSpPr/>
          <p:nvPr/>
        </p:nvSpPr>
        <p:spPr>
          <a:xfrm>
            <a:off x="353961" y="566678"/>
            <a:ext cx="10397613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Console.Write(…)</a:t>
            </a:r>
            <a:br>
              <a:rPr lang="en-US" sz="3600" b="1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</a:br>
            <a:r>
              <a:rPr lang="en-US" sz="2000" b="0" i="0" dirty="0">
                <a:solidFill>
                  <a:schemeClr val="accent1"/>
                </a:solidFill>
                <a:effectLst/>
                <a:latin typeface="Wingdings 2" panose="05020102010507070707" pitchFamily="18" charset="2"/>
              </a:rPr>
              <a:t> </a:t>
            </a:r>
            <a:r>
              <a:rPr lang="en-US" sz="28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  <a:t>Printing more than one variable using a formatting string</a:t>
            </a:r>
            <a:br>
              <a:rPr lang="en-US" sz="28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</a:br>
            <a:endParaRPr lang="en-US" sz="2800" b="1" i="0" dirty="0">
              <a:solidFill>
                <a:schemeClr val="accent1"/>
              </a:solidFill>
              <a:effectLst/>
              <a:latin typeface="Corbel" panose="020B0503020204020204" pitchFamily="34" charset="0"/>
            </a:endParaRPr>
          </a:p>
          <a:p>
            <a:endParaRPr lang="en-US" sz="2800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endParaRPr lang="en-US" sz="2800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b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</a:rPr>
            </a:br>
            <a:r>
              <a:rPr lang="en-US" sz="2000" b="0" i="0" dirty="0">
                <a:solidFill>
                  <a:schemeClr val="accent1"/>
                </a:solidFill>
                <a:effectLst/>
                <a:latin typeface="Wingdings 2" panose="05020102010507070707" pitchFamily="18" charset="2"/>
              </a:rPr>
              <a:t> </a:t>
            </a:r>
            <a:r>
              <a:rPr lang="en-US" sz="28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  <a:t>Printing an integer variable</a:t>
            </a:r>
            <a:br>
              <a:rPr lang="en-US" sz="28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</a:br>
            <a:endParaRPr lang="en-US" sz="2800" b="1" i="0" dirty="0">
              <a:solidFill>
                <a:schemeClr val="accent1"/>
              </a:solidFill>
              <a:effectLst/>
              <a:latin typeface="Corbel" panose="020B0503020204020204" pitchFamily="34" charset="0"/>
            </a:endParaRPr>
          </a:p>
          <a:p>
            <a:endParaRPr lang="en-US" sz="2800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endParaRPr lang="en-US" sz="2800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endParaRPr lang="en-US" sz="2800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b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</a:rPr>
            </a:br>
            <a:r>
              <a:rPr lang="en-US" sz="2000" b="0" i="0" dirty="0">
                <a:solidFill>
                  <a:schemeClr val="accent1"/>
                </a:solidFill>
                <a:effectLst/>
                <a:latin typeface="Wingdings 2" panose="05020102010507070707" pitchFamily="18" charset="2"/>
              </a:rPr>
              <a:t> </a:t>
            </a:r>
            <a:r>
              <a:rPr lang="en-US" sz="2800" b="1" i="0" dirty="0">
                <a:solidFill>
                  <a:schemeClr val="accent1"/>
                </a:solidFill>
                <a:effectLst/>
                <a:latin typeface="Corbel" panose="020B0503020204020204" pitchFamily="34" charset="0"/>
              </a:rPr>
              <a:t>Next print operation will start from the same line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br>
              <a:rPr lang="en-US" dirty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40B50D-B656-4CD9-8B3A-85493FC832BF}"/>
              </a:ext>
            </a:extLst>
          </p:cNvPr>
          <p:cNvSpPr/>
          <p:nvPr/>
        </p:nvSpPr>
        <p:spPr>
          <a:xfrm>
            <a:off x="722671" y="1696064"/>
            <a:ext cx="8539315" cy="12388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a = 15;</a:t>
            </a:r>
          </a:p>
          <a:p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.Write(a);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15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8251C2-8563-4DE7-9BA1-5C366E95D3C2}"/>
              </a:ext>
            </a:extLst>
          </p:cNvPr>
          <p:cNvSpPr/>
          <p:nvPr/>
        </p:nvSpPr>
        <p:spPr>
          <a:xfrm>
            <a:off x="722671" y="3809027"/>
            <a:ext cx="8539315" cy="1588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a = 15.5;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b = 14;</a:t>
            </a:r>
          </a:p>
          <a:p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"{0} + {1} = {2}"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, a, b, a + b);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15.5 + 14 = 29.5</a:t>
            </a:r>
          </a:p>
          <a:p>
            <a:endParaRPr lang="en-US" b="1" dirty="0">
              <a:solidFill>
                <a:schemeClr val="accent4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2DF86-A580-45AD-9DEC-78E16A747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740747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927C8D-A3CD-4AEC-8832-79FD27DFF741}"/>
              </a:ext>
            </a:extLst>
          </p:cNvPr>
          <p:cNvSpPr/>
          <p:nvPr/>
        </p:nvSpPr>
        <p:spPr>
          <a:xfrm>
            <a:off x="983226" y="523622"/>
            <a:ext cx="1022554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</a:pPr>
            <a:r>
              <a:rPr lang="en-US" sz="4000" b="1" i="0" dirty="0"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Console.WriteLine(…)</a:t>
            </a:r>
            <a:endParaRPr lang="en-US" sz="4000" b="1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571500" indent="-5715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Printing more than one variable using a formatting string.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Printing a string variable</a:t>
            </a:r>
            <a:b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</a:br>
            <a:r>
              <a:rPr lang="en-US" sz="2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nsolas" panose="020B0609020204030204" pitchFamily="49" charset="0"/>
              </a:rPr>
              <a:t>string str = "Hello C#!";</a:t>
            </a:r>
            <a:br>
              <a:rPr lang="en-US" sz="2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nsolas" panose="020B0609020204030204" pitchFamily="49" charset="0"/>
              </a:rPr>
            </a:br>
            <a:r>
              <a:rPr lang="en-US" sz="2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lang="en-US" sz="2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nsolas" panose="020B0609020204030204" pitchFamily="49" charset="0"/>
              </a:rPr>
            </a:br>
            <a:r>
              <a:rPr lang="en-US" sz="2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nsolas" panose="020B0609020204030204" pitchFamily="49" charset="0"/>
              </a:rPr>
              <a:t>Console.WriteLine(str);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Printing more than one variable using a formatting string </a:t>
            </a:r>
          </a:p>
          <a:p>
            <a:pPr>
              <a:buClr>
                <a:schemeClr val="accent2"/>
              </a:buClr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string name = "Marry";</a:t>
            </a:r>
            <a:b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int year = 1987;</a:t>
            </a:r>
            <a:b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...</a:t>
            </a:r>
            <a:b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Console.Write("{0} was born in {1}.", name, year);</a:t>
            </a:r>
            <a:b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// Marry was born in 1987.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473656-49DC-4902-8A8E-12DF78021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608783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8B5ABD-62B7-410C-9899-F6967F85720B}"/>
              </a:ext>
            </a:extLst>
          </p:cNvPr>
          <p:cNvSpPr/>
          <p:nvPr/>
        </p:nvSpPr>
        <p:spPr>
          <a:xfrm>
            <a:off x="481779" y="274145"/>
            <a:ext cx="9237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orbel" panose="020B0503020204020204" pitchFamily="34" charset="0"/>
              </a:rPr>
              <a:t>Printing to the Console – Example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FA6FCD-9B90-4E81-BFD8-70DDCB74255A}"/>
              </a:ext>
            </a:extLst>
          </p:cNvPr>
          <p:cNvSpPr/>
          <p:nvPr/>
        </p:nvSpPr>
        <p:spPr>
          <a:xfrm>
            <a:off x="481778" y="1025800"/>
            <a:ext cx="963561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[] args)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name = 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"Peter"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age = 18;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town = 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"Sofia"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.Write(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"{0} is {1} years old from {2}."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name, age, town);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// Result: Peter is 18 years old from Sofia.</a:t>
            </a:r>
            <a:endParaRPr lang="en-US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.Write(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"This is on the same line!"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"Next sentence will be"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+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 on a new line."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"Bye, bye, {0} from {1}."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name, town);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.ReadKey();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017202-61A5-4CB6-80E3-5193530B5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24774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4A601B-9DC8-4640-993F-0F0F4F5D5846}"/>
              </a:ext>
            </a:extLst>
          </p:cNvPr>
          <p:cNvSpPr/>
          <p:nvPr/>
        </p:nvSpPr>
        <p:spPr>
          <a:xfrm>
            <a:off x="526026" y="12666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rbel" panose="020B0503020204020204" pitchFamily="34" charset="0"/>
              </a:rPr>
              <a:t>Using Parameters – Example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br>
              <a:rPr lang="en-US" sz="2800" dirty="0">
                <a:solidFill>
                  <a:srgbClr val="C00000"/>
                </a:solidFill>
              </a:rPr>
            </a:b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A46DBB-3F43-4EE5-BE60-5186C8C9C12E}"/>
              </a:ext>
            </a:extLst>
          </p:cNvPr>
          <p:cNvSpPr/>
          <p:nvPr/>
        </p:nvSpPr>
        <p:spPr>
          <a:xfrm>
            <a:off x="526026" y="1305341"/>
            <a:ext cx="94733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[] args)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a = 2, b = 3;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.Write(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"{0} + {1} ="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, a, b);</a:t>
            </a:r>
          </a:p>
          <a:p>
            <a:r>
              <a:rPr lang="it-IT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it-IT" sz="24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it-IT" sz="24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it-IT" sz="2400" dirty="0">
                <a:solidFill>
                  <a:srgbClr val="A31515"/>
                </a:solidFill>
                <a:latin typeface="Consolas" panose="020B0609020204030204" pitchFamily="49" charset="0"/>
              </a:rPr>
              <a:t>" {0}"</a:t>
            </a:r>
            <a:r>
              <a:rPr lang="it-IT" sz="2400" dirty="0">
                <a:solidFill>
                  <a:prstClr val="black"/>
                </a:solidFill>
                <a:latin typeface="Consolas" panose="020B0609020204030204" pitchFamily="49" charset="0"/>
              </a:rPr>
              <a:t>, a + b);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008000"/>
                </a:solidFill>
                <a:latin typeface="Consolas" panose="020B0609020204030204" pitchFamily="49" charset="0"/>
              </a:rPr>
              <a:t>// 2 + 3 = 5</a:t>
            </a:r>
            <a:endParaRPr lang="en-US" sz="2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"{0} * {1} = {2}"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a, b, a * b);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008000"/>
                </a:solidFill>
                <a:latin typeface="Consolas" panose="020B0609020204030204" pitchFamily="49" charset="0"/>
              </a:rPr>
              <a:t>// 2 * 3 = 6</a:t>
            </a:r>
            <a:endParaRPr lang="en-US" sz="2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pi = 3.14159206f;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"{0:F2}"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, pi); </a:t>
            </a:r>
            <a:r>
              <a:rPr lang="en-US" sz="2400" dirty="0">
                <a:solidFill>
                  <a:srgbClr val="008000"/>
                </a:solidFill>
                <a:latin typeface="Consolas" panose="020B0609020204030204" pitchFamily="49" charset="0"/>
              </a:rPr>
              <a:t>// 3,14</a:t>
            </a:r>
            <a:endParaRPr lang="en-US" sz="2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"Bye – Bye!"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  <a:endParaRPr lang="en-US" sz="2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E3A325-FFF3-4496-BDB0-8C1151E0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736556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9A8AC5-A43C-468A-9F1F-649CED798130}"/>
              </a:ext>
            </a:extLst>
          </p:cNvPr>
          <p:cNvSpPr/>
          <p:nvPr/>
        </p:nvSpPr>
        <p:spPr>
          <a:xfrm>
            <a:off x="408039" y="288894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rbel" panose="020B0503020204020204" pitchFamily="34" charset="0"/>
              </a:rPr>
              <a:t>Printing a Menu – Example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514F82-C3BF-4D08-9C22-9035D6D76568}"/>
              </a:ext>
            </a:extLst>
          </p:cNvPr>
          <p:cNvSpPr/>
          <p:nvPr/>
        </p:nvSpPr>
        <p:spPr>
          <a:xfrm>
            <a:off x="408038" y="873669"/>
            <a:ext cx="106237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[] args)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colaPrice = 1.20;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cola = 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"Coca Cola"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fantaPrice = 1.20;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fanta = 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"Fanta Dizzy"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zagorkaPrice = 1.50;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zagorka = 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"Zagorka"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"Menu:"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"1. {0} – {1}"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,cola, colaPrice);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"2. {0} – {1}"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,fanta, fantaPrice);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"3. {0} – {1}"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,zagorka, zagorkaPrice);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"Have a nice day!"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.ReadKey();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7ACC09-CFE6-44B6-879E-D3B7972503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26" t="15037" r="60202" b="69041"/>
          <a:stretch/>
        </p:blipFill>
        <p:spPr>
          <a:xfrm>
            <a:off x="6683933" y="1023733"/>
            <a:ext cx="3374468" cy="182270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DDAFE-923A-4CA7-B225-FF0537DA5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484240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1493</Words>
  <Application>Microsoft Office PowerPoint</Application>
  <PresentationFormat>Widescreen</PresentationFormat>
  <Paragraphs>209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Corbel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105</cp:revision>
  <dcterms:created xsi:type="dcterms:W3CDTF">2019-07-28T06:41:05Z</dcterms:created>
  <dcterms:modified xsi:type="dcterms:W3CDTF">2019-10-15T20:07:32Z</dcterms:modified>
</cp:coreProperties>
</file>