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81" r:id="rId23"/>
    <p:sldId id="282" r:id="rId24"/>
    <p:sldId id="283" r:id="rId25"/>
    <p:sldId id="28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83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AC13F-2DEB-4A3A-B947-7E37AA19C6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0FDB1C-0790-453A-9A1A-41FA95BFD7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1A9C94-B555-4CF1-9F3A-7DC29849DE2F}"/>
              </a:ext>
            </a:extLst>
          </p:cNvPr>
          <p:cNvSpPr>
            <a:spLocks noGrp="1"/>
          </p:cNvSpPr>
          <p:nvPr>
            <p:ph type="dt" sz="half" idx="10"/>
          </p:nvPr>
        </p:nvSpPr>
        <p:spPr/>
        <p:txBody>
          <a:bodyPr/>
          <a:lstStyle/>
          <a:p>
            <a:fld id="{2C86EEAC-E788-4C6D-946F-9C0108B3A488}" type="datetimeFigureOut">
              <a:rPr lang="en-US" smtClean="0"/>
              <a:t>12/26/2019</a:t>
            </a:fld>
            <a:endParaRPr lang="en-US"/>
          </a:p>
        </p:txBody>
      </p:sp>
      <p:sp>
        <p:nvSpPr>
          <p:cNvPr id="5" name="Footer Placeholder 4">
            <a:extLst>
              <a:ext uri="{FF2B5EF4-FFF2-40B4-BE49-F238E27FC236}">
                <a16:creationId xmlns:a16="http://schemas.microsoft.com/office/drawing/2014/main" id="{2EBC4C01-B231-4ADA-8A6A-BEF7CDD039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1D7730-E434-4BF8-AC0B-BDB70666F2C8}"/>
              </a:ext>
            </a:extLst>
          </p:cNvPr>
          <p:cNvSpPr>
            <a:spLocks noGrp="1"/>
          </p:cNvSpPr>
          <p:nvPr>
            <p:ph type="sldNum" sz="quarter" idx="12"/>
          </p:nvPr>
        </p:nvSpPr>
        <p:spPr/>
        <p:txBody>
          <a:bodyPr/>
          <a:lstStyle/>
          <a:p>
            <a:fld id="{E025F708-5E69-4898-A35C-16267E375705}" type="slidenum">
              <a:rPr lang="en-US" smtClean="0"/>
              <a:t>‹#›</a:t>
            </a:fld>
            <a:endParaRPr lang="en-US"/>
          </a:p>
        </p:txBody>
      </p:sp>
    </p:spTree>
    <p:extLst>
      <p:ext uri="{BB962C8B-B14F-4D97-AF65-F5344CB8AC3E}">
        <p14:creationId xmlns:p14="http://schemas.microsoft.com/office/powerpoint/2010/main" val="2022364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1A9F8-7722-40BA-9495-27DF2F7148E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ABF6DD-7CEF-419E-BB17-1BD1C3C73E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79B734-7849-40D2-810C-88EA93E3EE5D}"/>
              </a:ext>
            </a:extLst>
          </p:cNvPr>
          <p:cNvSpPr>
            <a:spLocks noGrp="1"/>
          </p:cNvSpPr>
          <p:nvPr>
            <p:ph type="dt" sz="half" idx="10"/>
          </p:nvPr>
        </p:nvSpPr>
        <p:spPr/>
        <p:txBody>
          <a:bodyPr/>
          <a:lstStyle/>
          <a:p>
            <a:fld id="{2C86EEAC-E788-4C6D-946F-9C0108B3A488}" type="datetimeFigureOut">
              <a:rPr lang="en-US" smtClean="0"/>
              <a:t>12/26/2019</a:t>
            </a:fld>
            <a:endParaRPr lang="en-US"/>
          </a:p>
        </p:txBody>
      </p:sp>
      <p:sp>
        <p:nvSpPr>
          <p:cNvPr id="5" name="Footer Placeholder 4">
            <a:extLst>
              <a:ext uri="{FF2B5EF4-FFF2-40B4-BE49-F238E27FC236}">
                <a16:creationId xmlns:a16="http://schemas.microsoft.com/office/drawing/2014/main" id="{3A6668A0-0163-4FAF-9F95-12E32B74C4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DCBB2E-7C15-49C8-8860-9B4C6E595167}"/>
              </a:ext>
            </a:extLst>
          </p:cNvPr>
          <p:cNvSpPr>
            <a:spLocks noGrp="1"/>
          </p:cNvSpPr>
          <p:nvPr>
            <p:ph type="sldNum" sz="quarter" idx="12"/>
          </p:nvPr>
        </p:nvSpPr>
        <p:spPr/>
        <p:txBody>
          <a:bodyPr/>
          <a:lstStyle/>
          <a:p>
            <a:fld id="{E025F708-5E69-4898-A35C-16267E375705}" type="slidenum">
              <a:rPr lang="en-US" smtClean="0"/>
              <a:t>‹#›</a:t>
            </a:fld>
            <a:endParaRPr lang="en-US"/>
          </a:p>
        </p:txBody>
      </p:sp>
    </p:spTree>
    <p:extLst>
      <p:ext uri="{BB962C8B-B14F-4D97-AF65-F5344CB8AC3E}">
        <p14:creationId xmlns:p14="http://schemas.microsoft.com/office/powerpoint/2010/main" val="1866147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C3634D-ADAE-49DD-954F-BCD9355FD44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2C1C57F-D081-4824-8154-0F3AB8BDEB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7D050-148B-4A2D-ADE6-2D950CDD56F8}"/>
              </a:ext>
            </a:extLst>
          </p:cNvPr>
          <p:cNvSpPr>
            <a:spLocks noGrp="1"/>
          </p:cNvSpPr>
          <p:nvPr>
            <p:ph type="dt" sz="half" idx="10"/>
          </p:nvPr>
        </p:nvSpPr>
        <p:spPr/>
        <p:txBody>
          <a:bodyPr/>
          <a:lstStyle/>
          <a:p>
            <a:fld id="{2C86EEAC-E788-4C6D-946F-9C0108B3A488}" type="datetimeFigureOut">
              <a:rPr lang="en-US" smtClean="0"/>
              <a:t>12/26/2019</a:t>
            </a:fld>
            <a:endParaRPr lang="en-US"/>
          </a:p>
        </p:txBody>
      </p:sp>
      <p:sp>
        <p:nvSpPr>
          <p:cNvPr id="5" name="Footer Placeholder 4">
            <a:extLst>
              <a:ext uri="{FF2B5EF4-FFF2-40B4-BE49-F238E27FC236}">
                <a16:creationId xmlns:a16="http://schemas.microsoft.com/office/drawing/2014/main" id="{3AD1EC11-5B45-44C6-89EA-C131458384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916E09-E0EF-4F19-8D3B-B976AABCCBC4}"/>
              </a:ext>
            </a:extLst>
          </p:cNvPr>
          <p:cNvSpPr>
            <a:spLocks noGrp="1"/>
          </p:cNvSpPr>
          <p:nvPr>
            <p:ph type="sldNum" sz="quarter" idx="12"/>
          </p:nvPr>
        </p:nvSpPr>
        <p:spPr/>
        <p:txBody>
          <a:bodyPr/>
          <a:lstStyle/>
          <a:p>
            <a:fld id="{E025F708-5E69-4898-A35C-16267E375705}" type="slidenum">
              <a:rPr lang="en-US" smtClean="0"/>
              <a:t>‹#›</a:t>
            </a:fld>
            <a:endParaRPr lang="en-US"/>
          </a:p>
        </p:txBody>
      </p:sp>
    </p:spTree>
    <p:extLst>
      <p:ext uri="{BB962C8B-B14F-4D97-AF65-F5344CB8AC3E}">
        <p14:creationId xmlns:p14="http://schemas.microsoft.com/office/powerpoint/2010/main" val="414934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358F4-3C64-4EEA-B7F4-7CDD0BBAF8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13233-1BFD-42DB-B6C4-D1AA9E6B1D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6AF9D8-22F8-4BA6-80EE-727493AE8012}"/>
              </a:ext>
            </a:extLst>
          </p:cNvPr>
          <p:cNvSpPr>
            <a:spLocks noGrp="1"/>
          </p:cNvSpPr>
          <p:nvPr>
            <p:ph type="dt" sz="half" idx="10"/>
          </p:nvPr>
        </p:nvSpPr>
        <p:spPr/>
        <p:txBody>
          <a:bodyPr/>
          <a:lstStyle/>
          <a:p>
            <a:fld id="{2C86EEAC-E788-4C6D-946F-9C0108B3A488}" type="datetimeFigureOut">
              <a:rPr lang="en-US" smtClean="0"/>
              <a:t>12/26/2019</a:t>
            </a:fld>
            <a:endParaRPr lang="en-US"/>
          </a:p>
        </p:txBody>
      </p:sp>
      <p:sp>
        <p:nvSpPr>
          <p:cNvPr id="5" name="Footer Placeholder 4">
            <a:extLst>
              <a:ext uri="{FF2B5EF4-FFF2-40B4-BE49-F238E27FC236}">
                <a16:creationId xmlns:a16="http://schemas.microsoft.com/office/drawing/2014/main" id="{D0881615-2ED0-4308-8985-E48BCFC11A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D829E5-6EB0-4380-893B-AD3945FEA8FA}"/>
              </a:ext>
            </a:extLst>
          </p:cNvPr>
          <p:cNvSpPr>
            <a:spLocks noGrp="1"/>
          </p:cNvSpPr>
          <p:nvPr>
            <p:ph type="sldNum" sz="quarter" idx="12"/>
          </p:nvPr>
        </p:nvSpPr>
        <p:spPr/>
        <p:txBody>
          <a:bodyPr/>
          <a:lstStyle/>
          <a:p>
            <a:fld id="{E025F708-5E69-4898-A35C-16267E375705}" type="slidenum">
              <a:rPr lang="en-US" smtClean="0"/>
              <a:t>‹#›</a:t>
            </a:fld>
            <a:endParaRPr lang="en-US"/>
          </a:p>
        </p:txBody>
      </p:sp>
    </p:spTree>
    <p:extLst>
      <p:ext uri="{BB962C8B-B14F-4D97-AF65-F5344CB8AC3E}">
        <p14:creationId xmlns:p14="http://schemas.microsoft.com/office/powerpoint/2010/main" val="368306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0B864-2785-48D1-B202-9810A9622C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58CFA8E-3D83-4AF1-ABD0-C55F296225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C2F910-81CE-44CA-8381-A7B0CBBDEA80}"/>
              </a:ext>
            </a:extLst>
          </p:cNvPr>
          <p:cNvSpPr>
            <a:spLocks noGrp="1"/>
          </p:cNvSpPr>
          <p:nvPr>
            <p:ph type="dt" sz="half" idx="10"/>
          </p:nvPr>
        </p:nvSpPr>
        <p:spPr/>
        <p:txBody>
          <a:bodyPr/>
          <a:lstStyle/>
          <a:p>
            <a:fld id="{2C86EEAC-E788-4C6D-946F-9C0108B3A488}" type="datetimeFigureOut">
              <a:rPr lang="en-US" smtClean="0"/>
              <a:t>12/26/2019</a:t>
            </a:fld>
            <a:endParaRPr lang="en-US"/>
          </a:p>
        </p:txBody>
      </p:sp>
      <p:sp>
        <p:nvSpPr>
          <p:cNvPr id="5" name="Footer Placeholder 4">
            <a:extLst>
              <a:ext uri="{FF2B5EF4-FFF2-40B4-BE49-F238E27FC236}">
                <a16:creationId xmlns:a16="http://schemas.microsoft.com/office/drawing/2014/main" id="{DF7E5E66-B7E0-436E-9FF3-7F6AC93EFA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7E225B-C8E4-4795-8B2A-11D200225594}"/>
              </a:ext>
            </a:extLst>
          </p:cNvPr>
          <p:cNvSpPr>
            <a:spLocks noGrp="1"/>
          </p:cNvSpPr>
          <p:nvPr>
            <p:ph type="sldNum" sz="quarter" idx="12"/>
          </p:nvPr>
        </p:nvSpPr>
        <p:spPr/>
        <p:txBody>
          <a:bodyPr/>
          <a:lstStyle/>
          <a:p>
            <a:fld id="{E025F708-5E69-4898-A35C-16267E375705}" type="slidenum">
              <a:rPr lang="en-US" smtClean="0"/>
              <a:t>‹#›</a:t>
            </a:fld>
            <a:endParaRPr lang="en-US"/>
          </a:p>
        </p:txBody>
      </p:sp>
    </p:spTree>
    <p:extLst>
      <p:ext uri="{BB962C8B-B14F-4D97-AF65-F5344CB8AC3E}">
        <p14:creationId xmlns:p14="http://schemas.microsoft.com/office/powerpoint/2010/main" val="2546093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70CDE-5A8B-4E9C-A827-FD626CA87F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0C0DDE-B196-4FAB-A964-1597B303A4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30FC9B5-EE6F-4D2D-AC79-BA00AC3683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A16A85-B1BF-4E8E-9D98-384748673FEF}"/>
              </a:ext>
            </a:extLst>
          </p:cNvPr>
          <p:cNvSpPr>
            <a:spLocks noGrp="1"/>
          </p:cNvSpPr>
          <p:nvPr>
            <p:ph type="dt" sz="half" idx="10"/>
          </p:nvPr>
        </p:nvSpPr>
        <p:spPr/>
        <p:txBody>
          <a:bodyPr/>
          <a:lstStyle/>
          <a:p>
            <a:fld id="{2C86EEAC-E788-4C6D-946F-9C0108B3A488}" type="datetimeFigureOut">
              <a:rPr lang="en-US" smtClean="0"/>
              <a:t>12/26/2019</a:t>
            </a:fld>
            <a:endParaRPr lang="en-US"/>
          </a:p>
        </p:txBody>
      </p:sp>
      <p:sp>
        <p:nvSpPr>
          <p:cNvPr id="6" name="Footer Placeholder 5">
            <a:extLst>
              <a:ext uri="{FF2B5EF4-FFF2-40B4-BE49-F238E27FC236}">
                <a16:creationId xmlns:a16="http://schemas.microsoft.com/office/drawing/2014/main" id="{C74255CA-491E-4BF9-9043-70E0518974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1DEB9D-5DC5-429D-A4D3-731C31647055}"/>
              </a:ext>
            </a:extLst>
          </p:cNvPr>
          <p:cNvSpPr>
            <a:spLocks noGrp="1"/>
          </p:cNvSpPr>
          <p:nvPr>
            <p:ph type="sldNum" sz="quarter" idx="12"/>
          </p:nvPr>
        </p:nvSpPr>
        <p:spPr/>
        <p:txBody>
          <a:bodyPr/>
          <a:lstStyle/>
          <a:p>
            <a:fld id="{E025F708-5E69-4898-A35C-16267E375705}" type="slidenum">
              <a:rPr lang="en-US" smtClean="0"/>
              <a:t>‹#›</a:t>
            </a:fld>
            <a:endParaRPr lang="en-US"/>
          </a:p>
        </p:txBody>
      </p:sp>
    </p:spTree>
    <p:extLst>
      <p:ext uri="{BB962C8B-B14F-4D97-AF65-F5344CB8AC3E}">
        <p14:creationId xmlns:p14="http://schemas.microsoft.com/office/powerpoint/2010/main" val="1373404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982DF-F06E-42A8-836C-2121D4EC823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77AF985-A238-49B9-8486-BF6368AC4C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B4BB0A-91C5-45AE-AAFE-3B184E464B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C895D25-97EE-4786-A8BA-09CF5DD21A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3DE26A-C149-4230-BF85-0AD5B44E29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A7290D6-A4E1-4974-93AD-D6A67BEC1C4E}"/>
              </a:ext>
            </a:extLst>
          </p:cNvPr>
          <p:cNvSpPr>
            <a:spLocks noGrp="1"/>
          </p:cNvSpPr>
          <p:nvPr>
            <p:ph type="dt" sz="half" idx="10"/>
          </p:nvPr>
        </p:nvSpPr>
        <p:spPr/>
        <p:txBody>
          <a:bodyPr/>
          <a:lstStyle/>
          <a:p>
            <a:fld id="{2C86EEAC-E788-4C6D-946F-9C0108B3A488}" type="datetimeFigureOut">
              <a:rPr lang="en-US" smtClean="0"/>
              <a:t>12/26/2019</a:t>
            </a:fld>
            <a:endParaRPr lang="en-US"/>
          </a:p>
        </p:txBody>
      </p:sp>
      <p:sp>
        <p:nvSpPr>
          <p:cNvPr id="8" name="Footer Placeholder 7">
            <a:extLst>
              <a:ext uri="{FF2B5EF4-FFF2-40B4-BE49-F238E27FC236}">
                <a16:creationId xmlns:a16="http://schemas.microsoft.com/office/drawing/2014/main" id="{2AC7C341-3A3E-4706-8AD6-4D4BCF65D9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A200C9-51A1-4EB2-AC80-2C7C5F4422BC}"/>
              </a:ext>
            </a:extLst>
          </p:cNvPr>
          <p:cNvSpPr>
            <a:spLocks noGrp="1"/>
          </p:cNvSpPr>
          <p:nvPr>
            <p:ph type="sldNum" sz="quarter" idx="12"/>
          </p:nvPr>
        </p:nvSpPr>
        <p:spPr/>
        <p:txBody>
          <a:bodyPr/>
          <a:lstStyle/>
          <a:p>
            <a:fld id="{E025F708-5E69-4898-A35C-16267E375705}" type="slidenum">
              <a:rPr lang="en-US" smtClean="0"/>
              <a:t>‹#›</a:t>
            </a:fld>
            <a:endParaRPr lang="en-US"/>
          </a:p>
        </p:txBody>
      </p:sp>
    </p:spTree>
    <p:extLst>
      <p:ext uri="{BB962C8B-B14F-4D97-AF65-F5344CB8AC3E}">
        <p14:creationId xmlns:p14="http://schemas.microsoft.com/office/powerpoint/2010/main" val="2681070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70679-505F-4AFD-9A59-E1DC651A395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A6AA2CB-EE77-4E86-BC99-7C3983708610}"/>
              </a:ext>
            </a:extLst>
          </p:cNvPr>
          <p:cNvSpPr>
            <a:spLocks noGrp="1"/>
          </p:cNvSpPr>
          <p:nvPr>
            <p:ph type="dt" sz="half" idx="10"/>
          </p:nvPr>
        </p:nvSpPr>
        <p:spPr/>
        <p:txBody>
          <a:bodyPr/>
          <a:lstStyle/>
          <a:p>
            <a:fld id="{2C86EEAC-E788-4C6D-946F-9C0108B3A488}" type="datetimeFigureOut">
              <a:rPr lang="en-US" smtClean="0"/>
              <a:t>12/26/2019</a:t>
            </a:fld>
            <a:endParaRPr lang="en-US"/>
          </a:p>
        </p:txBody>
      </p:sp>
      <p:sp>
        <p:nvSpPr>
          <p:cNvPr id="4" name="Footer Placeholder 3">
            <a:extLst>
              <a:ext uri="{FF2B5EF4-FFF2-40B4-BE49-F238E27FC236}">
                <a16:creationId xmlns:a16="http://schemas.microsoft.com/office/drawing/2014/main" id="{26B1FE1D-2150-4D65-81E6-3941D6C7F3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CAA244-462E-4342-BF0E-EC8A3D6AFE16}"/>
              </a:ext>
            </a:extLst>
          </p:cNvPr>
          <p:cNvSpPr>
            <a:spLocks noGrp="1"/>
          </p:cNvSpPr>
          <p:nvPr>
            <p:ph type="sldNum" sz="quarter" idx="12"/>
          </p:nvPr>
        </p:nvSpPr>
        <p:spPr/>
        <p:txBody>
          <a:bodyPr/>
          <a:lstStyle/>
          <a:p>
            <a:fld id="{E025F708-5E69-4898-A35C-16267E375705}" type="slidenum">
              <a:rPr lang="en-US" smtClean="0"/>
              <a:t>‹#›</a:t>
            </a:fld>
            <a:endParaRPr lang="en-US"/>
          </a:p>
        </p:txBody>
      </p:sp>
    </p:spTree>
    <p:extLst>
      <p:ext uri="{BB962C8B-B14F-4D97-AF65-F5344CB8AC3E}">
        <p14:creationId xmlns:p14="http://schemas.microsoft.com/office/powerpoint/2010/main" val="500283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EA876B-EAFE-4CCE-B12E-296EE21D587C}"/>
              </a:ext>
            </a:extLst>
          </p:cNvPr>
          <p:cNvSpPr>
            <a:spLocks noGrp="1"/>
          </p:cNvSpPr>
          <p:nvPr>
            <p:ph type="dt" sz="half" idx="10"/>
          </p:nvPr>
        </p:nvSpPr>
        <p:spPr/>
        <p:txBody>
          <a:bodyPr/>
          <a:lstStyle/>
          <a:p>
            <a:fld id="{2C86EEAC-E788-4C6D-946F-9C0108B3A488}" type="datetimeFigureOut">
              <a:rPr lang="en-US" smtClean="0"/>
              <a:t>12/26/2019</a:t>
            </a:fld>
            <a:endParaRPr lang="en-US"/>
          </a:p>
        </p:txBody>
      </p:sp>
      <p:sp>
        <p:nvSpPr>
          <p:cNvPr id="3" name="Footer Placeholder 2">
            <a:extLst>
              <a:ext uri="{FF2B5EF4-FFF2-40B4-BE49-F238E27FC236}">
                <a16:creationId xmlns:a16="http://schemas.microsoft.com/office/drawing/2014/main" id="{579F3F5E-56CD-4A72-997E-A46747EB85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C226E6B-13DA-4CF0-B9E7-C4B3322017A4}"/>
              </a:ext>
            </a:extLst>
          </p:cNvPr>
          <p:cNvSpPr>
            <a:spLocks noGrp="1"/>
          </p:cNvSpPr>
          <p:nvPr>
            <p:ph type="sldNum" sz="quarter" idx="12"/>
          </p:nvPr>
        </p:nvSpPr>
        <p:spPr/>
        <p:txBody>
          <a:bodyPr/>
          <a:lstStyle/>
          <a:p>
            <a:fld id="{E025F708-5E69-4898-A35C-16267E375705}" type="slidenum">
              <a:rPr lang="en-US" smtClean="0"/>
              <a:t>‹#›</a:t>
            </a:fld>
            <a:endParaRPr lang="en-US"/>
          </a:p>
        </p:txBody>
      </p:sp>
    </p:spTree>
    <p:extLst>
      <p:ext uri="{BB962C8B-B14F-4D97-AF65-F5344CB8AC3E}">
        <p14:creationId xmlns:p14="http://schemas.microsoft.com/office/powerpoint/2010/main" val="3737074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504BB-BE08-428B-83D7-CB410E8B15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91F346-EC50-4224-A0B7-4A9A4D1BF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1047A88-3313-4C7A-8035-F0CBC7ED5F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0B6A-6DB6-4BD2-A80A-11F6A6F72D72}"/>
              </a:ext>
            </a:extLst>
          </p:cNvPr>
          <p:cNvSpPr>
            <a:spLocks noGrp="1"/>
          </p:cNvSpPr>
          <p:nvPr>
            <p:ph type="dt" sz="half" idx="10"/>
          </p:nvPr>
        </p:nvSpPr>
        <p:spPr/>
        <p:txBody>
          <a:bodyPr/>
          <a:lstStyle/>
          <a:p>
            <a:fld id="{2C86EEAC-E788-4C6D-946F-9C0108B3A488}" type="datetimeFigureOut">
              <a:rPr lang="en-US" smtClean="0"/>
              <a:t>12/26/2019</a:t>
            </a:fld>
            <a:endParaRPr lang="en-US"/>
          </a:p>
        </p:txBody>
      </p:sp>
      <p:sp>
        <p:nvSpPr>
          <p:cNvPr id="6" name="Footer Placeholder 5">
            <a:extLst>
              <a:ext uri="{FF2B5EF4-FFF2-40B4-BE49-F238E27FC236}">
                <a16:creationId xmlns:a16="http://schemas.microsoft.com/office/drawing/2014/main" id="{70EFC986-C63C-4CE9-B4FC-E07B42D11E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634F46-75CC-4687-8B2D-72DA128A87AC}"/>
              </a:ext>
            </a:extLst>
          </p:cNvPr>
          <p:cNvSpPr>
            <a:spLocks noGrp="1"/>
          </p:cNvSpPr>
          <p:nvPr>
            <p:ph type="sldNum" sz="quarter" idx="12"/>
          </p:nvPr>
        </p:nvSpPr>
        <p:spPr/>
        <p:txBody>
          <a:bodyPr/>
          <a:lstStyle/>
          <a:p>
            <a:fld id="{E025F708-5E69-4898-A35C-16267E375705}" type="slidenum">
              <a:rPr lang="en-US" smtClean="0"/>
              <a:t>‹#›</a:t>
            </a:fld>
            <a:endParaRPr lang="en-US"/>
          </a:p>
        </p:txBody>
      </p:sp>
    </p:spTree>
    <p:extLst>
      <p:ext uri="{BB962C8B-B14F-4D97-AF65-F5344CB8AC3E}">
        <p14:creationId xmlns:p14="http://schemas.microsoft.com/office/powerpoint/2010/main" val="1612023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5C103-B43B-4B1C-99CE-33AD635C6E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8E7EC7-320F-49C5-BE87-5C3FC9B3C6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65CE89-8E84-4994-ACEE-3300AAFF64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5BA64D-353F-4ADB-B26E-EA5E1070AC38}"/>
              </a:ext>
            </a:extLst>
          </p:cNvPr>
          <p:cNvSpPr>
            <a:spLocks noGrp="1"/>
          </p:cNvSpPr>
          <p:nvPr>
            <p:ph type="dt" sz="half" idx="10"/>
          </p:nvPr>
        </p:nvSpPr>
        <p:spPr/>
        <p:txBody>
          <a:bodyPr/>
          <a:lstStyle/>
          <a:p>
            <a:fld id="{2C86EEAC-E788-4C6D-946F-9C0108B3A488}" type="datetimeFigureOut">
              <a:rPr lang="en-US" smtClean="0"/>
              <a:t>12/26/2019</a:t>
            </a:fld>
            <a:endParaRPr lang="en-US"/>
          </a:p>
        </p:txBody>
      </p:sp>
      <p:sp>
        <p:nvSpPr>
          <p:cNvPr id="6" name="Footer Placeholder 5">
            <a:extLst>
              <a:ext uri="{FF2B5EF4-FFF2-40B4-BE49-F238E27FC236}">
                <a16:creationId xmlns:a16="http://schemas.microsoft.com/office/drawing/2014/main" id="{0F2DEB39-E71E-4C2E-861B-CB5FB65B19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E71946-3DAF-4004-AF09-BE878B0DE479}"/>
              </a:ext>
            </a:extLst>
          </p:cNvPr>
          <p:cNvSpPr>
            <a:spLocks noGrp="1"/>
          </p:cNvSpPr>
          <p:nvPr>
            <p:ph type="sldNum" sz="quarter" idx="12"/>
          </p:nvPr>
        </p:nvSpPr>
        <p:spPr/>
        <p:txBody>
          <a:bodyPr/>
          <a:lstStyle/>
          <a:p>
            <a:fld id="{E025F708-5E69-4898-A35C-16267E375705}" type="slidenum">
              <a:rPr lang="en-US" smtClean="0"/>
              <a:t>‹#›</a:t>
            </a:fld>
            <a:endParaRPr lang="en-US"/>
          </a:p>
        </p:txBody>
      </p:sp>
    </p:spTree>
    <p:extLst>
      <p:ext uri="{BB962C8B-B14F-4D97-AF65-F5344CB8AC3E}">
        <p14:creationId xmlns:p14="http://schemas.microsoft.com/office/powerpoint/2010/main" val="4238032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7AC6E1-038D-4784-98B9-E5544F7B4E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1D244E-260C-40E2-8E82-6346A9B915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F1EB5B-3AAE-44AD-8024-55EAD141FC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86EEAC-E788-4C6D-946F-9C0108B3A488}" type="datetimeFigureOut">
              <a:rPr lang="en-US" smtClean="0"/>
              <a:t>12/26/2019</a:t>
            </a:fld>
            <a:endParaRPr lang="en-US"/>
          </a:p>
        </p:txBody>
      </p:sp>
      <p:sp>
        <p:nvSpPr>
          <p:cNvPr id="5" name="Footer Placeholder 4">
            <a:extLst>
              <a:ext uri="{FF2B5EF4-FFF2-40B4-BE49-F238E27FC236}">
                <a16:creationId xmlns:a16="http://schemas.microsoft.com/office/drawing/2014/main" id="{46DB19F6-00D1-417E-A867-30D162E290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10C5F24-71BF-45D6-A2FD-BBC12BBC65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25F708-5E69-4898-A35C-16267E375705}" type="slidenum">
              <a:rPr lang="en-US" smtClean="0"/>
              <a:t>‹#›</a:t>
            </a:fld>
            <a:endParaRPr lang="en-US"/>
          </a:p>
        </p:txBody>
      </p:sp>
    </p:spTree>
    <p:extLst>
      <p:ext uri="{BB962C8B-B14F-4D97-AF65-F5344CB8AC3E}">
        <p14:creationId xmlns:p14="http://schemas.microsoft.com/office/powerpoint/2010/main" val="3671812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9ECAB8-1E2C-4CEF-9F32-6989E7DE304A}"/>
              </a:ext>
            </a:extLst>
          </p:cNvPr>
          <p:cNvSpPr/>
          <p:nvPr/>
        </p:nvSpPr>
        <p:spPr>
          <a:xfrm>
            <a:off x="326083" y="173657"/>
            <a:ext cx="2661306" cy="375359"/>
          </a:xfrm>
          <a:prstGeom prst="rect">
            <a:avLst/>
          </a:prstGeom>
        </p:spPr>
        <p:txBody>
          <a:bodyPr wrap="none">
            <a:spAutoFit/>
          </a:bodyPr>
          <a:lstStyle/>
          <a:p>
            <a:pPr>
              <a:lnSpc>
                <a:spcPct val="107000"/>
              </a:lnSpc>
              <a:spcAft>
                <a:spcPts val="800"/>
              </a:spcAft>
            </a:pPr>
            <a:r>
              <a:rPr lang="en-US" b="1"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Adding Controls to a form</a:t>
            </a:r>
            <a:endParaRPr lang="en-US" sz="105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BDBF4F8B-D59F-4561-A0DE-2F34159228AD}"/>
              </a:ext>
            </a:extLst>
          </p:cNvPr>
          <p:cNvSpPr/>
          <p:nvPr/>
        </p:nvSpPr>
        <p:spPr>
          <a:xfrm>
            <a:off x="326082" y="720164"/>
            <a:ext cx="11413633" cy="3217227"/>
          </a:xfrm>
          <a:prstGeom prst="rect">
            <a:avLst/>
          </a:prstGeom>
        </p:spPr>
        <p:txBody>
          <a:bodyPr wrap="square">
            <a:spAutoFit/>
          </a:bodyPr>
          <a:lstStyle/>
          <a:p>
            <a:pPr>
              <a:lnSpc>
                <a:spcPct val="107000"/>
              </a:lnSpc>
              <a:spcAft>
                <a:spcPts val="800"/>
              </a:spcAft>
            </a:pPr>
            <a:r>
              <a:rPr lang="en-US" sz="2400"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In our example, we will create one form which will have the following functionality.</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Arial" panose="020B0604020202020204" pitchFamily="34" charset="0"/>
              <a:buChar char="•"/>
              <a:tabLst>
                <a:tab pos="457200" algn="l"/>
              </a:tabLst>
            </a:pPr>
            <a:r>
              <a:rPr lang="en-US" sz="2400"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The ability for the user to enter name and address.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Arial" panose="020B0604020202020204" pitchFamily="34" charset="0"/>
              <a:buChar char="•"/>
              <a:tabLst>
                <a:tab pos="457200" algn="l"/>
              </a:tabLst>
            </a:pPr>
            <a:r>
              <a:rPr lang="en-US" sz="2400"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An option to choose the city in which the user resides in</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Arial" panose="020B0604020202020204" pitchFamily="34" charset="0"/>
              <a:buChar char="•"/>
              <a:tabLst>
                <a:tab pos="457200" algn="l"/>
              </a:tabLst>
            </a:pPr>
            <a:r>
              <a:rPr lang="en-US" sz="2400"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The ability for the user to enter an option for </a:t>
            </a:r>
            <a:br>
              <a:rPr lang="en-US" sz="2400"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br>
            <a:r>
              <a:rPr lang="en-US" sz="2400"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the gender.</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US" sz="2400"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An option to choose a course which the</a:t>
            </a:r>
            <a:br>
              <a:rPr lang="en-US" sz="2400"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br>
            <a:r>
              <a:rPr lang="en-US" sz="2400"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 user wants to learn</a:t>
            </a:r>
            <a:endParaRPr lang="en-US" sz="2400" dirty="0"/>
          </a:p>
        </p:txBody>
      </p:sp>
      <p:sp>
        <p:nvSpPr>
          <p:cNvPr id="6" name="Rectangle 5">
            <a:extLst>
              <a:ext uri="{FF2B5EF4-FFF2-40B4-BE49-F238E27FC236}">
                <a16:creationId xmlns:a16="http://schemas.microsoft.com/office/drawing/2014/main" id="{32CA7A8F-1480-4E27-B1CA-575E1361FA6A}"/>
              </a:ext>
            </a:extLst>
          </p:cNvPr>
          <p:cNvSpPr/>
          <p:nvPr/>
        </p:nvSpPr>
        <p:spPr>
          <a:xfrm>
            <a:off x="473566" y="4138221"/>
            <a:ext cx="6030473" cy="830997"/>
          </a:xfrm>
          <a:prstGeom prst="rect">
            <a:avLst/>
          </a:prstGeom>
        </p:spPr>
        <p:txBody>
          <a:bodyPr wrap="square">
            <a:spAutoFit/>
          </a:bodyPr>
          <a:lstStyle/>
          <a:p>
            <a:r>
              <a:rPr lang="en-US" sz="2400" b="1" dirty="0">
                <a:solidFill>
                  <a:srgbClr val="222222"/>
                </a:solidFill>
                <a:latin typeface="Source Sans Pro" panose="020B0503030403020204" pitchFamily="34" charset="0"/>
                <a:ea typeface="Calibri" panose="020F0502020204030204" pitchFamily="34" charset="0"/>
                <a:cs typeface="Arial" panose="020B0604020202020204" pitchFamily="34" charset="0"/>
              </a:rPr>
              <a:t>Step 1) </a:t>
            </a:r>
            <a:r>
              <a:rPr lang="en-US" sz="2400" dirty="0">
                <a:solidFill>
                  <a:srgbClr val="222222"/>
                </a:solidFill>
                <a:latin typeface="Source Sans Pro" panose="020B0503030403020204" pitchFamily="34" charset="0"/>
                <a:ea typeface="Calibri" panose="020F0502020204030204" pitchFamily="34" charset="0"/>
                <a:cs typeface="Arial" panose="020B0604020202020204" pitchFamily="34" charset="0"/>
              </a:rPr>
              <a:t>The first step is to drag the </a:t>
            </a:r>
            <a:r>
              <a:rPr lang="en-US" sz="2400" dirty="0" err="1">
                <a:solidFill>
                  <a:srgbClr val="222222"/>
                </a:solidFill>
                <a:latin typeface="Source Sans Pro" panose="020B0503030403020204" pitchFamily="34" charset="0"/>
                <a:ea typeface="Calibri" panose="020F0502020204030204" pitchFamily="34" charset="0"/>
                <a:cs typeface="Arial" panose="020B0604020202020204" pitchFamily="34" charset="0"/>
              </a:rPr>
              <a:t>Groupbox</a:t>
            </a:r>
            <a:r>
              <a:rPr lang="en-US" sz="2400" dirty="0">
                <a:solidFill>
                  <a:srgbClr val="222222"/>
                </a:solidFill>
                <a:latin typeface="Source Sans Pro" panose="020B0503030403020204" pitchFamily="34" charset="0"/>
                <a:ea typeface="Calibri" panose="020F0502020204030204" pitchFamily="34" charset="0"/>
                <a:cs typeface="Arial" panose="020B0604020202020204" pitchFamily="34" charset="0"/>
              </a:rPr>
              <a:t> control onto the Windows Form </a:t>
            </a:r>
            <a:endParaRPr lang="en-US" sz="2400" dirty="0"/>
          </a:p>
        </p:txBody>
      </p:sp>
      <p:pic>
        <p:nvPicPr>
          <p:cNvPr id="7" name="Picture 6" descr="C# Windows Forms Application">
            <a:extLst>
              <a:ext uri="{FF2B5EF4-FFF2-40B4-BE49-F238E27FC236}">
                <a16:creationId xmlns:a16="http://schemas.microsoft.com/office/drawing/2014/main" id="{DB9D0811-6841-4D66-8CAA-DFEF74A688E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790363" y="2478282"/>
            <a:ext cx="5075555" cy="3966210"/>
          </a:xfrm>
          <a:prstGeom prst="rect">
            <a:avLst/>
          </a:prstGeom>
          <a:noFill/>
          <a:ln>
            <a:noFill/>
          </a:ln>
        </p:spPr>
      </p:pic>
      <p:sp>
        <p:nvSpPr>
          <p:cNvPr id="8" name="Rectangle 7">
            <a:extLst>
              <a:ext uri="{FF2B5EF4-FFF2-40B4-BE49-F238E27FC236}">
                <a16:creationId xmlns:a16="http://schemas.microsoft.com/office/drawing/2014/main" id="{FBBA41F5-FA73-4A66-A61B-06676EA9A53F}"/>
              </a:ext>
            </a:extLst>
          </p:cNvPr>
          <p:cNvSpPr/>
          <p:nvPr/>
        </p:nvSpPr>
        <p:spPr>
          <a:xfrm>
            <a:off x="473566" y="4969218"/>
            <a:ext cx="6316797" cy="1655261"/>
          </a:xfrm>
          <a:prstGeom prst="rect">
            <a:avLst/>
          </a:prstGeom>
        </p:spPr>
        <p:txBody>
          <a:bodyPr wrap="square">
            <a:spAutoFit/>
          </a:bodyPr>
          <a:lstStyle/>
          <a:p>
            <a:pPr>
              <a:lnSpc>
                <a:spcPct val="107000"/>
              </a:lnSpc>
              <a:spcAft>
                <a:spcPts val="800"/>
              </a:spcAft>
            </a:pPr>
            <a:r>
              <a:rPr lang="en-US" sz="2400" b="1" dirty="0">
                <a:solidFill>
                  <a:srgbClr val="222222"/>
                </a:solidFill>
                <a:latin typeface="Source Sans Pro" panose="020B0503030403020204" pitchFamily="34" charset="0"/>
                <a:ea typeface="Calibri" panose="020F0502020204030204" pitchFamily="34" charset="0"/>
                <a:cs typeface="Arial" panose="020B0604020202020204" pitchFamily="34" charset="0"/>
              </a:rPr>
              <a:t>Step 2) </a:t>
            </a:r>
            <a:r>
              <a:rPr lang="en-US" sz="2400" dirty="0">
                <a:solidFill>
                  <a:srgbClr val="222222"/>
                </a:solidFill>
                <a:latin typeface="Source Sans Pro" panose="020B0503030403020204" pitchFamily="34" charset="0"/>
                <a:ea typeface="Calibri" panose="020F0502020204030204" pitchFamily="34" charset="0"/>
                <a:cs typeface="Arial" panose="020B0604020202020204" pitchFamily="34" charset="0"/>
              </a:rPr>
              <a:t>Next, go to the properties window by clicking on the </a:t>
            </a:r>
            <a:r>
              <a:rPr lang="en-US" sz="2400" dirty="0" err="1">
                <a:solidFill>
                  <a:srgbClr val="222222"/>
                </a:solidFill>
                <a:latin typeface="Source Sans Pro" panose="020B0503030403020204" pitchFamily="34" charset="0"/>
                <a:ea typeface="Calibri" panose="020F0502020204030204" pitchFamily="34" charset="0"/>
                <a:cs typeface="Arial" panose="020B0604020202020204" pitchFamily="34" charset="0"/>
              </a:rPr>
              <a:t>groupbox</a:t>
            </a:r>
            <a:r>
              <a:rPr lang="en-US" sz="2400" dirty="0">
                <a:solidFill>
                  <a:srgbClr val="222222"/>
                </a:solidFill>
                <a:latin typeface="Source Sans Pro" panose="020B0503030403020204" pitchFamily="34" charset="0"/>
                <a:ea typeface="Calibri" panose="020F0502020204030204" pitchFamily="34" charset="0"/>
                <a:cs typeface="Arial" panose="020B0604020202020204" pitchFamily="34" charset="0"/>
              </a:rPr>
              <a:t> control. In the properties window, go to the Text property and change it to "User Details".</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52071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14708E-36EF-4D65-9578-E192E0E6E0FA}"/>
              </a:ext>
            </a:extLst>
          </p:cNvPr>
          <p:cNvSpPr/>
          <p:nvPr/>
        </p:nvSpPr>
        <p:spPr>
          <a:xfrm>
            <a:off x="152742" y="129411"/>
            <a:ext cx="854721" cy="375359"/>
          </a:xfrm>
          <a:prstGeom prst="rect">
            <a:avLst/>
          </a:prstGeom>
        </p:spPr>
        <p:txBody>
          <a:bodyPr wrap="none">
            <a:spAutoFit/>
          </a:bodyPr>
          <a:lstStyle/>
          <a:p>
            <a:pPr>
              <a:lnSpc>
                <a:spcPct val="107000"/>
              </a:lnSpc>
              <a:spcBef>
                <a:spcPts val="200"/>
              </a:spcBef>
              <a:spcAft>
                <a:spcPts val="0"/>
              </a:spcAft>
            </a:pPr>
            <a:r>
              <a:rPr lang="en-US" b="1"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Button</a:t>
            </a:r>
            <a:endParaRPr lang="en-US" sz="14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2AE22AD-1883-4121-A123-25191FB1388C}"/>
              </a:ext>
            </a:extLst>
          </p:cNvPr>
          <p:cNvSpPr/>
          <p:nvPr/>
        </p:nvSpPr>
        <p:spPr>
          <a:xfrm>
            <a:off x="152742" y="504770"/>
            <a:ext cx="10569335" cy="461665"/>
          </a:xfrm>
          <a:prstGeom prst="rect">
            <a:avLst/>
          </a:prstGeom>
        </p:spPr>
        <p:txBody>
          <a:bodyPr wrap="square">
            <a:spAutoFit/>
          </a:bodyPr>
          <a:lstStyle/>
          <a:p>
            <a:r>
              <a:rPr lang="en-US" sz="2400" b="1" dirty="0">
                <a:solidFill>
                  <a:srgbClr val="222222"/>
                </a:solidFill>
                <a:latin typeface="Source Sans Pro" panose="020B0503030403020204" pitchFamily="34" charset="0"/>
                <a:ea typeface="Calibri" panose="020F0502020204030204" pitchFamily="34" charset="0"/>
                <a:cs typeface="Arial" panose="020B0604020202020204" pitchFamily="34" charset="0"/>
              </a:rPr>
              <a:t>Step 1) </a:t>
            </a:r>
            <a:r>
              <a:rPr lang="en-US" sz="2400" dirty="0">
                <a:solidFill>
                  <a:srgbClr val="222222"/>
                </a:solidFill>
                <a:latin typeface="Source Sans Pro" panose="020B0503030403020204" pitchFamily="34" charset="0"/>
                <a:ea typeface="Calibri" panose="020F0502020204030204" pitchFamily="34" charset="0"/>
                <a:cs typeface="Arial" panose="020B0604020202020204" pitchFamily="34" charset="0"/>
              </a:rPr>
              <a:t>The first step is to drag the button control onto the Windows Form </a:t>
            </a:r>
            <a:endParaRPr lang="en-US" sz="2400" dirty="0"/>
          </a:p>
        </p:txBody>
      </p:sp>
      <p:pic>
        <p:nvPicPr>
          <p:cNvPr id="4" name="Picture 3" descr="C# Windows Forms Application">
            <a:extLst>
              <a:ext uri="{FF2B5EF4-FFF2-40B4-BE49-F238E27FC236}">
                <a16:creationId xmlns:a16="http://schemas.microsoft.com/office/drawing/2014/main" id="{415D942A-E524-4A79-918A-7361CA15737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80102" y="1138776"/>
            <a:ext cx="7036630" cy="2837539"/>
          </a:xfrm>
          <a:prstGeom prst="rect">
            <a:avLst/>
          </a:prstGeom>
          <a:noFill/>
          <a:ln>
            <a:noFill/>
          </a:ln>
        </p:spPr>
      </p:pic>
      <p:sp>
        <p:nvSpPr>
          <p:cNvPr id="5" name="Rectangle 4">
            <a:extLst>
              <a:ext uri="{FF2B5EF4-FFF2-40B4-BE49-F238E27FC236}">
                <a16:creationId xmlns:a16="http://schemas.microsoft.com/office/drawing/2014/main" id="{A343BD88-4AE5-4165-9167-5855D080C522}"/>
              </a:ext>
            </a:extLst>
          </p:cNvPr>
          <p:cNvSpPr/>
          <p:nvPr/>
        </p:nvSpPr>
        <p:spPr>
          <a:xfrm>
            <a:off x="152741" y="4285706"/>
            <a:ext cx="10259619" cy="954107"/>
          </a:xfrm>
          <a:prstGeom prst="rect">
            <a:avLst/>
          </a:prstGeom>
        </p:spPr>
        <p:txBody>
          <a:bodyPr wrap="square">
            <a:spAutoFit/>
          </a:bodyPr>
          <a:lstStyle/>
          <a:p>
            <a:r>
              <a:rPr lang="en-US" sz="2800" b="1" dirty="0">
                <a:solidFill>
                  <a:srgbClr val="222222"/>
                </a:solidFill>
                <a:latin typeface="Source Sans Pro" panose="020B0503030403020204" pitchFamily="34" charset="0"/>
                <a:ea typeface="Times New Roman" panose="02020603050405020304" pitchFamily="18" charset="0"/>
              </a:rPr>
              <a:t>Step 2) </a:t>
            </a:r>
            <a:r>
              <a:rPr lang="en-US" sz="2800" dirty="0">
                <a:solidFill>
                  <a:srgbClr val="222222"/>
                </a:solidFill>
                <a:latin typeface="Source Sans Pro" panose="020B0503030403020204" pitchFamily="34" charset="0"/>
                <a:ea typeface="Times New Roman" panose="02020603050405020304" pitchFamily="18" charset="0"/>
              </a:rPr>
              <a:t>Once the Button has been added, go to the properties window by clicking on the Button control.</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96174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 Windows Forms Application">
            <a:extLst>
              <a:ext uri="{FF2B5EF4-FFF2-40B4-BE49-F238E27FC236}">
                <a16:creationId xmlns:a16="http://schemas.microsoft.com/office/drawing/2014/main" id="{FD38EAAE-C941-408B-9A45-FA71778B948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68431" y="266771"/>
            <a:ext cx="6796046" cy="5529345"/>
          </a:xfrm>
          <a:prstGeom prst="rect">
            <a:avLst/>
          </a:prstGeom>
          <a:noFill/>
          <a:ln>
            <a:noFill/>
          </a:ln>
        </p:spPr>
      </p:pic>
      <p:sp>
        <p:nvSpPr>
          <p:cNvPr id="3" name="Rectangle 2">
            <a:extLst>
              <a:ext uri="{FF2B5EF4-FFF2-40B4-BE49-F238E27FC236}">
                <a16:creationId xmlns:a16="http://schemas.microsoft.com/office/drawing/2014/main" id="{194EFFB8-5341-47C1-98CE-C6A525CB469B}"/>
              </a:ext>
            </a:extLst>
          </p:cNvPr>
          <p:cNvSpPr/>
          <p:nvPr/>
        </p:nvSpPr>
        <p:spPr>
          <a:xfrm>
            <a:off x="7221793" y="709505"/>
            <a:ext cx="4701776" cy="3733714"/>
          </a:xfrm>
          <a:prstGeom prst="rect">
            <a:avLst/>
          </a:prstGeom>
        </p:spPr>
        <p:txBody>
          <a:bodyPr wrap="square">
            <a:spAutoFit/>
          </a:bodyPr>
          <a:lstStyle/>
          <a:p>
            <a:pPr marL="342900" lvl="0" indent="-342900">
              <a:lnSpc>
                <a:spcPct val="107000"/>
              </a:lnSpc>
              <a:spcAft>
                <a:spcPts val="800"/>
              </a:spcAft>
              <a:buFont typeface="+mj-lt"/>
              <a:buAutoNum type="arabicPeriod"/>
              <a:tabLst>
                <a:tab pos="457200" algn="l"/>
              </a:tabLst>
            </a:pPr>
            <a:r>
              <a:rPr lang="en-US" sz="2400"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First, you need to change the text property of the button control. Go the properties windows and change the text to 'submit'.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tabLst>
                <a:tab pos="457200" algn="l"/>
              </a:tabLst>
            </a:pPr>
            <a:r>
              <a:rPr lang="en-US" sz="2400"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Similarly, change the name property of the control. Go the properties windows and change the name to '</a:t>
            </a:r>
            <a:r>
              <a:rPr lang="en-US" sz="2400" dirty="0" err="1">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btnSubmit</a:t>
            </a:r>
            <a:r>
              <a:rPr lang="en-US" sz="2400"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00595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BEC56DE-7AE7-41F6-9640-55C8882004B9}"/>
              </a:ext>
            </a:extLst>
          </p:cNvPr>
          <p:cNvSpPr/>
          <p:nvPr/>
        </p:nvSpPr>
        <p:spPr>
          <a:xfrm>
            <a:off x="969033" y="279909"/>
            <a:ext cx="873957" cy="369332"/>
          </a:xfrm>
          <a:prstGeom prst="rect">
            <a:avLst/>
          </a:prstGeom>
        </p:spPr>
        <p:txBody>
          <a:bodyPr wrap="none">
            <a:spAutoFit/>
          </a:bodyPr>
          <a:lstStyle/>
          <a:p>
            <a:r>
              <a:rPr lang="en-US" b="1"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Output</a:t>
            </a:r>
            <a:endParaRPr lang="en-US" dirty="0"/>
          </a:p>
        </p:txBody>
      </p:sp>
      <p:pic>
        <p:nvPicPr>
          <p:cNvPr id="3" name="Picture 2" descr="C# Windows Forms Application">
            <a:extLst>
              <a:ext uri="{FF2B5EF4-FFF2-40B4-BE49-F238E27FC236}">
                <a16:creationId xmlns:a16="http://schemas.microsoft.com/office/drawing/2014/main" id="{330D4A1C-AD6C-4687-8329-19E78AF496D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69033" y="934658"/>
            <a:ext cx="7688270" cy="4536993"/>
          </a:xfrm>
          <a:prstGeom prst="rect">
            <a:avLst/>
          </a:prstGeom>
          <a:noFill/>
          <a:ln>
            <a:noFill/>
          </a:ln>
        </p:spPr>
      </p:pic>
    </p:spTree>
    <p:extLst>
      <p:ext uri="{BB962C8B-B14F-4D97-AF65-F5344CB8AC3E}">
        <p14:creationId xmlns:p14="http://schemas.microsoft.com/office/powerpoint/2010/main" val="1935635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4B13988-E7BD-4E64-ADB9-71CFE07C2974}"/>
              </a:ext>
            </a:extLst>
          </p:cNvPr>
          <p:cNvSpPr/>
          <p:nvPr/>
        </p:nvSpPr>
        <p:spPr>
          <a:xfrm>
            <a:off x="143022" y="250412"/>
            <a:ext cx="3145413" cy="369332"/>
          </a:xfrm>
          <a:prstGeom prst="rect">
            <a:avLst/>
          </a:prstGeom>
        </p:spPr>
        <p:txBody>
          <a:bodyPr wrap="none">
            <a:spAutoFit/>
          </a:bodyPr>
          <a:lstStyle/>
          <a:p>
            <a:r>
              <a:rPr lang="en-US" b="1" dirty="0">
                <a:solidFill>
                  <a:srgbClr val="222222"/>
                </a:solidFill>
                <a:latin typeface="Source Sans Pro" panose="020B0503030403020204" pitchFamily="34" charset="0"/>
                <a:ea typeface="Times New Roman" panose="02020603050405020304" pitchFamily="18" charset="0"/>
              </a:rPr>
              <a:t>C# Event Handling for Controls</a:t>
            </a:r>
            <a:endParaRPr lang="en-US" sz="1600" b="1"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30A27E2C-4E43-46C3-B192-0E495DD1C764}"/>
              </a:ext>
            </a:extLst>
          </p:cNvPr>
          <p:cNvSpPr/>
          <p:nvPr/>
        </p:nvSpPr>
        <p:spPr>
          <a:xfrm>
            <a:off x="143021" y="725580"/>
            <a:ext cx="11788423" cy="646331"/>
          </a:xfrm>
          <a:prstGeom prst="rect">
            <a:avLst/>
          </a:prstGeom>
        </p:spPr>
        <p:txBody>
          <a:bodyPr wrap="square">
            <a:spAutoFit/>
          </a:bodyPr>
          <a:lstStyle/>
          <a:p>
            <a:r>
              <a:rPr lang="en-US" dirty="0">
                <a:solidFill>
                  <a:srgbClr val="222222"/>
                </a:solidFill>
                <a:latin typeface="Source Sans Pro" panose="020B0503030403020204" pitchFamily="34" charset="0"/>
                <a:ea typeface="Calibri" panose="020F0502020204030204" pitchFamily="34" charset="0"/>
                <a:cs typeface="Arial" panose="020B0604020202020204" pitchFamily="34" charset="0"/>
              </a:rPr>
              <a:t>The below example will showcase an event for the </a:t>
            </a:r>
            <a:r>
              <a:rPr lang="en-US" dirty="0" err="1">
                <a:solidFill>
                  <a:srgbClr val="222222"/>
                </a:solidFill>
                <a:latin typeface="Source Sans Pro" panose="020B0503030403020204" pitchFamily="34" charset="0"/>
                <a:ea typeface="Calibri" panose="020F0502020204030204" pitchFamily="34" charset="0"/>
                <a:cs typeface="Arial" panose="020B0604020202020204" pitchFamily="34" charset="0"/>
              </a:rPr>
              <a:t>Listbox</a:t>
            </a:r>
            <a:r>
              <a:rPr lang="en-US" dirty="0">
                <a:solidFill>
                  <a:srgbClr val="222222"/>
                </a:solidFill>
                <a:latin typeface="Source Sans Pro" panose="020B0503030403020204" pitchFamily="34" charset="0"/>
                <a:ea typeface="Calibri" panose="020F0502020204030204" pitchFamily="34" charset="0"/>
                <a:cs typeface="Arial" panose="020B0604020202020204" pitchFamily="34" charset="0"/>
              </a:rPr>
              <a:t> control. So whenever an item is selected in the </a:t>
            </a:r>
            <a:r>
              <a:rPr lang="en-US" dirty="0" err="1">
                <a:solidFill>
                  <a:srgbClr val="222222"/>
                </a:solidFill>
                <a:latin typeface="Source Sans Pro" panose="020B0503030403020204" pitchFamily="34" charset="0"/>
                <a:ea typeface="Calibri" panose="020F0502020204030204" pitchFamily="34" charset="0"/>
                <a:cs typeface="Arial" panose="020B0604020202020204" pitchFamily="34" charset="0"/>
              </a:rPr>
              <a:t>listbox</a:t>
            </a:r>
            <a:r>
              <a:rPr lang="en-US" dirty="0">
                <a:solidFill>
                  <a:srgbClr val="222222"/>
                </a:solidFill>
                <a:latin typeface="Source Sans Pro" panose="020B0503030403020204" pitchFamily="34" charset="0"/>
                <a:ea typeface="Calibri" panose="020F0502020204030204" pitchFamily="34" charset="0"/>
                <a:cs typeface="Arial" panose="020B0604020202020204" pitchFamily="34" charset="0"/>
              </a:rPr>
              <a:t> control, a message box should pop up which shows the item selected</a:t>
            </a:r>
            <a:endParaRPr lang="en-US" dirty="0"/>
          </a:p>
        </p:txBody>
      </p:sp>
      <p:sp>
        <p:nvSpPr>
          <p:cNvPr id="4" name="Rectangle 3">
            <a:extLst>
              <a:ext uri="{FF2B5EF4-FFF2-40B4-BE49-F238E27FC236}">
                <a16:creationId xmlns:a16="http://schemas.microsoft.com/office/drawing/2014/main" id="{0B67DCFA-EFC6-4814-8A1A-74FAF6BFC88D}"/>
              </a:ext>
            </a:extLst>
          </p:cNvPr>
          <p:cNvSpPr/>
          <p:nvPr/>
        </p:nvSpPr>
        <p:spPr>
          <a:xfrm>
            <a:off x="143020" y="1477747"/>
            <a:ext cx="11596695" cy="923330"/>
          </a:xfrm>
          <a:prstGeom prst="rect">
            <a:avLst/>
          </a:prstGeom>
        </p:spPr>
        <p:txBody>
          <a:bodyPr wrap="square">
            <a:spAutoFit/>
          </a:bodyPr>
          <a:lstStyle/>
          <a:p>
            <a:r>
              <a:rPr lang="en-US" b="1" dirty="0">
                <a:solidFill>
                  <a:srgbClr val="222222"/>
                </a:solidFill>
                <a:latin typeface="Source Sans Pro" panose="020B0503030403020204" pitchFamily="34" charset="0"/>
                <a:ea typeface="Calibri" panose="020F0502020204030204" pitchFamily="34" charset="0"/>
                <a:cs typeface="Arial" panose="020B0604020202020204" pitchFamily="34" charset="0"/>
              </a:rPr>
              <a:t>Step 1) </a:t>
            </a:r>
            <a:r>
              <a:rPr lang="en-US" dirty="0">
                <a:solidFill>
                  <a:srgbClr val="222222"/>
                </a:solidFill>
                <a:latin typeface="Source Sans Pro" panose="020B0503030403020204" pitchFamily="34" charset="0"/>
                <a:ea typeface="Calibri" panose="020F0502020204030204" pitchFamily="34" charset="0"/>
                <a:cs typeface="Arial" panose="020B0604020202020204" pitchFamily="34" charset="0"/>
              </a:rPr>
              <a:t>Double click on the </a:t>
            </a:r>
            <a:r>
              <a:rPr lang="en-US" dirty="0" err="1">
                <a:solidFill>
                  <a:srgbClr val="222222"/>
                </a:solidFill>
                <a:latin typeface="Source Sans Pro" panose="020B0503030403020204" pitchFamily="34" charset="0"/>
                <a:ea typeface="Calibri" panose="020F0502020204030204" pitchFamily="34" charset="0"/>
                <a:cs typeface="Arial" panose="020B0604020202020204" pitchFamily="34" charset="0"/>
              </a:rPr>
              <a:t>Listbox</a:t>
            </a:r>
            <a:r>
              <a:rPr lang="en-US" dirty="0">
                <a:solidFill>
                  <a:srgbClr val="222222"/>
                </a:solidFill>
                <a:latin typeface="Source Sans Pro" panose="020B0503030403020204" pitchFamily="34" charset="0"/>
                <a:ea typeface="Calibri" panose="020F0502020204030204" pitchFamily="34" charset="0"/>
                <a:cs typeface="Arial" panose="020B0604020202020204" pitchFamily="34" charset="0"/>
              </a:rPr>
              <a:t> in the form designer</a:t>
            </a:r>
            <a:r>
              <a:rPr lang="en-US" b="1" dirty="0">
                <a:solidFill>
                  <a:srgbClr val="222222"/>
                </a:solidFill>
                <a:latin typeface="Source Sans Pro" panose="020B0503030403020204" pitchFamily="34" charset="0"/>
                <a:ea typeface="Calibri" panose="020F0502020204030204" pitchFamily="34" charset="0"/>
                <a:cs typeface="Arial" panose="020B0604020202020204" pitchFamily="34" charset="0"/>
              </a:rPr>
              <a:t>. </a:t>
            </a:r>
            <a:r>
              <a:rPr lang="en-US" dirty="0">
                <a:solidFill>
                  <a:srgbClr val="222222"/>
                </a:solidFill>
                <a:latin typeface="Source Sans Pro" panose="020B0503030403020204" pitchFamily="34" charset="0"/>
                <a:ea typeface="Calibri" panose="020F0502020204030204" pitchFamily="34" charset="0"/>
                <a:cs typeface="Arial" panose="020B0604020202020204" pitchFamily="34" charset="0"/>
              </a:rPr>
              <a:t>By doing this, Visual Studio will automatically open up the code file for the form. And it will automatically add an event method to the code. This event method will be triggered, whenever any item in the </a:t>
            </a:r>
            <a:r>
              <a:rPr lang="en-US" dirty="0" err="1">
                <a:solidFill>
                  <a:srgbClr val="222222"/>
                </a:solidFill>
                <a:latin typeface="Source Sans Pro" panose="020B0503030403020204" pitchFamily="34" charset="0"/>
                <a:ea typeface="Calibri" panose="020F0502020204030204" pitchFamily="34" charset="0"/>
                <a:cs typeface="Arial" panose="020B0604020202020204" pitchFamily="34" charset="0"/>
              </a:rPr>
              <a:t>listbox</a:t>
            </a:r>
            <a:r>
              <a:rPr lang="en-US" dirty="0">
                <a:solidFill>
                  <a:srgbClr val="222222"/>
                </a:solidFill>
                <a:latin typeface="Source Sans Pro" panose="020B0503030403020204" pitchFamily="34" charset="0"/>
                <a:ea typeface="Calibri" panose="020F0502020204030204" pitchFamily="34" charset="0"/>
                <a:cs typeface="Arial" panose="020B0604020202020204" pitchFamily="34" charset="0"/>
              </a:rPr>
              <a:t> is selected.</a:t>
            </a:r>
            <a:endParaRPr lang="en-US" dirty="0"/>
          </a:p>
        </p:txBody>
      </p:sp>
      <p:pic>
        <p:nvPicPr>
          <p:cNvPr id="5" name="Picture 4" descr="C# Windows Forms Application">
            <a:extLst>
              <a:ext uri="{FF2B5EF4-FFF2-40B4-BE49-F238E27FC236}">
                <a16:creationId xmlns:a16="http://schemas.microsoft.com/office/drawing/2014/main" id="{C0771D6A-180A-46F0-968B-ABD40B37ED3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356851" y="2850802"/>
            <a:ext cx="8819536" cy="2746110"/>
          </a:xfrm>
          <a:prstGeom prst="rect">
            <a:avLst/>
          </a:prstGeom>
          <a:noFill/>
          <a:ln>
            <a:noFill/>
          </a:ln>
        </p:spPr>
      </p:pic>
      <p:sp>
        <p:nvSpPr>
          <p:cNvPr id="6" name="Rectangle 5">
            <a:extLst>
              <a:ext uri="{FF2B5EF4-FFF2-40B4-BE49-F238E27FC236}">
                <a16:creationId xmlns:a16="http://schemas.microsoft.com/office/drawing/2014/main" id="{DE447007-8DBA-4CD6-AE74-4D6F53DC9947}"/>
              </a:ext>
            </a:extLst>
          </p:cNvPr>
          <p:cNvSpPr/>
          <p:nvPr/>
        </p:nvSpPr>
        <p:spPr>
          <a:xfrm>
            <a:off x="1978967" y="5596912"/>
            <a:ext cx="7924800" cy="369332"/>
          </a:xfrm>
          <a:prstGeom prst="rect">
            <a:avLst/>
          </a:prstGeom>
        </p:spPr>
        <p:txBody>
          <a:bodyPr wrap="square">
            <a:spAutoFit/>
          </a:bodyPr>
          <a:lstStyle/>
          <a:p>
            <a:r>
              <a:rPr lang="en-US" dirty="0">
                <a:solidFill>
                  <a:srgbClr val="222222"/>
                </a:solidFill>
                <a:latin typeface="Source Sans Pro" panose="020B0503030403020204" pitchFamily="34" charset="0"/>
                <a:ea typeface="Calibri" panose="020F0502020204030204" pitchFamily="34" charset="0"/>
                <a:cs typeface="Arial" panose="020B0604020202020204" pitchFamily="34" charset="0"/>
              </a:rPr>
              <a:t>This is the snippet of code which is automatically added by Visual Studio</a:t>
            </a:r>
            <a:endParaRPr lang="en-US" dirty="0"/>
          </a:p>
        </p:txBody>
      </p:sp>
    </p:spTree>
    <p:extLst>
      <p:ext uri="{BB962C8B-B14F-4D97-AF65-F5344CB8AC3E}">
        <p14:creationId xmlns:p14="http://schemas.microsoft.com/office/powerpoint/2010/main" val="2949095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0A86C85-B7AE-4F5F-A10A-742C61A9FBA0}"/>
              </a:ext>
            </a:extLst>
          </p:cNvPr>
          <p:cNvSpPr/>
          <p:nvPr/>
        </p:nvSpPr>
        <p:spPr>
          <a:xfrm>
            <a:off x="231058" y="259397"/>
            <a:ext cx="11597148" cy="369332"/>
          </a:xfrm>
          <a:prstGeom prst="rect">
            <a:avLst/>
          </a:prstGeom>
        </p:spPr>
        <p:txBody>
          <a:bodyPr wrap="square">
            <a:spAutoFit/>
          </a:bodyPr>
          <a:lstStyle/>
          <a:p>
            <a:r>
              <a:rPr lang="en-US" dirty="0">
                <a:solidFill>
                  <a:srgbClr val="222222"/>
                </a:solidFill>
                <a:latin typeface="Source Sans Pro" panose="020B0503030403020204" pitchFamily="34" charset="0"/>
                <a:ea typeface="Times New Roman" panose="02020603050405020304" pitchFamily="18" charset="0"/>
              </a:rPr>
              <a:t>Now let's add the below section of code to this snippet of code, to add the required functionality to the </a:t>
            </a:r>
            <a:r>
              <a:rPr lang="en-US" dirty="0" err="1">
                <a:solidFill>
                  <a:srgbClr val="222222"/>
                </a:solidFill>
                <a:latin typeface="Source Sans Pro" panose="020B0503030403020204" pitchFamily="34" charset="0"/>
                <a:ea typeface="Times New Roman" panose="02020603050405020304" pitchFamily="18" charset="0"/>
              </a:rPr>
              <a:t>listbox</a:t>
            </a:r>
            <a:r>
              <a:rPr lang="en-US" dirty="0">
                <a:solidFill>
                  <a:srgbClr val="222222"/>
                </a:solidFill>
                <a:latin typeface="Source Sans Pro" panose="020B0503030403020204" pitchFamily="34" charset="0"/>
                <a:ea typeface="Times New Roman" panose="02020603050405020304" pitchFamily="18" charset="0"/>
              </a:rPr>
              <a:t> event.</a:t>
            </a:r>
            <a:endParaRPr lang="en-US" sz="1600" dirty="0">
              <a:effectLst/>
              <a:latin typeface="Times New Roman" panose="02020603050405020304" pitchFamily="18" charset="0"/>
              <a:ea typeface="Times New Roman" panose="02020603050405020304" pitchFamily="18" charset="0"/>
            </a:endParaRPr>
          </a:p>
        </p:txBody>
      </p:sp>
      <p:pic>
        <p:nvPicPr>
          <p:cNvPr id="3" name="Picture 2" descr="C# Windows Forms Application">
            <a:extLst>
              <a:ext uri="{FF2B5EF4-FFF2-40B4-BE49-F238E27FC236}">
                <a16:creationId xmlns:a16="http://schemas.microsoft.com/office/drawing/2014/main" id="{D1DE15F6-9F3C-468B-9E97-6792D1ECD30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45689" y="825916"/>
            <a:ext cx="10294376" cy="3210222"/>
          </a:xfrm>
          <a:prstGeom prst="rect">
            <a:avLst/>
          </a:prstGeom>
          <a:noFill/>
          <a:ln>
            <a:noFill/>
          </a:ln>
        </p:spPr>
      </p:pic>
      <p:sp>
        <p:nvSpPr>
          <p:cNvPr id="4" name="Rectangle 3">
            <a:extLst>
              <a:ext uri="{FF2B5EF4-FFF2-40B4-BE49-F238E27FC236}">
                <a16:creationId xmlns:a16="http://schemas.microsoft.com/office/drawing/2014/main" id="{88C297A5-0B08-43EA-AC0A-DD13C6A569F5}"/>
              </a:ext>
            </a:extLst>
          </p:cNvPr>
          <p:cNvSpPr/>
          <p:nvPr/>
        </p:nvSpPr>
        <p:spPr>
          <a:xfrm>
            <a:off x="122903" y="4257358"/>
            <a:ext cx="11897032" cy="2062359"/>
          </a:xfrm>
          <a:prstGeom prst="rect">
            <a:avLst/>
          </a:prstGeom>
        </p:spPr>
        <p:txBody>
          <a:bodyPr wrap="square">
            <a:spAutoFit/>
          </a:bodyPr>
          <a:lstStyle/>
          <a:p>
            <a:pPr marL="342900" lvl="0" indent="-342900">
              <a:lnSpc>
                <a:spcPct val="107000"/>
              </a:lnSpc>
              <a:spcAft>
                <a:spcPts val="800"/>
              </a:spcAft>
              <a:buFont typeface="+mj-lt"/>
              <a:buAutoNum type="arabicPeriod"/>
              <a:tabLst>
                <a:tab pos="457200" algn="l"/>
              </a:tabLst>
            </a:pP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This is the event handler method which is automatically created by Visual Studio when you double-click the List box control. You don't need to worry about the complexity of the method name or the parameters passed to the method.</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tabLst>
                <a:tab pos="457200" algn="l"/>
              </a:tabLst>
            </a:pP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Here we are getting the </a:t>
            </a:r>
            <a:r>
              <a:rPr lang="en-US" dirty="0" err="1">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SelectedItem</a:t>
            </a: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 through the </a:t>
            </a:r>
            <a:r>
              <a:rPr lang="en-US" dirty="0" err="1">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lstCity.SelectedItem</a:t>
            </a: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 property. Remember that </a:t>
            </a:r>
            <a:r>
              <a:rPr lang="en-US" dirty="0" err="1">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lstCity</a:t>
            </a: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 is the name of our </a:t>
            </a:r>
            <a:r>
              <a:rPr lang="en-US" dirty="0" err="1">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Listbox</a:t>
            </a: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 control. We then use the </a:t>
            </a:r>
            <a:r>
              <a:rPr lang="en-US" dirty="0" err="1">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GetItemText</a:t>
            </a: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 method to get the actual value of the selected item. We then assign this value to the text variable.</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tabLst>
                <a:tab pos="457200" algn="l"/>
              </a:tabLst>
            </a:pP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Finally, we use the </a:t>
            </a:r>
            <a:r>
              <a:rPr lang="en-US" dirty="0" err="1">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MessageBox</a:t>
            </a: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 method to display the text variable value to the user.</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76682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ACEFD70-F5E9-4B23-AC58-51844058C18B}"/>
              </a:ext>
            </a:extLst>
          </p:cNvPr>
          <p:cNvSpPr/>
          <p:nvPr/>
        </p:nvSpPr>
        <p:spPr>
          <a:xfrm>
            <a:off x="438092" y="265160"/>
            <a:ext cx="873957" cy="369332"/>
          </a:xfrm>
          <a:prstGeom prst="rect">
            <a:avLst/>
          </a:prstGeom>
        </p:spPr>
        <p:txBody>
          <a:bodyPr wrap="none">
            <a:spAutoFit/>
          </a:bodyPr>
          <a:lstStyle/>
          <a:p>
            <a:r>
              <a:rPr lang="en-US" b="1"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Output</a:t>
            </a:r>
            <a:endParaRPr lang="en-US" dirty="0"/>
          </a:p>
        </p:txBody>
      </p:sp>
      <p:pic>
        <p:nvPicPr>
          <p:cNvPr id="3" name="Picture 2" descr="C# Windows Forms Application">
            <a:extLst>
              <a:ext uri="{FF2B5EF4-FFF2-40B4-BE49-F238E27FC236}">
                <a16:creationId xmlns:a16="http://schemas.microsoft.com/office/drawing/2014/main" id="{FE8CDB88-43B2-414D-B370-3E163CF901D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32386" y="1135626"/>
            <a:ext cx="10456607" cy="4350774"/>
          </a:xfrm>
          <a:prstGeom prst="rect">
            <a:avLst/>
          </a:prstGeom>
          <a:noFill/>
          <a:ln>
            <a:noFill/>
          </a:ln>
        </p:spPr>
      </p:pic>
    </p:spTree>
    <p:extLst>
      <p:ext uri="{BB962C8B-B14F-4D97-AF65-F5344CB8AC3E}">
        <p14:creationId xmlns:p14="http://schemas.microsoft.com/office/powerpoint/2010/main" val="343508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CF9B3F-F8D5-4D55-B161-158C1D46D439}"/>
              </a:ext>
            </a:extLst>
          </p:cNvPr>
          <p:cNvSpPr/>
          <p:nvPr/>
        </p:nvSpPr>
        <p:spPr>
          <a:xfrm>
            <a:off x="127820" y="156117"/>
            <a:ext cx="11464412" cy="968086"/>
          </a:xfrm>
          <a:prstGeom prst="rect">
            <a:avLst/>
          </a:prstGeom>
        </p:spPr>
        <p:txBody>
          <a:bodyPr wrap="square">
            <a:spAutoFit/>
          </a:bodyPr>
          <a:lstStyle/>
          <a:p>
            <a:pPr>
              <a:lnSpc>
                <a:spcPct val="107000"/>
              </a:lnSpc>
              <a:spcAft>
                <a:spcPts val="800"/>
              </a:spcAft>
            </a:pP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Now let's look at the final control which is the button click Method. Again this follows the same philosophy. Just double click the button in the Forms Designer and it will automatically add the method for the button event handler. Then you just need to add the below code.</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descr="C# Windows Forms Application">
            <a:extLst>
              <a:ext uri="{FF2B5EF4-FFF2-40B4-BE49-F238E27FC236}">
                <a16:creationId xmlns:a16="http://schemas.microsoft.com/office/drawing/2014/main" id="{24EC78D0-52CE-4813-802D-2C48B342BF0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27703" y="1327355"/>
            <a:ext cx="10854813" cy="4070555"/>
          </a:xfrm>
          <a:prstGeom prst="rect">
            <a:avLst/>
          </a:prstGeom>
          <a:noFill/>
          <a:ln>
            <a:noFill/>
          </a:ln>
        </p:spPr>
      </p:pic>
    </p:spTree>
    <p:extLst>
      <p:ext uri="{BB962C8B-B14F-4D97-AF65-F5344CB8AC3E}">
        <p14:creationId xmlns:p14="http://schemas.microsoft.com/office/powerpoint/2010/main" val="2564108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B4DF9D-DB29-4F58-AC12-F2E6AB48274B}"/>
              </a:ext>
            </a:extLst>
          </p:cNvPr>
          <p:cNvSpPr/>
          <p:nvPr/>
        </p:nvSpPr>
        <p:spPr>
          <a:xfrm>
            <a:off x="284680" y="173657"/>
            <a:ext cx="1003801" cy="375359"/>
          </a:xfrm>
          <a:prstGeom prst="rect">
            <a:avLst/>
          </a:prstGeom>
        </p:spPr>
        <p:txBody>
          <a:bodyPr wrap="none">
            <a:spAutoFit/>
          </a:bodyPr>
          <a:lstStyle/>
          <a:p>
            <a:pPr>
              <a:lnSpc>
                <a:spcPct val="107000"/>
              </a:lnSpc>
              <a:spcAft>
                <a:spcPts val="800"/>
              </a:spcAft>
            </a:pPr>
            <a:r>
              <a:rPr lang="en-US" b="1"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Output:-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descr="C# Windows Forms Application">
            <a:extLst>
              <a:ext uri="{FF2B5EF4-FFF2-40B4-BE49-F238E27FC236}">
                <a16:creationId xmlns:a16="http://schemas.microsoft.com/office/drawing/2014/main" id="{99FEF564-4CF9-4F06-A2B4-C3870B2BE19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55746" y="1017638"/>
            <a:ext cx="9197622" cy="5265173"/>
          </a:xfrm>
          <a:prstGeom prst="rect">
            <a:avLst/>
          </a:prstGeom>
          <a:noFill/>
          <a:ln>
            <a:noFill/>
          </a:ln>
        </p:spPr>
      </p:pic>
    </p:spTree>
    <p:extLst>
      <p:ext uri="{BB962C8B-B14F-4D97-AF65-F5344CB8AC3E}">
        <p14:creationId xmlns:p14="http://schemas.microsoft.com/office/powerpoint/2010/main" val="1777491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4340F35-83D7-4887-93F4-FBFA83EFC666}"/>
              </a:ext>
            </a:extLst>
          </p:cNvPr>
          <p:cNvSpPr/>
          <p:nvPr/>
        </p:nvSpPr>
        <p:spPr>
          <a:xfrm>
            <a:off x="267697" y="173656"/>
            <a:ext cx="1391728" cy="375359"/>
          </a:xfrm>
          <a:prstGeom prst="rect">
            <a:avLst/>
          </a:prstGeom>
        </p:spPr>
        <p:txBody>
          <a:bodyPr wrap="none">
            <a:spAutoFit/>
          </a:bodyPr>
          <a:lstStyle/>
          <a:p>
            <a:pPr>
              <a:lnSpc>
                <a:spcPct val="107000"/>
              </a:lnSpc>
              <a:spcBef>
                <a:spcPts val="200"/>
              </a:spcBef>
              <a:spcAft>
                <a:spcPts val="0"/>
              </a:spcAft>
            </a:pPr>
            <a:r>
              <a:rPr lang="en-US" b="1"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Tree Control</a:t>
            </a:r>
            <a:endParaRPr lang="en-US" sz="14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98292A7B-469A-4082-A98D-39F2CB726D42}"/>
              </a:ext>
            </a:extLst>
          </p:cNvPr>
          <p:cNvSpPr/>
          <p:nvPr/>
        </p:nvSpPr>
        <p:spPr>
          <a:xfrm>
            <a:off x="267696" y="549015"/>
            <a:ext cx="11531013" cy="646331"/>
          </a:xfrm>
          <a:prstGeom prst="rect">
            <a:avLst/>
          </a:prstGeom>
        </p:spPr>
        <p:txBody>
          <a:bodyPr wrap="square">
            <a:spAutoFit/>
          </a:bodyPr>
          <a:lstStyle/>
          <a:p>
            <a:r>
              <a:rPr lang="en-US" dirty="0">
                <a:solidFill>
                  <a:srgbClr val="222222"/>
                </a:solidFill>
                <a:latin typeface="Source Sans Pro" panose="020B0503030403020204" pitchFamily="34" charset="0"/>
                <a:ea typeface="Times New Roman" panose="02020603050405020304" pitchFamily="18" charset="0"/>
              </a:rPr>
              <a:t>– The tree control is used to list down items in a tree like fashion. Probably the best example is when we see the Windows Explorer itself. The folder structure in Windows Explorer is like a tree-like structure.</a:t>
            </a:r>
            <a:endParaRPr lang="en-US" sz="1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id="{5E03D55A-FEF0-48E2-BFFA-FAF73827E835}"/>
              </a:ext>
            </a:extLst>
          </p:cNvPr>
          <p:cNvSpPr/>
          <p:nvPr/>
        </p:nvSpPr>
        <p:spPr>
          <a:xfrm>
            <a:off x="267696" y="1247539"/>
            <a:ext cx="5292446" cy="646331"/>
          </a:xfrm>
          <a:prstGeom prst="rect">
            <a:avLst/>
          </a:prstGeom>
        </p:spPr>
        <p:txBody>
          <a:bodyPr wrap="square">
            <a:spAutoFit/>
          </a:bodyPr>
          <a:lstStyle/>
          <a:p>
            <a:r>
              <a:rPr lang="en-US" b="1" dirty="0">
                <a:solidFill>
                  <a:srgbClr val="222222"/>
                </a:solidFill>
                <a:latin typeface="Source Sans Pro" panose="020B0503030403020204" pitchFamily="34" charset="0"/>
                <a:ea typeface="Calibri" panose="020F0502020204030204" pitchFamily="34" charset="0"/>
                <a:cs typeface="Arial" panose="020B0604020202020204" pitchFamily="34" charset="0"/>
              </a:rPr>
              <a:t>Step 1) </a:t>
            </a:r>
            <a:r>
              <a:rPr lang="en-US" dirty="0">
                <a:solidFill>
                  <a:srgbClr val="222222"/>
                </a:solidFill>
                <a:latin typeface="Source Sans Pro" panose="020B0503030403020204" pitchFamily="34" charset="0"/>
                <a:ea typeface="Calibri" panose="020F0502020204030204" pitchFamily="34" charset="0"/>
                <a:cs typeface="Arial" panose="020B0604020202020204" pitchFamily="34" charset="0"/>
              </a:rPr>
              <a:t>The first step is to drag the Tree control onto the Windows Form </a:t>
            </a:r>
            <a:endParaRPr lang="en-US" dirty="0"/>
          </a:p>
        </p:txBody>
      </p:sp>
      <p:pic>
        <p:nvPicPr>
          <p:cNvPr id="5" name="Picture 4" descr="C# Windows Forms Application">
            <a:extLst>
              <a:ext uri="{FF2B5EF4-FFF2-40B4-BE49-F238E27FC236}">
                <a16:creationId xmlns:a16="http://schemas.microsoft.com/office/drawing/2014/main" id="{5A5AD457-FFAE-4683-9817-AE02C2E2E19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60142" y="1387689"/>
            <a:ext cx="6364162" cy="3576442"/>
          </a:xfrm>
          <a:prstGeom prst="rect">
            <a:avLst/>
          </a:prstGeom>
          <a:noFill/>
          <a:ln>
            <a:noFill/>
          </a:ln>
        </p:spPr>
      </p:pic>
      <p:sp>
        <p:nvSpPr>
          <p:cNvPr id="6" name="Rectangle 5">
            <a:extLst>
              <a:ext uri="{FF2B5EF4-FFF2-40B4-BE49-F238E27FC236}">
                <a16:creationId xmlns:a16="http://schemas.microsoft.com/office/drawing/2014/main" id="{A5DB83CF-ACB3-4EF2-A06F-C38131E21CF8}"/>
              </a:ext>
            </a:extLst>
          </p:cNvPr>
          <p:cNvSpPr/>
          <p:nvPr/>
        </p:nvSpPr>
        <p:spPr>
          <a:xfrm>
            <a:off x="267696" y="1946063"/>
            <a:ext cx="5292446" cy="1200329"/>
          </a:xfrm>
          <a:prstGeom prst="rect">
            <a:avLst/>
          </a:prstGeom>
        </p:spPr>
        <p:txBody>
          <a:bodyPr wrap="square">
            <a:spAutoFit/>
          </a:bodyPr>
          <a:lstStyle/>
          <a:p>
            <a:r>
              <a:rPr lang="en-US" b="1" dirty="0">
                <a:solidFill>
                  <a:srgbClr val="222222"/>
                </a:solidFill>
                <a:latin typeface="Source Sans Pro" panose="020B0503030403020204" pitchFamily="34" charset="0"/>
                <a:ea typeface="Times New Roman" panose="02020603050405020304" pitchFamily="18" charset="0"/>
              </a:rPr>
              <a:t>Step 2)</a:t>
            </a:r>
            <a:r>
              <a:rPr lang="en-US" dirty="0">
                <a:solidFill>
                  <a:srgbClr val="222222"/>
                </a:solidFill>
                <a:latin typeface="Source Sans Pro" panose="020B0503030403020204" pitchFamily="34" charset="0"/>
                <a:ea typeface="Times New Roman" panose="02020603050405020304" pitchFamily="18" charset="0"/>
              </a:rPr>
              <a:t> The next step is to start adding nodes to the tree collection so that it can come up in the tree accordingly. First, let's follow the below sub-steps to add a root node to the tree collection.</a:t>
            </a:r>
            <a:endParaRPr lang="en-US" sz="1600" dirty="0">
              <a:effectLst/>
              <a:latin typeface="Times New Roman" panose="02020603050405020304" pitchFamily="18" charset="0"/>
              <a:ea typeface="Times New Roman" panose="02020603050405020304" pitchFamily="18" charset="0"/>
            </a:endParaRPr>
          </a:p>
        </p:txBody>
      </p:sp>
      <p:sp>
        <p:nvSpPr>
          <p:cNvPr id="7" name="Rectangle 6">
            <a:extLst>
              <a:ext uri="{FF2B5EF4-FFF2-40B4-BE49-F238E27FC236}">
                <a16:creationId xmlns:a16="http://schemas.microsoft.com/office/drawing/2014/main" id="{6C51706F-8EF7-4907-9CEB-6DBF9477CDFF}"/>
              </a:ext>
            </a:extLst>
          </p:cNvPr>
          <p:cNvSpPr/>
          <p:nvPr/>
        </p:nvSpPr>
        <p:spPr>
          <a:xfrm>
            <a:off x="267696" y="3180896"/>
            <a:ext cx="5189207" cy="2655086"/>
          </a:xfrm>
          <a:prstGeom prst="rect">
            <a:avLst/>
          </a:prstGeom>
        </p:spPr>
        <p:txBody>
          <a:bodyPr wrap="square">
            <a:spAutoFit/>
          </a:bodyPr>
          <a:lstStyle/>
          <a:p>
            <a:pPr marL="342900" lvl="0" indent="-342900">
              <a:lnSpc>
                <a:spcPct val="107000"/>
              </a:lnSpc>
              <a:spcAft>
                <a:spcPts val="800"/>
              </a:spcAft>
              <a:buFont typeface="+mj-lt"/>
              <a:buAutoNum type="arabicPeriod"/>
              <a:tabLst>
                <a:tab pos="457200" algn="l"/>
              </a:tabLst>
            </a:pP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Go to the properties toolbox for the tree view control. Click on the Node's property. This will bring up the </a:t>
            </a:r>
            <a:r>
              <a:rPr lang="en-US" dirty="0" err="1">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TreeNode</a:t>
            </a: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 Editor</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tabLst>
                <a:tab pos="457200" algn="l"/>
              </a:tabLst>
            </a:pP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In the </a:t>
            </a:r>
            <a:r>
              <a:rPr lang="en-US" dirty="0" err="1">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TreeNode</a:t>
            </a: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 Editor click on the Add Root button to add a root node to the tree collection.</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tabLst>
                <a:tab pos="457200" algn="l"/>
              </a:tabLst>
            </a:pP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Next, change the text of the Root node and provide the text as Root and click 'OK' button. This will add Root node.</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82290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 Windows Forms Application">
            <a:extLst>
              <a:ext uri="{FF2B5EF4-FFF2-40B4-BE49-F238E27FC236}">
                <a16:creationId xmlns:a16="http://schemas.microsoft.com/office/drawing/2014/main" id="{5455523B-80AE-4DFB-9032-66A455FBB53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89934" y="663676"/>
            <a:ext cx="11312013" cy="5751871"/>
          </a:xfrm>
          <a:prstGeom prst="rect">
            <a:avLst/>
          </a:prstGeom>
          <a:noFill/>
          <a:ln>
            <a:noFill/>
          </a:ln>
        </p:spPr>
      </p:pic>
    </p:spTree>
    <p:extLst>
      <p:ext uri="{BB962C8B-B14F-4D97-AF65-F5344CB8AC3E}">
        <p14:creationId xmlns:p14="http://schemas.microsoft.com/office/powerpoint/2010/main" val="1486658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 Windows Forms Application">
            <a:extLst>
              <a:ext uri="{FF2B5EF4-FFF2-40B4-BE49-F238E27FC236}">
                <a16:creationId xmlns:a16="http://schemas.microsoft.com/office/drawing/2014/main" id="{69796650-2A14-4479-99FE-B5722E3011B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09943" y="520188"/>
            <a:ext cx="5177790" cy="3752850"/>
          </a:xfrm>
          <a:prstGeom prst="rect">
            <a:avLst/>
          </a:prstGeom>
          <a:noFill/>
          <a:ln>
            <a:noFill/>
          </a:ln>
        </p:spPr>
      </p:pic>
      <p:sp>
        <p:nvSpPr>
          <p:cNvPr id="3" name="Rectangle 2">
            <a:extLst>
              <a:ext uri="{FF2B5EF4-FFF2-40B4-BE49-F238E27FC236}">
                <a16:creationId xmlns:a16="http://schemas.microsoft.com/office/drawing/2014/main" id="{072CF9F2-60D4-4B39-8FC9-16DF95D4D087}"/>
              </a:ext>
            </a:extLst>
          </p:cNvPr>
          <p:cNvSpPr/>
          <p:nvPr/>
        </p:nvSpPr>
        <p:spPr>
          <a:xfrm>
            <a:off x="5845276" y="1000120"/>
            <a:ext cx="6194324" cy="864917"/>
          </a:xfrm>
          <a:prstGeom prst="rect">
            <a:avLst/>
          </a:prstGeom>
        </p:spPr>
        <p:txBody>
          <a:bodyPr wrap="square">
            <a:spAutoFit/>
          </a:bodyPr>
          <a:lstStyle/>
          <a:p>
            <a:pPr>
              <a:lnSpc>
                <a:spcPct val="107000"/>
              </a:lnSpc>
              <a:spcAft>
                <a:spcPts val="800"/>
              </a:spcAft>
            </a:pPr>
            <a:r>
              <a:rPr lang="en-US" sz="2400"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Once you make the above changes, you will see the following output.</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descr="C# Windows Forms Application">
            <a:extLst>
              <a:ext uri="{FF2B5EF4-FFF2-40B4-BE49-F238E27FC236}">
                <a16:creationId xmlns:a16="http://schemas.microsoft.com/office/drawing/2014/main" id="{249812F8-0023-41F0-BA52-6A618806AC2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96000" y="3042134"/>
            <a:ext cx="5943600" cy="3258820"/>
          </a:xfrm>
          <a:prstGeom prst="rect">
            <a:avLst/>
          </a:prstGeom>
          <a:noFill/>
          <a:ln>
            <a:noFill/>
          </a:ln>
        </p:spPr>
      </p:pic>
      <p:sp>
        <p:nvSpPr>
          <p:cNvPr id="5" name="Rectangle 4">
            <a:extLst>
              <a:ext uri="{FF2B5EF4-FFF2-40B4-BE49-F238E27FC236}">
                <a16:creationId xmlns:a16="http://schemas.microsoft.com/office/drawing/2014/main" id="{C7B828A1-7F30-4CE8-ADEF-6CC147F2DD85}"/>
              </a:ext>
            </a:extLst>
          </p:cNvPr>
          <p:cNvSpPr/>
          <p:nvPr/>
        </p:nvSpPr>
        <p:spPr>
          <a:xfrm>
            <a:off x="6167290" y="2591967"/>
            <a:ext cx="873957" cy="369332"/>
          </a:xfrm>
          <a:prstGeom prst="rect">
            <a:avLst/>
          </a:prstGeom>
        </p:spPr>
        <p:txBody>
          <a:bodyPr wrap="none">
            <a:spAutoFit/>
          </a:bodyPr>
          <a:lstStyle/>
          <a:p>
            <a:r>
              <a:rPr lang="en-US" b="1"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Output</a:t>
            </a:r>
            <a:endParaRPr lang="en-US" dirty="0"/>
          </a:p>
        </p:txBody>
      </p:sp>
    </p:spTree>
    <p:extLst>
      <p:ext uri="{BB962C8B-B14F-4D97-AF65-F5344CB8AC3E}">
        <p14:creationId xmlns:p14="http://schemas.microsoft.com/office/powerpoint/2010/main" val="12848622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5FD2AB4-770B-4286-8721-BD1671BDE870}"/>
              </a:ext>
            </a:extLst>
          </p:cNvPr>
          <p:cNvSpPr/>
          <p:nvPr/>
        </p:nvSpPr>
        <p:spPr>
          <a:xfrm>
            <a:off x="319548" y="187009"/>
            <a:ext cx="11508657" cy="671722"/>
          </a:xfrm>
          <a:prstGeom prst="rect">
            <a:avLst/>
          </a:prstGeom>
        </p:spPr>
        <p:txBody>
          <a:bodyPr wrap="square">
            <a:spAutoFit/>
          </a:bodyPr>
          <a:lstStyle/>
          <a:p>
            <a:pPr>
              <a:lnSpc>
                <a:spcPct val="107000"/>
              </a:lnSpc>
              <a:spcAft>
                <a:spcPts val="800"/>
              </a:spcAft>
            </a:pPr>
            <a:r>
              <a:rPr lang="en-US" b="1"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Step 3)</a:t>
            </a: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 The next step is to start adding the child nodes to the tree collection. Let's follow the below sub-steps to add child root node to the tree collection.</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descr="C# Windows Forms Application">
            <a:extLst>
              <a:ext uri="{FF2B5EF4-FFF2-40B4-BE49-F238E27FC236}">
                <a16:creationId xmlns:a16="http://schemas.microsoft.com/office/drawing/2014/main" id="{2ACEA6D1-E0BF-41FC-B08C-37264BEF04F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02890" y="2728208"/>
            <a:ext cx="9694605" cy="3839301"/>
          </a:xfrm>
          <a:prstGeom prst="rect">
            <a:avLst/>
          </a:prstGeom>
          <a:noFill/>
          <a:ln>
            <a:noFill/>
          </a:ln>
        </p:spPr>
      </p:pic>
      <p:sp>
        <p:nvSpPr>
          <p:cNvPr id="4" name="Rectangle 3">
            <a:extLst>
              <a:ext uri="{FF2B5EF4-FFF2-40B4-BE49-F238E27FC236}">
                <a16:creationId xmlns:a16="http://schemas.microsoft.com/office/drawing/2014/main" id="{1CA24B7B-1C43-419A-9E6B-0BCE75795F1A}"/>
              </a:ext>
            </a:extLst>
          </p:cNvPr>
          <p:cNvSpPr/>
          <p:nvPr/>
        </p:nvSpPr>
        <p:spPr>
          <a:xfrm>
            <a:off x="157316" y="962212"/>
            <a:ext cx="11670889" cy="1765996"/>
          </a:xfrm>
          <a:prstGeom prst="rect">
            <a:avLst/>
          </a:prstGeom>
        </p:spPr>
        <p:txBody>
          <a:bodyPr wrap="square">
            <a:spAutoFit/>
          </a:bodyPr>
          <a:lstStyle/>
          <a:p>
            <a:pPr marL="342900" lvl="0" indent="-342900">
              <a:lnSpc>
                <a:spcPct val="107000"/>
              </a:lnSpc>
              <a:spcAft>
                <a:spcPts val="800"/>
              </a:spcAft>
              <a:buFont typeface="+mj-lt"/>
              <a:buAutoNum type="arabicPeriod"/>
              <a:tabLst>
                <a:tab pos="457200" algn="l"/>
              </a:tabLst>
            </a:pP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First, click on the Add child button. This will allow you to add child nodes to the Tree collection.</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tabLst>
                <a:tab pos="457200" algn="l"/>
              </a:tabLst>
            </a:pP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For each child node, change the text property. Keep on repeating the previous step and this step and add 2 additional nodes. In the end, you will have 3 nodes as shown above, with the text as Label, Button, and Checkbox respectively.</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tabLst>
                <a:tab pos="457200" algn="l"/>
              </a:tabLst>
            </a:pP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Click on the OK button</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2630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DD6EE3E-E93F-45B5-8949-BEB5B020EA2E}"/>
              </a:ext>
            </a:extLst>
          </p:cNvPr>
          <p:cNvSpPr/>
          <p:nvPr/>
        </p:nvSpPr>
        <p:spPr>
          <a:xfrm>
            <a:off x="446912" y="203153"/>
            <a:ext cx="1003801" cy="375359"/>
          </a:xfrm>
          <a:prstGeom prst="rect">
            <a:avLst/>
          </a:prstGeom>
        </p:spPr>
        <p:txBody>
          <a:bodyPr wrap="none">
            <a:spAutoFit/>
          </a:bodyPr>
          <a:lstStyle/>
          <a:p>
            <a:pPr>
              <a:lnSpc>
                <a:spcPct val="107000"/>
              </a:lnSpc>
              <a:spcAft>
                <a:spcPts val="800"/>
              </a:spcAft>
            </a:pPr>
            <a:r>
              <a:rPr lang="en-US" b="1"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Output:-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descr="C# Windows Forms Application">
            <a:extLst>
              <a:ext uri="{FF2B5EF4-FFF2-40B4-BE49-F238E27FC236}">
                <a16:creationId xmlns:a16="http://schemas.microsoft.com/office/drawing/2014/main" id="{C823767F-F01B-4ABA-A4B2-0D6250086E0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48812" y="875706"/>
            <a:ext cx="10702414" cy="4212488"/>
          </a:xfrm>
          <a:prstGeom prst="rect">
            <a:avLst/>
          </a:prstGeom>
          <a:noFill/>
          <a:ln>
            <a:noFill/>
          </a:ln>
        </p:spPr>
      </p:pic>
    </p:spTree>
    <p:extLst>
      <p:ext uri="{BB962C8B-B14F-4D97-AF65-F5344CB8AC3E}">
        <p14:creationId xmlns:p14="http://schemas.microsoft.com/office/powerpoint/2010/main" val="10285240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0939CCF-07B6-4A19-963F-E8C6DDAF2C5E}"/>
              </a:ext>
            </a:extLst>
          </p:cNvPr>
          <p:cNvSpPr/>
          <p:nvPr/>
        </p:nvSpPr>
        <p:spPr>
          <a:xfrm>
            <a:off x="191888" y="188404"/>
            <a:ext cx="2015295" cy="375359"/>
          </a:xfrm>
          <a:prstGeom prst="rect">
            <a:avLst/>
          </a:prstGeom>
        </p:spPr>
        <p:txBody>
          <a:bodyPr wrap="none">
            <a:spAutoFit/>
          </a:bodyPr>
          <a:lstStyle/>
          <a:p>
            <a:pPr>
              <a:lnSpc>
                <a:spcPct val="107000"/>
              </a:lnSpc>
              <a:spcBef>
                <a:spcPts val="200"/>
              </a:spcBef>
              <a:spcAft>
                <a:spcPts val="0"/>
              </a:spcAft>
            </a:pPr>
            <a:r>
              <a:rPr lang="en-US" b="1" dirty="0" err="1">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PictureBox</a:t>
            </a:r>
            <a:r>
              <a:rPr lang="en-US" b="1"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 Control</a:t>
            </a:r>
            <a:endParaRPr lang="en-US" sz="14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A9B2C2AA-907A-484D-B790-61056FD75274}"/>
              </a:ext>
            </a:extLst>
          </p:cNvPr>
          <p:cNvSpPr/>
          <p:nvPr/>
        </p:nvSpPr>
        <p:spPr>
          <a:xfrm>
            <a:off x="191888" y="563763"/>
            <a:ext cx="5697394" cy="369332"/>
          </a:xfrm>
          <a:prstGeom prst="rect">
            <a:avLst/>
          </a:prstGeom>
        </p:spPr>
        <p:txBody>
          <a:bodyPr wrap="none">
            <a:spAutoFit/>
          </a:bodyPr>
          <a:lstStyle/>
          <a:p>
            <a:r>
              <a:rPr lang="en-US" dirty="0">
                <a:solidFill>
                  <a:srgbClr val="222222"/>
                </a:solidFill>
                <a:latin typeface="Source Sans Pro" panose="020B0503030403020204" pitchFamily="34" charset="0"/>
                <a:ea typeface="Calibri" panose="020F0502020204030204" pitchFamily="34" charset="0"/>
                <a:cs typeface="Arial" panose="020B0604020202020204" pitchFamily="34" charset="0"/>
              </a:rPr>
              <a:t>This control is used to add images to the Windows Forms.</a:t>
            </a:r>
            <a:endParaRPr lang="en-US" dirty="0"/>
          </a:p>
        </p:txBody>
      </p:sp>
      <p:sp>
        <p:nvSpPr>
          <p:cNvPr id="4" name="Rectangle 3">
            <a:extLst>
              <a:ext uri="{FF2B5EF4-FFF2-40B4-BE49-F238E27FC236}">
                <a16:creationId xmlns:a16="http://schemas.microsoft.com/office/drawing/2014/main" id="{F3015F92-823C-4DDD-9EB5-A99281CC7B71}"/>
              </a:ext>
            </a:extLst>
          </p:cNvPr>
          <p:cNvSpPr/>
          <p:nvPr/>
        </p:nvSpPr>
        <p:spPr>
          <a:xfrm>
            <a:off x="191888" y="985288"/>
            <a:ext cx="8642396" cy="369332"/>
          </a:xfrm>
          <a:prstGeom prst="rect">
            <a:avLst/>
          </a:prstGeom>
        </p:spPr>
        <p:txBody>
          <a:bodyPr wrap="square">
            <a:spAutoFit/>
          </a:bodyPr>
          <a:lstStyle/>
          <a:p>
            <a:r>
              <a:rPr lang="en-US" b="1" dirty="0">
                <a:solidFill>
                  <a:srgbClr val="222222"/>
                </a:solidFill>
                <a:latin typeface="Source Sans Pro" panose="020B0503030403020204" pitchFamily="34" charset="0"/>
                <a:ea typeface="Calibri" panose="020F0502020204030204" pitchFamily="34" charset="0"/>
                <a:cs typeface="Arial" panose="020B0604020202020204" pitchFamily="34" charset="0"/>
              </a:rPr>
              <a:t>Step 1) </a:t>
            </a:r>
            <a:r>
              <a:rPr lang="en-US" dirty="0">
                <a:solidFill>
                  <a:srgbClr val="222222"/>
                </a:solidFill>
                <a:latin typeface="Source Sans Pro" panose="020B0503030403020204" pitchFamily="34" charset="0"/>
                <a:ea typeface="Calibri" panose="020F0502020204030204" pitchFamily="34" charset="0"/>
                <a:cs typeface="Arial" panose="020B0604020202020204" pitchFamily="34" charset="0"/>
              </a:rPr>
              <a:t>The first step is to drag the </a:t>
            </a:r>
            <a:r>
              <a:rPr lang="en-US" dirty="0" err="1">
                <a:solidFill>
                  <a:srgbClr val="222222"/>
                </a:solidFill>
                <a:latin typeface="Source Sans Pro" panose="020B0503030403020204" pitchFamily="34" charset="0"/>
                <a:ea typeface="Calibri" panose="020F0502020204030204" pitchFamily="34" charset="0"/>
                <a:cs typeface="Arial" panose="020B0604020202020204" pitchFamily="34" charset="0"/>
              </a:rPr>
              <a:t>PictureBox</a:t>
            </a:r>
            <a:r>
              <a:rPr lang="en-US" dirty="0">
                <a:solidFill>
                  <a:srgbClr val="222222"/>
                </a:solidFill>
                <a:latin typeface="Source Sans Pro" panose="020B0503030403020204" pitchFamily="34" charset="0"/>
                <a:ea typeface="Calibri" panose="020F0502020204030204" pitchFamily="34" charset="0"/>
                <a:cs typeface="Arial" panose="020B0604020202020204" pitchFamily="34" charset="0"/>
              </a:rPr>
              <a:t> control onto the Windows Form </a:t>
            </a:r>
            <a:endParaRPr lang="en-US" dirty="0"/>
          </a:p>
        </p:txBody>
      </p:sp>
      <p:pic>
        <p:nvPicPr>
          <p:cNvPr id="5" name="Picture 4" descr="C# Windows Forms Application">
            <a:extLst>
              <a:ext uri="{FF2B5EF4-FFF2-40B4-BE49-F238E27FC236}">
                <a16:creationId xmlns:a16="http://schemas.microsoft.com/office/drawing/2014/main" id="{BAA7974F-0C88-41DF-8C29-8F4A3B03D58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02890" y="1569323"/>
            <a:ext cx="7201023" cy="4355582"/>
          </a:xfrm>
          <a:prstGeom prst="rect">
            <a:avLst/>
          </a:prstGeom>
          <a:noFill/>
          <a:ln>
            <a:noFill/>
          </a:ln>
        </p:spPr>
      </p:pic>
    </p:spTree>
    <p:extLst>
      <p:ext uri="{BB962C8B-B14F-4D97-AF65-F5344CB8AC3E}">
        <p14:creationId xmlns:p14="http://schemas.microsoft.com/office/powerpoint/2010/main" val="12630604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5F1A99-6560-41AD-82D3-71AA5524940E}"/>
              </a:ext>
            </a:extLst>
          </p:cNvPr>
          <p:cNvSpPr/>
          <p:nvPr/>
        </p:nvSpPr>
        <p:spPr>
          <a:xfrm>
            <a:off x="275302" y="156157"/>
            <a:ext cx="11316929" cy="369332"/>
          </a:xfrm>
          <a:prstGeom prst="rect">
            <a:avLst/>
          </a:prstGeom>
        </p:spPr>
        <p:txBody>
          <a:bodyPr wrap="square">
            <a:spAutoFit/>
          </a:bodyPr>
          <a:lstStyle/>
          <a:p>
            <a:r>
              <a:rPr lang="en-US" b="1" dirty="0">
                <a:solidFill>
                  <a:srgbClr val="222222"/>
                </a:solidFill>
                <a:latin typeface="Source Sans Pro" panose="020B0503030403020204" pitchFamily="34" charset="0"/>
                <a:ea typeface="Calibri" panose="020F0502020204030204" pitchFamily="34" charset="0"/>
                <a:cs typeface="Arial" panose="020B0604020202020204" pitchFamily="34" charset="0"/>
              </a:rPr>
              <a:t>Step 2)</a:t>
            </a:r>
            <a:r>
              <a:rPr lang="en-US" dirty="0">
                <a:solidFill>
                  <a:srgbClr val="222222"/>
                </a:solidFill>
                <a:latin typeface="Source Sans Pro" panose="020B0503030403020204" pitchFamily="34" charset="0"/>
                <a:ea typeface="Calibri" panose="020F0502020204030204" pitchFamily="34" charset="0"/>
                <a:cs typeface="Arial" panose="020B0604020202020204" pitchFamily="34" charset="0"/>
              </a:rPr>
              <a:t> The next step is to attach an image to the picture box control. This can be done by following the below steps:</a:t>
            </a:r>
            <a:endParaRPr lang="en-US" dirty="0"/>
          </a:p>
        </p:txBody>
      </p:sp>
      <p:pic>
        <p:nvPicPr>
          <p:cNvPr id="3" name="Picture 2" descr="C# Windows Forms Application">
            <a:extLst>
              <a:ext uri="{FF2B5EF4-FFF2-40B4-BE49-F238E27FC236}">
                <a16:creationId xmlns:a16="http://schemas.microsoft.com/office/drawing/2014/main" id="{F0325253-4029-4376-AC70-2FF75AF8A57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683046" y="752168"/>
            <a:ext cx="6096000" cy="3185652"/>
          </a:xfrm>
          <a:prstGeom prst="rect">
            <a:avLst/>
          </a:prstGeom>
          <a:noFill/>
          <a:ln>
            <a:noFill/>
          </a:ln>
        </p:spPr>
      </p:pic>
      <p:sp>
        <p:nvSpPr>
          <p:cNvPr id="4" name="Rectangle 3">
            <a:extLst>
              <a:ext uri="{FF2B5EF4-FFF2-40B4-BE49-F238E27FC236}">
                <a16:creationId xmlns:a16="http://schemas.microsoft.com/office/drawing/2014/main" id="{3AAEBC11-6001-4FD0-8085-A984DA321EE3}"/>
              </a:ext>
            </a:extLst>
          </p:cNvPr>
          <p:cNvSpPr/>
          <p:nvPr/>
        </p:nvSpPr>
        <p:spPr>
          <a:xfrm>
            <a:off x="275302" y="752167"/>
            <a:ext cx="5299588" cy="2757678"/>
          </a:xfrm>
          <a:prstGeom prst="rect">
            <a:avLst/>
          </a:prstGeom>
        </p:spPr>
        <p:txBody>
          <a:bodyPr wrap="square">
            <a:spAutoFit/>
          </a:bodyPr>
          <a:lstStyle/>
          <a:p>
            <a:pPr marL="342900" lvl="0" indent="-342900">
              <a:lnSpc>
                <a:spcPct val="107000"/>
              </a:lnSpc>
              <a:spcAft>
                <a:spcPts val="800"/>
              </a:spcAft>
              <a:buFont typeface="+mj-lt"/>
              <a:buAutoNum type="arabicPeriod"/>
              <a:tabLst>
                <a:tab pos="457200" algn="l"/>
              </a:tabLst>
            </a:pP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First, click on the Image property for the </a:t>
            </a:r>
            <a:r>
              <a:rPr lang="en-US" dirty="0" err="1">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PictureBox</a:t>
            </a: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 control. A new window will pops out.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tabLst>
                <a:tab pos="457200" algn="l"/>
              </a:tabLst>
            </a:pP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In this window, click on the Import button. This will be used to attach an image to the </a:t>
            </a:r>
            <a:r>
              <a:rPr lang="en-US" dirty="0" err="1">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picturebox</a:t>
            </a: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 control.</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tabLst>
                <a:tab pos="457200" algn="l"/>
              </a:tabLst>
            </a:pP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A dialog box will pop up in which you will be able to choose the image to attach the </a:t>
            </a:r>
            <a:r>
              <a:rPr lang="en-US" dirty="0" err="1">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picturebox</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tabLst>
                <a:tab pos="457200" algn="l"/>
              </a:tabLst>
            </a:pP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Click on the OK button</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333497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CB7ABA-3D7F-4776-BACA-ADFAF1D9A923}"/>
              </a:ext>
            </a:extLst>
          </p:cNvPr>
          <p:cNvSpPr/>
          <p:nvPr/>
        </p:nvSpPr>
        <p:spPr>
          <a:xfrm>
            <a:off x="358421" y="129411"/>
            <a:ext cx="1003801" cy="375359"/>
          </a:xfrm>
          <a:prstGeom prst="rect">
            <a:avLst/>
          </a:prstGeom>
        </p:spPr>
        <p:txBody>
          <a:bodyPr wrap="none">
            <a:spAutoFit/>
          </a:bodyPr>
          <a:lstStyle/>
          <a:p>
            <a:pPr>
              <a:lnSpc>
                <a:spcPct val="107000"/>
              </a:lnSpc>
              <a:spcAft>
                <a:spcPts val="800"/>
              </a:spcAft>
            </a:pPr>
            <a:r>
              <a:rPr lang="en-US" b="1"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Output:-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descr="C# Windows Forms Application">
            <a:extLst>
              <a:ext uri="{FF2B5EF4-FFF2-40B4-BE49-F238E27FC236}">
                <a16:creationId xmlns:a16="http://schemas.microsoft.com/office/drawing/2014/main" id="{0F6538AD-E90D-4862-82E8-968B3C70109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19431" y="781663"/>
            <a:ext cx="11076040" cy="5147189"/>
          </a:xfrm>
          <a:prstGeom prst="rect">
            <a:avLst/>
          </a:prstGeom>
          <a:noFill/>
          <a:ln>
            <a:noFill/>
          </a:ln>
        </p:spPr>
      </p:pic>
    </p:spTree>
    <p:extLst>
      <p:ext uri="{BB962C8B-B14F-4D97-AF65-F5344CB8AC3E}">
        <p14:creationId xmlns:p14="http://schemas.microsoft.com/office/powerpoint/2010/main" val="31252636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dreamincode.net/forums/uploads/monthly_04_2011/post-277716-13020387497371.jpg">
            <a:extLst>
              <a:ext uri="{FF2B5EF4-FFF2-40B4-BE49-F238E27FC236}">
                <a16:creationId xmlns:a16="http://schemas.microsoft.com/office/drawing/2014/main" id="{F7C70035-E781-4C0C-ACDB-EC7053B601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6573" y="1443038"/>
            <a:ext cx="6564015" cy="495776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95B3454-499D-43D3-96CB-232F70033801}"/>
              </a:ext>
            </a:extLst>
          </p:cNvPr>
          <p:cNvSpPr txBox="1"/>
          <p:nvPr/>
        </p:nvSpPr>
        <p:spPr>
          <a:xfrm>
            <a:off x="1769806" y="457200"/>
            <a:ext cx="7581691" cy="523220"/>
          </a:xfrm>
          <a:prstGeom prst="rect">
            <a:avLst/>
          </a:prstGeom>
          <a:noFill/>
        </p:spPr>
        <p:txBody>
          <a:bodyPr wrap="none" rtlCol="0">
            <a:spAutoFit/>
          </a:bodyPr>
          <a:lstStyle/>
          <a:p>
            <a:r>
              <a:rPr lang="en-US" sz="2800" dirty="0">
                <a:solidFill>
                  <a:srgbClr val="7030A0"/>
                </a:solidFill>
              </a:rPr>
              <a:t>Now, you are ready to create a scientific calculator </a:t>
            </a:r>
          </a:p>
        </p:txBody>
      </p:sp>
    </p:spTree>
    <p:extLst>
      <p:ext uri="{BB962C8B-B14F-4D97-AF65-F5344CB8AC3E}">
        <p14:creationId xmlns:p14="http://schemas.microsoft.com/office/powerpoint/2010/main" val="4168550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612A20-AB54-4FE4-A772-9F3A8FCBB8A6}"/>
              </a:ext>
            </a:extLst>
          </p:cNvPr>
          <p:cNvSpPr/>
          <p:nvPr/>
        </p:nvSpPr>
        <p:spPr>
          <a:xfrm>
            <a:off x="159813" y="173657"/>
            <a:ext cx="1489510" cy="375359"/>
          </a:xfrm>
          <a:prstGeom prst="rect">
            <a:avLst/>
          </a:prstGeom>
        </p:spPr>
        <p:txBody>
          <a:bodyPr wrap="none">
            <a:spAutoFit/>
          </a:bodyPr>
          <a:lstStyle/>
          <a:p>
            <a:pPr>
              <a:lnSpc>
                <a:spcPct val="107000"/>
              </a:lnSpc>
              <a:spcBef>
                <a:spcPts val="200"/>
              </a:spcBef>
              <a:spcAft>
                <a:spcPts val="0"/>
              </a:spcAft>
            </a:pPr>
            <a:r>
              <a:rPr lang="en-US" b="1"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Label Control</a:t>
            </a:r>
            <a:endParaRPr lang="en-US" sz="14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75AE0577-B273-49A4-BF37-463ADB287294}"/>
              </a:ext>
            </a:extLst>
          </p:cNvPr>
          <p:cNvSpPr/>
          <p:nvPr/>
        </p:nvSpPr>
        <p:spPr>
          <a:xfrm>
            <a:off x="159813" y="660823"/>
            <a:ext cx="11683142" cy="707886"/>
          </a:xfrm>
          <a:prstGeom prst="rect">
            <a:avLst/>
          </a:prstGeom>
        </p:spPr>
        <p:txBody>
          <a:bodyPr wrap="square">
            <a:spAutoFit/>
          </a:bodyPr>
          <a:lstStyle/>
          <a:p>
            <a:r>
              <a:rPr lang="en-US" sz="2000" b="1" dirty="0">
                <a:solidFill>
                  <a:srgbClr val="222222"/>
                </a:solidFill>
                <a:latin typeface="Source Sans Pro" panose="020B0503030403020204" pitchFamily="34" charset="0"/>
                <a:ea typeface="Times New Roman" panose="02020603050405020304" pitchFamily="18" charset="0"/>
              </a:rPr>
              <a:t>Step 1) </a:t>
            </a:r>
            <a:r>
              <a:rPr lang="en-US" sz="2000" dirty="0">
                <a:solidFill>
                  <a:srgbClr val="222222"/>
                </a:solidFill>
                <a:latin typeface="Source Sans Pro" panose="020B0503030403020204" pitchFamily="34" charset="0"/>
                <a:ea typeface="Times New Roman" panose="02020603050405020304" pitchFamily="18" charset="0"/>
              </a:rPr>
              <a:t>The first step is to drag the label control. Make sure you drag the label control 2 times so that you can have one for the </a:t>
            </a:r>
            <a:r>
              <a:rPr lang="en-US" sz="2000" b="1" dirty="0">
                <a:solidFill>
                  <a:srgbClr val="222222"/>
                </a:solidFill>
                <a:latin typeface="Source Sans Pro" panose="020B0503030403020204" pitchFamily="34" charset="0"/>
                <a:ea typeface="Times New Roman" panose="02020603050405020304" pitchFamily="18" charset="0"/>
              </a:rPr>
              <a:t>'name</a:t>
            </a:r>
            <a:r>
              <a:rPr lang="en-US" sz="2000" dirty="0">
                <a:solidFill>
                  <a:srgbClr val="222222"/>
                </a:solidFill>
                <a:latin typeface="Source Sans Pro" panose="020B0503030403020204" pitchFamily="34" charset="0"/>
                <a:ea typeface="Times New Roman" panose="02020603050405020304" pitchFamily="18" charset="0"/>
              </a:rPr>
              <a:t>' and the other for the </a:t>
            </a:r>
            <a:r>
              <a:rPr lang="en-US" sz="2000" b="1" dirty="0">
                <a:solidFill>
                  <a:srgbClr val="222222"/>
                </a:solidFill>
                <a:latin typeface="Source Sans Pro" panose="020B0503030403020204" pitchFamily="34" charset="0"/>
                <a:ea typeface="Times New Roman" panose="02020603050405020304" pitchFamily="18" charset="0"/>
              </a:rPr>
              <a:t>'address</a:t>
            </a:r>
            <a:r>
              <a:rPr lang="en-US" sz="2000" dirty="0">
                <a:solidFill>
                  <a:srgbClr val="222222"/>
                </a:solidFill>
                <a:latin typeface="Source Sans Pro" panose="020B0503030403020204" pitchFamily="34"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p:txBody>
      </p:sp>
      <p:pic>
        <p:nvPicPr>
          <p:cNvPr id="4" name="Picture 3" descr="C# Windows Forms Application">
            <a:extLst>
              <a:ext uri="{FF2B5EF4-FFF2-40B4-BE49-F238E27FC236}">
                <a16:creationId xmlns:a16="http://schemas.microsoft.com/office/drawing/2014/main" id="{757D1A62-8F9C-44D3-BF61-A02A7422694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1541" y="2677212"/>
            <a:ext cx="5046980" cy="3372485"/>
          </a:xfrm>
          <a:prstGeom prst="rect">
            <a:avLst/>
          </a:prstGeom>
          <a:noFill/>
          <a:ln>
            <a:noFill/>
          </a:ln>
        </p:spPr>
      </p:pic>
      <p:sp>
        <p:nvSpPr>
          <p:cNvPr id="5" name="Rectangle 4">
            <a:extLst>
              <a:ext uri="{FF2B5EF4-FFF2-40B4-BE49-F238E27FC236}">
                <a16:creationId xmlns:a16="http://schemas.microsoft.com/office/drawing/2014/main" id="{AEDA559E-010C-4CA1-ACB5-593276B92220}"/>
              </a:ext>
            </a:extLst>
          </p:cNvPr>
          <p:cNvSpPr/>
          <p:nvPr/>
        </p:nvSpPr>
        <p:spPr>
          <a:xfrm>
            <a:off x="159814" y="1607806"/>
            <a:ext cx="11683141" cy="736164"/>
          </a:xfrm>
          <a:prstGeom prst="rect">
            <a:avLst/>
          </a:prstGeom>
        </p:spPr>
        <p:txBody>
          <a:bodyPr wrap="square">
            <a:spAutoFit/>
          </a:bodyPr>
          <a:lstStyle/>
          <a:p>
            <a:pPr>
              <a:lnSpc>
                <a:spcPct val="107000"/>
              </a:lnSpc>
              <a:spcAft>
                <a:spcPts val="800"/>
              </a:spcAft>
            </a:pPr>
            <a:r>
              <a:rPr lang="en-US" sz="2000" b="1" dirty="0">
                <a:solidFill>
                  <a:srgbClr val="222222"/>
                </a:solidFill>
                <a:latin typeface="Source Sans Pro" panose="020B0503030403020204" pitchFamily="34" charset="0"/>
                <a:ea typeface="Calibri" panose="020F0502020204030204" pitchFamily="34" charset="0"/>
                <a:cs typeface="Arial" panose="020B0604020202020204" pitchFamily="34" charset="0"/>
              </a:rPr>
              <a:t>Step 2) </a:t>
            </a:r>
            <a:r>
              <a:rPr lang="en-US" sz="2000" dirty="0">
                <a:solidFill>
                  <a:srgbClr val="222222"/>
                </a:solidFill>
                <a:latin typeface="Source Sans Pro" panose="020B0503030403020204" pitchFamily="34" charset="0"/>
                <a:ea typeface="Calibri" panose="020F0502020204030204" pitchFamily="34" charset="0"/>
                <a:cs typeface="Arial" panose="020B0604020202020204" pitchFamily="34" charset="0"/>
              </a:rPr>
              <a:t>Once the label has been added, go to the properties window by clicking on the label control. In the properties window, go to the Text property of each label control.</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Picture 5" descr="C# Windows Forms Application">
            <a:extLst>
              <a:ext uri="{FF2B5EF4-FFF2-40B4-BE49-F238E27FC236}">
                <a16:creationId xmlns:a16="http://schemas.microsoft.com/office/drawing/2014/main" id="{290F5816-C223-4B07-A3F8-2F7CE9DAD2E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287728" y="2864458"/>
            <a:ext cx="4940300" cy="3004185"/>
          </a:xfrm>
          <a:prstGeom prst="rect">
            <a:avLst/>
          </a:prstGeom>
          <a:noFill/>
          <a:ln>
            <a:noFill/>
          </a:ln>
        </p:spPr>
      </p:pic>
    </p:spTree>
    <p:extLst>
      <p:ext uri="{BB962C8B-B14F-4D97-AF65-F5344CB8AC3E}">
        <p14:creationId xmlns:p14="http://schemas.microsoft.com/office/powerpoint/2010/main" val="2541880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 Windows Forms Application">
            <a:extLst>
              <a:ext uri="{FF2B5EF4-FFF2-40B4-BE49-F238E27FC236}">
                <a16:creationId xmlns:a16="http://schemas.microsoft.com/office/drawing/2014/main" id="{F9FEE3E8-9BFE-4D54-B896-83DCD565B19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70625" y="857854"/>
            <a:ext cx="4548505" cy="3372485"/>
          </a:xfrm>
          <a:prstGeom prst="rect">
            <a:avLst/>
          </a:prstGeom>
          <a:noFill/>
          <a:ln>
            <a:noFill/>
          </a:ln>
        </p:spPr>
      </p:pic>
      <p:sp>
        <p:nvSpPr>
          <p:cNvPr id="3" name="Rectangle 2">
            <a:extLst>
              <a:ext uri="{FF2B5EF4-FFF2-40B4-BE49-F238E27FC236}">
                <a16:creationId xmlns:a16="http://schemas.microsoft.com/office/drawing/2014/main" id="{6867F03F-80AC-438B-9CB5-3242A145AA1F}"/>
              </a:ext>
            </a:extLst>
          </p:cNvPr>
          <p:cNvSpPr/>
          <p:nvPr/>
        </p:nvSpPr>
        <p:spPr>
          <a:xfrm>
            <a:off x="370625" y="294656"/>
            <a:ext cx="873957" cy="369332"/>
          </a:xfrm>
          <a:prstGeom prst="rect">
            <a:avLst/>
          </a:prstGeom>
        </p:spPr>
        <p:txBody>
          <a:bodyPr wrap="none">
            <a:spAutoFit/>
          </a:bodyPr>
          <a:lstStyle/>
          <a:p>
            <a:r>
              <a:rPr lang="en-US" b="1" dirty="0">
                <a:solidFill>
                  <a:srgbClr val="222222"/>
                </a:solidFill>
                <a:latin typeface="Source Sans Pro" panose="020B0503030403020204" pitchFamily="34" charset="0"/>
                <a:ea typeface="Calibri" panose="020F0502020204030204" pitchFamily="34" charset="0"/>
                <a:cs typeface="Arial" panose="020B0604020202020204" pitchFamily="34" charset="0"/>
              </a:rPr>
              <a:t>Output</a:t>
            </a:r>
            <a:endParaRPr lang="en-US" dirty="0"/>
          </a:p>
        </p:txBody>
      </p:sp>
      <p:sp>
        <p:nvSpPr>
          <p:cNvPr id="4" name="Rectangle 3">
            <a:extLst>
              <a:ext uri="{FF2B5EF4-FFF2-40B4-BE49-F238E27FC236}">
                <a16:creationId xmlns:a16="http://schemas.microsoft.com/office/drawing/2014/main" id="{3F2B9AD7-1628-4F40-9B9B-7D5E35C693EC}"/>
              </a:ext>
            </a:extLst>
          </p:cNvPr>
          <p:cNvSpPr/>
          <p:nvPr/>
        </p:nvSpPr>
        <p:spPr>
          <a:xfrm>
            <a:off x="370625" y="4424205"/>
            <a:ext cx="960519" cy="375359"/>
          </a:xfrm>
          <a:prstGeom prst="rect">
            <a:avLst/>
          </a:prstGeom>
        </p:spPr>
        <p:txBody>
          <a:bodyPr wrap="none">
            <a:spAutoFit/>
          </a:bodyPr>
          <a:lstStyle/>
          <a:p>
            <a:pPr>
              <a:lnSpc>
                <a:spcPct val="107000"/>
              </a:lnSpc>
              <a:spcBef>
                <a:spcPts val="200"/>
              </a:spcBef>
              <a:spcAft>
                <a:spcPts val="0"/>
              </a:spcAft>
            </a:pPr>
            <a:r>
              <a:rPr lang="en-US" b="1"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Textbox</a:t>
            </a:r>
            <a:endParaRPr lang="en-US" sz="14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8F60458E-E744-4B7F-A01E-202BC86FA17B}"/>
              </a:ext>
            </a:extLst>
          </p:cNvPr>
          <p:cNvSpPr/>
          <p:nvPr/>
        </p:nvSpPr>
        <p:spPr>
          <a:xfrm>
            <a:off x="370624" y="4799564"/>
            <a:ext cx="7121557" cy="707886"/>
          </a:xfrm>
          <a:prstGeom prst="rect">
            <a:avLst/>
          </a:prstGeom>
        </p:spPr>
        <p:txBody>
          <a:bodyPr wrap="square">
            <a:spAutoFit/>
          </a:bodyPr>
          <a:lstStyle/>
          <a:p>
            <a:r>
              <a:rPr lang="en-US" sz="2000" b="1" dirty="0">
                <a:solidFill>
                  <a:srgbClr val="222222"/>
                </a:solidFill>
                <a:latin typeface="Source Sans Pro" panose="020B0503030403020204" pitchFamily="34" charset="0"/>
                <a:ea typeface="Times New Roman" panose="02020603050405020304" pitchFamily="18" charset="0"/>
              </a:rPr>
              <a:t>Step 1) </a:t>
            </a:r>
            <a:r>
              <a:rPr lang="en-US" sz="2000" dirty="0">
                <a:solidFill>
                  <a:srgbClr val="222222"/>
                </a:solidFill>
                <a:latin typeface="Source Sans Pro" panose="020B0503030403020204" pitchFamily="34" charset="0"/>
                <a:ea typeface="Times New Roman" panose="02020603050405020304" pitchFamily="18" charset="0"/>
              </a:rPr>
              <a:t>The first step is to drag the textbox control onto the Windows Form from the toolbox as shown below</a:t>
            </a:r>
            <a:endParaRPr lang="en-US" dirty="0">
              <a:effectLst/>
              <a:latin typeface="Times New Roman" panose="02020603050405020304" pitchFamily="18" charset="0"/>
              <a:ea typeface="Times New Roman" panose="02020603050405020304" pitchFamily="18" charset="0"/>
            </a:endParaRPr>
          </a:p>
        </p:txBody>
      </p:sp>
      <p:pic>
        <p:nvPicPr>
          <p:cNvPr id="6" name="Picture 5" descr="C# Windows Forms Application">
            <a:extLst>
              <a:ext uri="{FF2B5EF4-FFF2-40B4-BE49-F238E27FC236}">
                <a16:creationId xmlns:a16="http://schemas.microsoft.com/office/drawing/2014/main" id="{6111623F-1FA4-438B-ADE5-B47F6E70DC9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638630" y="2758001"/>
            <a:ext cx="4182745" cy="3707765"/>
          </a:xfrm>
          <a:prstGeom prst="rect">
            <a:avLst/>
          </a:prstGeom>
          <a:noFill/>
          <a:ln>
            <a:noFill/>
          </a:ln>
        </p:spPr>
      </p:pic>
    </p:spTree>
    <p:extLst>
      <p:ext uri="{BB962C8B-B14F-4D97-AF65-F5344CB8AC3E}">
        <p14:creationId xmlns:p14="http://schemas.microsoft.com/office/powerpoint/2010/main" val="1255721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078935E-DA8B-467A-A47F-FA0A17E7CBE7}"/>
              </a:ext>
            </a:extLst>
          </p:cNvPr>
          <p:cNvSpPr/>
          <p:nvPr/>
        </p:nvSpPr>
        <p:spPr>
          <a:xfrm>
            <a:off x="260555" y="283806"/>
            <a:ext cx="5373329" cy="646331"/>
          </a:xfrm>
          <a:prstGeom prst="rect">
            <a:avLst/>
          </a:prstGeom>
        </p:spPr>
        <p:txBody>
          <a:bodyPr wrap="square">
            <a:spAutoFit/>
          </a:bodyPr>
          <a:lstStyle/>
          <a:p>
            <a:r>
              <a:rPr lang="en-US" b="1" dirty="0">
                <a:solidFill>
                  <a:srgbClr val="222222"/>
                </a:solidFill>
                <a:latin typeface="Source Sans Pro" panose="020B0503030403020204" pitchFamily="34" charset="0"/>
                <a:ea typeface="Times New Roman" panose="02020603050405020304" pitchFamily="18" charset="0"/>
              </a:rPr>
              <a:t>Step 2) G</a:t>
            </a:r>
            <a:r>
              <a:rPr lang="en-US" dirty="0">
                <a:solidFill>
                  <a:srgbClr val="222222"/>
                </a:solidFill>
                <a:latin typeface="Source Sans Pro" panose="020B0503030403020204" pitchFamily="34" charset="0"/>
                <a:ea typeface="Times New Roman" panose="02020603050405020304" pitchFamily="18" charset="0"/>
              </a:rPr>
              <a:t>o to the properties window, go to the Name property and add a meaningful name to each textbox. </a:t>
            </a:r>
            <a:endParaRPr lang="en-US" sz="1600" dirty="0">
              <a:effectLst/>
              <a:latin typeface="Times New Roman" panose="02020603050405020304" pitchFamily="18" charset="0"/>
              <a:ea typeface="Times New Roman" panose="02020603050405020304" pitchFamily="18" charset="0"/>
            </a:endParaRPr>
          </a:p>
        </p:txBody>
      </p:sp>
      <p:pic>
        <p:nvPicPr>
          <p:cNvPr id="3" name="Picture 2" descr="C# Windows Forms Application">
            <a:extLst>
              <a:ext uri="{FF2B5EF4-FFF2-40B4-BE49-F238E27FC236}">
                <a16:creationId xmlns:a16="http://schemas.microsoft.com/office/drawing/2014/main" id="{17B269C0-8484-4A80-B15C-329DA11D90D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60555" y="1153961"/>
            <a:ext cx="5835445" cy="3923071"/>
          </a:xfrm>
          <a:prstGeom prst="rect">
            <a:avLst/>
          </a:prstGeom>
          <a:noFill/>
          <a:ln>
            <a:noFill/>
          </a:ln>
        </p:spPr>
      </p:pic>
      <p:pic>
        <p:nvPicPr>
          <p:cNvPr id="4" name="Picture 3" descr="C# Windows Forms Application">
            <a:extLst>
              <a:ext uri="{FF2B5EF4-FFF2-40B4-BE49-F238E27FC236}">
                <a16:creationId xmlns:a16="http://schemas.microsoft.com/office/drawing/2014/main" id="{097E6B74-4489-4532-9E43-202FA6DE73B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561005" y="1549586"/>
            <a:ext cx="5116830" cy="3131820"/>
          </a:xfrm>
          <a:prstGeom prst="rect">
            <a:avLst/>
          </a:prstGeom>
          <a:noFill/>
          <a:ln>
            <a:noFill/>
          </a:ln>
        </p:spPr>
      </p:pic>
      <p:sp>
        <p:nvSpPr>
          <p:cNvPr id="5" name="Rectangle 4">
            <a:extLst>
              <a:ext uri="{FF2B5EF4-FFF2-40B4-BE49-F238E27FC236}">
                <a16:creationId xmlns:a16="http://schemas.microsoft.com/office/drawing/2014/main" id="{7C021F97-9F38-4339-BF73-84F382A5869B}"/>
              </a:ext>
            </a:extLst>
          </p:cNvPr>
          <p:cNvSpPr/>
          <p:nvPr/>
        </p:nvSpPr>
        <p:spPr>
          <a:xfrm>
            <a:off x="6531509" y="966281"/>
            <a:ext cx="1003801" cy="375359"/>
          </a:xfrm>
          <a:prstGeom prst="rect">
            <a:avLst/>
          </a:prstGeom>
        </p:spPr>
        <p:txBody>
          <a:bodyPr wrap="none">
            <a:spAutoFit/>
          </a:bodyPr>
          <a:lstStyle/>
          <a:p>
            <a:pPr>
              <a:lnSpc>
                <a:spcPct val="107000"/>
              </a:lnSpc>
              <a:spcAft>
                <a:spcPts val="800"/>
              </a:spcAft>
            </a:pPr>
            <a:r>
              <a:rPr lang="en-US" b="1"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Output:-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75430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A627856-74D2-4DFC-A70B-3E0095D2E67A}"/>
              </a:ext>
            </a:extLst>
          </p:cNvPr>
          <p:cNvSpPr/>
          <p:nvPr/>
        </p:nvSpPr>
        <p:spPr>
          <a:xfrm>
            <a:off x="202761" y="158908"/>
            <a:ext cx="931665" cy="375359"/>
          </a:xfrm>
          <a:prstGeom prst="rect">
            <a:avLst/>
          </a:prstGeom>
        </p:spPr>
        <p:txBody>
          <a:bodyPr wrap="none">
            <a:spAutoFit/>
          </a:bodyPr>
          <a:lstStyle/>
          <a:p>
            <a:pPr>
              <a:lnSpc>
                <a:spcPct val="107000"/>
              </a:lnSpc>
              <a:spcBef>
                <a:spcPts val="200"/>
              </a:spcBef>
              <a:spcAft>
                <a:spcPts val="0"/>
              </a:spcAft>
            </a:pPr>
            <a:r>
              <a:rPr lang="en-US" b="1">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List box</a:t>
            </a:r>
            <a:endParaRPr lang="en-US" sz="14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3A3AF5E0-06C8-4FFA-8B19-B7612A59DA0D}"/>
              </a:ext>
            </a:extLst>
          </p:cNvPr>
          <p:cNvSpPr/>
          <p:nvPr/>
        </p:nvSpPr>
        <p:spPr>
          <a:xfrm>
            <a:off x="202761" y="534267"/>
            <a:ext cx="5893240" cy="830997"/>
          </a:xfrm>
          <a:prstGeom prst="rect">
            <a:avLst/>
          </a:prstGeom>
        </p:spPr>
        <p:txBody>
          <a:bodyPr wrap="square">
            <a:spAutoFit/>
          </a:bodyPr>
          <a:lstStyle/>
          <a:p>
            <a:r>
              <a:rPr lang="en-US" sz="2400" b="1" dirty="0">
                <a:solidFill>
                  <a:srgbClr val="222222"/>
                </a:solidFill>
                <a:latin typeface="Source Sans Pro" panose="020B0503030403020204" pitchFamily="34" charset="0"/>
                <a:ea typeface="Calibri" panose="020F0502020204030204" pitchFamily="34" charset="0"/>
                <a:cs typeface="Arial" panose="020B0604020202020204" pitchFamily="34" charset="0"/>
              </a:rPr>
              <a:t>Step 1) </a:t>
            </a:r>
            <a:r>
              <a:rPr lang="en-US" sz="2400" dirty="0">
                <a:solidFill>
                  <a:srgbClr val="222222"/>
                </a:solidFill>
                <a:latin typeface="Source Sans Pro" panose="020B0503030403020204" pitchFamily="34" charset="0"/>
                <a:ea typeface="Calibri" panose="020F0502020204030204" pitchFamily="34" charset="0"/>
                <a:cs typeface="Arial" panose="020B0604020202020204" pitchFamily="34" charset="0"/>
              </a:rPr>
              <a:t>The first step is to drag the list box control onto the Windows Form </a:t>
            </a:r>
            <a:endParaRPr lang="en-US" sz="2400" dirty="0"/>
          </a:p>
        </p:txBody>
      </p:sp>
      <p:pic>
        <p:nvPicPr>
          <p:cNvPr id="4" name="Picture 3" descr="C# Windows Forms Application">
            <a:extLst>
              <a:ext uri="{FF2B5EF4-FFF2-40B4-BE49-F238E27FC236}">
                <a16:creationId xmlns:a16="http://schemas.microsoft.com/office/drawing/2014/main" id="{F2C9BFB0-6EBE-4CF9-AB10-9B39724C448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815687" y="228603"/>
            <a:ext cx="5460620" cy="2794816"/>
          </a:xfrm>
          <a:prstGeom prst="rect">
            <a:avLst/>
          </a:prstGeom>
          <a:noFill/>
          <a:ln>
            <a:noFill/>
          </a:ln>
        </p:spPr>
      </p:pic>
      <p:sp>
        <p:nvSpPr>
          <p:cNvPr id="5" name="Rectangle 4">
            <a:extLst>
              <a:ext uri="{FF2B5EF4-FFF2-40B4-BE49-F238E27FC236}">
                <a16:creationId xmlns:a16="http://schemas.microsoft.com/office/drawing/2014/main" id="{CBAB9DF5-D964-4F58-9444-2CBE5DF787A1}"/>
              </a:ext>
            </a:extLst>
          </p:cNvPr>
          <p:cNvSpPr/>
          <p:nvPr/>
        </p:nvSpPr>
        <p:spPr>
          <a:xfrm>
            <a:off x="202761" y="1449775"/>
            <a:ext cx="5460620" cy="1200329"/>
          </a:xfrm>
          <a:prstGeom prst="rect">
            <a:avLst/>
          </a:prstGeom>
        </p:spPr>
        <p:txBody>
          <a:bodyPr wrap="square">
            <a:spAutoFit/>
          </a:bodyPr>
          <a:lstStyle/>
          <a:p>
            <a:r>
              <a:rPr lang="en-US" sz="2400" b="1" dirty="0">
                <a:solidFill>
                  <a:srgbClr val="222222"/>
                </a:solidFill>
                <a:latin typeface="Source Sans Pro" panose="020B0503030403020204" pitchFamily="34" charset="0"/>
                <a:ea typeface="Times New Roman" panose="02020603050405020304" pitchFamily="18" charset="0"/>
              </a:rPr>
              <a:t>Step 2) </a:t>
            </a:r>
            <a:r>
              <a:rPr lang="en-US" sz="2400" dirty="0">
                <a:solidFill>
                  <a:srgbClr val="222222"/>
                </a:solidFill>
                <a:latin typeface="Source Sans Pro" panose="020B0503030403020204" pitchFamily="34" charset="0"/>
                <a:ea typeface="Times New Roman" panose="02020603050405020304" pitchFamily="18" charset="0"/>
              </a:rPr>
              <a:t>Once the list box has been added, go to the properties window by clicking on the list box control.</a:t>
            </a:r>
            <a:endParaRPr lang="en-US" sz="2000" dirty="0">
              <a:effectLst/>
              <a:latin typeface="Times New Roman" panose="02020603050405020304" pitchFamily="18" charset="0"/>
              <a:ea typeface="Times New Roman" panose="02020603050405020304" pitchFamily="18" charset="0"/>
            </a:endParaRPr>
          </a:p>
        </p:txBody>
      </p:sp>
      <p:sp>
        <p:nvSpPr>
          <p:cNvPr id="6" name="Rectangle 5">
            <a:extLst>
              <a:ext uri="{FF2B5EF4-FFF2-40B4-BE49-F238E27FC236}">
                <a16:creationId xmlns:a16="http://schemas.microsoft.com/office/drawing/2014/main" id="{6CEB030A-78E4-437E-A80A-6BB9C473DD06}"/>
              </a:ext>
            </a:extLst>
          </p:cNvPr>
          <p:cNvSpPr/>
          <p:nvPr/>
        </p:nvSpPr>
        <p:spPr>
          <a:xfrm>
            <a:off x="202761" y="2734615"/>
            <a:ext cx="5460620" cy="3344377"/>
          </a:xfrm>
          <a:prstGeom prst="rect">
            <a:avLst/>
          </a:prstGeom>
        </p:spPr>
        <p:txBody>
          <a:bodyPr wrap="square">
            <a:spAutoFit/>
          </a:bodyPr>
          <a:lstStyle/>
          <a:p>
            <a:pPr marL="342900" lvl="0" indent="-342900">
              <a:lnSpc>
                <a:spcPct val="107000"/>
              </a:lnSpc>
              <a:spcAft>
                <a:spcPts val="800"/>
              </a:spcAft>
              <a:buFont typeface="+mj-lt"/>
              <a:buAutoNum type="arabicPeriod"/>
              <a:tabLst>
                <a:tab pos="457200" algn="l"/>
              </a:tabLst>
            </a:pP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First, change the property of the </a:t>
            </a:r>
            <a:r>
              <a:rPr lang="en-US" dirty="0" err="1">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Listbox</a:t>
            </a: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 box control, in our case, we have changed this to </a:t>
            </a:r>
            <a:r>
              <a:rPr lang="en-US" dirty="0" err="1">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lstCity</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tabLst>
                <a:tab pos="457200" algn="l"/>
              </a:tabLst>
            </a:pP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Click on the Items property. This will allow you to add different items which can show up in the list box. In our case, we have selected items "collection".</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tabLst>
                <a:tab pos="457200" algn="l"/>
              </a:tabLst>
            </a:pP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In the String Collection Editor, which pops up, enter the city names. In our case, we have entered "Mumbai", "Bangalore" and "Hyderabad".</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indent="-342900">
              <a:buFont typeface="+mj-lt"/>
              <a:buAutoNum type="arabicPeriod"/>
            </a:pP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Finally, click on the 'OK' button</a:t>
            </a:r>
            <a:endParaRPr lang="en-US" dirty="0"/>
          </a:p>
        </p:txBody>
      </p:sp>
      <p:pic>
        <p:nvPicPr>
          <p:cNvPr id="7" name="Picture 6" descr="C# Windows Forms Application">
            <a:extLst>
              <a:ext uri="{FF2B5EF4-FFF2-40B4-BE49-F238E27FC236}">
                <a16:creationId xmlns:a16="http://schemas.microsoft.com/office/drawing/2014/main" id="{CE42B77B-1876-4540-BB8C-250ABB37F64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815687" y="3156353"/>
            <a:ext cx="4937760" cy="3383280"/>
          </a:xfrm>
          <a:prstGeom prst="rect">
            <a:avLst/>
          </a:prstGeom>
          <a:noFill/>
          <a:ln>
            <a:noFill/>
          </a:ln>
        </p:spPr>
      </p:pic>
    </p:spTree>
    <p:extLst>
      <p:ext uri="{BB962C8B-B14F-4D97-AF65-F5344CB8AC3E}">
        <p14:creationId xmlns:p14="http://schemas.microsoft.com/office/powerpoint/2010/main" val="2396290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4F2B03-FD7A-44C4-BB7F-B85B5C6E0D6C}"/>
              </a:ext>
            </a:extLst>
          </p:cNvPr>
          <p:cNvSpPr/>
          <p:nvPr/>
        </p:nvSpPr>
        <p:spPr>
          <a:xfrm>
            <a:off x="241728" y="158908"/>
            <a:ext cx="1414170" cy="375359"/>
          </a:xfrm>
          <a:prstGeom prst="rect">
            <a:avLst/>
          </a:prstGeom>
        </p:spPr>
        <p:txBody>
          <a:bodyPr wrap="none">
            <a:spAutoFit/>
          </a:bodyPr>
          <a:lstStyle/>
          <a:p>
            <a:pPr>
              <a:lnSpc>
                <a:spcPct val="107000"/>
              </a:lnSpc>
              <a:spcBef>
                <a:spcPts val="200"/>
              </a:spcBef>
              <a:spcAft>
                <a:spcPts val="0"/>
              </a:spcAft>
            </a:pPr>
            <a:r>
              <a:rPr lang="en-US" b="1" dirty="0" err="1">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RadioButton</a:t>
            </a:r>
            <a:endParaRPr lang="en-US" sz="14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4926C446-4388-464F-88DB-C35B054AA592}"/>
              </a:ext>
            </a:extLst>
          </p:cNvPr>
          <p:cNvSpPr/>
          <p:nvPr/>
        </p:nvSpPr>
        <p:spPr>
          <a:xfrm>
            <a:off x="241728" y="642855"/>
            <a:ext cx="4993950" cy="1200329"/>
          </a:xfrm>
          <a:prstGeom prst="rect">
            <a:avLst/>
          </a:prstGeom>
        </p:spPr>
        <p:txBody>
          <a:bodyPr wrap="square">
            <a:spAutoFit/>
          </a:bodyPr>
          <a:lstStyle/>
          <a:p>
            <a:r>
              <a:rPr lang="en-US" sz="2400" b="1" dirty="0">
                <a:solidFill>
                  <a:srgbClr val="222222"/>
                </a:solidFill>
                <a:latin typeface="Source Sans Pro" panose="020B0503030403020204" pitchFamily="34" charset="0"/>
                <a:ea typeface="Calibri" panose="020F0502020204030204" pitchFamily="34" charset="0"/>
                <a:cs typeface="Arial" panose="020B0604020202020204" pitchFamily="34" charset="0"/>
              </a:rPr>
              <a:t>Step 1) </a:t>
            </a:r>
            <a:r>
              <a:rPr lang="en-US" sz="2400" dirty="0">
                <a:solidFill>
                  <a:srgbClr val="222222"/>
                </a:solidFill>
                <a:latin typeface="Source Sans Pro" panose="020B0503030403020204" pitchFamily="34" charset="0"/>
                <a:ea typeface="Calibri" panose="020F0502020204030204" pitchFamily="34" charset="0"/>
                <a:cs typeface="Arial" panose="020B0604020202020204" pitchFamily="34" charset="0"/>
              </a:rPr>
              <a:t>The first step is to drag the '</a:t>
            </a:r>
            <a:r>
              <a:rPr lang="en-US" sz="2400" dirty="0" err="1">
                <a:solidFill>
                  <a:srgbClr val="222222"/>
                </a:solidFill>
                <a:latin typeface="Source Sans Pro" panose="020B0503030403020204" pitchFamily="34" charset="0"/>
                <a:ea typeface="Calibri" panose="020F0502020204030204" pitchFamily="34" charset="0"/>
                <a:cs typeface="Arial" panose="020B0604020202020204" pitchFamily="34" charset="0"/>
              </a:rPr>
              <a:t>radiobutton</a:t>
            </a:r>
            <a:r>
              <a:rPr lang="en-US" sz="2400" dirty="0">
                <a:solidFill>
                  <a:srgbClr val="222222"/>
                </a:solidFill>
                <a:latin typeface="Source Sans Pro" panose="020B0503030403020204" pitchFamily="34" charset="0"/>
                <a:ea typeface="Calibri" panose="020F0502020204030204" pitchFamily="34" charset="0"/>
                <a:cs typeface="Arial" panose="020B0604020202020204" pitchFamily="34" charset="0"/>
              </a:rPr>
              <a:t>' control onto the Windows Form </a:t>
            </a:r>
            <a:endParaRPr lang="en-US" sz="2400" dirty="0"/>
          </a:p>
        </p:txBody>
      </p:sp>
      <p:pic>
        <p:nvPicPr>
          <p:cNvPr id="4" name="Picture 3" descr="C# Windows Forms Application">
            <a:extLst>
              <a:ext uri="{FF2B5EF4-FFF2-40B4-BE49-F238E27FC236}">
                <a16:creationId xmlns:a16="http://schemas.microsoft.com/office/drawing/2014/main" id="{0D72A240-1066-4126-B2E7-80F9347C3E0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02398" y="1951772"/>
            <a:ext cx="5590362" cy="2603161"/>
          </a:xfrm>
          <a:prstGeom prst="rect">
            <a:avLst/>
          </a:prstGeom>
          <a:noFill/>
          <a:ln>
            <a:noFill/>
          </a:ln>
        </p:spPr>
      </p:pic>
      <p:sp>
        <p:nvSpPr>
          <p:cNvPr id="5" name="Rectangle 4">
            <a:extLst>
              <a:ext uri="{FF2B5EF4-FFF2-40B4-BE49-F238E27FC236}">
                <a16:creationId xmlns:a16="http://schemas.microsoft.com/office/drawing/2014/main" id="{E246527E-9230-41E6-AC12-A2C2031C1B42}"/>
              </a:ext>
            </a:extLst>
          </p:cNvPr>
          <p:cNvSpPr/>
          <p:nvPr/>
        </p:nvSpPr>
        <p:spPr>
          <a:xfrm>
            <a:off x="5653594" y="626339"/>
            <a:ext cx="6336008" cy="830997"/>
          </a:xfrm>
          <a:prstGeom prst="rect">
            <a:avLst/>
          </a:prstGeom>
        </p:spPr>
        <p:txBody>
          <a:bodyPr wrap="square">
            <a:spAutoFit/>
          </a:bodyPr>
          <a:lstStyle/>
          <a:p>
            <a:r>
              <a:rPr lang="en-US" sz="2400" b="1" dirty="0">
                <a:solidFill>
                  <a:srgbClr val="222222"/>
                </a:solidFill>
                <a:latin typeface="Source Sans Pro" panose="020B0503030403020204" pitchFamily="34" charset="0"/>
                <a:ea typeface="Calibri" panose="020F0502020204030204" pitchFamily="34" charset="0"/>
                <a:cs typeface="Arial" panose="020B0604020202020204" pitchFamily="34" charset="0"/>
              </a:rPr>
              <a:t>Step 2)  </a:t>
            </a:r>
            <a:r>
              <a:rPr lang="en-US" sz="2400" dirty="0">
                <a:solidFill>
                  <a:srgbClr val="222222"/>
                </a:solidFill>
                <a:latin typeface="Source Sans Pro" panose="020B0503030403020204" pitchFamily="34" charset="0"/>
                <a:cs typeface="Arial" panose="020B0604020202020204" pitchFamily="34" charset="0"/>
              </a:rPr>
              <a:t>Go</a:t>
            </a:r>
            <a:r>
              <a:rPr lang="en-US" sz="2400" dirty="0">
                <a:solidFill>
                  <a:srgbClr val="222222"/>
                </a:solidFill>
                <a:latin typeface="Source Sans Pro" panose="020B0503030403020204" pitchFamily="34" charset="0"/>
                <a:ea typeface="Calibri" panose="020F0502020204030204" pitchFamily="34" charset="0"/>
                <a:cs typeface="Arial" panose="020B0604020202020204" pitchFamily="34" charset="0"/>
              </a:rPr>
              <a:t> to the properties window by clicking on the </a:t>
            </a:r>
            <a:r>
              <a:rPr lang="en-US" sz="2400" dirty="0" err="1">
                <a:solidFill>
                  <a:srgbClr val="222222"/>
                </a:solidFill>
                <a:latin typeface="Source Sans Pro" panose="020B0503030403020204" pitchFamily="34" charset="0"/>
                <a:ea typeface="Calibri" panose="020F0502020204030204" pitchFamily="34" charset="0"/>
                <a:cs typeface="Arial" panose="020B0604020202020204" pitchFamily="34" charset="0"/>
              </a:rPr>
              <a:t>Radiobutton</a:t>
            </a:r>
            <a:r>
              <a:rPr lang="en-US" sz="2400" dirty="0">
                <a:solidFill>
                  <a:srgbClr val="222222"/>
                </a:solidFill>
                <a:latin typeface="Source Sans Pro" panose="020B0503030403020204" pitchFamily="34" charset="0"/>
                <a:ea typeface="Calibri" panose="020F0502020204030204" pitchFamily="34" charset="0"/>
                <a:cs typeface="Arial" panose="020B0604020202020204" pitchFamily="34" charset="0"/>
              </a:rPr>
              <a:t> control.</a:t>
            </a:r>
            <a:endParaRPr lang="en-US" sz="2400" dirty="0"/>
          </a:p>
        </p:txBody>
      </p:sp>
      <p:pic>
        <p:nvPicPr>
          <p:cNvPr id="6" name="Picture 5">
            <a:extLst>
              <a:ext uri="{FF2B5EF4-FFF2-40B4-BE49-F238E27FC236}">
                <a16:creationId xmlns:a16="http://schemas.microsoft.com/office/drawing/2014/main" id="{456EEE06-6FA7-412A-99F3-1CC077E0CC0D}"/>
              </a:ext>
            </a:extLst>
          </p:cNvPr>
          <p:cNvPicPr>
            <a:picLocks noChangeAspect="1"/>
          </p:cNvPicPr>
          <p:nvPr/>
        </p:nvPicPr>
        <p:blipFill>
          <a:blip r:embed="rId3"/>
          <a:stretch>
            <a:fillRect/>
          </a:stretch>
        </p:blipFill>
        <p:spPr>
          <a:xfrm>
            <a:off x="6038523" y="1520786"/>
            <a:ext cx="5479967" cy="4914698"/>
          </a:xfrm>
          <a:prstGeom prst="rect">
            <a:avLst/>
          </a:prstGeom>
        </p:spPr>
      </p:pic>
    </p:spTree>
    <p:extLst>
      <p:ext uri="{BB962C8B-B14F-4D97-AF65-F5344CB8AC3E}">
        <p14:creationId xmlns:p14="http://schemas.microsoft.com/office/powerpoint/2010/main" val="1608574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5E0C205-6010-4420-8139-A373CE220CDD}"/>
              </a:ext>
            </a:extLst>
          </p:cNvPr>
          <p:cNvSpPr/>
          <p:nvPr/>
        </p:nvSpPr>
        <p:spPr>
          <a:xfrm>
            <a:off x="255183" y="188405"/>
            <a:ext cx="1003801" cy="375359"/>
          </a:xfrm>
          <a:prstGeom prst="rect">
            <a:avLst/>
          </a:prstGeom>
        </p:spPr>
        <p:txBody>
          <a:bodyPr wrap="none">
            <a:spAutoFit/>
          </a:bodyPr>
          <a:lstStyle/>
          <a:p>
            <a:pPr>
              <a:lnSpc>
                <a:spcPct val="107000"/>
              </a:lnSpc>
              <a:spcAft>
                <a:spcPts val="800"/>
              </a:spcAft>
            </a:pPr>
            <a:r>
              <a:rPr lang="en-US" b="1"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Output:-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descr="C# Windows Forms Application">
            <a:extLst>
              <a:ext uri="{FF2B5EF4-FFF2-40B4-BE49-F238E27FC236}">
                <a16:creationId xmlns:a16="http://schemas.microsoft.com/office/drawing/2014/main" id="{7D270888-5D55-4752-9C17-1D221835BB8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14399" y="737419"/>
            <a:ext cx="7418439" cy="4188541"/>
          </a:xfrm>
          <a:prstGeom prst="rect">
            <a:avLst/>
          </a:prstGeom>
          <a:noFill/>
          <a:ln>
            <a:noFill/>
          </a:ln>
        </p:spPr>
      </p:pic>
    </p:spTree>
    <p:extLst>
      <p:ext uri="{BB962C8B-B14F-4D97-AF65-F5344CB8AC3E}">
        <p14:creationId xmlns:p14="http://schemas.microsoft.com/office/powerpoint/2010/main" val="2970135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F5C431C-BF25-427E-BCAC-D8C4669520F4}"/>
              </a:ext>
            </a:extLst>
          </p:cNvPr>
          <p:cNvSpPr/>
          <p:nvPr/>
        </p:nvSpPr>
        <p:spPr>
          <a:xfrm>
            <a:off x="235308" y="173656"/>
            <a:ext cx="1132041" cy="375359"/>
          </a:xfrm>
          <a:prstGeom prst="rect">
            <a:avLst/>
          </a:prstGeom>
        </p:spPr>
        <p:txBody>
          <a:bodyPr wrap="none">
            <a:spAutoFit/>
          </a:bodyPr>
          <a:lstStyle/>
          <a:p>
            <a:pPr>
              <a:lnSpc>
                <a:spcPct val="107000"/>
              </a:lnSpc>
              <a:spcBef>
                <a:spcPts val="200"/>
              </a:spcBef>
              <a:spcAft>
                <a:spcPts val="0"/>
              </a:spcAft>
            </a:pPr>
            <a:r>
              <a:rPr lang="en-US" b="1"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Checkbox</a:t>
            </a:r>
            <a:endParaRPr lang="en-US" sz="14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4316300D-ED8E-45A7-B2AC-5C6693701DF6}"/>
              </a:ext>
            </a:extLst>
          </p:cNvPr>
          <p:cNvSpPr/>
          <p:nvPr/>
        </p:nvSpPr>
        <p:spPr>
          <a:xfrm>
            <a:off x="235307" y="687099"/>
            <a:ext cx="6312977" cy="707886"/>
          </a:xfrm>
          <a:prstGeom prst="rect">
            <a:avLst/>
          </a:prstGeom>
        </p:spPr>
        <p:txBody>
          <a:bodyPr wrap="square">
            <a:spAutoFit/>
          </a:bodyPr>
          <a:lstStyle/>
          <a:p>
            <a:r>
              <a:rPr lang="en-US" sz="2000" b="1" dirty="0">
                <a:solidFill>
                  <a:srgbClr val="222222"/>
                </a:solidFill>
                <a:latin typeface="Source Sans Pro" panose="020B0503030403020204" pitchFamily="34" charset="0"/>
                <a:ea typeface="Calibri" panose="020F0502020204030204" pitchFamily="34" charset="0"/>
                <a:cs typeface="Arial" panose="020B0604020202020204" pitchFamily="34" charset="0"/>
              </a:rPr>
              <a:t>Step 1) </a:t>
            </a:r>
            <a:r>
              <a:rPr lang="en-US" sz="2000" dirty="0">
                <a:solidFill>
                  <a:srgbClr val="222222"/>
                </a:solidFill>
                <a:latin typeface="Source Sans Pro" panose="020B0503030403020204" pitchFamily="34" charset="0"/>
                <a:ea typeface="Calibri" panose="020F0502020204030204" pitchFamily="34" charset="0"/>
                <a:cs typeface="Arial" panose="020B0604020202020204" pitchFamily="34" charset="0"/>
              </a:rPr>
              <a:t>The first step is to drag the checkbox control onto the Windows Form </a:t>
            </a:r>
            <a:endParaRPr lang="en-US" sz="2000" dirty="0"/>
          </a:p>
        </p:txBody>
      </p:sp>
      <p:pic>
        <p:nvPicPr>
          <p:cNvPr id="4" name="Picture 3" descr="C# Windows Forms Application">
            <a:extLst>
              <a:ext uri="{FF2B5EF4-FFF2-40B4-BE49-F238E27FC236}">
                <a16:creationId xmlns:a16="http://schemas.microsoft.com/office/drawing/2014/main" id="{810C5B80-019A-405E-8F09-4F19541C27E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415548" y="368710"/>
            <a:ext cx="5412658" cy="2551470"/>
          </a:xfrm>
          <a:prstGeom prst="rect">
            <a:avLst/>
          </a:prstGeom>
          <a:noFill/>
          <a:ln>
            <a:noFill/>
          </a:ln>
        </p:spPr>
      </p:pic>
      <p:sp>
        <p:nvSpPr>
          <p:cNvPr id="5" name="Rectangle 4">
            <a:extLst>
              <a:ext uri="{FF2B5EF4-FFF2-40B4-BE49-F238E27FC236}">
                <a16:creationId xmlns:a16="http://schemas.microsoft.com/office/drawing/2014/main" id="{3C965E05-FB23-4966-B9FF-57D61A752342}"/>
              </a:ext>
            </a:extLst>
          </p:cNvPr>
          <p:cNvSpPr/>
          <p:nvPr/>
        </p:nvSpPr>
        <p:spPr>
          <a:xfrm>
            <a:off x="235307" y="1590799"/>
            <a:ext cx="6096000" cy="646331"/>
          </a:xfrm>
          <a:prstGeom prst="rect">
            <a:avLst/>
          </a:prstGeom>
        </p:spPr>
        <p:txBody>
          <a:bodyPr>
            <a:spAutoFit/>
          </a:bodyPr>
          <a:lstStyle/>
          <a:p>
            <a:r>
              <a:rPr lang="en-US" b="1" dirty="0">
                <a:solidFill>
                  <a:srgbClr val="222222"/>
                </a:solidFill>
                <a:latin typeface="Source Sans Pro" panose="020B0503030403020204" pitchFamily="34" charset="0"/>
                <a:ea typeface="Times New Roman" panose="02020603050405020304" pitchFamily="18" charset="0"/>
              </a:rPr>
              <a:t>Step 2) </a:t>
            </a:r>
            <a:r>
              <a:rPr lang="en-US" dirty="0">
                <a:solidFill>
                  <a:srgbClr val="222222"/>
                </a:solidFill>
                <a:latin typeface="Source Sans Pro" panose="020B0503030403020204" pitchFamily="34" charset="0"/>
                <a:ea typeface="Times New Roman" panose="02020603050405020304" pitchFamily="18" charset="0"/>
              </a:rPr>
              <a:t>Once the checkbox has been added, go to the properties window by clicking on the Checkbox control.</a:t>
            </a:r>
            <a:endParaRPr lang="en-US" sz="1600" dirty="0">
              <a:effectLst/>
              <a:latin typeface="Times New Roman" panose="02020603050405020304" pitchFamily="18" charset="0"/>
              <a:ea typeface="Times New Roman" panose="02020603050405020304" pitchFamily="18" charset="0"/>
            </a:endParaRPr>
          </a:p>
        </p:txBody>
      </p:sp>
      <p:pic>
        <p:nvPicPr>
          <p:cNvPr id="6" name="Picture 5" descr="C# Windows Forms Application">
            <a:extLst>
              <a:ext uri="{FF2B5EF4-FFF2-40B4-BE49-F238E27FC236}">
                <a16:creationId xmlns:a16="http://schemas.microsoft.com/office/drawing/2014/main" id="{4D3DF500-C677-43D7-A6D9-6212ED6B3D1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63794" y="2581050"/>
            <a:ext cx="5211095" cy="3908240"/>
          </a:xfrm>
          <a:prstGeom prst="rect">
            <a:avLst/>
          </a:prstGeom>
          <a:noFill/>
          <a:ln>
            <a:noFill/>
          </a:ln>
        </p:spPr>
      </p:pic>
      <p:pic>
        <p:nvPicPr>
          <p:cNvPr id="7" name="Picture 6" descr="C# Windows Forms Application">
            <a:extLst>
              <a:ext uri="{FF2B5EF4-FFF2-40B4-BE49-F238E27FC236}">
                <a16:creationId xmlns:a16="http://schemas.microsoft.com/office/drawing/2014/main" id="{E9BD627E-CC5E-4287-991C-0698DC60CC3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868444" y="3937821"/>
            <a:ext cx="6096000" cy="2720912"/>
          </a:xfrm>
          <a:prstGeom prst="rect">
            <a:avLst/>
          </a:prstGeom>
          <a:noFill/>
          <a:ln>
            <a:noFill/>
          </a:ln>
        </p:spPr>
      </p:pic>
      <p:sp>
        <p:nvSpPr>
          <p:cNvPr id="8" name="Rectangle 7">
            <a:extLst>
              <a:ext uri="{FF2B5EF4-FFF2-40B4-BE49-F238E27FC236}">
                <a16:creationId xmlns:a16="http://schemas.microsoft.com/office/drawing/2014/main" id="{36839F24-BC54-4B90-8E45-C331FEBF1AAE}"/>
              </a:ext>
            </a:extLst>
          </p:cNvPr>
          <p:cNvSpPr/>
          <p:nvPr/>
        </p:nvSpPr>
        <p:spPr>
          <a:xfrm>
            <a:off x="5763792" y="3487992"/>
            <a:ext cx="1003801" cy="375359"/>
          </a:xfrm>
          <a:prstGeom prst="rect">
            <a:avLst/>
          </a:prstGeom>
        </p:spPr>
        <p:txBody>
          <a:bodyPr wrap="none">
            <a:spAutoFit/>
          </a:bodyPr>
          <a:lstStyle/>
          <a:p>
            <a:pPr>
              <a:lnSpc>
                <a:spcPct val="107000"/>
              </a:lnSpc>
              <a:spcAft>
                <a:spcPts val="800"/>
              </a:spcAft>
            </a:pPr>
            <a:r>
              <a:rPr lang="en-US" b="1"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Output:-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131664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813</Words>
  <Application>Microsoft Office PowerPoint</Application>
  <PresentationFormat>Widescreen</PresentationFormat>
  <Paragraphs>72</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Source Sans Pro</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4</cp:revision>
  <dcterms:created xsi:type="dcterms:W3CDTF">2019-12-07T17:23:26Z</dcterms:created>
  <dcterms:modified xsi:type="dcterms:W3CDTF">2019-12-26T08:15:54Z</dcterms:modified>
</cp:coreProperties>
</file>