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2C56AC-AD08-4B89-B3A8-DFA077928FBB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AAA458-A79C-4C80-A663-1BDA2FF4F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832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EE7DB-4DAB-4DC2-AA71-8FD904541C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7E6770-58C4-4403-BC37-64CC6F6A6A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E30EA-B771-4D84-B2BC-48529859E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97359-64C1-4348-B89C-516D94DAFC08}" type="datetime1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4B7FB-B21E-406A-8E55-FCEEF30AB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M.Hawkar Kheder Shaikha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5FD9C5-7BC2-4C88-A890-6EF03329E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DC49-57AE-4BC8-83D2-87559A529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012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9269D-F0E0-4206-9B04-FAD82FEF0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E39460-19BC-405E-A983-A308C15724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CEB68B-7B8B-41DA-ADEA-00DD13949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5B14C-703B-44C7-A87A-675170FD5F00}" type="datetime1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EB8236-8E7D-4EA8-AA69-286399B00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M.Hawkar Kheder Shaikha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B8810D-C3D7-4F4D-9DDE-8AFCEEBD3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DC49-57AE-4BC8-83D2-87559A529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175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6D1CCF-8B6A-4E44-BD09-156F59D125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6D0ED0-4B65-4831-8D61-C056DCB217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FD2E5-F54E-49B3-B127-AC5E108D2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7E98-D640-46A9-B2F4-63E430E490D4}" type="datetime1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2968B-13DE-4D50-8005-2EDD8E65B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M.Hawkar Kheder Shaikha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2BC85-3AA4-4609-8285-EF902478B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DC49-57AE-4BC8-83D2-87559A529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209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E270E-C241-496F-B3E8-A692AD413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89397-D2C7-4B52-BC4D-045B89CE9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416E8F-E481-4D1A-A858-C381CFA3E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846B-5772-40C9-8B52-B115A801EAEA}" type="datetime1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211327-933D-4E53-84FD-EA93CA158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M.Hawkar Kheder Shaikha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BA56F3-BB37-4E7E-A4DF-FB623D345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DC49-57AE-4BC8-83D2-87559A529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55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E7BEE-0954-4779-8ABA-8E6BCA424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001AF4-679F-45EC-9384-9203681004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8006C-3DA3-42BC-8A7C-D4022FCA9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4351-D0A8-4878-9C7E-7627609C38A2}" type="datetime1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660B1-6074-4B14-9412-624F486CE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M.Hawkar Kheder Shaikha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034A6C-DCBA-47D3-A6E0-182571CE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DC49-57AE-4BC8-83D2-87559A529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635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3D0EE-EDE7-4D02-9CEF-1D013FD54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557EB-150E-4A47-A555-5B56EF0A6B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CD07E5-76B5-4A8F-892C-F598577756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66F4BE-F127-472E-BDB0-051E4A23D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DE57-7835-4DA8-8672-557A10C9D637}" type="datetime1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0B52C6-9DA7-4967-8793-E99D28427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M.Hawkar Kheder Shaikha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C8A27C-AC8F-4DBA-B4A6-1FD712DFC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DC49-57AE-4BC8-83D2-87559A529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62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3D5F0-B9F0-4B81-AE5C-16244BFB4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69E211-58F0-4400-8741-42B28C6679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0FE193-F21D-4337-A5B0-8FE5FE90AA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929137-52B6-44A6-A307-D71DDD8899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14A80A-057C-41E9-91DF-CC4EC521EE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E58670-645A-4BB0-B98B-B27504FBF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95259-7C31-4152-87E8-7B8AB4790D00}" type="datetime1">
              <a:rPr lang="en-US" smtClean="0"/>
              <a:t>10/20/2019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44B1C2-FC0F-4B02-836B-115BBB702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M.Hawkar Kheder Shaikha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F97C18-629D-4CC8-8ABE-67842ABC0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DC49-57AE-4BC8-83D2-87559A529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304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48768-61E7-4901-8528-1BD01E462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99C7DF-CDC3-424F-B3F0-5463C0012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D8265-88D7-4E15-8F0F-347772E2812F}" type="datetime1">
              <a:rPr lang="en-US" smtClean="0"/>
              <a:t>10/20/2019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3BE405-BC52-48F4-AB50-47BC7222C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M.Hawkar Kheder Shaikha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7F3ED0-FD31-4B02-90F4-56405C694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DC49-57AE-4BC8-83D2-87559A529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963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1DE40A-0DE5-4F1C-893E-9AAE303F0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E128-2B11-4989-847F-12373FA1E4DA}" type="datetime1">
              <a:rPr lang="en-US" smtClean="0"/>
              <a:t>10/20/2019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60629F-FE38-4510-9B2C-44CB0CEB5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M.Hawkar Kheder Shaikha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B250A5-9536-4EBE-B323-FCB746429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DC49-57AE-4BC8-83D2-87559A529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57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0329D-BEB3-4A70-8FBD-F8E330819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E193B-C268-4F33-B99E-0EEFB39FD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A3E168-CD45-4289-B9E8-775A2A89DC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7D7594-81EE-4DBB-878A-4B3310508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BFB7C-4413-4AC0-80FF-226EF53B7030}" type="datetime1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869992-D421-4A7E-9C62-8DBD3C731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M.Hawkar Kheder Shaikha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5B914C-2C78-4D3C-8654-CF4597EC9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DC49-57AE-4BC8-83D2-87559A529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838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150CB-7EFC-4091-8E72-2170CCCC7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FD41DD-F6A2-4CEC-8D3B-B925C4E913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3268E2-4988-4D84-BA30-07883CC582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F09022-78A3-449E-9E4E-BB9300434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3302-B48B-4C17-865D-F92BFD019909}" type="datetime1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F36877-9F03-4EFE-A897-EB0283430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M.Hawkar Kheder Shaikha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823C30-9C7D-4B21-86D5-9A1C69470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DC49-57AE-4BC8-83D2-87559A529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690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FAEB8E-884E-49B0-9AB3-912936639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FB8D6E-0026-45F0-9710-F59A5ED2B7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347677-4E2C-4ADE-8AAA-2B846DDC14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53520-DBD5-46B9-855F-F941BB751936}" type="datetime1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A4F59-A5F7-47C3-AD2D-9229E5012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M.Hawkar Kheder Shaikha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28F78A-1E69-4931-B73C-6A7A44764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FDC49-57AE-4BC8-83D2-87559A529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662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9B757A3-41DE-446C-AC5A-D137DEF724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36699"/>
            <a:ext cx="4822261" cy="414306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E2F0365-E1D9-47B1-BE89-7124CF65961C}"/>
              </a:ext>
            </a:extLst>
          </p:cNvPr>
          <p:cNvSpPr/>
          <p:nvPr/>
        </p:nvSpPr>
        <p:spPr>
          <a:xfrm>
            <a:off x="4831835" y="1975973"/>
            <a:ext cx="604056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solidFill>
                  <a:srgbClr val="C00000"/>
                </a:solidFill>
              </a:rPr>
              <a:t>Conditional Statements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4EC705F-A3E3-4E8E-BC60-3DFD6F4FD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M.Hawkar Kheder Shaikha</a:t>
            </a:r>
          </a:p>
        </p:txBody>
      </p:sp>
    </p:spTree>
    <p:extLst>
      <p:ext uri="{BB962C8B-B14F-4D97-AF65-F5344CB8AC3E}">
        <p14:creationId xmlns:p14="http://schemas.microsoft.com/office/powerpoint/2010/main" val="3452486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B6384F3-2319-429F-A83C-ECE9FF7F9A82}"/>
              </a:ext>
            </a:extLst>
          </p:cNvPr>
          <p:cNvSpPr/>
          <p:nvPr/>
        </p:nvSpPr>
        <p:spPr>
          <a:xfrm>
            <a:off x="481780" y="322910"/>
            <a:ext cx="1085973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Corbel-Bold"/>
              </a:rPr>
              <a:t>The </a:t>
            </a:r>
            <a:r>
              <a:rPr lang="en-US" sz="4000" b="1" dirty="0">
                <a:solidFill>
                  <a:srgbClr val="C00000"/>
                </a:solidFill>
                <a:latin typeface="Consolas-Bold"/>
              </a:rPr>
              <a:t>if-else </a:t>
            </a:r>
            <a:r>
              <a:rPr lang="en-US" sz="4000" b="1" dirty="0">
                <a:solidFill>
                  <a:srgbClr val="C00000"/>
                </a:solidFill>
                <a:latin typeface="Corbel-Bold"/>
              </a:rPr>
              <a:t>Statement</a:t>
            </a:r>
          </a:p>
          <a:p>
            <a:pPr marL="342900" indent="-34290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accent1"/>
                </a:solidFill>
                <a:latin typeface="Wingdings2"/>
              </a:rPr>
              <a:t> </a:t>
            </a:r>
            <a:r>
              <a:rPr lang="en-US" sz="3200" b="1" dirty="0">
                <a:solidFill>
                  <a:schemeClr val="accent1"/>
                </a:solidFill>
                <a:latin typeface="Corbel-Bold"/>
              </a:rPr>
              <a:t>More complex and useful conditional statement</a:t>
            </a:r>
          </a:p>
          <a:p>
            <a:pPr marL="342900" indent="-34290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chemeClr val="accent1"/>
                </a:solidFill>
                <a:latin typeface="Corbel-Bold"/>
              </a:rPr>
              <a:t>Executes one branch if the condition is true, and another if it is false</a:t>
            </a:r>
          </a:p>
          <a:p>
            <a:pPr marL="342900" indent="-34290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chemeClr val="accent1"/>
                </a:solidFill>
                <a:latin typeface="Corbel-Bold"/>
              </a:rPr>
              <a:t>The simplest form of an </a:t>
            </a:r>
            <a:r>
              <a:rPr lang="en-US" sz="3200" b="1" dirty="0">
                <a:solidFill>
                  <a:schemeClr val="accent1"/>
                </a:solidFill>
                <a:latin typeface="Consolas-Bold"/>
              </a:rPr>
              <a:t>if-else </a:t>
            </a:r>
            <a:r>
              <a:rPr lang="en-US" sz="3200" b="1" dirty="0">
                <a:solidFill>
                  <a:schemeClr val="accent1"/>
                </a:solidFill>
                <a:latin typeface="Corbel-Bold"/>
              </a:rPr>
              <a:t>statement:</a:t>
            </a:r>
            <a:r>
              <a:rPr lang="en-US" sz="3200" dirty="0">
                <a:solidFill>
                  <a:schemeClr val="accent1"/>
                </a:solidFill>
              </a:rPr>
              <a:t> </a:t>
            </a:r>
            <a:br>
              <a:rPr lang="en-US" sz="3200" dirty="0">
                <a:solidFill>
                  <a:schemeClr val="accent1"/>
                </a:solidFill>
              </a:rPr>
            </a:b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DDCC959-074F-4A68-A935-EAC97CDFAE40}"/>
              </a:ext>
            </a:extLst>
          </p:cNvPr>
          <p:cNvSpPr/>
          <p:nvPr/>
        </p:nvSpPr>
        <p:spPr>
          <a:xfrm>
            <a:off x="1248697" y="3307224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 (expression)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   statement1;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else</a:t>
            </a:r>
            <a:endParaRPr lang="en-US" sz="24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statement2;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CC59E0-0062-4137-B35C-658F7C2C3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M.Hawkar Kheder Shaikha</a:t>
            </a:r>
          </a:p>
        </p:txBody>
      </p:sp>
    </p:spTree>
    <p:extLst>
      <p:ext uri="{BB962C8B-B14F-4D97-AF65-F5344CB8AC3E}">
        <p14:creationId xmlns:p14="http://schemas.microsoft.com/office/powerpoint/2010/main" val="3716212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CF0DECF-5CD6-4EB7-8E10-D25F1BC25AFD}"/>
              </a:ext>
            </a:extLst>
          </p:cNvPr>
          <p:cNvSpPr/>
          <p:nvPr/>
        </p:nvSpPr>
        <p:spPr>
          <a:xfrm>
            <a:off x="496529" y="377384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Consolas-Bold"/>
              </a:rPr>
              <a:t>if-else </a:t>
            </a:r>
            <a:r>
              <a:rPr lang="en-US" sz="3200" b="1" dirty="0">
                <a:solidFill>
                  <a:srgbClr val="C00000"/>
                </a:solidFill>
                <a:latin typeface="Corbel-Bold"/>
              </a:rPr>
              <a:t>Statement – Example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267A487-816C-45CF-82BB-4894E075C28F}"/>
              </a:ext>
            </a:extLst>
          </p:cNvPr>
          <p:cNvSpPr/>
          <p:nvPr/>
        </p:nvSpPr>
        <p:spPr>
          <a:xfrm>
            <a:off x="496529" y="908327"/>
            <a:ext cx="67891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  <a:latin typeface="Corbel-Bold"/>
              </a:rPr>
              <a:t>Checking a number if it is odd or even</a:t>
            </a:r>
            <a:r>
              <a:rPr lang="en-US" sz="2800" dirty="0">
                <a:solidFill>
                  <a:schemeClr val="accent1"/>
                </a:solidFill>
              </a:rPr>
              <a:t> 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87D382F-656C-41A0-9F07-CFB11BFCF384}"/>
              </a:ext>
            </a:extLst>
          </p:cNvPr>
          <p:cNvSpPr/>
          <p:nvPr/>
        </p:nvSpPr>
        <p:spPr>
          <a:xfrm>
            <a:off x="496529" y="1658890"/>
            <a:ext cx="9878961" cy="483209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 Main(</a:t>
            </a:r>
            <a:r>
              <a:rPr lang="en-US" sz="2200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[] args)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        {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200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 s = </a:t>
            </a:r>
            <a:r>
              <a:rPr lang="en-US" sz="2200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.ReadLine();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2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 number = </a:t>
            </a:r>
            <a:r>
              <a:rPr lang="en-US" sz="22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.Parse(s);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2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 (number % 2 == 0)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            {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                </a:t>
            </a:r>
            <a:r>
              <a:rPr lang="en-US" sz="2200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.WriteLine(</a:t>
            </a:r>
            <a:r>
              <a:rPr lang="en-US" sz="2200" dirty="0">
                <a:solidFill>
                  <a:srgbClr val="A31515"/>
                </a:solidFill>
                <a:latin typeface="Consolas" panose="020B0609020204030204" pitchFamily="49" charset="0"/>
              </a:rPr>
              <a:t>"This number is even."</a:t>
            </a:r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            }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200" dirty="0">
                <a:solidFill>
                  <a:srgbClr val="0000FF"/>
                </a:solidFill>
                <a:latin typeface="Consolas" panose="020B0609020204030204" pitchFamily="49" charset="0"/>
              </a:rPr>
              <a:t>else</a:t>
            </a:r>
            <a:endParaRPr lang="en-US" sz="2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            {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                </a:t>
            </a:r>
            <a:r>
              <a:rPr lang="en-US" sz="2200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.WriteLine(</a:t>
            </a:r>
            <a:r>
              <a:rPr lang="en-US" sz="2200" dirty="0">
                <a:solidFill>
                  <a:srgbClr val="A31515"/>
                </a:solidFill>
                <a:latin typeface="Consolas" panose="020B0609020204030204" pitchFamily="49" charset="0"/>
              </a:rPr>
              <a:t>"This number is odd."</a:t>
            </a:r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            }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200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.ReadKey();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</a:rPr>
              <a:t>        }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E57D41-CD06-446D-B74C-0A358AF0F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M.Hawkar Kheder Shaikha</a:t>
            </a:r>
          </a:p>
        </p:txBody>
      </p:sp>
    </p:spTree>
    <p:extLst>
      <p:ext uri="{BB962C8B-B14F-4D97-AF65-F5344CB8AC3E}">
        <p14:creationId xmlns:p14="http://schemas.microsoft.com/office/powerpoint/2010/main" val="2473663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FF0D30E-DC89-4BDC-B71D-A5E9AF05F6EA}"/>
              </a:ext>
            </a:extLst>
          </p:cNvPr>
          <p:cNvSpPr/>
          <p:nvPr/>
        </p:nvSpPr>
        <p:spPr>
          <a:xfrm>
            <a:off x="437536" y="274145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Corbel-Bold"/>
              </a:rPr>
              <a:t>Nested </a:t>
            </a:r>
            <a:r>
              <a:rPr lang="en-US" sz="3200" b="1" dirty="0">
                <a:solidFill>
                  <a:srgbClr val="C00000"/>
                </a:solidFill>
                <a:latin typeface="Consolas-Bold"/>
              </a:rPr>
              <a:t>if </a:t>
            </a:r>
            <a:r>
              <a:rPr lang="en-US" sz="3200" b="1" dirty="0">
                <a:solidFill>
                  <a:srgbClr val="C00000"/>
                </a:solidFill>
                <a:latin typeface="Corbel-Bold"/>
              </a:rPr>
              <a:t>Statements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24A80CD-03FC-41FD-BCA3-7BA27BA6EA63}"/>
              </a:ext>
            </a:extLst>
          </p:cNvPr>
          <p:cNvSpPr/>
          <p:nvPr/>
        </p:nvSpPr>
        <p:spPr>
          <a:xfrm>
            <a:off x="570270" y="985288"/>
            <a:ext cx="1130218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1"/>
                </a:solidFill>
                <a:latin typeface="Consolas-Bold"/>
              </a:rPr>
              <a:t>if </a:t>
            </a:r>
            <a:r>
              <a:rPr lang="en-US" sz="2400" b="1" dirty="0">
                <a:solidFill>
                  <a:schemeClr val="accent1"/>
                </a:solidFill>
                <a:latin typeface="Corbel-Bold"/>
              </a:rPr>
              <a:t>and </a:t>
            </a:r>
            <a:r>
              <a:rPr lang="en-US" sz="2400" b="1" dirty="0">
                <a:solidFill>
                  <a:schemeClr val="accent1"/>
                </a:solidFill>
                <a:latin typeface="Consolas-Bold"/>
              </a:rPr>
              <a:t>if-else </a:t>
            </a:r>
            <a:r>
              <a:rPr lang="en-US" sz="2400" b="1" dirty="0">
                <a:solidFill>
                  <a:schemeClr val="accent1"/>
                </a:solidFill>
                <a:latin typeface="Corbel-Bold"/>
              </a:rPr>
              <a:t>statements can be nested, i.e. used inside another </a:t>
            </a:r>
            <a:r>
              <a:rPr lang="en-US" sz="2400" b="1" dirty="0">
                <a:solidFill>
                  <a:schemeClr val="accent1"/>
                </a:solidFill>
                <a:latin typeface="Consolas-Bold"/>
              </a:rPr>
              <a:t>if </a:t>
            </a:r>
            <a:r>
              <a:rPr lang="en-US" sz="2400" b="1" dirty="0">
                <a:solidFill>
                  <a:schemeClr val="accent1"/>
                </a:solidFill>
                <a:latin typeface="Corbel-Bold"/>
              </a:rPr>
              <a:t>or </a:t>
            </a:r>
            <a:r>
              <a:rPr lang="en-US" sz="2400" b="1" dirty="0">
                <a:solidFill>
                  <a:schemeClr val="accent1"/>
                </a:solidFill>
                <a:latin typeface="Consolas-Bold"/>
              </a:rPr>
              <a:t>else </a:t>
            </a:r>
            <a:r>
              <a:rPr lang="en-US" sz="2400" b="1" dirty="0">
                <a:solidFill>
                  <a:schemeClr val="accent1"/>
                </a:solidFill>
                <a:latin typeface="Corbel-Bold"/>
              </a:rPr>
              <a:t>statement.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1"/>
                </a:solidFill>
                <a:latin typeface="Corbel-Bold"/>
              </a:rPr>
              <a:t>Every </a:t>
            </a:r>
            <a:r>
              <a:rPr lang="en-US" sz="2400" b="1" dirty="0">
                <a:solidFill>
                  <a:schemeClr val="accent1"/>
                </a:solidFill>
                <a:latin typeface="Consolas-Bold"/>
              </a:rPr>
              <a:t>else </a:t>
            </a:r>
            <a:r>
              <a:rPr lang="en-US" sz="2400" b="1" dirty="0">
                <a:solidFill>
                  <a:schemeClr val="accent1"/>
                </a:solidFill>
                <a:latin typeface="Corbel-Bold"/>
              </a:rPr>
              <a:t>corresponds to its closest preceding </a:t>
            </a:r>
            <a:r>
              <a:rPr lang="en-US" sz="2400" b="1" dirty="0">
                <a:solidFill>
                  <a:schemeClr val="accent1"/>
                </a:solidFill>
                <a:latin typeface="Consolas-Bold"/>
              </a:rPr>
              <a:t>if.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br>
              <a:rPr lang="en-US" sz="2400" dirty="0">
                <a:solidFill>
                  <a:schemeClr val="accent1"/>
                </a:solidFill>
              </a:rPr>
            </a:b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CC2B18-CE35-46D5-A613-7641F8A2C14E}"/>
              </a:ext>
            </a:extLst>
          </p:cNvPr>
          <p:cNvSpPr/>
          <p:nvPr/>
        </p:nvSpPr>
        <p:spPr>
          <a:xfrm>
            <a:off x="1130709" y="2333722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>
                <a:latin typeface="Consolas-Bold"/>
              </a:rPr>
              <a:t>if (expression)</a:t>
            </a:r>
            <a:br>
              <a:rPr lang="en-US" sz="2000" b="1" dirty="0">
                <a:latin typeface="Consolas-Bold"/>
              </a:rPr>
            </a:br>
            <a:r>
              <a:rPr lang="en-US" sz="2000" b="1" dirty="0">
                <a:latin typeface="Consolas-Bold"/>
              </a:rPr>
              <a:t>{</a:t>
            </a:r>
            <a:br>
              <a:rPr lang="en-US" sz="2000" b="1" dirty="0">
                <a:latin typeface="Consolas-Bold"/>
              </a:rPr>
            </a:br>
            <a:r>
              <a:rPr lang="en-US" sz="2000" b="1" dirty="0">
                <a:latin typeface="Consolas-Bold"/>
              </a:rPr>
              <a:t>if (expression)</a:t>
            </a:r>
            <a:br>
              <a:rPr lang="en-US" sz="2000" b="1" dirty="0">
                <a:latin typeface="Consolas-Bold"/>
              </a:rPr>
            </a:br>
            <a:r>
              <a:rPr lang="en-US" sz="2000" b="1" dirty="0">
                <a:latin typeface="Consolas-Bold"/>
              </a:rPr>
              <a:t>{</a:t>
            </a:r>
            <a:br>
              <a:rPr lang="en-US" sz="2000" b="1" dirty="0">
                <a:latin typeface="Consolas-Bold"/>
              </a:rPr>
            </a:br>
            <a:r>
              <a:rPr lang="en-US" sz="2000" b="1" dirty="0">
                <a:latin typeface="Consolas-Bold"/>
              </a:rPr>
              <a:t>statement;</a:t>
            </a:r>
            <a:br>
              <a:rPr lang="en-US" sz="2000" b="1" dirty="0">
                <a:latin typeface="Consolas-Bold"/>
              </a:rPr>
            </a:br>
            <a:r>
              <a:rPr lang="en-US" sz="2000" b="1" dirty="0">
                <a:latin typeface="Consolas-Bold"/>
              </a:rPr>
              <a:t>}</a:t>
            </a:r>
            <a:br>
              <a:rPr lang="en-US" sz="2000" b="1" dirty="0">
                <a:latin typeface="Consolas-Bold"/>
              </a:rPr>
            </a:br>
            <a:r>
              <a:rPr lang="en-US" sz="2000" b="1" dirty="0">
                <a:latin typeface="Consolas-Bold"/>
              </a:rPr>
              <a:t>else</a:t>
            </a:r>
            <a:br>
              <a:rPr lang="en-US" sz="2000" b="1" dirty="0">
                <a:latin typeface="Consolas-Bold"/>
              </a:rPr>
            </a:br>
            <a:r>
              <a:rPr lang="en-US" sz="2000" b="1" dirty="0">
                <a:latin typeface="Consolas-Bold"/>
              </a:rPr>
              <a:t>{</a:t>
            </a:r>
            <a:br>
              <a:rPr lang="en-US" sz="2000" b="1" dirty="0">
                <a:latin typeface="Consolas-Bold"/>
              </a:rPr>
            </a:br>
            <a:r>
              <a:rPr lang="en-US" sz="2000" b="1" dirty="0">
                <a:latin typeface="Consolas-Bold"/>
              </a:rPr>
              <a:t>statement;</a:t>
            </a:r>
            <a:br>
              <a:rPr lang="en-US" sz="2000" b="1" dirty="0">
                <a:latin typeface="Consolas-Bold"/>
              </a:rPr>
            </a:br>
            <a:r>
              <a:rPr lang="en-US" sz="2000" b="1" dirty="0">
                <a:latin typeface="Consolas-Bold"/>
              </a:rPr>
              <a:t>}</a:t>
            </a:r>
            <a:br>
              <a:rPr lang="en-US" sz="2000" b="1" dirty="0">
                <a:latin typeface="Consolas-Bold"/>
              </a:rPr>
            </a:br>
            <a:r>
              <a:rPr lang="en-US" sz="2000" b="1" dirty="0">
                <a:latin typeface="Consolas-Bold"/>
              </a:rPr>
              <a:t>}</a:t>
            </a:r>
            <a:br>
              <a:rPr lang="en-US" sz="2000" b="1" dirty="0">
                <a:latin typeface="Consolas-Bold"/>
              </a:rPr>
            </a:br>
            <a:r>
              <a:rPr lang="en-US" sz="2000" b="1" dirty="0">
                <a:latin typeface="Consolas-Bold"/>
              </a:rPr>
              <a:t>else</a:t>
            </a:r>
            <a:br>
              <a:rPr lang="en-US" sz="2000" b="1" dirty="0">
                <a:latin typeface="Consolas-Bold"/>
              </a:rPr>
            </a:br>
            <a:r>
              <a:rPr lang="en-US" sz="2000" b="1" dirty="0">
                <a:latin typeface="Consolas-Bold"/>
              </a:rPr>
              <a:t>statement;</a:t>
            </a:r>
            <a:r>
              <a:rPr lang="en-US" sz="2000" dirty="0"/>
              <a:t> 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F9ACBB-5009-47FA-967D-D4F0FBB5F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M.Hawkar Kheder Shaikha</a:t>
            </a:r>
          </a:p>
        </p:txBody>
      </p:sp>
    </p:spTree>
    <p:extLst>
      <p:ext uri="{BB962C8B-B14F-4D97-AF65-F5344CB8AC3E}">
        <p14:creationId xmlns:p14="http://schemas.microsoft.com/office/powerpoint/2010/main" val="3216979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73065A0-693D-43CC-A05C-1A4277B0C026}"/>
              </a:ext>
            </a:extLst>
          </p:cNvPr>
          <p:cNvSpPr/>
          <p:nvPr/>
        </p:nvSpPr>
        <p:spPr>
          <a:xfrm>
            <a:off x="496528" y="505032"/>
            <a:ext cx="1116944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accent1"/>
                </a:solidFill>
                <a:latin typeface="Corbel-Bold"/>
              </a:rPr>
              <a:t>Always use </a:t>
            </a:r>
            <a:r>
              <a:rPr lang="en-US" sz="4000" b="1" dirty="0">
                <a:solidFill>
                  <a:schemeClr val="accent1"/>
                </a:solidFill>
                <a:latin typeface="Consolas-Bold"/>
              </a:rPr>
              <a:t>{ … } </a:t>
            </a:r>
            <a:r>
              <a:rPr lang="en-US" sz="4000" b="1" dirty="0">
                <a:solidFill>
                  <a:schemeClr val="accent1"/>
                </a:solidFill>
                <a:latin typeface="Corbel-Bold"/>
              </a:rPr>
              <a:t>blocks to avoid ambiguity</a:t>
            </a:r>
          </a:p>
          <a:p>
            <a:pPr marL="457200" indent="-457200"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accent1"/>
                </a:solidFill>
                <a:latin typeface="Corbel-Bold"/>
              </a:rPr>
              <a:t>Even when a single statement follows</a:t>
            </a:r>
          </a:p>
          <a:p>
            <a:pPr marL="914400" lvl="1" indent="-45720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4000" b="1" dirty="0">
                <a:solidFill>
                  <a:schemeClr val="accent1"/>
                </a:solidFill>
                <a:latin typeface="Corbel-Bold"/>
              </a:rPr>
              <a:t>Avoid using more than three levels of nested </a:t>
            </a:r>
            <a:r>
              <a:rPr lang="en-US" sz="4000" b="1" dirty="0">
                <a:solidFill>
                  <a:schemeClr val="accent1"/>
                </a:solidFill>
                <a:latin typeface="Consolas-Bold"/>
              </a:rPr>
              <a:t>if </a:t>
            </a:r>
            <a:r>
              <a:rPr lang="en-US" sz="4000" b="1" dirty="0">
                <a:solidFill>
                  <a:schemeClr val="accent1"/>
                </a:solidFill>
                <a:latin typeface="Corbel-Bold"/>
              </a:rPr>
              <a:t>statements</a:t>
            </a:r>
          </a:p>
          <a:p>
            <a:pPr lvl="1" indent="-457200"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accent1"/>
                </a:solidFill>
                <a:latin typeface="Corbel-Bold"/>
              </a:rPr>
              <a:t>Put the case you normally expect to process first, then write the unusual cases</a:t>
            </a:r>
          </a:p>
          <a:p>
            <a:pPr lvl="1" indent="-457200"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accent1"/>
                </a:solidFill>
                <a:latin typeface="Corbel-Bold"/>
              </a:rPr>
              <a:t>Arrange the code to make it more readable</a:t>
            </a:r>
            <a:r>
              <a:rPr lang="en-US" sz="4000" dirty="0">
                <a:solidFill>
                  <a:schemeClr val="accent1"/>
                </a:solidFill>
              </a:rPr>
              <a:t> </a:t>
            </a:r>
            <a:br>
              <a:rPr lang="en-US" sz="4000" dirty="0">
                <a:solidFill>
                  <a:schemeClr val="accent1"/>
                </a:solidFill>
              </a:rPr>
            </a:br>
            <a:endParaRPr lang="en-US" sz="4000" dirty="0">
              <a:solidFill>
                <a:schemeClr val="accent1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C4C427-E3B0-4782-9D11-E65958F21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M.Hawkar Kheder Shaikha</a:t>
            </a:r>
          </a:p>
        </p:txBody>
      </p:sp>
    </p:spTree>
    <p:extLst>
      <p:ext uri="{BB962C8B-B14F-4D97-AF65-F5344CB8AC3E}">
        <p14:creationId xmlns:p14="http://schemas.microsoft.com/office/powerpoint/2010/main" val="37915994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5B23F0A-90B8-43F1-A965-02274DAC0E86}"/>
              </a:ext>
            </a:extLst>
          </p:cNvPr>
          <p:cNvSpPr/>
          <p:nvPr/>
        </p:nvSpPr>
        <p:spPr>
          <a:xfrm>
            <a:off x="255638" y="671691"/>
            <a:ext cx="11680723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Main(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[] args)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       {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s1 =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.ReadLine(),s2=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.ReadLine();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first =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.Parse(s1);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second =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.Parse(s2);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(first == second)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           {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              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.WriteLine(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               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"These two numbers are equal."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           }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else</a:t>
            </a:r>
            <a:endParaRPr lang="en-US" sz="16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           {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            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(first &gt; second)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               {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                  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.WriteLine(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                   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"The first number is bigger."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               }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            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else</a:t>
            </a:r>
            <a:endParaRPr lang="en-US" sz="16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               {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                  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.WriteLine(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"The second is bigger."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               }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           }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.ReadKey();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       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97B101B-17DB-4886-B3F9-757335AEF610}"/>
              </a:ext>
            </a:extLst>
          </p:cNvPr>
          <p:cNvSpPr txBox="1"/>
          <p:nvPr/>
        </p:nvSpPr>
        <p:spPr>
          <a:xfrm>
            <a:off x="516197" y="148471"/>
            <a:ext cx="1511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Example: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C3BD21-4E48-4C98-AEA6-B4ED8A630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M.Hawkar Kheder Shaikha</a:t>
            </a:r>
          </a:p>
        </p:txBody>
      </p:sp>
    </p:spTree>
    <p:extLst>
      <p:ext uri="{BB962C8B-B14F-4D97-AF65-F5344CB8AC3E}">
        <p14:creationId xmlns:p14="http://schemas.microsoft.com/office/powerpoint/2010/main" val="2877147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A70733C-FA6A-413F-B87E-3FB15910799F}"/>
              </a:ext>
            </a:extLst>
          </p:cNvPr>
          <p:cNvSpPr/>
          <p:nvPr/>
        </p:nvSpPr>
        <p:spPr>
          <a:xfrm>
            <a:off x="717755" y="34788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5400" b="1" dirty="0">
                <a:solidFill>
                  <a:srgbClr val="C00000"/>
                </a:solidFill>
                <a:latin typeface="Consolas-Bold"/>
              </a:rPr>
              <a:t>switch-case</a:t>
            </a:r>
            <a:r>
              <a:rPr lang="en-US" sz="5400" dirty="0">
                <a:solidFill>
                  <a:srgbClr val="C00000"/>
                </a:solidFill>
              </a:rPr>
              <a:t> </a:t>
            </a:r>
          </a:p>
        </p:txBody>
      </p:sp>
      <p:pic>
        <p:nvPicPr>
          <p:cNvPr id="4098" name="Picture 2" descr="http://coderethinked.com/gallery/binary_code.jpg">
            <a:extLst>
              <a:ext uri="{FF2B5EF4-FFF2-40B4-BE49-F238E27FC236}">
                <a16:creationId xmlns:a16="http://schemas.microsoft.com/office/drawing/2014/main" id="{89A90F40-1415-4E88-B6AB-8BF3F7A756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914" y="-486697"/>
            <a:ext cx="6234267" cy="734469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7319339-21FF-41E9-BB6D-25D5B7A1A03E}"/>
              </a:ext>
            </a:extLst>
          </p:cNvPr>
          <p:cNvSpPr/>
          <p:nvPr/>
        </p:nvSpPr>
        <p:spPr>
          <a:xfrm>
            <a:off x="142562" y="2392348"/>
            <a:ext cx="65974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chemeClr val="accent6">
                    <a:lumMod val="75000"/>
                  </a:schemeClr>
                </a:solidFill>
                <a:latin typeface="Corbel-Bold"/>
              </a:rPr>
              <a:t>Making Several Comparisons at Once</a:t>
            </a:r>
            <a:r>
              <a:rPr lang="en-US" sz="5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br>
              <a:rPr lang="en-US" sz="5400" dirty="0">
                <a:solidFill>
                  <a:schemeClr val="accent6">
                    <a:lumMod val="75000"/>
                  </a:schemeClr>
                </a:solidFill>
              </a:rPr>
            </a:br>
            <a:endParaRPr lang="en-US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E1FFD5-EA36-466C-9F43-1D2E6C8B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M.Hawkar Kheder Shaikha</a:t>
            </a:r>
          </a:p>
        </p:txBody>
      </p:sp>
    </p:spTree>
    <p:extLst>
      <p:ext uri="{BB962C8B-B14F-4D97-AF65-F5344CB8AC3E}">
        <p14:creationId xmlns:p14="http://schemas.microsoft.com/office/powerpoint/2010/main" val="37754658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1ED96CF-320B-46C4-B9A0-B68D1870F271}"/>
              </a:ext>
            </a:extLst>
          </p:cNvPr>
          <p:cNvSpPr/>
          <p:nvPr/>
        </p:nvSpPr>
        <p:spPr>
          <a:xfrm>
            <a:off x="526025" y="181190"/>
            <a:ext cx="1113995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Corbel-Bold"/>
              </a:rPr>
              <a:t>The </a:t>
            </a:r>
            <a:r>
              <a:rPr lang="en-US" sz="3200" b="1" dirty="0">
                <a:solidFill>
                  <a:srgbClr val="C00000"/>
                </a:solidFill>
                <a:latin typeface="Consolas-Bold"/>
              </a:rPr>
              <a:t>switch-case </a:t>
            </a:r>
            <a:r>
              <a:rPr lang="en-US" sz="3200" b="1" dirty="0">
                <a:solidFill>
                  <a:srgbClr val="C00000"/>
                </a:solidFill>
                <a:latin typeface="Corbel-Bold"/>
              </a:rPr>
              <a:t>Statement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1"/>
                </a:solidFill>
                <a:latin typeface="Corbel-Bold"/>
              </a:rPr>
              <a:t>Selects for execution a statement from a list depending on the value of the </a:t>
            </a:r>
            <a:r>
              <a:rPr lang="en-US" sz="2400" b="1" dirty="0">
                <a:solidFill>
                  <a:schemeClr val="accent1"/>
                </a:solidFill>
                <a:latin typeface="Consolas-Bold"/>
              </a:rPr>
              <a:t>switch </a:t>
            </a:r>
            <a:r>
              <a:rPr lang="en-US" sz="2400" b="1" dirty="0">
                <a:solidFill>
                  <a:schemeClr val="accent1"/>
                </a:solidFill>
                <a:latin typeface="Corbel-Bold"/>
              </a:rPr>
              <a:t>expression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br>
              <a:rPr lang="en-US" sz="2400" dirty="0">
                <a:solidFill>
                  <a:schemeClr val="accent1"/>
                </a:solidFill>
              </a:rPr>
            </a:b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831433F-B228-4310-BFCC-7CAA04DF5507}"/>
              </a:ext>
            </a:extLst>
          </p:cNvPr>
          <p:cNvSpPr/>
          <p:nvPr/>
        </p:nvSpPr>
        <p:spPr>
          <a:xfrm>
            <a:off x="747250" y="1673228"/>
            <a:ext cx="9812595" cy="4801314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Main(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[] args)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    {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st =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.ReadLine();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day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.Parse(st);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switch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(day)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        {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    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case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1: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.WriteLine(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"Monday"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);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break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    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case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2: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.WriteLine(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"Tuesday"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);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break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    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case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3: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.WriteLine(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"Wednesday"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);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break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    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case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4: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.WriteLine(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"Thursday"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);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break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    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case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5: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.WriteLine(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"Friday"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);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break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    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case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6: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.WriteLine(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"Saturday"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);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break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    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case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7: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.WriteLine(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"Sunday"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);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break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    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default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.WriteLine(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"Error!"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);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break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        }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.ReadKey();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    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374190-FC02-469B-AA5E-E91D8DFF0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M.Hawkar Kheder Shaikha</a:t>
            </a:r>
          </a:p>
        </p:txBody>
      </p:sp>
    </p:spTree>
    <p:extLst>
      <p:ext uri="{BB962C8B-B14F-4D97-AF65-F5344CB8AC3E}">
        <p14:creationId xmlns:p14="http://schemas.microsoft.com/office/powerpoint/2010/main" val="9199390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53C51D8-89B9-450C-9E5F-D2F2460E06BA}"/>
              </a:ext>
            </a:extLst>
          </p:cNvPr>
          <p:cNvSpPr/>
          <p:nvPr/>
        </p:nvSpPr>
        <p:spPr>
          <a:xfrm>
            <a:off x="511276" y="412076"/>
            <a:ext cx="11302181" cy="6035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200"/>
              </a:lnSpc>
            </a:pPr>
            <a:r>
              <a:rPr lang="en-US" sz="4000" b="1" dirty="0">
                <a:solidFill>
                  <a:srgbClr val="C00000"/>
                </a:solidFill>
                <a:latin typeface="Corbel-Bold"/>
              </a:rPr>
              <a:t>How </a:t>
            </a:r>
            <a:r>
              <a:rPr lang="en-US" sz="4000" b="1" dirty="0">
                <a:solidFill>
                  <a:srgbClr val="C00000"/>
                </a:solidFill>
                <a:latin typeface="Consolas-Bold"/>
              </a:rPr>
              <a:t>switch-case </a:t>
            </a:r>
            <a:r>
              <a:rPr lang="en-US" sz="4000" b="1" dirty="0">
                <a:solidFill>
                  <a:srgbClr val="C00000"/>
                </a:solidFill>
                <a:latin typeface="Corbel-Bold"/>
              </a:rPr>
              <a:t>Works?</a:t>
            </a:r>
            <a:endParaRPr lang="en-US" sz="4000" b="1" dirty="0">
              <a:solidFill>
                <a:schemeClr val="accent1"/>
              </a:solidFill>
              <a:latin typeface="Corbel-Bold"/>
            </a:endParaRPr>
          </a:p>
          <a:p>
            <a:pPr marL="514350" indent="-514350">
              <a:lnSpc>
                <a:spcPts val="5200"/>
              </a:lnSpc>
              <a:buClr>
                <a:schemeClr val="accent2"/>
              </a:buClr>
              <a:buFont typeface="+mj-lt"/>
              <a:buAutoNum type="arabicPeriod"/>
            </a:pPr>
            <a:r>
              <a:rPr lang="en-US" sz="3200" b="1" dirty="0">
                <a:solidFill>
                  <a:schemeClr val="accent1"/>
                </a:solidFill>
                <a:latin typeface="Corbel-Bold"/>
              </a:rPr>
              <a:t>The expression is evaluated</a:t>
            </a:r>
          </a:p>
          <a:p>
            <a:pPr marL="514350" indent="-514350">
              <a:lnSpc>
                <a:spcPts val="5200"/>
              </a:lnSpc>
              <a:buClr>
                <a:schemeClr val="accent2"/>
              </a:buClr>
              <a:buFont typeface="+mj-lt"/>
              <a:buAutoNum type="arabicPeriod"/>
            </a:pPr>
            <a:r>
              <a:rPr lang="en-US" sz="2400" b="1" dirty="0">
                <a:solidFill>
                  <a:schemeClr val="accent1"/>
                </a:solidFill>
                <a:latin typeface="Corbel-Bold"/>
              </a:rPr>
              <a:t> </a:t>
            </a:r>
            <a:r>
              <a:rPr lang="en-US" sz="3200" b="1" dirty="0">
                <a:solidFill>
                  <a:schemeClr val="accent1"/>
                </a:solidFill>
                <a:latin typeface="Corbel-Bold"/>
              </a:rPr>
              <a:t>When one of the constants specified in a case label is equal to the expression</a:t>
            </a:r>
          </a:p>
          <a:p>
            <a:pPr marL="914400" lvl="1" indent="-457200">
              <a:lnSpc>
                <a:spcPts val="52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accent1"/>
                </a:solidFill>
                <a:latin typeface="Corbel-Bold"/>
              </a:rPr>
              <a:t>The statement that corresponds to that case is executed</a:t>
            </a:r>
          </a:p>
          <a:p>
            <a:pPr lvl="1" indent="-457200">
              <a:lnSpc>
                <a:spcPts val="5200"/>
              </a:lnSpc>
              <a:buClr>
                <a:schemeClr val="accent2"/>
              </a:buClr>
              <a:buFont typeface="+mj-lt"/>
              <a:buAutoNum type="arabicPeriod" startAt="3"/>
            </a:pPr>
            <a:r>
              <a:rPr lang="en-US" sz="2400" b="1" dirty="0">
                <a:solidFill>
                  <a:schemeClr val="accent1"/>
                </a:solidFill>
                <a:latin typeface="Corbel-Bold"/>
              </a:rPr>
              <a:t> </a:t>
            </a:r>
            <a:r>
              <a:rPr lang="en-US" sz="3200" b="1" dirty="0">
                <a:solidFill>
                  <a:schemeClr val="accent1"/>
                </a:solidFill>
                <a:latin typeface="Corbel-Bold"/>
              </a:rPr>
              <a:t>If no case is equal to the expression</a:t>
            </a:r>
          </a:p>
          <a:p>
            <a:pPr lvl="2" indent="-457200">
              <a:lnSpc>
                <a:spcPts val="52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/>
                </a:solidFill>
                <a:latin typeface="Wingdings2"/>
              </a:rPr>
              <a:t> </a:t>
            </a:r>
            <a:r>
              <a:rPr lang="en-US" sz="3200" b="1" dirty="0">
                <a:solidFill>
                  <a:schemeClr val="accent1"/>
                </a:solidFill>
                <a:latin typeface="Corbel-Bold"/>
              </a:rPr>
              <a:t>If there is default case, it is executed</a:t>
            </a:r>
          </a:p>
          <a:p>
            <a:pPr lvl="2" indent="-457200">
              <a:lnSpc>
                <a:spcPts val="52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accent1"/>
                </a:solidFill>
                <a:latin typeface="Corbel-Bold"/>
              </a:rPr>
              <a:t>Otherwise the control is transferred to the end point of the switch statement</a:t>
            </a:r>
            <a:r>
              <a:rPr lang="en-US" sz="32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4370A9-E168-495C-827E-443566840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M.Hawkar Kheder Shaikha</a:t>
            </a:r>
          </a:p>
        </p:txBody>
      </p:sp>
    </p:spTree>
    <p:extLst>
      <p:ext uri="{BB962C8B-B14F-4D97-AF65-F5344CB8AC3E}">
        <p14:creationId xmlns:p14="http://schemas.microsoft.com/office/powerpoint/2010/main" val="31960801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D90D43B-EDA9-457B-B1CA-54653F7E2A73}"/>
              </a:ext>
            </a:extLst>
          </p:cNvPr>
          <p:cNvSpPr/>
          <p:nvPr/>
        </p:nvSpPr>
        <p:spPr>
          <a:xfrm>
            <a:off x="599767" y="441573"/>
            <a:ext cx="11051459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C00000"/>
                </a:solidFill>
                <a:latin typeface="Corbel-Bold"/>
              </a:rPr>
              <a:t>Using </a:t>
            </a:r>
            <a:r>
              <a:rPr lang="en-US" sz="4400" b="1" dirty="0">
                <a:solidFill>
                  <a:srgbClr val="C00000"/>
                </a:solidFill>
                <a:latin typeface="Consolas-Bold"/>
              </a:rPr>
              <a:t>switch</a:t>
            </a:r>
            <a:r>
              <a:rPr lang="en-US" sz="4400" b="1" dirty="0">
                <a:solidFill>
                  <a:srgbClr val="C00000"/>
                </a:solidFill>
                <a:latin typeface="Corbel-Bold"/>
              </a:rPr>
              <a:t>: Rules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  <a:latin typeface="Wingdings2"/>
              </a:rPr>
              <a:t> </a:t>
            </a:r>
            <a:r>
              <a:rPr lang="en-US" sz="3600" b="1" dirty="0">
                <a:solidFill>
                  <a:schemeClr val="accent1"/>
                </a:solidFill>
                <a:latin typeface="Corbel-Bold"/>
              </a:rPr>
              <a:t>Variables types like </a:t>
            </a:r>
            <a:r>
              <a:rPr lang="en-US" sz="3600" b="1" dirty="0">
                <a:solidFill>
                  <a:schemeClr val="accent1"/>
                </a:solidFill>
                <a:latin typeface="Consolas-Bold"/>
              </a:rPr>
              <a:t>string</a:t>
            </a:r>
            <a:r>
              <a:rPr lang="en-US" sz="3600" b="1" dirty="0">
                <a:solidFill>
                  <a:schemeClr val="accent1"/>
                </a:solidFill>
                <a:latin typeface="Corbel-Bold"/>
              </a:rPr>
              <a:t>, </a:t>
            </a:r>
            <a:r>
              <a:rPr lang="en-US" sz="3600" b="1" dirty="0">
                <a:solidFill>
                  <a:schemeClr val="accent1"/>
                </a:solidFill>
                <a:latin typeface="Consolas-Bold"/>
              </a:rPr>
              <a:t>enum </a:t>
            </a:r>
            <a:r>
              <a:rPr lang="en-US" sz="3600" b="1" dirty="0">
                <a:solidFill>
                  <a:schemeClr val="accent1"/>
                </a:solidFill>
                <a:latin typeface="Corbel-Bold"/>
              </a:rPr>
              <a:t>and integral types can be used for </a:t>
            </a:r>
            <a:r>
              <a:rPr lang="en-US" sz="3600" b="1" dirty="0">
                <a:solidFill>
                  <a:schemeClr val="accent1"/>
                </a:solidFill>
                <a:latin typeface="Consolas-Bold"/>
              </a:rPr>
              <a:t>switch </a:t>
            </a:r>
            <a:r>
              <a:rPr lang="en-US" sz="3600" b="1" dirty="0">
                <a:solidFill>
                  <a:schemeClr val="accent1"/>
                </a:solidFill>
                <a:latin typeface="Corbel-Bold"/>
              </a:rPr>
              <a:t>expression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accent1"/>
                </a:solidFill>
                <a:latin typeface="Corbel-Bold"/>
              </a:rPr>
              <a:t>The value </a:t>
            </a:r>
            <a:r>
              <a:rPr lang="en-US" sz="3600" b="1" dirty="0">
                <a:solidFill>
                  <a:schemeClr val="accent1"/>
                </a:solidFill>
                <a:latin typeface="Consolas-Bold"/>
              </a:rPr>
              <a:t>null </a:t>
            </a:r>
            <a:r>
              <a:rPr lang="en-US" sz="3600" b="1" dirty="0">
                <a:solidFill>
                  <a:schemeClr val="accent1"/>
                </a:solidFill>
                <a:latin typeface="Corbel-Bold"/>
              </a:rPr>
              <a:t>is permitted as a case label constant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accent1"/>
                </a:solidFill>
                <a:latin typeface="Corbel-Bold"/>
              </a:rPr>
              <a:t>The keyword </a:t>
            </a:r>
            <a:r>
              <a:rPr lang="en-US" sz="3600" b="1" dirty="0">
                <a:solidFill>
                  <a:schemeClr val="accent1"/>
                </a:solidFill>
                <a:latin typeface="Consolas-Bold"/>
              </a:rPr>
              <a:t>break </a:t>
            </a:r>
            <a:r>
              <a:rPr lang="en-US" sz="3600" b="1" dirty="0">
                <a:solidFill>
                  <a:schemeClr val="accent1"/>
                </a:solidFill>
                <a:latin typeface="Corbel-Bold"/>
              </a:rPr>
              <a:t>exits the switch statement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accent1"/>
                </a:solidFill>
                <a:latin typeface="Corbel-Bold"/>
              </a:rPr>
              <a:t>"No fall through" rule – you are obligated to use </a:t>
            </a:r>
            <a:r>
              <a:rPr lang="en-US" sz="3600" b="1" dirty="0">
                <a:solidFill>
                  <a:schemeClr val="accent1"/>
                </a:solidFill>
                <a:latin typeface="Consolas-Bold"/>
              </a:rPr>
              <a:t>break </a:t>
            </a:r>
            <a:r>
              <a:rPr lang="en-US" sz="3600" b="1" dirty="0">
                <a:solidFill>
                  <a:schemeClr val="accent1"/>
                </a:solidFill>
                <a:latin typeface="Corbel-Bold"/>
              </a:rPr>
              <a:t>after each case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accent1"/>
                </a:solidFill>
                <a:latin typeface="Corbel-Bold"/>
              </a:rPr>
              <a:t>Multiple labels that correspond to the same statement are permitted</a:t>
            </a:r>
            <a:r>
              <a:rPr lang="en-US" sz="3600" dirty="0">
                <a:solidFill>
                  <a:schemeClr val="accent1"/>
                </a:solidFill>
              </a:rPr>
              <a:t> </a:t>
            </a:r>
            <a:br>
              <a:rPr lang="en-US" sz="3600" dirty="0">
                <a:solidFill>
                  <a:schemeClr val="accent1"/>
                </a:solidFill>
              </a:rPr>
            </a:br>
            <a:endParaRPr lang="en-US" sz="3600" dirty="0">
              <a:solidFill>
                <a:schemeClr val="accent1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B87EB0-E546-499C-813A-59B2274C1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M.Hawkar Kheder Shaikha</a:t>
            </a:r>
          </a:p>
        </p:txBody>
      </p:sp>
    </p:spTree>
    <p:extLst>
      <p:ext uri="{BB962C8B-B14F-4D97-AF65-F5344CB8AC3E}">
        <p14:creationId xmlns:p14="http://schemas.microsoft.com/office/powerpoint/2010/main" val="27156332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DEA3FB5-F51D-4126-A468-31C66C43D451}"/>
              </a:ext>
            </a:extLst>
          </p:cNvPr>
          <p:cNvSpPr/>
          <p:nvPr/>
        </p:nvSpPr>
        <p:spPr>
          <a:xfrm>
            <a:off x="747251" y="346038"/>
            <a:ext cx="1124318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Corbel-Bold"/>
              </a:rPr>
              <a:t>Exercises</a:t>
            </a:r>
            <a:br>
              <a:rPr lang="en-US" sz="4000" b="1" dirty="0">
                <a:solidFill>
                  <a:schemeClr val="accent1"/>
                </a:solidFill>
                <a:latin typeface="Corbel-Bold"/>
              </a:rPr>
            </a:br>
            <a:r>
              <a:rPr lang="en-US" sz="2000" b="1" dirty="0">
                <a:solidFill>
                  <a:schemeClr val="accent1"/>
                </a:solidFill>
                <a:latin typeface="Corbel-Bold"/>
              </a:rPr>
              <a:t>1. </a:t>
            </a:r>
            <a:r>
              <a:rPr lang="en-US" sz="2800" b="1" dirty="0">
                <a:solidFill>
                  <a:schemeClr val="accent1"/>
                </a:solidFill>
                <a:latin typeface="Corbel-Bold"/>
              </a:rPr>
              <a:t>Write an </a:t>
            </a:r>
            <a:r>
              <a:rPr lang="en-US" sz="2800" b="1" dirty="0">
                <a:solidFill>
                  <a:srgbClr val="C00000"/>
                </a:solidFill>
                <a:latin typeface="Consolas-Bold"/>
              </a:rPr>
              <a:t>if</a:t>
            </a:r>
            <a:r>
              <a:rPr lang="en-US" sz="2800" b="1" dirty="0">
                <a:solidFill>
                  <a:schemeClr val="accent1"/>
                </a:solidFill>
                <a:latin typeface="Consolas-Bold"/>
              </a:rPr>
              <a:t> </a:t>
            </a:r>
            <a:r>
              <a:rPr lang="en-US" sz="2800" b="1" dirty="0">
                <a:solidFill>
                  <a:schemeClr val="accent1"/>
                </a:solidFill>
                <a:latin typeface="Corbel-Bold"/>
              </a:rPr>
              <a:t>statement that examines two integer variables and exchanges their values if the first one</a:t>
            </a:r>
            <a:br>
              <a:rPr lang="en-US" sz="2800" b="1" dirty="0">
                <a:solidFill>
                  <a:schemeClr val="accent1"/>
                </a:solidFill>
                <a:latin typeface="Corbel-Bold"/>
              </a:rPr>
            </a:br>
            <a:r>
              <a:rPr lang="en-US" sz="2800" b="1" dirty="0">
                <a:solidFill>
                  <a:schemeClr val="accent1"/>
                </a:solidFill>
                <a:latin typeface="Corbel-Bold"/>
              </a:rPr>
              <a:t>is greater than the second one.</a:t>
            </a:r>
            <a:br>
              <a:rPr lang="en-US" sz="2800" b="1" dirty="0">
                <a:solidFill>
                  <a:schemeClr val="accent1"/>
                </a:solidFill>
                <a:latin typeface="Corbel-Bold"/>
              </a:rPr>
            </a:br>
            <a:r>
              <a:rPr lang="en-US" sz="2000" b="1" dirty="0">
                <a:solidFill>
                  <a:schemeClr val="accent1"/>
                </a:solidFill>
                <a:latin typeface="Corbel-Bold"/>
              </a:rPr>
              <a:t>2. </a:t>
            </a:r>
            <a:r>
              <a:rPr lang="en-US" sz="2800" b="1" dirty="0">
                <a:solidFill>
                  <a:schemeClr val="accent1"/>
                </a:solidFill>
                <a:latin typeface="Corbel-Bold"/>
              </a:rPr>
              <a:t>Write a program that shows the sign of the product of three real numbers without calculating it. Use a sequence of if statements.</a:t>
            </a:r>
            <a:br>
              <a:rPr lang="en-US" sz="2800" b="1" dirty="0">
                <a:solidFill>
                  <a:schemeClr val="accent1"/>
                </a:solidFill>
                <a:latin typeface="Corbel-Bold"/>
              </a:rPr>
            </a:br>
            <a:r>
              <a:rPr lang="en-US" sz="2000" b="1" dirty="0">
                <a:solidFill>
                  <a:schemeClr val="accent1"/>
                </a:solidFill>
                <a:latin typeface="Corbel-Bold"/>
              </a:rPr>
              <a:t>3. </a:t>
            </a:r>
            <a:r>
              <a:rPr lang="en-US" sz="2800" b="1" dirty="0">
                <a:solidFill>
                  <a:schemeClr val="accent1"/>
                </a:solidFill>
                <a:latin typeface="Corbel-Bold"/>
              </a:rPr>
              <a:t>Write a program that finds the biggest of three integers using nested if statements.</a:t>
            </a:r>
            <a:br>
              <a:rPr lang="en-US" sz="2800" b="1" dirty="0">
                <a:solidFill>
                  <a:schemeClr val="accent1"/>
                </a:solidFill>
                <a:latin typeface="Corbel-Bold"/>
              </a:rPr>
            </a:br>
            <a:r>
              <a:rPr lang="en-US" sz="2000" b="1" dirty="0">
                <a:solidFill>
                  <a:schemeClr val="accent1"/>
                </a:solidFill>
                <a:latin typeface="Corbel-Bold"/>
              </a:rPr>
              <a:t>4. </a:t>
            </a:r>
            <a:r>
              <a:rPr lang="en-US" sz="2800" b="1" dirty="0">
                <a:solidFill>
                  <a:schemeClr val="accent1"/>
                </a:solidFill>
                <a:latin typeface="Corbel-Bold"/>
              </a:rPr>
              <a:t>Sort </a:t>
            </a:r>
            <a:r>
              <a:rPr lang="en-US" sz="2800" b="1" dirty="0">
                <a:solidFill>
                  <a:schemeClr val="accent1"/>
                </a:solidFill>
                <a:latin typeface="Consolas-Bold"/>
              </a:rPr>
              <a:t>3 </a:t>
            </a:r>
            <a:r>
              <a:rPr lang="en-US" sz="2800" b="1" dirty="0">
                <a:solidFill>
                  <a:schemeClr val="accent1"/>
                </a:solidFill>
                <a:latin typeface="Corbel-Bold"/>
              </a:rPr>
              <a:t>real values in descending order using nested if statements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</a:p>
          <a:p>
            <a:r>
              <a:rPr lang="en-US" sz="2800" b="1" dirty="0">
                <a:solidFill>
                  <a:schemeClr val="accent1"/>
                </a:solidFill>
                <a:latin typeface="Corbel-Bold"/>
              </a:rPr>
              <a:t>5. Write program that asks for a digit and depending on the input shows the name of that digit (in English) using a switch statement. </a:t>
            </a:r>
          </a:p>
          <a:p>
            <a:br>
              <a:rPr lang="en-US" sz="2800" dirty="0"/>
            </a:br>
            <a:br>
              <a:rPr lang="en-US" sz="2800" dirty="0"/>
            </a:br>
            <a:br>
              <a:rPr lang="en-US" sz="2800" dirty="0">
                <a:solidFill>
                  <a:schemeClr val="accent1"/>
                </a:solidFill>
              </a:rPr>
            </a:b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03427D-CE29-47A4-BCBC-15E0066C4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M.Hawkar Kheder Shaikha</a:t>
            </a:r>
          </a:p>
        </p:txBody>
      </p:sp>
    </p:spTree>
    <p:extLst>
      <p:ext uri="{BB962C8B-B14F-4D97-AF65-F5344CB8AC3E}">
        <p14:creationId xmlns:p14="http://schemas.microsoft.com/office/powerpoint/2010/main" val="1191432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4F40F5B-4DBF-4D4F-877F-C8CCDF24101B}"/>
              </a:ext>
            </a:extLst>
          </p:cNvPr>
          <p:cNvSpPr/>
          <p:nvPr/>
        </p:nvSpPr>
        <p:spPr>
          <a:xfrm>
            <a:off x="658761" y="134365"/>
            <a:ext cx="6096000" cy="98488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Corbel-Bold"/>
              </a:rPr>
              <a:t>Table of Contents</a:t>
            </a:r>
            <a:r>
              <a:rPr lang="en-US" dirty="0">
                <a:solidFill>
                  <a:srgbClr val="C00000"/>
                </a:solidFill>
              </a:rPr>
              <a:t> </a:t>
            </a:r>
            <a:br>
              <a:rPr lang="en-US" dirty="0">
                <a:solidFill>
                  <a:srgbClr val="C00000"/>
                </a:solidFill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400CBC2-AC7D-4D3E-94C8-84422D5CB7EC}"/>
              </a:ext>
            </a:extLst>
          </p:cNvPr>
          <p:cNvSpPr/>
          <p:nvPr/>
        </p:nvSpPr>
        <p:spPr>
          <a:xfrm>
            <a:off x="658761" y="852607"/>
            <a:ext cx="970935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Corbel-Bold"/>
              </a:rPr>
              <a:t>1. </a:t>
            </a:r>
            <a:r>
              <a:rPr lang="en-US" sz="3600" b="1" dirty="0">
                <a:solidFill>
                  <a:schemeClr val="accent1"/>
                </a:solidFill>
                <a:latin typeface="Corbel-Bold"/>
              </a:rPr>
              <a:t>Comparison and Logical Operators</a:t>
            </a:r>
            <a:br>
              <a:rPr lang="en-US" sz="3600" b="1" dirty="0">
                <a:solidFill>
                  <a:schemeClr val="accent1"/>
                </a:solidFill>
                <a:latin typeface="Corbel-Bold"/>
              </a:rPr>
            </a:br>
            <a:r>
              <a:rPr lang="en-US" sz="2400" b="1" dirty="0">
                <a:solidFill>
                  <a:schemeClr val="accent1"/>
                </a:solidFill>
                <a:latin typeface="Corbel-Bold"/>
              </a:rPr>
              <a:t>2. </a:t>
            </a:r>
            <a:r>
              <a:rPr lang="en-US" sz="3600" b="1" dirty="0">
                <a:solidFill>
                  <a:schemeClr val="accent1"/>
                </a:solidFill>
                <a:latin typeface="Corbel-Bold"/>
              </a:rPr>
              <a:t>The </a:t>
            </a:r>
            <a:r>
              <a:rPr lang="en-US" sz="3600" b="1" dirty="0">
                <a:solidFill>
                  <a:schemeClr val="accent1"/>
                </a:solidFill>
                <a:latin typeface="Consolas-Bold"/>
              </a:rPr>
              <a:t>if </a:t>
            </a:r>
            <a:r>
              <a:rPr lang="en-US" sz="3600" b="1" dirty="0">
                <a:solidFill>
                  <a:schemeClr val="accent1"/>
                </a:solidFill>
                <a:latin typeface="Corbel-Bold"/>
              </a:rPr>
              <a:t>Statement</a:t>
            </a:r>
            <a:br>
              <a:rPr lang="en-US" sz="3600" b="1" dirty="0">
                <a:solidFill>
                  <a:schemeClr val="accent1"/>
                </a:solidFill>
                <a:latin typeface="Corbel-Bold"/>
              </a:rPr>
            </a:br>
            <a:r>
              <a:rPr lang="en-US" sz="2400" b="1" dirty="0">
                <a:solidFill>
                  <a:schemeClr val="accent1"/>
                </a:solidFill>
                <a:latin typeface="Corbel-Bold"/>
              </a:rPr>
              <a:t>3. </a:t>
            </a:r>
            <a:r>
              <a:rPr lang="en-US" sz="3600" b="1" dirty="0">
                <a:solidFill>
                  <a:schemeClr val="accent1"/>
                </a:solidFill>
                <a:latin typeface="Corbel-Bold"/>
              </a:rPr>
              <a:t>The </a:t>
            </a:r>
            <a:r>
              <a:rPr lang="en-US" sz="3600" b="1" dirty="0">
                <a:solidFill>
                  <a:schemeClr val="accent1"/>
                </a:solidFill>
                <a:latin typeface="Consolas-Bold"/>
              </a:rPr>
              <a:t>if-else </a:t>
            </a:r>
            <a:r>
              <a:rPr lang="en-US" sz="3600" b="1" dirty="0">
                <a:solidFill>
                  <a:schemeClr val="accent1"/>
                </a:solidFill>
                <a:latin typeface="Corbel-Bold"/>
              </a:rPr>
              <a:t>Statement</a:t>
            </a:r>
            <a:br>
              <a:rPr lang="en-US" sz="3600" b="1" dirty="0">
                <a:solidFill>
                  <a:schemeClr val="accent1"/>
                </a:solidFill>
                <a:latin typeface="Corbel-Bold"/>
              </a:rPr>
            </a:br>
            <a:r>
              <a:rPr lang="en-US" sz="2400" b="1" dirty="0">
                <a:solidFill>
                  <a:schemeClr val="accent1"/>
                </a:solidFill>
                <a:latin typeface="Corbel-Bold"/>
              </a:rPr>
              <a:t>4. </a:t>
            </a:r>
            <a:r>
              <a:rPr lang="en-US" sz="3600" b="1" dirty="0">
                <a:solidFill>
                  <a:schemeClr val="accent1"/>
                </a:solidFill>
                <a:latin typeface="Corbel-Bold"/>
              </a:rPr>
              <a:t>Nested </a:t>
            </a:r>
            <a:r>
              <a:rPr lang="en-US" sz="3600" b="1" dirty="0">
                <a:solidFill>
                  <a:schemeClr val="accent1"/>
                </a:solidFill>
                <a:latin typeface="Consolas-Bold"/>
              </a:rPr>
              <a:t>if </a:t>
            </a:r>
            <a:r>
              <a:rPr lang="en-US" sz="3600" b="1" dirty="0">
                <a:solidFill>
                  <a:schemeClr val="accent1"/>
                </a:solidFill>
                <a:latin typeface="Corbel-Bold"/>
              </a:rPr>
              <a:t>Statements</a:t>
            </a:r>
            <a:br>
              <a:rPr lang="en-US" sz="3600" b="1" dirty="0">
                <a:solidFill>
                  <a:schemeClr val="accent1"/>
                </a:solidFill>
                <a:latin typeface="Corbel-Bold"/>
              </a:rPr>
            </a:br>
            <a:r>
              <a:rPr lang="en-US" sz="2400" b="1" dirty="0">
                <a:solidFill>
                  <a:schemeClr val="accent1"/>
                </a:solidFill>
                <a:latin typeface="Corbel-Bold"/>
              </a:rPr>
              <a:t>5. </a:t>
            </a:r>
            <a:r>
              <a:rPr lang="en-US" sz="3600" b="1" dirty="0">
                <a:solidFill>
                  <a:schemeClr val="accent1"/>
                </a:solidFill>
                <a:latin typeface="Corbel-Bold"/>
              </a:rPr>
              <a:t>The </a:t>
            </a:r>
            <a:r>
              <a:rPr lang="en-US" sz="3600" b="1" dirty="0">
                <a:solidFill>
                  <a:schemeClr val="accent1"/>
                </a:solidFill>
                <a:latin typeface="Consolas-Bold"/>
              </a:rPr>
              <a:t>switch-case </a:t>
            </a:r>
            <a:r>
              <a:rPr lang="en-US" sz="3600" b="1" dirty="0">
                <a:solidFill>
                  <a:schemeClr val="accent1"/>
                </a:solidFill>
                <a:latin typeface="Corbel-Bold"/>
              </a:rPr>
              <a:t>Statement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br>
              <a:rPr lang="en-US" sz="2000" dirty="0">
                <a:solidFill>
                  <a:schemeClr val="accent1"/>
                </a:solidFill>
              </a:rPr>
            </a:br>
            <a:endParaRPr lang="en-US" sz="2000" dirty="0">
              <a:solidFill>
                <a:schemeClr val="accent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292634-A655-43F2-B5B1-9301E6D9E5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8863" y="1741468"/>
            <a:ext cx="5286375" cy="4562475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BDB15-81A4-4D5B-B11F-5B8CE1139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M.Hawkar Kheder Shaikha</a:t>
            </a:r>
          </a:p>
        </p:txBody>
      </p:sp>
    </p:spTree>
    <p:extLst>
      <p:ext uri="{BB962C8B-B14F-4D97-AF65-F5344CB8AC3E}">
        <p14:creationId xmlns:p14="http://schemas.microsoft.com/office/powerpoint/2010/main" val="30658417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0A2579-06C7-4379-8FA5-A232D3679A7C}"/>
              </a:ext>
            </a:extLst>
          </p:cNvPr>
          <p:cNvSpPr/>
          <p:nvPr/>
        </p:nvSpPr>
        <p:spPr>
          <a:xfrm>
            <a:off x="344128" y="297878"/>
            <a:ext cx="11154698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  <a:latin typeface="Corbel-Bold"/>
              </a:rPr>
              <a:t>6. Write a program that enters the coefficients a, b and c of a quadratic equation</a:t>
            </a:r>
            <a:br>
              <a:rPr lang="en-US" sz="2800" b="1" dirty="0">
                <a:solidFill>
                  <a:schemeClr val="accent1"/>
                </a:solidFill>
                <a:latin typeface="Corbel-Bold"/>
              </a:rPr>
            </a:br>
            <a:r>
              <a:rPr lang="en-US" sz="2800" b="1" dirty="0">
                <a:solidFill>
                  <a:schemeClr val="accent1"/>
                </a:solidFill>
                <a:latin typeface="Corbel-Bold"/>
              </a:rPr>
              <a:t>a*x2 + b*x + c = 0</a:t>
            </a:r>
          </a:p>
          <a:p>
            <a:r>
              <a:rPr lang="en-US" sz="2800" b="1" dirty="0">
                <a:solidFill>
                  <a:schemeClr val="accent1"/>
                </a:solidFill>
                <a:latin typeface="Corbel-Bold"/>
              </a:rPr>
              <a:t>and calculates and prints its real roots. Note that quadratic equations may have </a:t>
            </a:r>
            <a:r>
              <a:rPr lang="en-US" sz="2800" b="1" dirty="0">
                <a:solidFill>
                  <a:schemeClr val="accent1"/>
                </a:solidFill>
                <a:latin typeface="Consolas-Bold"/>
              </a:rPr>
              <a:t>0</a:t>
            </a:r>
            <a:r>
              <a:rPr lang="en-US" sz="2800" b="1" dirty="0">
                <a:solidFill>
                  <a:schemeClr val="accent1"/>
                </a:solidFill>
                <a:latin typeface="Corbel-Bold"/>
              </a:rPr>
              <a:t>, </a:t>
            </a:r>
            <a:r>
              <a:rPr lang="en-US" sz="2800" b="1" dirty="0">
                <a:solidFill>
                  <a:schemeClr val="accent1"/>
                </a:solidFill>
                <a:latin typeface="Consolas-Bold"/>
              </a:rPr>
              <a:t>1 </a:t>
            </a:r>
            <a:r>
              <a:rPr lang="en-US" sz="2800" b="1" dirty="0">
                <a:solidFill>
                  <a:schemeClr val="accent1"/>
                </a:solidFill>
                <a:latin typeface="Corbel-Bold"/>
              </a:rPr>
              <a:t>or </a:t>
            </a:r>
            <a:r>
              <a:rPr lang="en-US" sz="2800" b="1" dirty="0">
                <a:solidFill>
                  <a:schemeClr val="accent1"/>
                </a:solidFill>
                <a:latin typeface="Consolas-Bold"/>
              </a:rPr>
              <a:t>2 </a:t>
            </a:r>
            <a:r>
              <a:rPr lang="en-US" sz="2800" b="1" dirty="0">
                <a:solidFill>
                  <a:schemeClr val="accent1"/>
                </a:solidFill>
                <a:latin typeface="Corbel-Bold"/>
              </a:rPr>
              <a:t>real roots.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</a:p>
          <a:p>
            <a:r>
              <a:rPr lang="en-US" sz="2800" b="1" dirty="0">
                <a:solidFill>
                  <a:schemeClr val="accent1"/>
                </a:solidFill>
                <a:latin typeface="Corbel-Bold"/>
              </a:rPr>
              <a:t>7- Write a program that finds the greatest of given 5 variables. </a:t>
            </a:r>
          </a:p>
          <a:p>
            <a:r>
              <a:rPr lang="en-US" sz="2800" b="1" dirty="0">
                <a:solidFill>
                  <a:schemeClr val="accent1"/>
                </a:solidFill>
                <a:latin typeface="Corbel-Bold"/>
              </a:rPr>
              <a:t>8. Write a program that, depending on the user’s choice inputs int, double or string variable. If the variable is integer or double, increases it with 1. If the variable is string, appends "*" at its end. The program must show the value of that variable as a console output. Use switch statement.</a:t>
            </a:r>
            <a:br>
              <a:rPr lang="en-US" sz="2800" b="1" dirty="0">
                <a:solidFill>
                  <a:schemeClr val="accent1"/>
                </a:solidFill>
                <a:latin typeface="Corbel-Bold"/>
              </a:rPr>
            </a:br>
            <a:r>
              <a:rPr lang="en-US" sz="2800" b="1" dirty="0">
                <a:solidFill>
                  <a:schemeClr val="accent1"/>
                </a:solidFill>
                <a:latin typeface="Corbel-Bold"/>
              </a:rPr>
              <a:t>9. We are given 5 integer numbers. Write a program that checks if the sum of some subset of them is 0.</a:t>
            </a:r>
            <a:br>
              <a:rPr lang="en-US" sz="2800" b="1" dirty="0">
                <a:solidFill>
                  <a:schemeClr val="accent1"/>
                </a:solidFill>
                <a:latin typeface="Corbel-Bold"/>
              </a:rPr>
            </a:br>
            <a:r>
              <a:rPr lang="en-US" sz="2800" b="1" dirty="0">
                <a:solidFill>
                  <a:schemeClr val="accent1"/>
                </a:solidFill>
                <a:latin typeface="Corbel-Bold"/>
              </a:rPr>
              <a:t>Example: 3, -2, 1, 1, 8 </a:t>
            </a:r>
            <a:r>
              <a:rPr lang="en-US" sz="2800" b="1" dirty="0">
                <a:solidFill>
                  <a:schemeClr val="accent1"/>
                </a:solidFill>
                <a:latin typeface="Corbel-Bold"/>
                <a:sym typeface="Wingdings" panose="05000000000000000000" pitchFamily="2" charset="2"/>
              </a:rPr>
              <a:t> </a:t>
            </a:r>
            <a:r>
              <a:rPr lang="en-US" sz="2800" b="1" dirty="0">
                <a:solidFill>
                  <a:schemeClr val="accent1"/>
                </a:solidFill>
                <a:latin typeface="Corbel-Bold"/>
              </a:rPr>
              <a:t>1+1-2=0. </a:t>
            </a:r>
            <a:br>
              <a:rPr lang="en-US" sz="2800" dirty="0"/>
            </a:br>
            <a:br>
              <a:rPr lang="en-US" sz="2800" dirty="0"/>
            </a:b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56B906-C25F-493C-B856-FA5930047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M.Hawkar Kheder Shaikha</a:t>
            </a:r>
          </a:p>
        </p:txBody>
      </p:sp>
    </p:spTree>
    <p:extLst>
      <p:ext uri="{BB962C8B-B14F-4D97-AF65-F5344CB8AC3E}">
        <p14:creationId xmlns:p14="http://schemas.microsoft.com/office/powerpoint/2010/main" val="37888957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63E0776-4B98-411B-B966-7B3097FD53DD}"/>
              </a:ext>
            </a:extLst>
          </p:cNvPr>
          <p:cNvSpPr/>
          <p:nvPr/>
        </p:nvSpPr>
        <p:spPr>
          <a:xfrm>
            <a:off x="408038" y="301774"/>
            <a:ext cx="1094821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orbel-Bold"/>
              </a:rPr>
              <a:t>10. </a:t>
            </a:r>
            <a:r>
              <a:rPr lang="en-US" sz="2400" b="1" dirty="0">
                <a:solidFill>
                  <a:schemeClr val="accent1"/>
                </a:solidFill>
                <a:latin typeface="Corbel-Bold"/>
              </a:rPr>
              <a:t>Write a program that applies bonus scores to given scores in the range [1..9]. The program reads a digit as an input. If the digit is between 1 and 3, the</a:t>
            </a:r>
            <a:br>
              <a:rPr lang="en-US" sz="2400" b="1" dirty="0">
                <a:solidFill>
                  <a:schemeClr val="accent1"/>
                </a:solidFill>
                <a:latin typeface="Corbel-Bold"/>
              </a:rPr>
            </a:br>
            <a:r>
              <a:rPr lang="en-US" sz="2400" b="1" dirty="0">
                <a:solidFill>
                  <a:schemeClr val="accent1"/>
                </a:solidFill>
                <a:latin typeface="Corbel-Bold"/>
              </a:rPr>
              <a:t>program multiplies it by 10; if it is between 4 and 6, multiplies it by 100; if it is between 7 and 9, multiplies it by 1000. If it is zero or if the value is not a digit, the program must report an error. Use a </a:t>
            </a:r>
            <a:r>
              <a:rPr lang="en-US" sz="2400" b="1" dirty="0">
                <a:solidFill>
                  <a:schemeClr val="accent1"/>
                </a:solidFill>
                <a:latin typeface="Consolas-Bold"/>
              </a:rPr>
              <a:t>switch </a:t>
            </a:r>
            <a:r>
              <a:rPr lang="en-US" sz="2400" b="1" dirty="0">
                <a:solidFill>
                  <a:schemeClr val="accent1"/>
                </a:solidFill>
                <a:latin typeface="Corbel-Bold"/>
              </a:rPr>
              <a:t>statement and at the end print the</a:t>
            </a:r>
            <a:br>
              <a:rPr lang="en-US" sz="2400" b="1" dirty="0">
                <a:solidFill>
                  <a:schemeClr val="accent1"/>
                </a:solidFill>
                <a:latin typeface="Corbel-Bold"/>
              </a:rPr>
            </a:br>
            <a:r>
              <a:rPr lang="en-US" sz="2400" b="1" dirty="0">
                <a:solidFill>
                  <a:schemeClr val="accent1"/>
                </a:solidFill>
                <a:latin typeface="Corbel-Bold"/>
              </a:rPr>
              <a:t>calculated new value in the console.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</a:p>
          <a:p>
            <a:r>
              <a:rPr lang="en-US" sz="2400" b="1" dirty="0">
                <a:solidFill>
                  <a:schemeClr val="accent1"/>
                </a:solidFill>
                <a:latin typeface="Corbel-Bold"/>
              </a:rPr>
              <a:t>11. * Write a program that converts a number in the range [0...999] to a text corresponding to its English pronunciation. Examples:</a:t>
            </a:r>
            <a:br>
              <a:rPr lang="en-US" sz="2400" b="1" dirty="0">
                <a:solidFill>
                  <a:schemeClr val="accent1"/>
                </a:solidFill>
                <a:latin typeface="Corbel-Bold"/>
              </a:rPr>
            </a:br>
            <a:r>
              <a:rPr lang="en-US" sz="2400" b="1">
                <a:solidFill>
                  <a:schemeClr val="accent1"/>
                </a:solidFill>
                <a:latin typeface="Corbel-Bold"/>
              </a:rPr>
              <a:t>0 </a:t>
            </a:r>
            <a:r>
              <a:rPr lang="en-US" sz="2400" b="1">
                <a:solidFill>
                  <a:schemeClr val="accent1"/>
                </a:solidFill>
                <a:latin typeface="Corbel-Bold"/>
                <a:sym typeface="Wingdings" panose="05000000000000000000" pitchFamily="2" charset="2"/>
              </a:rPr>
              <a:t></a:t>
            </a:r>
            <a:r>
              <a:rPr lang="en-US" sz="2400" b="1">
                <a:solidFill>
                  <a:schemeClr val="accent1"/>
                </a:solidFill>
                <a:latin typeface="Corbel-Bold"/>
              </a:rPr>
              <a:t> </a:t>
            </a:r>
            <a:r>
              <a:rPr lang="en-US" sz="2400" b="1" dirty="0">
                <a:solidFill>
                  <a:schemeClr val="accent1"/>
                </a:solidFill>
                <a:latin typeface="Corbel-Bold"/>
              </a:rPr>
              <a:t>"Zero"</a:t>
            </a:r>
            <a:br>
              <a:rPr lang="en-US" sz="2400" b="1" dirty="0">
                <a:solidFill>
                  <a:schemeClr val="accent1"/>
                </a:solidFill>
                <a:latin typeface="Corbel-Bold"/>
              </a:rPr>
            </a:br>
            <a:r>
              <a:rPr lang="en-US" sz="2400" b="1">
                <a:solidFill>
                  <a:schemeClr val="accent1"/>
                </a:solidFill>
                <a:latin typeface="Corbel-Bold"/>
              </a:rPr>
              <a:t>273 </a:t>
            </a:r>
            <a:r>
              <a:rPr lang="en-US" sz="2400" b="1">
                <a:solidFill>
                  <a:schemeClr val="accent1"/>
                </a:solidFill>
                <a:latin typeface="Corbel-Bold"/>
                <a:sym typeface="Wingdings" panose="05000000000000000000" pitchFamily="2" charset="2"/>
              </a:rPr>
              <a:t></a:t>
            </a:r>
            <a:r>
              <a:rPr lang="en-US" sz="2400" b="1">
                <a:solidFill>
                  <a:schemeClr val="accent1"/>
                </a:solidFill>
                <a:latin typeface="Corbel-Bold"/>
              </a:rPr>
              <a:t> </a:t>
            </a:r>
            <a:r>
              <a:rPr lang="en-US" sz="2400" b="1" dirty="0">
                <a:solidFill>
                  <a:schemeClr val="accent1"/>
                </a:solidFill>
                <a:latin typeface="Corbel-Bold"/>
              </a:rPr>
              <a:t>"Two hundred seventy three"</a:t>
            </a:r>
            <a:br>
              <a:rPr lang="en-US" sz="2400" b="1" dirty="0">
                <a:solidFill>
                  <a:schemeClr val="accent1"/>
                </a:solidFill>
                <a:latin typeface="Corbel-Bold"/>
              </a:rPr>
            </a:br>
            <a:r>
              <a:rPr lang="en-US" sz="2400" b="1">
                <a:solidFill>
                  <a:schemeClr val="accent1"/>
                </a:solidFill>
                <a:latin typeface="Corbel-Bold"/>
              </a:rPr>
              <a:t>400 </a:t>
            </a:r>
            <a:r>
              <a:rPr lang="en-US" sz="2400" b="1">
                <a:solidFill>
                  <a:schemeClr val="accent1"/>
                </a:solidFill>
                <a:latin typeface="Corbel-Bold"/>
                <a:sym typeface="Wingdings" panose="05000000000000000000" pitchFamily="2" charset="2"/>
              </a:rPr>
              <a:t></a:t>
            </a:r>
            <a:r>
              <a:rPr lang="en-US" sz="2400" b="1">
                <a:solidFill>
                  <a:schemeClr val="accent1"/>
                </a:solidFill>
                <a:latin typeface="Corbel-Bold"/>
              </a:rPr>
              <a:t> </a:t>
            </a:r>
            <a:r>
              <a:rPr lang="en-US" sz="2400" b="1" dirty="0">
                <a:solidFill>
                  <a:schemeClr val="accent1"/>
                </a:solidFill>
                <a:latin typeface="Corbel-Bold"/>
              </a:rPr>
              <a:t>"Four hundred"</a:t>
            </a:r>
            <a:br>
              <a:rPr lang="en-US" sz="2400" b="1" dirty="0">
                <a:solidFill>
                  <a:schemeClr val="accent1"/>
                </a:solidFill>
                <a:latin typeface="Corbel-Bold"/>
              </a:rPr>
            </a:br>
            <a:r>
              <a:rPr lang="en-US" sz="2400" b="1">
                <a:solidFill>
                  <a:schemeClr val="accent1"/>
                </a:solidFill>
                <a:latin typeface="Corbel-Bold"/>
              </a:rPr>
              <a:t>501 </a:t>
            </a:r>
            <a:r>
              <a:rPr lang="en-US" sz="2400" b="1">
                <a:solidFill>
                  <a:schemeClr val="accent1"/>
                </a:solidFill>
                <a:latin typeface="Corbel-Bold"/>
                <a:sym typeface="Wingdings" panose="05000000000000000000" pitchFamily="2" charset="2"/>
              </a:rPr>
              <a:t></a:t>
            </a:r>
            <a:r>
              <a:rPr lang="en-US" sz="2400" b="1">
                <a:solidFill>
                  <a:schemeClr val="accent1"/>
                </a:solidFill>
                <a:latin typeface="Corbel-Bold"/>
              </a:rPr>
              <a:t>"</a:t>
            </a:r>
            <a:r>
              <a:rPr lang="en-US" sz="2400" b="1" dirty="0">
                <a:solidFill>
                  <a:schemeClr val="accent1"/>
                </a:solidFill>
                <a:latin typeface="Corbel-Bold"/>
              </a:rPr>
              <a:t>Five hundred and one"</a:t>
            </a:r>
            <a:br>
              <a:rPr lang="en-US" sz="2400" b="1" dirty="0">
                <a:solidFill>
                  <a:schemeClr val="accent1"/>
                </a:solidFill>
                <a:latin typeface="Corbel-Bold"/>
              </a:rPr>
            </a:br>
            <a:r>
              <a:rPr lang="en-US" sz="2400" b="1">
                <a:solidFill>
                  <a:schemeClr val="accent1"/>
                </a:solidFill>
                <a:latin typeface="Corbel-Bold"/>
              </a:rPr>
              <a:t>711 </a:t>
            </a:r>
            <a:r>
              <a:rPr lang="en-US" sz="2400" b="1">
                <a:solidFill>
                  <a:schemeClr val="accent1"/>
                </a:solidFill>
                <a:latin typeface="Corbel-Bold"/>
                <a:sym typeface="Wingdings" panose="05000000000000000000" pitchFamily="2" charset="2"/>
              </a:rPr>
              <a:t></a:t>
            </a:r>
            <a:r>
              <a:rPr lang="en-US" sz="2400" b="1">
                <a:solidFill>
                  <a:schemeClr val="accent1"/>
                </a:solidFill>
                <a:latin typeface="Corbel-Bold"/>
              </a:rPr>
              <a:t> </a:t>
            </a:r>
            <a:r>
              <a:rPr lang="en-US" sz="2400" b="1" dirty="0">
                <a:solidFill>
                  <a:schemeClr val="accent1"/>
                </a:solidFill>
                <a:latin typeface="Corbel-Bold"/>
              </a:rPr>
              <a:t>"Severn hundred and eleven" </a:t>
            </a:r>
            <a:br>
              <a:rPr lang="en-US" sz="2400" dirty="0"/>
            </a:br>
            <a:endParaRPr lang="en-US" sz="2400" dirty="0">
              <a:solidFill>
                <a:schemeClr val="accent1"/>
              </a:solidFill>
            </a:endParaRPr>
          </a:p>
          <a:p>
            <a:br>
              <a:rPr lang="en-US" sz="2400" dirty="0">
                <a:solidFill>
                  <a:schemeClr val="accent1"/>
                </a:solidFill>
              </a:rPr>
            </a:b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A6BA02-CCF6-455C-B525-E55937E7C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M.Hawkar Kheder Shaikha</a:t>
            </a:r>
          </a:p>
        </p:txBody>
      </p:sp>
    </p:spTree>
    <p:extLst>
      <p:ext uri="{BB962C8B-B14F-4D97-AF65-F5344CB8AC3E}">
        <p14:creationId xmlns:p14="http://schemas.microsoft.com/office/powerpoint/2010/main" val="707319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991A857-2B98-4010-96C7-526B88A1DAAB}"/>
              </a:ext>
            </a:extLst>
          </p:cNvPr>
          <p:cNvSpPr/>
          <p:nvPr/>
        </p:nvSpPr>
        <p:spPr>
          <a:xfrm>
            <a:off x="2097353" y="242102"/>
            <a:ext cx="6096000" cy="98488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Corbel-Bold"/>
              </a:rPr>
              <a:t>Comparison Operators</a:t>
            </a:r>
            <a:r>
              <a:rPr lang="en-US" dirty="0">
                <a:solidFill>
                  <a:srgbClr val="C00000"/>
                </a:solidFill>
              </a:rPr>
              <a:t> </a:t>
            </a:r>
            <a:br>
              <a:rPr lang="en-US" dirty="0">
                <a:solidFill>
                  <a:srgbClr val="C00000"/>
                </a:solidFill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10E7F9F-8A80-44E1-971C-75717D7668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780537"/>
              </p:ext>
            </p:extLst>
          </p:nvPr>
        </p:nvGraphicFramePr>
        <p:xfrm>
          <a:off x="1301857" y="1463678"/>
          <a:ext cx="7444442" cy="4952618"/>
        </p:xfrm>
        <a:graphic>
          <a:graphicData uri="http://schemas.openxmlformats.org/drawingml/2006/table">
            <a:tbl>
              <a:tblPr/>
              <a:tblGrid>
                <a:gridCol w="3810089">
                  <a:extLst>
                    <a:ext uri="{9D8B030D-6E8A-4147-A177-3AD203B41FA5}">
                      <a16:colId xmlns:a16="http://schemas.microsoft.com/office/drawing/2014/main" val="3833033525"/>
                    </a:ext>
                  </a:extLst>
                </a:gridCol>
                <a:gridCol w="3634353">
                  <a:extLst>
                    <a:ext uri="{9D8B030D-6E8A-4147-A177-3AD203B41FA5}">
                      <a16:colId xmlns:a16="http://schemas.microsoft.com/office/drawing/2014/main" val="2244038369"/>
                    </a:ext>
                  </a:extLst>
                </a:gridCol>
              </a:tblGrid>
              <a:tr h="1052653">
                <a:tc>
                  <a:txBody>
                    <a:bodyPr/>
                    <a:lstStyle/>
                    <a:p>
                      <a:r>
                        <a:rPr lang="en-US" sz="3600" b="1" i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orbel-Bold"/>
                        </a:rPr>
                        <a:t>Operator </a:t>
                      </a:r>
                      <a:endParaRPr lang="en-US" sz="20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</a:txBody>
                  <a:tcPr marL="87611" marR="87611" marT="43805" marB="4380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orbel-Bold"/>
                        </a:rPr>
                        <a:t>Notation in C#</a:t>
                      </a:r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</a:txBody>
                  <a:tcPr marL="87611" marR="87611" marT="43805" marB="4380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447147"/>
                  </a:ext>
                </a:extLst>
              </a:tr>
              <a:tr h="529691">
                <a:tc>
                  <a:txBody>
                    <a:bodyPr/>
                    <a:lstStyle/>
                    <a:p>
                      <a:r>
                        <a:rPr lang="en-US" sz="2800" b="1" i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orbel-Bold"/>
                        </a:rPr>
                        <a:t>Equals </a:t>
                      </a:r>
                      <a:endParaRPr lang="en-US" sz="20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</a:txBody>
                  <a:tcPr marL="87611" marR="87611" marT="43805" marB="4380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i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onsolas-Bold"/>
                        </a:rPr>
                        <a:t>==</a:t>
                      </a:r>
                      <a:endParaRPr lang="en-US" sz="20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</a:txBody>
                  <a:tcPr marL="87611" marR="87611" marT="43805" marB="4380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2157201"/>
                  </a:ext>
                </a:extLst>
              </a:tr>
              <a:tr h="529691">
                <a:tc>
                  <a:txBody>
                    <a:bodyPr/>
                    <a:lstStyle/>
                    <a:p>
                      <a:r>
                        <a:rPr lang="en-US" sz="2800" b="1" i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orbel-Bold"/>
                        </a:rPr>
                        <a:t>Not Equals </a:t>
                      </a:r>
                      <a:endParaRPr lang="en-US" sz="20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</a:txBody>
                  <a:tcPr marL="87611" marR="87611" marT="43805" marB="4380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i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onsolas-Bold"/>
                        </a:rPr>
                        <a:t>!=</a:t>
                      </a:r>
                      <a:endParaRPr lang="en-US" sz="20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</a:txBody>
                  <a:tcPr marL="87611" marR="87611" marT="43805" marB="4380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896321"/>
                  </a:ext>
                </a:extLst>
              </a:tr>
              <a:tr h="529691">
                <a:tc>
                  <a:txBody>
                    <a:bodyPr/>
                    <a:lstStyle/>
                    <a:p>
                      <a:r>
                        <a:rPr lang="en-US" sz="2800" b="1" i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orbel-Bold"/>
                        </a:rPr>
                        <a:t>Greater Than </a:t>
                      </a:r>
                      <a:endParaRPr lang="en-US" sz="20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</a:txBody>
                  <a:tcPr marL="87611" marR="87611" marT="43805" marB="4380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i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onsolas-Bold"/>
                        </a:rPr>
                        <a:t>&gt;</a:t>
                      </a:r>
                      <a:endParaRPr lang="en-US" sz="20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</a:txBody>
                  <a:tcPr marL="87611" marR="87611" marT="43805" marB="4380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1169272"/>
                  </a:ext>
                </a:extLst>
              </a:tr>
              <a:tr h="969155">
                <a:tc>
                  <a:txBody>
                    <a:bodyPr/>
                    <a:lstStyle/>
                    <a:p>
                      <a:r>
                        <a:rPr lang="en-US" sz="2800" b="1" i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orbel-Bold"/>
                        </a:rPr>
                        <a:t>Greater Than or Equals </a:t>
                      </a:r>
                      <a:endParaRPr lang="en-US" sz="20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</a:txBody>
                  <a:tcPr marL="87611" marR="87611" marT="43805" marB="4380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onsolas-Bold"/>
                        </a:rPr>
                        <a:t>&gt;=</a:t>
                      </a:r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</a:txBody>
                  <a:tcPr marL="87611" marR="87611" marT="43805" marB="4380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9622117"/>
                  </a:ext>
                </a:extLst>
              </a:tr>
              <a:tr h="529691">
                <a:tc>
                  <a:txBody>
                    <a:bodyPr/>
                    <a:lstStyle/>
                    <a:p>
                      <a:r>
                        <a:rPr lang="en-US" sz="2800" b="1" i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orbel-Bold"/>
                        </a:rPr>
                        <a:t>Less Than </a:t>
                      </a:r>
                      <a:endParaRPr lang="en-US" sz="20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</a:txBody>
                  <a:tcPr marL="87611" marR="87611" marT="43805" marB="4380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i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onsolas-Bold"/>
                        </a:rPr>
                        <a:t>&lt;</a:t>
                      </a:r>
                      <a:endParaRPr lang="en-US" sz="20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</a:txBody>
                  <a:tcPr marL="87611" marR="87611" marT="43805" marB="4380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7651430"/>
                  </a:ext>
                </a:extLst>
              </a:tr>
              <a:tr h="812046">
                <a:tc>
                  <a:txBody>
                    <a:bodyPr/>
                    <a:lstStyle/>
                    <a:p>
                      <a:r>
                        <a:rPr lang="en-US" sz="2800" b="1" i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orbel-Bold"/>
                        </a:rPr>
                        <a:t>Less Than or Equals </a:t>
                      </a:r>
                      <a:endParaRPr lang="en-US" sz="20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</a:txBody>
                  <a:tcPr marL="87611" marR="87611" marT="43805" marB="4380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onsolas-Bold"/>
                        </a:rPr>
                        <a:t>&lt;=</a:t>
                      </a:r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</a:txBody>
                  <a:tcPr marL="87611" marR="87611" marT="43805" marB="4380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2042737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6799D236-8691-464C-BAB1-5BEFCDEE3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0375" y="18208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11E077-4BF8-41EA-BFAF-A50166769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M.Hawkar Kheder Shaikha</a:t>
            </a:r>
          </a:p>
        </p:txBody>
      </p:sp>
    </p:spTree>
    <p:extLst>
      <p:ext uri="{BB962C8B-B14F-4D97-AF65-F5344CB8AC3E}">
        <p14:creationId xmlns:p14="http://schemas.microsoft.com/office/powerpoint/2010/main" val="3167102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73BE991-4424-48F6-AC61-4BA61BE3632F}"/>
              </a:ext>
            </a:extLst>
          </p:cNvPr>
          <p:cNvSpPr/>
          <p:nvPr/>
        </p:nvSpPr>
        <p:spPr>
          <a:xfrm>
            <a:off x="1095214" y="1091821"/>
            <a:ext cx="9149166" cy="1046440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-Bold"/>
              </a:rPr>
              <a:t>bool result = 5 &lt;= 6;</a:t>
            </a:r>
            <a:b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-Bold"/>
              </a:rPr>
            </a:b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-Bold"/>
              </a:rPr>
              <a:t>Console.WriteLine(result); // True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b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942825B-3BA6-4AF1-8604-0E198DF0F997}"/>
              </a:ext>
            </a:extLst>
          </p:cNvPr>
          <p:cNvSpPr/>
          <p:nvPr/>
        </p:nvSpPr>
        <p:spPr>
          <a:xfrm>
            <a:off x="1095214" y="418216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+mj-lt"/>
              </a:rPr>
              <a:t>Example:</a:t>
            </a:r>
            <a:r>
              <a:rPr lang="en-US" sz="3200" dirty="0">
                <a:solidFill>
                  <a:srgbClr val="C00000"/>
                </a:solidFill>
                <a:latin typeface="+mj-lt"/>
              </a:rPr>
              <a:t> </a:t>
            </a:r>
            <a:br>
              <a:rPr lang="en-US" sz="3200" dirty="0">
                <a:solidFill>
                  <a:srgbClr val="C00000"/>
                </a:solidFill>
                <a:latin typeface="+mj-lt"/>
              </a:rPr>
            </a:br>
            <a:endParaRPr lang="en-US" sz="32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61BE6A8-7BF7-48EB-935D-5788BCF3A4C3}"/>
              </a:ext>
            </a:extLst>
          </p:cNvPr>
          <p:cNvSpPr/>
          <p:nvPr/>
        </p:nvSpPr>
        <p:spPr>
          <a:xfrm>
            <a:off x="1095214" y="2936557"/>
            <a:ext cx="6096000" cy="98488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Corbel-Bold"/>
              </a:rPr>
              <a:t>Logical Operators</a:t>
            </a:r>
            <a:r>
              <a:rPr lang="en-US" dirty="0">
                <a:solidFill>
                  <a:srgbClr val="C00000"/>
                </a:solidFill>
              </a:rPr>
              <a:t> </a:t>
            </a:r>
            <a:br>
              <a:rPr lang="en-US" dirty="0">
                <a:solidFill>
                  <a:srgbClr val="C00000"/>
                </a:solidFill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802FEA5-9466-4D34-B81F-635ADBEF27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426341"/>
              </p:ext>
            </p:extLst>
          </p:nvPr>
        </p:nvGraphicFramePr>
        <p:xfrm>
          <a:off x="1095214" y="3734855"/>
          <a:ext cx="7448229" cy="2407920"/>
        </p:xfrm>
        <a:graphic>
          <a:graphicData uri="http://schemas.openxmlformats.org/drawingml/2006/table">
            <a:tbl>
              <a:tblPr/>
              <a:tblGrid>
                <a:gridCol w="3853498">
                  <a:extLst>
                    <a:ext uri="{9D8B030D-6E8A-4147-A177-3AD203B41FA5}">
                      <a16:colId xmlns:a16="http://schemas.microsoft.com/office/drawing/2014/main" val="3201261331"/>
                    </a:ext>
                  </a:extLst>
                </a:gridCol>
                <a:gridCol w="3594731">
                  <a:extLst>
                    <a:ext uri="{9D8B030D-6E8A-4147-A177-3AD203B41FA5}">
                      <a16:colId xmlns:a16="http://schemas.microsoft.com/office/drawing/2014/main" val="65547308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3200" b="1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orbel-Bold"/>
                        </a:rPr>
                        <a:t>Operator 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orbel-Bold"/>
                        </a:rPr>
                        <a:t>Notation in C#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36259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b="1" i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orbel-Bold"/>
                        </a:rPr>
                        <a:t>Logical NOT </a:t>
                      </a:r>
                      <a:endParaRPr lang="en-US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i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onsolas-Bold"/>
                        </a:rPr>
                        <a:t>!</a:t>
                      </a:r>
                      <a:endParaRPr lang="en-US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637629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b="1" i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orbel-Bold"/>
                        </a:rPr>
                        <a:t>Logical AND </a:t>
                      </a:r>
                      <a:endParaRPr lang="en-US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onsolas-Bold"/>
                        </a:rPr>
                        <a:t>&amp;&amp;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574541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b="1" i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orbel-Bold"/>
                        </a:rPr>
                        <a:t>Logical OR </a:t>
                      </a:r>
                      <a:endParaRPr lang="en-US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i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onsolas-Bold"/>
                        </a:rPr>
                        <a:t>||</a:t>
                      </a:r>
                      <a:endParaRPr lang="en-US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75425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b="1" i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orbel-Bold"/>
                        </a:rPr>
                        <a:t>Logical Exclusive OR (XOR) </a:t>
                      </a:r>
                      <a:endParaRPr lang="en-US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onsolas-Bold"/>
                        </a:rPr>
                        <a:t>^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0906059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03119565-BED8-42C1-BDEA-A4A1D74B8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1875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4D84DD9-CBC7-4695-AE41-C3A63A177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M.Hawkar Kheder Shaikha</a:t>
            </a:r>
          </a:p>
        </p:txBody>
      </p:sp>
    </p:spTree>
    <p:extLst>
      <p:ext uri="{BB962C8B-B14F-4D97-AF65-F5344CB8AC3E}">
        <p14:creationId xmlns:p14="http://schemas.microsoft.com/office/powerpoint/2010/main" val="3028747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55E3A93-A5C0-4FBD-8890-C714160D5229}"/>
              </a:ext>
            </a:extLst>
          </p:cNvPr>
          <p:cNvSpPr/>
          <p:nvPr/>
        </p:nvSpPr>
        <p:spPr>
          <a:xfrm>
            <a:off x="3623186" y="381885"/>
            <a:ext cx="60960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5000" b="1" dirty="0">
                <a:solidFill>
                  <a:srgbClr val="C00000"/>
                </a:solidFill>
                <a:effectLst>
                  <a:reflection blurRad="6350" stA="60000" endA="900" endPos="58000" dir="5400000" sy="-100000" algn="bl" rotWithShape="0"/>
                </a:effectLst>
                <a:latin typeface="Consolas-Bold"/>
              </a:rPr>
              <a:t>if </a:t>
            </a:r>
            <a:r>
              <a:rPr lang="en-US" sz="5000" b="1" dirty="0">
                <a:solidFill>
                  <a:srgbClr val="C00000"/>
                </a:solidFill>
                <a:effectLst>
                  <a:reflection blurRad="6350" stA="60000" endA="900" endPos="58000" dir="5400000" sy="-100000" algn="bl" rotWithShape="0"/>
                </a:effectLst>
                <a:latin typeface="Corbel-Bold"/>
              </a:rPr>
              <a:t>and </a:t>
            </a:r>
            <a:r>
              <a:rPr lang="en-US" sz="5000" b="1" dirty="0">
                <a:solidFill>
                  <a:srgbClr val="C00000"/>
                </a:solidFill>
                <a:effectLst>
                  <a:reflection blurRad="6350" stA="60000" endA="900" endPos="58000" dir="5400000" sy="-100000" algn="bl" rotWithShape="0"/>
                </a:effectLst>
                <a:latin typeface="Consolas-Bold"/>
              </a:rPr>
              <a:t>if-else</a:t>
            </a:r>
            <a:r>
              <a:rPr lang="en-US" dirty="0">
                <a:solidFill>
                  <a:srgbClr val="C0000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 </a:t>
            </a:r>
            <a:br>
              <a:rPr lang="en-US" dirty="0">
                <a:solidFill>
                  <a:srgbClr val="C00000"/>
                </a:solidFill>
                <a:effectLst>
                  <a:reflection blurRad="6350" stA="60000" endA="900" endPos="58000" dir="5400000" sy="-100000" algn="bl" rotWithShape="0"/>
                </a:effectLst>
              </a:rPr>
            </a:br>
            <a:endParaRPr lang="en-US" dirty="0">
              <a:solidFill>
                <a:srgbClr val="C00000"/>
              </a:solidFill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F1E7DE-0743-4F3A-8F34-90FEE746E67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23186" y="1520658"/>
            <a:ext cx="4719482" cy="462901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26AC19-CD03-4DDE-9645-7504F9B83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M.Hawkar Kheder Shaikha</a:t>
            </a:r>
          </a:p>
        </p:txBody>
      </p:sp>
    </p:spTree>
    <p:extLst>
      <p:ext uri="{BB962C8B-B14F-4D97-AF65-F5344CB8AC3E}">
        <p14:creationId xmlns:p14="http://schemas.microsoft.com/office/powerpoint/2010/main" val="2670154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9FDC200-AB7B-4D3C-B918-46C062EE7E8F}"/>
              </a:ext>
            </a:extLst>
          </p:cNvPr>
          <p:cNvSpPr/>
          <p:nvPr/>
        </p:nvSpPr>
        <p:spPr>
          <a:xfrm>
            <a:off x="796413" y="573082"/>
            <a:ext cx="7919884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Corbel-Bold"/>
              </a:rPr>
              <a:t>The </a:t>
            </a:r>
            <a:r>
              <a:rPr lang="en-US" sz="4000" b="1" dirty="0">
                <a:solidFill>
                  <a:srgbClr val="C00000"/>
                </a:solidFill>
                <a:latin typeface="Consolas-Bold"/>
              </a:rPr>
              <a:t>if </a:t>
            </a:r>
            <a:r>
              <a:rPr lang="en-US" sz="4000" b="1" dirty="0">
                <a:solidFill>
                  <a:srgbClr val="C00000"/>
                </a:solidFill>
                <a:latin typeface="Corbel-Bold"/>
              </a:rPr>
              <a:t>Statement</a:t>
            </a:r>
          </a:p>
          <a:p>
            <a:pPr marL="342900" indent="-34290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sz="2300" dirty="0">
                <a:solidFill>
                  <a:srgbClr val="B5DBE5"/>
                </a:solidFill>
                <a:latin typeface="Wingdings2"/>
              </a:rPr>
              <a:t> 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latin typeface="Corbel-Bold"/>
              </a:rPr>
              <a:t>The most simple conditional statement</a:t>
            </a:r>
          </a:p>
          <a:p>
            <a:pPr marL="342900" indent="-34290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latin typeface="Corbel-Bold"/>
              </a:rPr>
              <a:t>Enables you to test for a condition</a:t>
            </a:r>
          </a:p>
          <a:p>
            <a:pPr marL="342900" indent="-34290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latin typeface="Corbel-Bold"/>
              </a:rPr>
              <a:t>Branch to different parts of the code depending on the result</a:t>
            </a:r>
          </a:p>
          <a:p>
            <a:pPr marL="342900" indent="-34290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latin typeface="Corbel-Bold"/>
              </a:rPr>
              <a:t>The simplest form of an 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latin typeface="Consolas-Bold"/>
              </a:rPr>
              <a:t>if 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latin typeface="Corbel-Bold"/>
              </a:rPr>
              <a:t>statement: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EBB1F10-6CBD-4E39-8CAD-8FF80292C4CF}"/>
              </a:ext>
            </a:extLst>
          </p:cNvPr>
          <p:cNvSpPr/>
          <p:nvPr/>
        </p:nvSpPr>
        <p:spPr>
          <a:xfrm>
            <a:off x="1484671" y="4150426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chemeClr val="accent1"/>
                </a:solidFill>
                <a:latin typeface="Consolas-Bold"/>
              </a:rPr>
              <a:t>if</a:t>
            </a:r>
            <a:r>
              <a:rPr lang="en-US" sz="3600" b="1" dirty="0">
                <a:solidFill>
                  <a:schemeClr val="bg2">
                    <a:lumMod val="10000"/>
                  </a:schemeClr>
                </a:solidFill>
                <a:latin typeface="Consolas-Bold"/>
              </a:rPr>
              <a:t> (</a:t>
            </a:r>
            <a:r>
              <a:rPr lang="en-US" sz="3600" b="1" dirty="0">
                <a:solidFill>
                  <a:schemeClr val="accent2"/>
                </a:solidFill>
                <a:latin typeface="Consolas-Bold"/>
              </a:rPr>
              <a:t>condition</a:t>
            </a:r>
            <a:r>
              <a:rPr lang="en-US" sz="3600" b="1" dirty="0">
                <a:solidFill>
                  <a:schemeClr val="bg2">
                    <a:lumMod val="10000"/>
                  </a:schemeClr>
                </a:solidFill>
                <a:latin typeface="Consolas-Bold"/>
              </a:rPr>
              <a:t>)</a:t>
            </a:r>
            <a:br>
              <a:rPr lang="en-US" sz="3600" b="1" dirty="0">
                <a:solidFill>
                  <a:schemeClr val="bg2">
                    <a:lumMod val="10000"/>
                  </a:schemeClr>
                </a:solidFill>
                <a:latin typeface="Consolas-Bold"/>
              </a:rPr>
            </a:br>
            <a:r>
              <a:rPr lang="en-US" sz="3600" b="1" dirty="0">
                <a:solidFill>
                  <a:schemeClr val="bg2">
                    <a:lumMod val="10000"/>
                  </a:schemeClr>
                </a:solidFill>
                <a:latin typeface="Consolas-Bold"/>
              </a:rPr>
              <a:t>{</a:t>
            </a:r>
            <a:br>
              <a:rPr lang="en-US" sz="3600" b="1" dirty="0">
                <a:solidFill>
                  <a:schemeClr val="bg2">
                    <a:lumMod val="10000"/>
                  </a:schemeClr>
                </a:solidFill>
                <a:latin typeface="Consolas-Bold"/>
              </a:rPr>
            </a:br>
            <a:r>
              <a:rPr lang="en-US" sz="3600" b="1" dirty="0">
                <a:solidFill>
                  <a:srgbClr val="00B050"/>
                </a:solidFill>
                <a:latin typeface="Consolas-Bold"/>
              </a:rPr>
              <a:t>statements</a:t>
            </a:r>
            <a:r>
              <a:rPr lang="en-US" sz="3600" b="1" dirty="0">
                <a:solidFill>
                  <a:schemeClr val="bg2">
                    <a:lumMod val="10000"/>
                  </a:schemeClr>
                </a:solidFill>
                <a:latin typeface="Consolas-Bold"/>
              </a:rPr>
              <a:t>;</a:t>
            </a:r>
            <a:br>
              <a:rPr lang="en-US" sz="3600" b="1" dirty="0">
                <a:solidFill>
                  <a:schemeClr val="bg2">
                    <a:lumMod val="10000"/>
                  </a:schemeClr>
                </a:solidFill>
                <a:latin typeface="Consolas-Bold"/>
              </a:rPr>
            </a:br>
            <a:r>
              <a:rPr lang="en-US" sz="3600" b="1" dirty="0">
                <a:solidFill>
                  <a:schemeClr val="bg2">
                    <a:lumMod val="10000"/>
                  </a:schemeClr>
                </a:solidFill>
                <a:latin typeface="Consolas-Bold"/>
              </a:rPr>
              <a:t>}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</a:rPr>
              <a:t> </a:t>
            </a:r>
            <a:br>
              <a:rPr lang="en-US" sz="3600" dirty="0">
                <a:solidFill>
                  <a:schemeClr val="bg2">
                    <a:lumMod val="10000"/>
                  </a:schemeClr>
                </a:solidFill>
              </a:rPr>
            </a:br>
            <a:endParaRPr lang="en-US" sz="36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DA7EBE-3025-49F3-9CF8-1B11CA5DD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M.Hawkar Kheder Shaikha</a:t>
            </a:r>
          </a:p>
        </p:txBody>
      </p:sp>
    </p:spTree>
    <p:extLst>
      <p:ext uri="{BB962C8B-B14F-4D97-AF65-F5344CB8AC3E}">
        <p14:creationId xmlns:p14="http://schemas.microsoft.com/office/powerpoint/2010/main" val="1726023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E09E0CD-0FBF-41EA-AB99-A1A867F574DA}"/>
              </a:ext>
            </a:extLst>
          </p:cNvPr>
          <p:cNvSpPr/>
          <p:nvPr/>
        </p:nvSpPr>
        <p:spPr>
          <a:xfrm>
            <a:off x="511276" y="197346"/>
            <a:ext cx="1029929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i="0" dirty="0">
                <a:solidFill>
                  <a:srgbClr val="C00000"/>
                </a:solidFill>
                <a:effectLst/>
                <a:latin typeface="Corbel-Bold"/>
              </a:rPr>
              <a:t>Condition and Statement</a:t>
            </a:r>
            <a:endParaRPr lang="en-US" sz="4000" b="1" dirty="0">
              <a:solidFill>
                <a:schemeClr val="accent1"/>
              </a:solidFill>
              <a:latin typeface="Corbel-Bold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chemeClr val="accent1"/>
                </a:solidFill>
                <a:latin typeface="Corbel-Bold"/>
              </a:rPr>
              <a:t>The condition can be: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chemeClr val="accent1"/>
                </a:solidFill>
                <a:latin typeface="Corbel-Bold"/>
              </a:rPr>
              <a:t>Boolean variable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chemeClr val="accent1"/>
                </a:solidFill>
                <a:latin typeface="Corbel-Bold"/>
              </a:rPr>
              <a:t>Boolean logical expression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chemeClr val="accent1"/>
                </a:solidFill>
                <a:latin typeface="Corbel-Bold"/>
              </a:rPr>
              <a:t>Comparison expression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chemeClr val="accent1"/>
                </a:solidFill>
                <a:latin typeface="Corbel-Bold"/>
              </a:rPr>
              <a:t>The condition cannot be integer variable (like in C / C++)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chemeClr val="accent1"/>
                </a:solidFill>
                <a:latin typeface="Corbel-Bold"/>
              </a:rPr>
              <a:t>The statement can be:</a:t>
            </a:r>
          </a:p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accent1"/>
                </a:solidFill>
                <a:latin typeface="Corbel-Bold"/>
              </a:rPr>
              <a:t>Single statement ending with a semicolon</a:t>
            </a:r>
          </a:p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accent1"/>
                </a:solidFill>
                <a:latin typeface="Corbel-Bold"/>
              </a:rPr>
              <a:t>Block enclosed in braces</a:t>
            </a:r>
            <a:r>
              <a:rPr lang="en-US" sz="3200" dirty="0">
                <a:solidFill>
                  <a:schemeClr val="accent1"/>
                </a:solidFill>
              </a:rPr>
              <a:t> </a:t>
            </a:r>
            <a:br>
              <a:rPr lang="en-US" sz="3200" dirty="0">
                <a:solidFill>
                  <a:schemeClr val="accent1"/>
                </a:solidFill>
              </a:rPr>
            </a:b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B1C4C4-54F7-42A6-B19F-4D47B7FC8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M.Hawkar Kheder Shaikha</a:t>
            </a:r>
          </a:p>
        </p:txBody>
      </p:sp>
    </p:spTree>
    <p:extLst>
      <p:ext uri="{BB962C8B-B14F-4D97-AF65-F5344CB8AC3E}">
        <p14:creationId xmlns:p14="http://schemas.microsoft.com/office/powerpoint/2010/main" val="2664153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C27BD6-A5F0-45D1-85C4-A75D926DCABD}"/>
              </a:ext>
            </a:extLst>
          </p:cNvPr>
          <p:cNvSpPr/>
          <p:nvPr/>
        </p:nvSpPr>
        <p:spPr>
          <a:xfrm>
            <a:off x="467032" y="385123"/>
            <a:ext cx="951762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Corbel-Bold"/>
              </a:rPr>
              <a:t>The condition is evaluated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accent1"/>
                </a:solidFill>
                <a:latin typeface="Wingdings2"/>
              </a:rPr>
              <a:t> </a:t>
            </a:r>
            <a:r>
              <a:rPr lang="en-US" sz="3600" b="1" dirty="0">
                <a:solidFill>
                  <a:schemeClr val="accent1"/>
                </a:solidFill>
                <a:latin typeface="Corbel-Bold"/>
              </a:rPr>
              <a:t>If it is true, the statement is executed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accent1"/>
                </a:solidFill>
                <a:latin typeface="Corbel-Bold"/>
              </a:rPr>
              <a:t>If it is false, the statement is skipped</a:t>
            </a:r>
            <a:r>
              <a:rPr lang="en-US" sz="3600" dirty="0">
                <a:solidFill>
                  <a:schemeClr val="accent1"/>
                </a:solidFill>
              </a:rPr>
              <a:t> </a:t>
            </a:r>
            <a:br>
              <a:rPr lang="en-US" sz="3600" dirty="0">
                <a:solidFill>
                  <a:schemeClr val="accent1"/>
                </a:solidFill>
              </a:rPr>
            </a:br>
            <a:endParaRPr lang="en-US" sz="3600" dirty="0">
              <a:solidFill>
                <a:schemeClr val="accent1"/>
              </a:solidFill>
            </a:endParaRP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0D3854F-ED0E-4273-91E5-5B6DD0F553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7582934"/>
              </p:ext>
            </p:extLst>
          </p:nvPr>
        </p:nvGraphicFramePr>
        <p:xfrm>
          <a:off x="2142714" y="2405218"/>
          <a:ext cx="5187234" cy="4067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0" name="Image" r:id="rId3" imgW="7326720" imgH="4494960" progId="Photoshop.Image.18">
                  <p:embed/>
                </p:oleObj>
              </mc:Choice>
              <mc:Fallback>
                <p:oleObj name="Image" r:id="rId3" imgW="7326720" imgH="4494960" progId="Photoshop.Image.1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42714" y="2405218"/>
                        <a:ext cx="5187234" cy="40676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7A62BF-15E8-4392-9BA5-27DF22E8D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M.Hawkar Kheder Shaikha</a:t>
            </a:r>
          </a:p>
        </p:txBody>
      </p:sp>
    </p:spTree>
    <p:extLst>
      <p:ext uri="{BB962C8B-B14F-4D97-AF65-F5344CB8AC3E}">
        <p14:creationId xmlns:p14="http://schemas.microsoft.com/office/powerpoint/2010/main" val="312911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3A6333A-9651-4DED-AB1F-1332436AD8B9}"/>
              </a:ext>
            </a:extLst>
          </p:cNvPr>
          <p:cNvSpPr/>
          <p:nvPr/>
        </p:nvSpPr>
        <p:spPr>
          <a:xfrm>
            <a:off x="732503" y="40688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Corbel-Bold"/>
              </a:rPr>
              <a:t>The </a:t>
            </a:r>
            <a:r>
              <a:rPr lang="en-US" sz="3600" b="1" dirty="0">
                <a:solidFill>
                  <a:srgbClr val="C00000"/>
                </a:solidFill>
                <a:latin typeface="Consolas-Bold"/>
              </a:rPr>
              <a:t>if </a:t>
            </a:r>
            <a:r>
              <a:rPr lang="en-US" sz="3600" b="1" dirty="0">
                <a:solidFill>
                  <a:srgbClr val="C00000"/>
                </a:solidFill>
                <a:latin typeface="Corbel-Bold"/>
              </a:rPr>
              <a:t>Statement – Example</a:t>
            </a:r>
            <a:r>
              <a:rPr lang="en-US" sz="3600" dirty="0">
                <a:solidFill>
                  <a:srgbClr val="C00000"/>
                </a:solidFill>
              </a:rPr>
              <a:t> </a:t>
            </a:r>
            <a:br>
              <a:rPr lang="en-US" sz="3600" dirty="0">
                <a:solidFill>
                  <a:srgbClr val="C00000"/>
                </a:solidFill>
              </a:rPr>
            </a:b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1CF275A-0974-4EDC-9668-825BAB4F01AB}"/>
              </a:ext>
            </a:extLst>
          </p:cNvPr>
          <p:cNvSpPr/>
          <p:nvPr/>
        </p:nvSpPr>
        <p:spPr>
          <a:xfrm>
            <a:off x="732502" y="1161079"/>
            <a:ext cx="1097771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 Main(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[] args)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        {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400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.WriteLine(</a:t>
            </a:r>
            <a:r>
              <a:rPr lang="en-US" sz="2400" dirty="0">
                <a:solidFill>
                  <a:srgbClr val="A31515"/>
                </a:solidFill>
                <a:latin typeface="Consolas" panose="020B0609020204030204" pitchFamily="49" charset="0"/>
              </a:rPr>
              <a:t>"Enter two numbers."</a:t>
            </a:r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 biggerNumber =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.Parse(</a:t>
            </a:r>
            <a:r>
              <a:rPr lang="en-US" sz="2400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.ReadLine());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 smallerNumber =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.Parse(</a:t>
            </a:r>
            <a:r>
              <a:rPr lang="en-US" sz="2400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.ReadLine());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 (smallerNumber &gt; biggerNumber)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            {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                biggerNumber = smallerNumber;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            }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400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.WriteLine(</a:t>
            </a:r>
            <a:r>
              <a:rPr lang="en-US" sz="2400" dirty="0">
                <a:solidFill>
                  <a:srgbClr val="A31515"/>
                </a:solidFill>
                <a:latin typeface="Consolas" panose="020B0609020204030204" pitchFamily="49" charset="0"/>
              </a:rPr>
              <a:t>"The greater number is: {0}"</a:t>
            </a:r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            biggerNumber);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400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.ReadKey();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        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83C13B-1676-4D63-9EC3-9BC542AFF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M.Hawkar Kheder Shaikha</a:t>
            </a:r>
          </a:p>
        </p:txBody>
      </p:sp>
    </p:spTree>
    <p:extLst>
      <p:ext uri="{BB962C8B-B14F-4D97-AF65-F5344CB8AC3E}">
        <p14:creationId xmlns:p14="http://schemas.microsoft.com/office/powerpoint/2010/main" val="2276116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</TotalTime>
  <Words>1063</Words>
  <Application>Microsoft Office PowerPoint</Application>
  <PresentationFormat>Widescreen</PresentationFormat>
  <Paragraphs>193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Arial</vt:lpstr>
      <vt:lpstr>Calibri</vt:lpstr>
      <vt:lpstr>Calibri Light</vt:lpstr>
      <vt:lpstr>Consolas</vt:lpstr>
      <vt:lpstr>Consolas-Bold</vt:lpstr>
      <vt:lpstr>Corbel-Bold</vt:lpstr>
      <vt:lpstr>Wingdings</vt:lpstr>
      <vt:lpstr>Wingdings2</vt:lpstr>
      <vt:lpstr>Office Theme</vt:lpstr>
      <vt:lpstr>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75</cp:revision>
  <dcterms:created xsi:type="dcterms:W3CDTF">2019-07-28T09:30:49Z</dcterms:created>
  <dcterms:modified xsi:type="dcterms:W3CDTF">2019-10-20T19:26:58Z</dcterms:modified>
</cp:coreProperties>
</file>