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80F7D-80ED-4D05-B484-99A5E9C74A5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2002C-1B6E-4EA1-9D3C-34A36745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3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0824-36E5-42B1-87A1-8D29EF409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1AAD0-B0EA-4648-BE92-79F79011B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7315E-FA3D-42FF-8FFB-D13C0F1F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795A-A367-4C7E-A915-D0991D8F5273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2EC94-B74B-4C76-8BFB-8583BF82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5CD61-5806-4B6C-B92B-6986858A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5C0D-2DB4-46BD-BB7F-20184992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0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8685-51FA-4866-8E73-5F6DF8AD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D895C-9533-4285-B782-422FB4F31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3E192-5031-4329-B45C-8621BCBC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86AE-0464-4E9C-8FD3-A8FCFC62830D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30A2-AA3D-4DC2-8E3D-64D474B5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DFCB6-CA2E-4488-A314-2AA0033E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5C0D-2DB4-46BD-BB7F-20184992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4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1E5996-53AB-4656-90F4-B933D0013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1280F-E823-4A3B-9DF8-265E737D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31439-6A1D-4DCB-90FB-3BA42E099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DF6C-513A-43B2-A94E-B3E76EFC3537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AE17-5374-43CA-90A3-DD0848D1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84894-6B32-430D-99C3-18E80E20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5C0D-2DB4-46BD-BB7F-20184992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431E-8789-4B12-8F81-74EF7B38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5489-0076-4410-9CCD-27C718B8F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5AB5-7271-46E3-8BE5-F21A3A629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F10C-A636-45CF-973C-88839AAC8F94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80476-3DF4-4340-8377-28762E3A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23C85-371E-4D8D-87F8-E6729F21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5C0D-2DB4-46BD-BB7F-20184992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4760-543D-41B4-9FB3-8E8451D1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52474-B971-4AFC-9290-E39D8E07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82401-157A-4B56-8108-3B57AD49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0741-2529-46DA-B452-EF75095D1113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6F1DC-2488-479D-B0E9-67295AB9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1FCF4-3A66-4EB9-B3E9-98338506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5C0D-2DB4-46BD-BB7F-20184992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8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F3690-7A1C-4C1F-8113-B59EF968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52A2-297E-48C7-B051-3E75145B8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9B585-CD45-4360-84EE-5677A5A26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01885-4B47-40AD-87E1-B0296A7F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903C-D0FC-470F-B791-66260272CF5E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A6B6D-BDB5-45FB-9A9F-2FF12FEC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76CCA-FA51-4A0A-88FC-F4A2F84D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5C0D-2DB4-46BD-BB7F-20184992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1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0638-8AD7-4896-B84F-ECFE0DDEF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5B72B-A88E-4A32-B25A-C585DF547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1F0C9-97F9-4F90-B999-492344A2E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9A72B-AAC1-4C65-AD64-D3733F408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37A2D-45F0-44A0-BB9C-0609FC694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CAC79-7DE2-4F3D-A341-A4FB13B5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D639-D526-403B-AF0B-9B44433B579E}" type="datetime1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3A864-D68D-4D11-96BB-4D85B445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9136F-7745-4E06-99F4-C2E4735B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5C0D-2DB4-46BD-BB7F-20184992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6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850B-A7E7-4EA1-BAE2-F17276D6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0FE05-BDB4-4A87-BFE0-0C17801B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311A-C52D-4DC8-874C-B7A92124D1A7}" type="datetime1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EA831-C994-455F-ACEB-06237C49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586FD-26D4-4FFE-93FF-5B3DED79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5C0D-2DB4-46BD-BB7F-20184992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9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94ABF-304F-42F7-939A-C93D1EBD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89BD-2675-445F-836C-CF41BE5FEBA5}" type="datetime1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3AB183-A161-42C6-8BE9-68D3F9B5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BFEDE-DF2F-419C-AD67-A386E359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5C0D-2DB4-46BD-BB7F-20184992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2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CE46-63AE-482C-B93D-F362116B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F35E-FE19-4756-8E5B-A7AB08C5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6BD30-E744-4187-B3E1-FF22A11EB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B68E6-3663-431F-85F1-03E17595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C44F-958A-4D39-BC21-650AA105D329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A86B2-3439-4CFF-8A97-60BCE858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E134F-8D3E-4BBF-BB7B-BD569478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5C0D-2DB4-46BD-BB7F-20184992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6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7C050-B8A2-495B-B4D9-39A526AC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0CC586-CD55-4390-B382-6913AE363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33C76-43AE-4DE0-A4C7-A6439AE01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2BB23-F4CB-4F46-BF94-6B53159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1A35-E134-45D5-A4DC-087A4F94E41B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C6469-6E53-4F82-850D-3E9A985A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353F8-1080-4F07-9E04-B68CE291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5C0D-2DB4-46BD-BB7F-20184992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8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112BC-44AA-45F6-B1BA-B779596F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A8E73-0E49-40D9-B73F-8BE1EFB5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BFE1-6C2E-44CA-B432-4FB03D543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6E12A-20ED-466C-B077-151D2BB600CF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758E6-A549-4468-B8A7-60FF81FB4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M.Hawkar Kheder Shaikha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774E8-A1CA-46AA-B4C5-EFB14F0CB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25C0D-2DB4-46BD-BB7F-20184992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92218-5CD7-447B-9D40-3609D2E96B37}"/>
              </a:ext>
            </a:extLst>
          </p:cNvPr>
          <p:cNvSpPr/>
          <p:nvPr/>
        </p:nvSpPr>
        <p:spPr>
          <a:xfrm>
            <a:off x="585019" y="187594"/>
            <a:ext cx="82050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chemeClr val="accent2"/>
                </a:solidFill>
                <a:effectLst/>
                <a:latin typeface="Corbel-Bold"/>
              </a:rPr>
              <a:t>Loops</a:t>
            </a:r>
            <a:br>
              <a:rPr lang="en-US" sz="6000" b="1" i="0" dirty="0">
                <a:solidFill>
                  <a:schemeClr val="accent2"/>
                </a:solidFill>
                <a:effectLst/>
                <a:latin typeface="Corbel-Bold"/>
              </a:rPr>
            </a:b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Execute Blocks of Code Multiple Times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br>
              <a:rPr lang="en-US" sz="3200" dirty="0">
                <a:solidFill>
                  <a:schemeClr val="accent2"/>
                </a:solidFill>
              </a:rPr>
            </a:br>
            <a:endParaRPr lang="en-US" sz="3200" dirty="0">
              <a:solidFill>
                <a:schemeClr val="accent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530282-1FCE-4DDF-B204-2B9858C9CC80}"/>
              </a:ext>
            </a:extLst>
          </p:cNvPr>
          <p:cNvGrpSpPr/>
          <p:nvPr/>
        </p:nvGrpSpPr>
        <p:grpSpPr>
          <a:xfrm>
            <a:off x="1143779" y="2256504"/>
            <a:ext cx="9681537" cy="3908322"/>
            <a:chOff x="1143779" y="2256504"/>
            <a:chExt cx="9681537" cy="3908322"/>
          </a:xfrm>
        </p:grpSpPr>
        <p:pic>
          <p:nvPicPr>
            <p:cNvPr id="1026" name="Picture 2" descr="https://fuddlepixel.com/uploads/2015/12/loopcon.png">
              <a:extLst>
                <a:ext uri="{FF2B5EF4-FFF2-40B4-BE49-F238E27FC236}">
                  <a16:creationId xmlns:a16="http://schemas.microsoft.com/office/drawing/2014/main" id="{FFDE9590-251C-4E00-A813-FC79ACADCD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-152" b="-5185"/>
            <a:stretch/>
          </p:blipFill>
          <p:spPr bwMode="auto">
            <a:xfrm>
              <a:off x="1143779" y="2256504"/>
              <a:ext cx="9681537" cy="3908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4C7B51-35F2-4F79-93A0-28107A360333}"/>
                </a:ext>
              </a:extLst>
            </p:cNvPr>
            <p:cNvSpPr/>
            <p:nvPr/>
          </p:nvSpPr>
          <p:spPr>
            <a:xfrm>
              <a:off x="8377084" y="5486400"/>
              <a:ext cx="2330245" cy="516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2CC8F-509E-4C7E-AC66-9A76A626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93418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79F572-ED88-46AF-B6D1-C7C49B0A9957}"/>
              </a:ext>
            </a:extLst>
          </p:cNvPr>
          <p:cNvSpPr/>
          <p:nvPr/>
        </p:nvSpPr>
        <p:spPr>
          <a:xfrm>
            <a:off x="717753" y="178021"/>
            <a:ext cx="978309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The block of statements is repeated</a:t>
            </a:r>
          </a:p>
          <a:p>
            <a:pPr marL="1028700" lvl="1" indent="-5715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While the Boolean loop condition holds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The loop is executed at least once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1"/>
              </a:solidFill>
              <a:latin typeface="Corbel-Bold"/>
            </a:endParaRPr>
          </a:p>
          <a:p>
            <a:pPr>
              <a:buClr>
                <a:schemeClr val="accent2"/>
              </a:buClr>
            </a:pPr>
            <a:r>
              <a:rPr lang="en-US" sz="2800" b="1" dirty="0">
                <a:solidFill>
                  <a:srgbClr val="C00000"/>
                </a:solidFill>
                <a:latin typeface="Corbel-Bold"/>
                <a:sym typeface="Wingdings" panose="05000000000000000000" pitchFamily="2" charset="2"/>
              </a:rPr>
              <a:t></a:t>
            </a:r>
            <a:r>
              <a:rPr lang="en-US" sz="2800" b="1" dirty="0">
                <a:solidFill>
                  <a:srgbClr val="C00000"/>
                </a:solidFill>
                <a:latin typeface="Corbel-Bold"/>
              </a:rPr>
              <a:t>Calculating N factorial 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660DCE-DDAA-445A-AEDE-D11EC6CA92AD}"/>
              </a:ext>
            </a:extLst>
          </p:cNvPr>
          <p:cNvSpPr/>
          <p:nvPr/>
        </p:nvSpPr>
        <p:spPr>
          <a:xfrm>
            <a:off x="1170038" y="2455716"/>
            <a:ext cx="7870723" cy="36933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n =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Convert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.ToInt32(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factorial = 1;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factorial *= n;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n--;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(n &gt; 0);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.WriteLine(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"n! = 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+ factorial);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D53CF-2F5E-4220-B8C6-569FDD14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274276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E4FD8145-CA8F-4E31-9283-1AEBBF5F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4BE3D4-677F-4FCC-A6DE-FA237C17E533}"/>
              </a:ext>
            </a:extLst>
          </p:cNvPr>
          <p:cNvSpPr/>
          <p:nvPr/>
        </p:nvSpPr>
        <p:spPr>
          <a:xfrm>
            <a:off x="378541" y="215151"/>
            <a:ext cx="3249562" cy="707886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onsolas-Bold"/>
              </a:rPr>
              <a:t>for </a:t>
            </a:r>
            <a:r>
              <a:rPr lang="en-US" sz="4000" b="1" dirty="0">
                <a:solidFill>
                  <a:srgbClr val="C00000"/>
                </a:solidFill>
                <a:latin typeface="Corbel-Bold"/>
              </a:rPr>
              <a:t>Loops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8BBDD1-DFF0-4870-8B3B-8D8C72C7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2177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D0D9B6-5343-47AF-A07F-62D5D776CF59}"/>
              </a:ext>
            </a:extLst>
          </p:cNvPr>
          <p:cNvSpPr/>
          <p:nvPr/>
        </p:nvSpPr>
        <p:spPr>
          <a:xfrm>
            <a:off x="540774" y="49537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orbel-Bold"/>
              </a:rPr>
              <a:t>The typical </a:t>
            </a:r>
            <a:r>
              <a:rPr lang="en-US" sz="3200" b="1" dirty="0">
                <a:solidFill>
                  <a:srgbClr val="C00000"/>
                </a:solidFill>
                <a:latin typeface="Consolas-Bold"/>
              </a:rPr>
              <a:t>for </a:t>
            </a:r>
            <a:r>
              <a:rPr lang="en-US" sz="3200" b="1" dirty="0">
                <a:solidFill>
                  <a:srgbClr val="C00000"/>
                </a:solidFill>
                <a:latin typeface="Corbel-Bold"/>
              </a:rPr>
              <a:t>loop syntax is: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C44029-74C9-4A3E-9991-668B4201CE48}"/>
              </a:ext>
            </a:extLst>
          </p:cNvPr>
          <p:cNvSpPr/>
          <p:nvPr/>
        </p:nvSpPr>
        <p:spPr>
          <a:xfrm>
            <a:off x="673510" y="1554710"/>
            <a:ext cx="8942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onsolas-Bold"/>
              </a:rPr>
              <a:t>for (initialization; test; update)</a:t>
            </a:r>
            <a:br>
              <a:rPr lang="en-US" sz="36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3600" b="1" dirty="0">
                <a:solidFill>
                  <a:schemeClr val="accent1"/>
                </a:solidFill>
                <a:latin typeface="Consolas-Bold"/>
              </a:rPr>
              <a:t>{</a:t>
            </a:r>
            <a:br>
              <a:rPr lang="en-US" sz="36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3600" b="1" dirty="0">
                <a:solidFill>
                  <a:schemeClr val="accent1"/>
                </a:solidFill>
                <a:latin typeface="Consolas-Bold"/>
              </a:rPr>
              <a:t>statements;</a:t>
            </a:r>
            <a:br>
              <a:rPr lang="en-US" sz="36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3600" b="1" dirty="0">
                <a:solidFill>
                  <a:schemeClr val="accent1"/>
                </a:solidFill>
                <a:latin typeface="Consolas-Bold"/>
              </a:rPr>
              <a:t>}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br>
              <a:rPr lang="en-US" sz="3600" dirty="0">
                <a:solidFill>
                  <a:schemeClr val="accent1"/>
                </a:solidFill>
              </a:rPr>
            </a:b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5A4E47-8B07-4C63-ABF6-18B35FB7FF6D}"/>
              </a:ext>
            </a:extLst>
          </p:cNvPr>
          <p:cNvSpPr/>
          <p:nvPr/>
        </p:nvSpPr>
        <p:spPr>
          <a:xfrm>
            <a:off x="4921045" y="2694818"/>
            <a:ext cx="6096000" cy="34163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2800" b="0" i="0" dirty="0">
                <a:solidFill>
                  <a:schemeClr val="accent2"/>
                </a:solidFill>
                <a:effectLst/>
                <a:latin typeface="Wingdings2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Corbel-Bold"/>
              </a:rPr>
              <a:t>Consists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/>
                </a:solidFill>
                <a:latin typeface="Wingdings2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Corbel-Bold"/>
              </a:rPr>
              <a:t>Initialization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2"/>
                </a:solidFill>
                <a:latin typeface="Corbel-Bold"/>
              </a:rPr>
              <a:t>Boolean test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2"/>
                </a:solidFill>
                <a:latin typeface="Corbel-Bold"/>
              </a:rPr>
              <a:t>Update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2"/>
                </a:solidFill>
                <a:latin typeface="Corbel-Bold"/>
              </a:rPr>
              <a:t>Loop body block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br>
              <a:rPr lang="en-US" sz="3600" dirty="0">
                <a:solidFill>
                  <a:schemeClr val="accent2"/>
                </a:solidFill>
              </a:rPr>
            </a:b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59E63-38CC-460E-8063-5D54C0B3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428770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55AB17-DE64-4921-95DA-A010B534572E}"/>
              </a:ext>
            </a:extLst>
          </p:cNvPr>
          <p:cNvSpPr/>
          <p:nvPr/>
        </p:nvSpPr>
        <p:spPr>
          <a:xfrm>
            <a:off x="452282" y="347887"/>
            <a:ext cx="8957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orbel-Bold"/>
              </a:rPr>
              <a:t>A simple for-loop to calculate n!: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B65D58-0BD1-467E-BDA2-DA47C8012447}"/>
              </a:ext>
            </a:extLst>
          </p:cNvPr>
          <p:cNvSpPr/>
          <p:nvPr/>
        </p:nvSpPr>
        <p:spPr>
          <a:xfrm>
            <a:off x="452282" y="1670831"/>
            <a:ext cx="10225550" cy="415498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n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.Parse(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decimal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factorial = 1;</a:t>
            </a:r>
          </a:p>
          <a:p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i = 1; i &lt;= n; i++)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factorial *= i;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.WriteLine(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"N! = 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+ factorial);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4A4E-0C94-46C4-93DE-216845DA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31248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01AD14-222D-4331-8FD9-CDBC2789ACF7}"/>
              </a:ext>
            </a:extLst>
          </p:cNvPr>
          <p:cNvSpPr/>
          <p:nvPr/>
        </p:nvSpPr>
        <p:spPr>
          <a:xfrm>
            <a:off x="422787" y="371619"/>
            <a:ext cx="10505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Complex </a:t>
            </a: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for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-loops could have several counter variables: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CABFFD-7D10-4B32-BDFB-16D80994F15D}"/>
              </a:ext>
            </a:extLst>
          </p:cNvPr>
          <p:cNvSpPr/>
          <p:nvPr/>
        </p:nvSpPr>
        <p:spPr>
          <a:xfrm>
            <a:off x="326922" y="1905506"/>
            <a:ext cx="11538155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i = 1, sum = 1; i &lt;= 128; i = i * 2, sum += i)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.WriteLine(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"i={0}, sum={1}"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, i, sum);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E071BB-E8FC-42F1-955E-073EBDB6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383512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ADDD01-B82F-41C7-B0B7-C4F154AD448A}"/>
              </a:ext>
            </a:extLst>
          </p:cNvPr>
          <p:cNvSpPr/>
          <p:nvPr/>
        </p:nvSpPr>
        <p:spPr>
          <a:xfrm>
            <a:off x="585020" y="33313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N^M – Example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97AB16-6AC9-4B4C-8F96-12ECFDF0D421}"/>
              </a:ext>
            </a:extLst>
          </p:cNvPr>
          <p:cNvSpPr/>
          <p:nvPr/>
        </p:nvSpPr>
        <p:spPr>
          <a:xfrm>
            <a:off x="0" y="1305342"/>
            <a:ext cx="102255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n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.Parse(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m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.Parse(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decimal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result = 1;</a:t>
            </a:r>
          </a:p>
          <a:p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i = 0; i &lt; m; i++)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result *= n;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.WriteLine(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n^m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 = 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+ result);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9312E-2E4C-452D-A975-2636DE59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219608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2751B3-D321-42F8-A4C0-5FAE6D7B1508}"/>
              </a:ext>
            </a:extLst>
          </p:cNvPr>
          <p:cNvSpPr/>
          <p:nvPr/>
        </p:nvSpPr>
        <p:spPr>
          <a:xfrm>
            <a:off x="481781" y="352406"/>
            <a:ext cx="11228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chemeClr val="accent1"/>
                </a:solidFill>
                <a:effectLst/>
                <a:latin typeface="Corbel-Bold"/>
              </a:rPr>
              <a:t>Using 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Consolas-Bold"/>
              </a:rPr>
              <a:t>continue 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Corbel-Bold"/>
              </a:rPr>
              <a:t>Operator</a:t>
            </a:r>
            <a:endParaRPr lang="en-US" sz="3600" b="1" dirty="0">
              <a:solidFill>
                <a:schemeClr val="accent1"/>
              </a:solidFill>
              <a:latin typeface="Corbel-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continue </a:t>
            </a: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operator ends the iteration of the inner-most loop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Example: sum all odd numbers in </a:t>
            </a: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[1, n] </a:t>
            </a: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that are not divisors of </a:t>
            </a: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7</a:t>
            </a: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: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27523C-4C4F-4078-ABC9-6C15C691C5AB}"/>
              </a:ext>
            </a:extLst>
          </p:cNvPr>
          <p:cNvSpPr/>
          <p:nvPr/>
        </p:nvSpPr>
        <p:spPr>
          <a:xfrm>
            <a:off x="703007" y="1834201"/>
            <a:ext cx="8676967" cy="46782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n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.Parse(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sum = 0;</a:t>
            </a:r>
          </a:p>
          <a:p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i = 1; i &lt;= n; i += 2)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(i % 7 == 0)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continue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sum += i;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.WriteLine(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"sum = {0}"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, sum);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E7C66-5FD0-4CE0-8CD1-207916B77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831227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764B2-A482-4729-AF94-C14F3B40D239}"/>
              </a:ext>
            </a:extLst>
          </p:cNvPr>
          <p:cNvSpPr/>
          <p:nvPr/>
        </p:nvSpPr>
        <p:spPr>
          <a:xfrm>
            <a:off x="599767" y="17090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Consolas-Bold"/>
              </a:rPr>
              <a:t>foreach </a:t>
            </a:r>
            <a:r>
              <a:rPr lang="en-US" sz="4800" b="1" dirty="0">
                <a:solidFill>
                  <a:srgbClr val="C00000"/>
                </a:solidFill>
                <a:latin typeface="Corbel-Bold"/>
              </a:rPr>
              <a:t>Loop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53246-8440-425B-A16D-B91B14E2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131" y="819667"/>
            <a:ext cx="5285146" cy="5218666"/>
          </a:xfrm>
          <a:prstGeom prst="rect">
            <a:avLst/>
          </a:prstGeom>
        </p:spPr>
      </p:pic>
      <p:pic>
        <p:nvPicPr>
          <p:cNvPr id="6146" name="Picture 2" descr="https://upload.wikimedia.org/wikipedia/commons/thumb/1/13/For-Loop-Mint-Programming-Language-Type-2.gif/220px-For-Loop-Mint-Programming-Language-Type-2.gif">
            <a:extLst>
              <a:ext uri="{FF2B5EF4-FFF2-40B4-BE49-F238E27FC236}">
                <a16:creationId xmlns:a16="http://schemas.microsoft.com/office/drawing/2014/main" id="{62FE17F4-B76E-4484-A059-96AFD1F4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5" y="1333499"/>
            <a:ext cx="4523453" cy="45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F2758-5C49-482A-B8A6-F7A09ADE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2945725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C4FEA3-CD15-4D3D-A1DD-734AAD0E6F19}"/>
              </a:ext>
            </a:extLst>
          </p:cNvPr>
          <p:cNvSpPr/>
          <p:nvPr/>
        </p:nvSpPr>
        <p:spPr>
          <a:xfrm>
            <a:off x="467032" y="303641"/>
            <a:ext cx="9665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orbel-Bold"/>
              </a:rPr>
              <a:t>The typical </a:t>
            </a:r>
            <a:r>
              <a:rPr lang="en-US" sz="3600" b="1" dirty="0">
                <a:solidFill>
                  <a:schemeClr val="accent1"/>
                </a:solidFill>
                <a:latin typeface="Consolas-Bold"/>
              </a:rPr>
              <a:t>foreach</a:t>
            </a:r>
            <a:r>
              <a:rPr lang="en-US" sz="3600" b="1" dirty="0">
                <a:solidFill>
                  <a:srgbClr val="C00000"/>
                </a:solidFill>
                <a:latin typeface="Consolas-Bold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Corbel-Bold"/>
              </a:rPr>
              <a:t>loop syntax is: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br>
              <a:rPr lang="en-US" sz="3600" dirty="0">
                <a:solidFill>
                  <a:srgbClr val="C00000"/>
                </a:solidFill>
              </a:rPr>
            </a:b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10276E-EB54-4808-A606-5DE86EC9A197}"/>
              </a:ext>
            </a:extLst>
          </p:cNvPr>
          <p:cNvSpPr/>
          <p:nvPr/>
        </p:nvSpPr>
        <p:spPr>
          <a:xfrm>
            <a:off x="732503" y="1392478"/>
            <a:ext cx="9915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foreach (Type element in collection)</a:t>
            </a:r>
            <a:br>
              <a:rPr lang="en-US" sz="32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{</a:t>
            </a:r>
            <a:br>
              <a:rPr lang="en-US" sz="32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statements;</a:t>
            </a:r>
            <a:br>
              <a:rPr lang="en-US" sz="32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}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E4CE10-1BAA-4201-96BE-9884059CA3A6}"/>
              </a:ext>
            </a:extLst>
          </p:cNvPr>
          <p:cNvSpPr/>
          <p:nvPr/>
        </p:nvSpPr>
        <p:spPr>
          <a:xfrm>
            <a:off x="3790335" y="2192697"/>
            <a:ext cx="76691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accent2"/>
                </a:solidFill>
                <a:effectLst/>
                <a:latin typeface="Wingdings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Corbel-Bold"/>
              </a:rPr>
              <a:t>Iterates over all elements of a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  <a:latin typeface="Corbel-Bold"/>
              </a:rPr>
              <a:t>The </a:t>
            </a:r>
            <a:r>
              <a:rPr lang="en-US" sz="3200" b="1" dirty="0">
                <a:solidFill>
                  <a:schemeClr val="accent2"/>
                </a:solidFill>
                <a:latin typeface="Consolas-Bold"/>
              </a:rPr>
              <a:t>element </a:t>
            </a:r>
            <a:r>
              <a:rPr lang="en-US" sz="3200" b="1" dirty="0">
                <a:solidFill>
                  <a:schemeClr val="accent2"/>
                </a:solidFill>
                <a:latin typeface="Corbel-Bold"/>
              </a:rPr>
              <a:t>is the loop variable that takes sequentially all collection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  <a:latin typeface="Corbel-Bold"/>
              </a:rPr>
              <a:t>The </a:t>
            </a:r>
            <a:r>
              <a:rPr lang="en-US" sz="3200" b="1" dirty="0">
                <a:solidFill>
                  <a:schemeClr val="accent2"/>
                </a:solidFill>
                <a:latin typeface="Consolas-Bold"/>
              </a:rPr>
              <a:t>collection </a:t>
            </a:r>
            <a:r>
              <a:rPr lang="en-US" sz="3200" b="1" dirty="0">
                <a:solidFill>
                  <a:schemeClr val="accent2"/>
                </a:solidFill>
                <a:latin typeface="Corbel-Bold"/>
              </a:rPr>
              <a:t>can be list, array or other group of elements of the same type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br>
              <a:rPr lang="en-US" sz="3200" dirty="0">
                <a:solidFill>
                  <a:schemeClr val="accent2"/>
                </a:solidFill>
              </a:rPr>
            </a:b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E7278-B129-4A94-BF59-C6230172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307481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4D4ABD-FC72-4F47-AFFA-E663619A153D}"/>
              </a:ext>
            </a:extLst>
          </p:cNvPr>
          <p:cNvSpPr/>
          <p:nvPr/>
        </p:nvSpPr>
        <p:spPr>
          <a:xfrm>
            <a:off x="1007806" y="1612332"/>
            <a:ext cx="10176388" cy="41549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[] days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[]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"Monday"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"Tuesday"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"Wednesday"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"Thursday"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"Friday"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"Saturday"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"Sunday"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};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foreach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day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days)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.WriteLine(day);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54ABF8-D97E-4EF5-A925-0CDB65E16472}"/>
              </a:ext>
            </a:extLst>
          </p:cNvPr>
          <p:cNvSpPr/>
          <p:nvPr/>
        </p:nvSpPr>
        <p:spPr>
          <a:xfrm>
            <a:off x="599767" y="28889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orbel-Bold"/>
              </a:rPr>
              <a:t>Example of </a:t>
            </a:r>
            <a:r>
              <a:rPr lang="en-US" sz="4000" b="1" dirty="0">
                <a:solidFill>
                  <a:schemeClr val="accent2"/>
                </a:solidFill>
                <a:latin typeface="Consolas-Bold"/>
              </a:rPr>
              <a:t>foreach </a:t>
            </a:r>
            <a:r>
              <a:rPr lang="en-US" sz="4000" b="1" dirty="0">
                <a:solidFill>
                  <a:schemeClr val="accent2"/>
                </a:solidFill>
                <a:latin typeface="Corbel-Bold"/>
              </a:rPr>
              <a:t>loop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br>
              <a:rPr lang="en-US" sz="4000" dirty="0">
                <a:solidFill>
                  <a:schemeClr val="accent2"/>
                </a:solidFill>
              </a:rPr>
            </a:b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F48DF-93B1-44B5-8F74-6ED8A378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37779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5E422-478D-49F9-99CF-393E5DDBFF9E}"/>
              </a:ext>
            </a:extLst>
          </p:cNvPr>
          <p:cNvSpPr/>
          <p:nvPr/>
        </p:nvSpPr>
        <p:spPr>
          <a:xfrm>
            <a:off x="791497" y="43637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Corbel-Bold"/>
              </a:rPr>
              <a:t>Table of Contents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0067F2-AD76-452C-9CE9-A93788DD8015}"/>
              </a:ext>
            </a:extLst>
          </p:cNvPr>
          <p:cNvSpPr/>
          <p:nvPr/>
        </p:nvSpPr>
        <p:spPr>
          <a:xfrm>
            <a:off x="791497" y="1434180"/>
            <a:ext cx="48423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What is a Loop?</a:t>
            </a:r>
          </a:p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Loops in C#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while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loops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do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… </a:t>
            </a: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while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loops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for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loops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foreach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loops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Nested loops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s://reviewediting.files.wordpress.com/2012/07/contents.jpg">
            <a:extLst>
              <a:ext uri="{FF2B5EF4-FFF2-40B4-BE49-F238E27FC236}">
                <a16:creationId xmlns:a16="http://schemas.microsoft.com/office/drawing/2014/main" id="{3355FD00-1CE8-479F-B50E-E5011C25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78" y="113035"/>
            <a:ext cx="5392994" cy="539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2E27D-1C2A-462A-90A7-E925E018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998280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D5F518-1206-4D34-B289-735F4DDAB412}"/>
              </a:ext>
            </a:extLst>
          </p:cNvPr>
          <p:cNvSpPr/>
          <p:nvPr/>
        </p:nvSpPr>
        <p:spPr>
          <a:xfrm>
            <a:off x="452284" y="37738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Corbel-Bold"/>
              </a:rPr>
              <a:t>Nested Loops</a:t>
            </a:r>
            <a:r>
              <a:rPr lang="en-US" sz="44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BF8E7-665D-4E34-B97E-C0D01C36C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53" y="377383"/>
            <a:ext cx="5449974" cy="552329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44D32-E163-498D-90B1-D61FFDD2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2997721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D3BD43-B069-465C-9820-96E117E06738}"/>
              </a:ext>
            </a:extLst>
          </p:cNvPr>
          <p:cNvSpPr/>
          <p:nvPr/>
        </p:nvSpPr>
        <p:spPr>
          <a:xfrm>
            <a:off x="850489" y="445361"/>
            <a:ext cx="11066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/>
                </a:solidFill>
                <a:latin typeface="Corbel-Bold"/>
              </a:rPr>
              <a:t>A composition of loops is called a nested loop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/>
                </a:solidFill>
                <a:latin typeface="Corbel-Bold"/>
              </a:rPr>
              <a:t>A loop inside another loop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ED1F39-723E-4F27-8F67-48EDEC402401}"/>
              </a:ext>
            </a:extLst>
          </p:cNvPr>
          <p:cNvSpPr/>
          <p:nvPr/>
        </p:nvSpPr>
        <p:spPr>
          <a:xfrm>
            <a:off x="850488" y="1978004"/>
            <a:ext cx="9001435" cy="40626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n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.Parse(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row = 1; row &lt;= n; row++)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column = 1; column &lt;= row; column++)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.Write(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"{0} 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, column);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.WriteLine();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  <a:endParaRPr lang="en-US" sz="20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06CDE8D-0396-42DE-AC2B-713B486DE98B}"/>
              </a:ext>
            </a:extLst>
          </p:cNvPr>
          <p:cNvSpPr/>
          <p:nvPr/>
        </p:nvSpPr>
        <p:spPr>
          <a:xfrm>
            <a:off x="8819527" y="1198565"/>
            <a:ext cx="2743202" cy="206031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4B3BB-037A-4F75-B9DC-7E385C7D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3354962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61E338-B0B7-4F4A-907A-92B42E42330B}"/>
              </a:ext>
            </a:extLst>
          </p:cNvPr>
          <p:cNvSpPr/>
          <p:nvPr/>
        </p:nvSpPr>
        <p:spPr>
          <a:xfrm>
            <a:off x="457201" y="260236"/>
            <a:ext cx="10176385" cy="646330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pt-BR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pt-BR" sz="1600" dirty="0">
                <a:solidFill>
                  <a:srgbClr val="0000FF"/>
                </a:solidFill>
                <a:latin typeface="Consolas" panose="020B0609020204030204" pitchFamily="49" charset="0"/>
              </a:rPr>
              <a:t>uint</a:t>
            </a:r>
            <a:r>
              <a:rPr lang="pt-BR" sz="1600" dirty="0">
                <a:solidFill>
                  <a:prstClr val="black"/>
                </a:solidFill>
                <a:latin typeface="Consolas" panose="020B0609020204030204" pitchFamily="49" charset="0"/>
              </a:rPr>
              <a:t> n = </a:t>
            </a:r>
            <a:r>
              <a:rPr lang="pt-BR" sz="1600" dirty="0">
                <a:solidFill>
                  <a:srgbClr val="0000FF"/>
                </a:solidFill>
                <a:latin typeface="Consolas" panose="020B0609020204030204" pitchFamily="49" charset="0"/>
              </a:rPr>
              <a:t>uint</a:t>
            </a:r>
            <a:r>
              <a:rPr lang="pt-BR" sz="1600" dirty="0">
                <a:solidFill>
                  <a:prstClr val="black"/>
                </a:solidFill>
                <a:latin typeface="Consolas" panose="020B0609020204030204" pitchFamily="49" charset="0"/>
              </a:rPr>
              <a:t>.Parse(</a:t>
            </a:r>
            <a:r>
              <a:rPr lang="pt-BR" sz="16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pt-BR" sz="1600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m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.Parse(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uint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number = n; number &lt;= m; number++)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prime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divider = 2;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uint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maxDivider = 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uint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)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.Sqrt(number);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(divider &lt;= maxDivider)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(number % divider == 0)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    prime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}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divider++;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}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(prime)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.Write(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"{0} "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, number);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}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4F595E-CE96-4117-B80B-04068C01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243489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5E49F8-AF7B-4754-965C-84CF6E299D8D}"/>
              </a:ext>
            </a:extLst>
          </p:cNvPr>
          <p:cNvSpPr/>
          <p:nvPr/>
        </p:nvSpPr>
        <p:spPr>
          <a:xfrm>
            <a:off x="555523" y="2741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orbel-Bold"/>
              </a:rPr>
              <a:t>C# Jump Statements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C6F3B1-7620-49FF-80BB-2E33549E79B2}"/>
              </a:ext>
            </a:extLst>
          </p:cNvPr>
          <p:cNvSpPr/>
          <p:nvPr/>
        </p:nvSpPr>
        <p:spPr>
          <a:xfrm>
            <a:off x="555523" y="1024446"/>
            <a:ext cx="109039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Jump statements are:</a:t>
            </a:r>
          </a:p>
          <a:p>
            <a:pPr marL="914400" lvl="1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/>
                </a:solidFill>
                <a:latin typeface="Consolas-Bold"/>
              </a:rPr>
              <a:t>break</a:t>
            </a:r>
            <a:r>
              <a:rPr lang="en-US" sz="2800" b="1" dirty="0">
                <a:solidFill>
                  <a:schemeClr val="accent2"/>
                </a:solidFill>
                <a:latin typeface="Corbel-Bold"/>
              </a:rPr>
              <a:t>, </a:t>
            </a:r>
            <a:r>
              <a:rPr lang="en-US" sz="2800" b="1" dirty="0">
                <a:solidFill>
                  <a:schemeClr val="accent2"/>
                </a:solidFill>
                <a:latin typeface="Consolas-Bold"/>
              </a:rPr>
              <a:t>continue</a:t>
            </a:r>
            <a:r>
              <a:rPr lang="en-US" sz="2800" b="1" dirty="0">
                <a:solidFill>
                  <a:schemeClr val="accent2"/>
                </a:solidFill>
                <a:latin typeface="Corbel-Bold"/>
              </a:rPr>
              <a:t>, </a:t>
            </a:r>
            <a:r>
              <a:rPr lang="en-US" sz="2800" b="1" dirty="0">
                <a:solidFill>
                  <a:schemeClr val="accent2"/>
                </a:solidFill>
                <a:latin typeface="Consolas-Bold"/>
              </a:rPr>
              <a:t>goto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How </a:t>
            </a: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continue </a:t>
            </a: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woks?</a:t>
            </a:r>
          </a:p>
          <a:p>
            <a:pPr marL="914400" lvl="1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/>
                </a:solidFill>
                <a:latin typeface="Corbel-Bold"/>
              </a:rPr>
              <a:t>In </a:t>
            </a:r>
            <a:r>
              <a:rPr lang="en-US" sz="2800" b="1" dirty="0">
                <a:solidFill>
                  <a:schemeClr val="accent2"/>
                </a:solidFill>
                <a:latin typeface="Consolas-Bold"/>
              </a:rPr>
              <a:t>while </a:t>
            </a:r>
            <a:r>
              <a:rPr lang="en-US" sz="2800" b="1" dirty="0">
                <a:solidFill>
                  <a:schemeClr val="accent2"/>
                </a:solidFill>
                <a:latin typeface="Corbel-Bold"/>
              </a:rPr>
              <a:t>and </a:t>
            </a:r>
            <a:r>
              <a:rPr lang="en-US" sz="2800" b="1" dirty="0">
                <a:solidFill>
                  <a:schemeClr val="accent2"/>
                </a:solidFill>
                <a:latin typeface="Consolas-Bold"/>
              </a:rPr>
              <a:t>do-while </a:t>
            </a:r>
            <a:r>
              <a:rPr lang="en-US" sz="2800" b="1" dirty="0">
                <a:solidFill>
                  <a:schemeClr val="accent2"/>
                </a:solidFill>
                <a:latin typeface="Corbel-Bold"/>
              </a:rPr>
              <a:t>loops jumps to the test expression</a:t>
            </a:r>
          </a:p>
          <a:p>
            <a:pPr marL="914400" lvl="1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2"/>
                </a:solidFill>
                <a:latin typeface="Corbel-Bold"/>
              </a:rPr>
              <a:t>In </a:t>
            </a:r>
            <a:r>
              <a:rPr lang="en-US" sz="2800" b="1" dirty="0">
                <a:solidFill>
                  <a:schemeClr val="accent2"/>
                </a:solidFill>
                <a:latin typeface="Consolas-Bold"/>
              </a:rPr>
              <a:t>for </a:t>
            </a:r>
            <a:r>
              <a:rPr lang="en-US" sz="2800" b="1" dirty="0">
                <a:solidFill>
                  <a:schemeClr val="accent2"/>
                </a:solidFill>
                <a:latin typeface="Corbel-Bold"/>
              </a:rPr>
              <a:t>loops jumps to the update expression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To exit an inner loop use </a:t>
            </a: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break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To exit outer loops use </a:t>
            </a:r>
            <a:r>
              <a:rPr lang="en-US" sz="2800" b="1" dirty="0">
                <a:solidFill>
                  <a:schemeClr val="accent2"/>
                </a:solidFill>
                <a:latin typeface="Consolas-Bold"/>
              </a:rPr>
              <a:t>goto</a:t>
            </a: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with a label</a:t>
            </a:r>
          </a:p>
          <a:p>
            <a:pPr marL="914400" lvl="1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Avoid using </a:t>
            </a:r>
            <a:r>
              <a:rPr lang="en-US" sz="2800" b="1" dirty="0">
                <a:solidFill>
                  <a:schemeClr val="accent2"/>
                </a:solidFill>
                <a:latin typeface="Consolas-Bold"/>
              </a:rPr>
              <a:t>goto</a:t>
            </a: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! (it is considered harmful)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B70AE-B544-4A9E-89AE-BCD31DDC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3413119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817563-4537-489C-B89F-E7314CAA4432}"/>
              </a:ext>
            </a:extLst>
          </p:cNvPr>
          <p:cNvSpPr/>
          <p:nvPr/>
        </p:nvSpPr>
        <p:spPr>
          <a:xfrm>
            <a:off x="648929" y="966808"/>
            <a:ext cx="10427110" cy="56323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outerCounter = 0;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outer = 0; outer &lt; 10; outer++)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nb-NO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nb-NO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b-NO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b-NO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b-NO" dirty="0">
                <a:solidFill>
                  <a:prstClr val="black"/>
                </a:solidFill>
                <a:latin typeface="Consolas" panose="020B0609020204030204" pitchFamily="49" charset="0"/>
              </a:rPr>
              <a:t> inner = 0; inner &lt; 10; inner++)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{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(inner % 3 == 0)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continue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(outer == 7)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(inner + outer &gt; 9)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breakOut;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.WriteLine(outer+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+ inner);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}// end of second loop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outerCounter++;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}// end of first loop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breakOut:// label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3E627B-E188-435F-A44F-4418C4E72D4D}"/>
              </a:ext>
            </a:extLst>
          </p:cNvPr>
          <p:cNvSpPr/>
          <p:nvPr/>
        </p:nvSpPr>
        <p:spPr>
          <a:xfrm>
            <a:off x="648929" y="27414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Corbel-Bold"/>
              </a:rPr>
              <a:t>C# Jump Statements – Example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FC42D-D29F-42B9-96B1-9AE91269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3129158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4B44BC-80A8-4088-AA47-EE3E53AB1F39}"/>
              </a:ext>
            </a:extLst>
          </p:cNvPr>
          <p:cNvSpPr/>
          <p:nvPr/>
        </p:nvSpPr>
        <p:spPr>
          <a:xfrm>
            <a:off x="349044" y="378682"/>
            <a:ext cx="111399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  <a:latin typeface="Corbel-Bold"/>
              </a:rPr>
              <a:t>Nested Loops – Examples</a:t>
            </a:r>
            <a:endParaRPr lang="en-US" sz="3200" b="1" dirty="0">
              <a:solidFill>
                <a:srgbClr val="C00000"/>
              </a:solidFill>
              <a:latin typeface="Corbel-Bold"/>
            </a:endParaRPr>
          </a:p>
          <a:p>
            <a:r>
              <a:rPr lang="en-US" b="0" i="0" dirty="0">
                <a:solidFill>
                  <a:schemeClr val="accent1"/>
                </a:solidFill>
                <a:effectLst/>
                <a:latin typeface="Wingdings2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Print all four digit numbers in format </a:t>
            </a:r>
            <a:r>
              <a:rPr lang="en-US" sz="2400" b="1" dirty="0" err="1">
                <a:solidFill>
                  <a:schemeClr val="accent1"/>
                </a:solidFill>
                <a:latin typeface="Consolas-Bold"/>
              </a:rPr>
              <a:t>ABCD</a:t>
            </a: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such that </a:t>
            </a:r>
            <a:r>
              <a:rPr lang="en-US" sz="2400" b="1" dirty="0" err="1">
                <a:solidFill>
                  <a:schemeClr val="accent1"/>
                </a:solidFill>
                <a:latin typeface="Consolas-Bold"/>
              </a:rPr>
              <a:t>A</a:t>
            </a:r>
            <a:r>
              <a:rPr lang="en-US" sz="2400" b="1" dirty="0" err="1">
                <a:solidFill>
                  <a:schemeClr val="accent1"/>
                </a:solidFill>
                <a:latin typeface="Corbel-Bold"/>
              </a:rPr>
              <a:t>+</a:t>
            </a:r>
            <a:r>
              <a:rPr lang="en-US" sz="2400" b="1" dirty="0" err="1">
                <a:solidFill>
                  <a:schemeClr val="accent1"/>
                </a:solidFill>
                <a:latin typeface="Consolas-Bold"/>
              </a:rPr>
              <a:t>B</a:t>
            </a: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= </a:t>
            </a:r>
            <a:r>
              <a:rPr lang="en-US" sz="2400" b="1" dirty="0" err="1">
                <a:solidFill>
                  <a:schemeClr val="accent1"/>
                </a:solidFill>
                <a:latin typeface="Consolas-Bold"/>
              </a:rPr>
              <a:t>C</a:t>
            </a:r>
            <a:r>
              <a:rPr lang="en-US" sz="2400" b="1" dirty="0" err="1">
                <a:solidFill>
                  <a:schemeClr val="accent1"/>
                </a:solidFill>
                <a:latin typeface="Corbel-Bold"/>
              </a:rPr>
              <a:t>+</a:t>
            </a:r>
            <a:r>
              <a:rPr lang="en-US" sz="2400" b="1" dirty="0" err="1">
                <a:solidFill>
                  <a:schemeClr val="accent1"/>
                </a:solidFill>
                <a:latin typeface="Consolas-Bold"/>
              </a:rPr>
              <a:t>D</a:t>
            </a: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(known as happy numbers)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5EAF9F-7EAB-4186-BE73-DC7A1D863F33}"/>
              </a:ext>
            </a:extLst>
          </p:cNvPr>
          <p:cNvSpPr/>
          <p:nvPr/>
        </p:nvSpPr>
        <p:spPr>
          <a:xfrm>
            <a:off x="703007" y="1997713"/>
            <a:ext cx="10432025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a = 1; a &lt;= 9; a++)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b = 0; b &lt;= 9; b++)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c = 0; c &lt;= 9; c++)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d = 0; d &lt;= 9; d++)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      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(a + b == c + d)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.WriteLine(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"{0}{1}{2}{3}"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            a, b, c, d);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  <a:endParaRPr lang="en-US" sz="24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98A2A62-B5CB-4770-A90F-0C6411B6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8026" y="1367465"/>
            <a:ext cx="2934930" cy="29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D2C7A-CF11-4AF9-A8E3-3FA4F7D7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6094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5C633-0C96-4F86-AA16-C93574839DAF}"/>
              </a:ext>
            </a:extLst>
          </p:cNvPr>
          <p:cNvSpPr/>
          <p:nvPr/>
        </p:nvSpPr>
        <p:spPr>
          <a:xfrm>
            <a:off x="383458" y="364006"/>
            <a:ext cx="1157748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Corbel-Bold"/>
              </a:rPr>
              <a:t>Exercises</a:t>
            </a:r>
            <a:br>
              <a:rPr lang="en-US" sz="2200" b="1" i="0" dirty="0">
                <a:solidFill>
                  <a:schemeClr val="accent1"/>
                </a:solidFill>
                <a:effectLst/>
                <a:latin typeface="Corbel-Bold"/>
              </a:rPr>
            </a:br>
            <a:r>
              <a:rPr lang="en-US" sz="2400" b="1" i="0" dirty="0">
                <a:solidFill>
                  <a:schemeClr val="accent1"/>
                </a:solidFill>
                <a:effectLst/>
                <a:latin typeface="Corbel-Bold"/>
              </a:rPr>
              <a:t>1. </a:t>
            </a: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Write a program that prints all the numbers from 1 to N.</a:t>
            </a:r>
            <a:br>
              <a:rPr lang="en-US" sz="2400" b="1" dirty="0">
                <a:solidFill>
                  <a:schemeClr val="accent1"/>
                </a:solidFill>
                <a:latin typeface="Corbel-Bold"/>
              </a:rPr>
            </a:br>
            <a:r>
              <a:rPr lang="en-US" sz="2400" b="1" i="0" dirty="0">
                <a:solidFill>
                  <a:schemeClr val="accent1"/>
                </a:solidFill>
                <a:effectLst/>
                <a:latin typeface="Corbel-Bold"/>
              </a:rPr>
              <a:t>2. </a:t>
            </a: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Write a program that prints all the numbers from 1 to N, that are not divisible by 3 and 7 at the same time.</a:t>
            </a:r>
            <a:br>
              <a:rPr lang="en-US" sz="2400" b="1" dirty="0">
                <a:solidFill>
                  <a:schemeClr val="accent1"/>
                </a:solidFill>
                <a:latin typeface="Corbel-Bold"/>
              </a:rPr>
            </a:br>
            <a:r>
              <a:rPr lang="en-US" sz="2400" b="1" i="0" dirty="0">
                <a:solidFill>
                  <a:schemeClr val="accent1"/>
                </a:solidFill>
                <a:effectLst/>
                <a:latin typeface="Corbel-Bold"/>
              </a:rPr>
              <a:t>3. </a:t>
            </a: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Write a program that reads from the console a sequence of N integer numbers and returns the minimal and maximal of them.</a:t>
            </a:r>
            <a:br>
              <a:rPr lang="en-US" sz="2400" b="1" dirty="0">
                <a:solidFill>
                  <a:schemeClr val="accent1"/>
                </a:solidFill>
                <a:latin typeface="Corbel-Bold"/>
              </a:rPr>
            </a:br>
            <a:r>
              <a:rPr lang="en-US" sz="2400" b="1" i="0" dirty="0">
                <a:solidFill>
                  <a:schemeClr val="accent1"/>
                </a:solidFill>
                <a:effectLst/>
                <a:latin typeface="Corbel-Bold"/>
              </a:rPr>
              <a:t>4. </a:t>
            </a: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Write a program that calculates N!/K! for given N and K (1&lt;N&lt;K).</a:t>
            </a:r>
            <a:br>
              <a:rPr lang="en-US" sz="2400" b="1" dirty="0">
                <a:solidFill>
                  <a:schemeClr val="accent1"/>
                </a:solidFill>
                <a:latin typeface="Corbel-Bold"/>
              </a:rPr>
            </a:br>
            <a:r>
              <a:rPr lang="en-US" sz="2400" b="1" i="0" dirty="0">
                <a:solidFill>
                  <a:schemeClr val="accent1"/>
                </a:solidFill>
                <a:effectLst/>
                <a:latin typeface="Corbel-Bold"/>
              </a:rPr>
              <a:t>5. </a:t>
            </a: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Write a program that calculates N!*K! / (K-N)! For given N and K (1&lt;N&lt;K).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6. Write a program that, for a given two integer numbers N and X, calculates the sum</a:t>
            </a:r>
            <a:br>
              <a:rPr lang="en-US" sz="2400" b="1" dirty="0">
                <a:solidFill>
                  <a:schemeClr val="accent1"/>
                </a:solidFill>
                <a:latin typeface="Corbel-Bold"/>
              </a:rPr>
            </a:b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S = 1 + 1!/X + 2!/X2 + … + N!/</a:t>
            </a:r>
            <a:r>
              <a:rPr lang="en-US" sz="2400" b="1" dirty="0" err="1">
                <a:solidFill>
                  <a:schemeClr val="accent1"/>
                </a:solidFill>
                <a:latin typeface="Corbel-Bold"/>
              </a:rPr>
              <a:t>XN</a:t>
            </a:r>
            <a:br>
              <a:rPr lang="en-US" sz="2400" b="1" dirty="0">
                <a:solidFill>
                  <a:schemeClr val="accent1"/>
                </a:solidFill>
                <a:latin typeface="Corbel-Bold"/>
              </a:rPr>
            </a:b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7. Write a program that reads a number N and calculates the sum of the first N members of the sequence of Fibonacci: 0, 1, 1, 2, 3, 5, 8, 13, 21, 34, 55, 89, 144, 233, 377, …</a:t>
            </a:r>
            <a:br>
              <a:rPr lang="en-US" sz="2400" b="1" dirty="0">
                <a:solidFill>
                  <a:schemeClr val="accent1"/>
                </a:solidFill>
                <a:latin typeface="Corbel-Bold"/>
              </a:rPr>
            </a:b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Each member of the Fibonacci sequence (except the first two) is a sum of the previous two members.</a:t>
            </a:r>
            <a:br>
              <a:rPr lang="en-US" sz="2400" b="1" dirty="0">
                <a:solidFill>
                  <a:schemeClr val="accent1"/>
                </a:solidFill>
                <a:latin typeface="Corbel-Bold"/>
              </a:rPr>
            </a:b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6. Write a program that calculates the greatest common divisor (</a:t>
            </a:r>
            <a:r>
              <a:rPr lang="en-US" sz="2400" b="1" dirty="0" err="1">
                <a:solidFill>
                  <a:schemeClr val="accent1"/>
                </a:solidFill>
                <a:latin typeface="Corbel-Bold"/>
              </a:rPr>
              <a:t>GCD</a:t>
            </a: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) of given two numbers. Use the Euclidean algorithm (find it in Internet).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74ADA2-C664-46AC-8AF7-1C147FF3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169400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F7D598-60BC-453A-BE28-EAA2D08820DB}"/>
              </a:ext>
            </a:extLst>
          </p:cNvPr>
          <p:cNvSpPr/>
          <p:nvPr/>
        </p:nvSpPr>
        <p:spPr>
          <a:xfrm>
            <a:off x="275303" y="433832"/>
            <a:ext cx="100485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10. In the combinatorial mathematics, the Catalan numbers are calculated by the following formula:</a:t>
            </a:r>
          </a:p>
          <a:p>
            <a:endParaRPr lang="en-US" sz="2400" b="1" dirty="0">
              <a:solidFill>
                <a:schemeClr val="accent1"/>
              </a:solidFill>
              <a:latin typeface="Corbel-Bold"/>
            </a:endParaRPr>
          </a:p>
          <a:p>
            <a:endParaRPr lang="en-US" sz="2400" b="1" dirty="0">
              <a:solidFill>
                <a:schemeClr val="accent1"/>
              </a:solidFill>
              <a:latin typeface="Corbel-Bold"/>
            </a:endParaRPr>
          </a:p>
          <a:p>
            <a:br>
              <a:rPr lang="en-US" sz="2400" b="1" dirty="0">
                <a:solidFill>
                  <a:schemeClr val="accent1"/>
                </a:solidFill>
                <a:latin typeface="Corbel-Bold"/>
              </a:rPr>
            </a:b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Write a program to calculate the N</a:t>
            </a:r>
            <a:r>
              <a:rPr lang="en-US" b="1" i="0" dirty="0">
                <a:solidFill>
                  <a:schemeClr val="accent1"/>
                </a:solidFill>
                <a:effectLst/>
                <a:latin typeface="Corbel-Bold"/>
              </a:rPr>
              <a:t>th </a:t>
            </a: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Catalan number by given N.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11. Write a program that prints all possible cards from a standard deck of 52 cards (without jokers). The cards should be printed with their English names. Use nested for loops and switch-case. 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12. Write a program that reads from the console a positive integer number N (N &lt; 20) and outputs a matrix like the following: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73750A-208E-4E6A-AB63-41EAB7B6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76" y="1298396"/>
            <a:ext cx="6151335" cy="82536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CF98ED-E691-4814-A1C6-E3933BA63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063395"/>
              </p:ext>
            </p:extLst>
          </p:nvPr>
        </p:nvGraphicFramePr>
        <p:xfrm>
          <a:off x="1466047" y="4646730"/>
          <a:ext cx="2427528" cy="1554480"/>
        </p:xfrm>
        <a:graphic>
          <a:graphicData uri="http://schemas.openxmlformats.org/drawingml/2006/table">
            <a:tbl>
              <a:tblPr/>
              <a:tblGrid>
                <a:gridCol w="809176">
                  <a:extLst>
                    <a:ext uri="{9D8B030D-6E8A-4147-A177-3AD203B41FA5}">
                      <a16:colId xmlns:a16="http://schemas.microsoft.com/office/drawing/2014/main" val="2425949882"/>
                    </a:ext>
                  </a:extLst>
                </a:gridCol>
                <a:gridCol w="809176">
                  <a:extLst>
                    <a:ext uri="{9D8B030D-6E8A-4147-A177-3AD203B41FA5}">
                      <a16:colId xmlns:a16="http://schemas.microsoft.com/office/drawing/2014/main" val="1679619353"/>
                    </a:ext>
                  </a:extLst>
                </a:gridCol>
                <a:gridCol w="809176">
                  <a:extLst>
                    <a:ext uri="{9D8B030D-6E8A-4147-A177-3AD203B41FA5}">
                      <a16:colId xmlns:a16="http://schemas.microsoft.com/office/drawing/2014/main" val="2976891263"/>
                    </a:ext>
                  </a:extLst>
                </a:gridCol>
              </a:tblGrid>
              <a:tr h="496593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2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3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425905"/>
                  </a:ext>
                </a:extLst>
              </a:tr>
              <a:tr h="496593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2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3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971259"/>
                  </a:ext>
                </a:extLst>
              </a:tr>
              <a:tr h="496593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3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4 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06397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DD61891-25FA-40B6-A33A-2E7990976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3178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EB209E4-06FE-4654-ABCE-3045599E4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03028"/>
              </p:ext>
            </p:extLst>
          </p:nvPr>
        </p:nvGraphicFramePr>
        <p:xfrm>
          <a:off x="4238743" y="4623094"/>
          <a:ext cx="2427528" cy="1828800"/>
        </p:xfrm>
        <a:graphic>
          <a:graphicData uri="http://schemas.openxmlformats.org/drawingml/2006/table">
            <a:tbl>
              <a:tblPr/>
              <a:tblGrid>
                <a:gridCol w="606882">
                  <a:extLst>
                    <a:ext uri="{9D8B030D-6E8A-4147-A177-3AD203B41FA5}">
                      <a16:colId xmlns:a16="http://schemas.microsoft.com/office/drawing/2014/main" val="3507624236"/>
                    </a:ext>
                  </a:extLst>
                </a:gridCol>
                <a:gridCol w="606882">
                  <a:extLst>
                    <a:ext uri="{9D8B030D-6E8A-4147-A177-3AD203B41FA5}">
                      <a16:colId xmlns:a16="http://schemas.microsoft.com/office/drawing/2014/main" val="3932282230"/>
                    </a:ext>
                  </a:extLst>
                </a:gridCol>
                <a:gridCol w="606882">
                  <a:extLst>
                    <a:ext uri="{9D8B030D-6E8A-4147-A177-3AD203B41FA5}">
                      <a16:colId xmlns:a16="http://schemas.microsoft.com/office/drawing/2014/main" val="2966663853"/>
                    </a:ext>
                  </a:extLst>
                </a:gridCol>
                <a:gridCol w="606882">
                  <a:extLst>
                    <a:ext uri="{9D8B030D-6E8A-4147-A177-3AD203B41FA5}">
                      <a16:colId xmlns:a16="http://schemas.microsoft.com/office/drawing/2014/main" val="104180438"/>
                    </a:ext>
                  </a:extLst>
                </a:gridCol>
              </a:tblGrid>
              <a:tr h="268428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 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2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3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4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11770"/>
                  </a:ext>
                </a:extLst>
              </a:tr>
              <a:tr h="268428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2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3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4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5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069426"/>
                  </a:ext>
                </a:extLst>
              </a:tr>
              <a:tr h="268428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3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4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5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6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346966"/>
                  </a:ext>
                </a:extLst>
              </a:tr>
              <a:tr h="268428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4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5 </a:t>
                      </a:r>
                      <a:endParaRPr lang="en-US" sz="16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6 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7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598663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AE9FF5A7-E539-477E-BF75-B0E76A0D4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6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284CD-3A89-4C91-99EB-E6956C2E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976696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2C21CE-C766-41B0-BFA7-0B9386D1BEFD}"/>
              </a:ext>
            </a:extLst>
          </p:cNvPr>
          <p:cNvSpPr/>
          <p:nvPr/>
        </p:nvSpPr>
        <p:spPr>
          <a:xfrm>
            <a:off x="481780" y="410777"/>
            <a:ext cx="105795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effectLst/>
                <a:latin typeface="Corbel-Bold"/>
              </a:rPr>
              <a:t>13. </a:t>
            </a: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* Write a program that calculates for given N how many trailing zeros present at the end of the number N!. Examples:</a:t>
            </a:r>
            <a:br>
              <a:rPr lang="en-US" sz="2800" b="1" dirty="0">
                <a:solidFill>
                  <a:schemeClr val="accent1"/>
                </a:solidFill>
                <a:latin typeface="Corbel-Bold"/>
              </a:rPr>
            </a:b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N = 10 </a:t>
            </a:r>
            <a:r>
              <a:rPr lang="en-US" sz="2800" dirty="0">
                <a:solidFill>
                  <a:schemeClr val="accent1"/>
                </a:solidFill>
                <a:latin typeface="Wingdings-Regular"/>
              </a:rPr>
              <a:t> </a:t>
            </a: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N! = 3628800 </a:t>
            </a:r>
            <a:r>
              <a:rPr lang="en-US" sz="2800" dirty="0">
                <a:solidFill>
                  <a:schemeClr val="accent1"/>
                </a:solidFill>
                <a:latin typeface="Wingdings-Regular"/>
              </a:rPr>
              <a:t> </a:t>
            </a: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2</a:t>
            </a:r>
            <a:br>
              <a:rPr lang="en-US" sz="28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N = 20 </a:t>
            </a:r>
            <a:r>
              <a:rPr lang="en-US" sz="2800" dirty="0">
                <a:solidFill>
                  <a:schemeClr val="accent1"/>
                </a:solidFill>
                <a:latin typeface="Wingdings-Regular"/>
              </a:rPr>
              <a:t> </a:t>
            </a: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N! = 2432902008176640000 </a:t>
            </a:r>
            <a:r>
              <a:rPr lang="en-US" sz="2800" dirty="0">
                <a:solidFill>
                  <a:schemeClr val="accent1"/>
                </a:solidFill>
                <a:latin typeface="Wingdings-Regular"/>
              </a:rPr>
              <a:t> </a:t>
            </a: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4</a:t>
            </a:r>
            <a:br>
              <a:rPr lang="en-US" sz="28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Does your program work for N = 50 000?</a:t>
            </a:r>
            <a:br>
              <a:rPr lang="en-US" sz="2800" b="1" dirty="0">
                <a:solidFill>
                  <a:schemeClr val="accent1"/>
                </a:solidFill>
                <a:latin typeface="Corbel-Bold"/>
              </a:rPr>
            </a:b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Hint: The trailing zeros in N! are equal to the number of its prime divisors of value </a:t>
            </a: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5</a:t>
            </a: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. Think why!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14. * Write a program that reads a positive integer number N (N &lt; 20) from console and outputs in the console 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the numbers 1 ... N numbers arranged as a spiral.</a:t>
            </a:r>
            <a:br>
              <a:rPr lang="en-US" sz="2800" b="1" dirty="0">
                <a:solidFill>
                  <a:schemeClr val="accent1"/>
                </a:solidFill>
                <a:latin typeface="Corbel-Bold"/>
              </a:rPr>
            </a:b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Example for N = 4 </a:t>
            </a:r>
            <a:br>
              <a:rPr lang="en-US" sz="2800" dirty="0"/>
            </a:b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5CF008-FED8-4AE1-B192-854472F15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39589"/>
              </p:ext>
            </p:extLst>
          </p:nvPr>
        </p:nvGraphicFramePr>
        <p:xfrm>
          <a:off x="8244348" y="3892550"/>
          <a:ext cx="2448232" cy="2072640"/>
        </p:xfrm>
        <a:graphic>
          <a:graphicData uri="http://schemas.openxmlformats.org/drawingml/2006/table">
            <a:tbl>
              <a:tblPr/>
              <a:tblGrid>
                <a:gridCol w="612058">
                  <a:extLst>
                    <a:ext uri="{9D8B030D-6E8A-4147-A177-3AD203B41FA5}">
                      <a16:colId xmlns:a16="http://schemas.microsoft.com/office/drawing/2014/main" val="788658240"/>
                    </a:ext>
                  </a:extLst>
                </a:gridCol>
                <a:gridCol w="612058">
                  <a:extLst>
                    <a:ext uri="{9D8B030D-6E8A-4147-A177-3AD203B41FA5}">
                      <a16:colId xmlns:a16="http://schemas.microsoft.com/office/drawing/2014/main" val="1538216171"/>
                    </a:ext>
                  </a:extLst>
                </a:gridCol>
                <a:gridCol w="612058">
                  <a:extLst>
                    <a:ext uri="{9D8B030D-6E8A-4147-A177-3AD203B41FA5}">
                      <a16:colId xmlns:a16="http://schemas.microsoft.com/office/drawing/2014/main" val="2993273865"/>
                    </a:ext>
                  </a:extLst>
                </a:gridCol>
                <a:gridCol w="612058">
                  <a:extLst>
                    <a:ext uri="{9D8B030D-6E8A-4147-A177-3AD203B41FA5}">
                      <a16:colId xmlns:a16="http://schemas.microsoft.com/office/drawing/2014/main" val="3773772878"/>
                    </a:ext>
                  </a:extLst>
                </a:gridCol>
              </a:tblGrid>
              <a:tr h="518158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2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3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4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981611"/>
                  </a:ext>
                </a:extLst>
              </a:tr>
              <a:tr h="518158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12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13 </a:t>
                      </a:r>
                      <a:endParaRPr lang="en-US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14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5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537932"/>
                  </a:ext>
                </a:extLst>
              </a:tr>
              <a:tr h="518158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11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16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15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6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575957"/>
                  </a:ext>
                </a:extLst>
              </a:tr>
              <a:tr h="518158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10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9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8 </a:t>
                      </a:r>
                      <a:endParaRPr lang="en-US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7</a:t>
                      </a:r>
                      <a:endParaRPr lang="en-US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22351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4BDF1B7-7601-4E3A-AA53-6AE428F35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6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E6AFF-511E-453C-9B38-AB35173C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41907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ED00EA-E786-41A0-A0B4-0E4690B6B894}"/>
              </a:ext>
            </a:extLst>
          </p:cNvPr>
          <p:cNvSpPr/>
          <p:nvPr/>
        </p:nvSpPr>
        <p:spPr>
          <a:xfrm>
            <a:off x="585019" y="393430"/>
            <a:ext cx="10962967" cy="537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C00000"/>
                </a:solidFill>
                <a:effectLst/>
                <a:latin typeface="Corbel-Bold"/>
              </a:rPr>
              <a:t>What Is Loop?</a:t>
            </a:r>
            <a:endParaRPr lang="en-US" sz="4000" b="1" dirty="0">
              <a:solidFill>
                <a:schemeClr val="accent1"/>
              </a:solidFill>
              <a:latin typeface="Corbel-Bold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A loop is a control statement that allows repeating execution of a block of statements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May execute a code block fixed number of times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May execute a code block while given condition holds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May execute a code block for each member of a collection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Loops that never end are called an infinite loops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152FE-F191-4AA2-B7D8-156D519B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364536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521F0-CB93-4007-953E-CAA7454435FA}"/>
              </a:ext>
            </a:extLst>
          </p:cNvPr>
          <p:cNvSpPr/>
          <p:nvPr/>
        </p:nvSpPr>
        <p:spPr>
          <a:xfrm>
            <a:off x="511276" y="333138"/>
            <a:ext cx="7939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Consolas-Bold"/>
              </a:rPr>
              <a:t>while(…) </a:t>
            </a:r>
            <a:r>
              <a:rPr lang="en-US" sz="4800" b="1" dirty="0">
                <a:solidFill>
                  <a:srgbClr val="C00000"/>
                </a:solidFill>
                <a:latin typeface="Corbel-Bold"/>
              </a:rPr>
              <a:t>Loop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91C606-E2BC-4337-8BAF-1ED7CBE8A9EC}"/>
              </a:ext>
            </a:extLst>
          </p:cNvPr>
          <p:cNvSpPr/>
          <p:nvPr/>
        </p:nvSpPr>
        <p:spPr>
          <a:xfrm>
            <a:off x="732503" y="1389257"/>
            <a:ext cx="9443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Repeating a Statement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While Given Condition Holds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CE7420-3916-4870-9AEC-DE60F32B4ADB}"/>
              </a:ext>
            </a:extLst>
          </p:cNvPr>
          <p:cNvSpPr/>
          <p:nvPr/>
        </p:nvSpPr>
        <p:spPr>
          <a:xfrm>
            <a:off x="732503" y="236282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onsolas-Bold"/>
              </a:rPr>
              <a:t>while (condition)</a:t>
            </a:r>
            <a:br>
              <a:rPr lang="en-US" sz="4000" b="1" dirty="0">
                <a:solidFill>
                  <a:schemeClr val="accent2"/>
                </a:solidFill>
                <a:latin typeface="Consolas-Bold"/>
              </a:rPr>
            </a:br>
            <a:r>
              <a:rPr lang="en-US" sz="4000" b="1" dirty="0">
                <a:solidFill>
                  <a:schemeClr val="accent2"/>
                </a:solidFill>
                <a:latin typeface="Consolas-Bold"/>
              </a:rPr>
              <a:t>{</a:t>
            </a:r>
            <a:br>
              <a:rPr lang="en-US" sz="4000" b="1" dirty="0">
                <a:solidFill>
                  <a:schemeClr val="accent2"/>
                </a:solidFill>
                <a:latin typeface="Consolas-Bold"/>
              </a:rPr>
            </a:br>
            <a:r>
              <a:rPr lang="en-US" sz="4000" b="1" dirty="0">
                <a:solidFill>
                  <a:schemeClr val="accent2"/>
                </a:solidFill>
                <a:latin typeface="Consolas-Bold"/>
              </a:rPr>
              <a:t>statements;</a:t>
            </a:r>
            <a:br>
              <a:rPr lang="en-US" sz="4000" b="1" dirty="0">
                <a:solidFill>
                  <a:schemeClr val="accent2"/>
                </a:solidFill>
                <a:latin typeface="Consolas-Bold"/>
              </a:rPr>
            </a:br>
            <a:r>
              <a:rPr lang="en-US" sz="4000" b="1" dirty="0">
                <a:solidFill>
                  <a:schemeClr val="accent2"/>
                </a:solidFill>
                <a:latin typeface="Consolas-Bold"/>
              </a:rPr>
              <a:t>}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91198B-00C2-47DA-BFDE-41F84F791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6" y="333137"/>
            <a:ext cx="7057739" cy="527124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0575-6328-41C5-82C6-84DD2C78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24186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C297EA-FBD4-4BAB-B2EF-DCAF489AAD8A}"/>
              </a:ext>
            </a:extLst>
          </p:cNvPr>
          <p:cNvSpPr/>
          <p:nvPr/>
        </p:nvSpPr>
        <p:spPr>
          <a:xfrm>
            <a:off x="0" y="1343143"/>
            <a:ext cx="117741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counter = 0;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(counter &lt; 10)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8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.WriteLine(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"Number : {0}"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, counter);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counter++;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8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3CC3BE-B0E0-45AC-A220-81CC47AB326D}"/>
              </a:ext>
            </a:extLst>
          </p:cNvPr>
          <p:cNvSpPr/>
          <p:nvPr/>
        </p:nvSpPr>
        <p:spPr>
          <a:xfrm>
            <a:off x="417870" y="252533"/>
            <a:ext cx="2472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orbel-Bold"/>
              </a:rPr>
              <a:t>Example: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056FA-F63E-4753-BA41-F2CC13E8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211372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0435CC-D79B-4682-818B-6C5D1E9F66A2}"/>
              </a:ext>
            </a:extLst>
          </p:cNvPr>
          <p:cNvSpPr/>
          <p:nvPr/>
        </p:nvSpPr>
        <p:spPr>
          <a:xfrm>
            <a:off x="334295" y="209387"/>
            <a:ext cx="1083023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Wingdings2"/>
              </a:rPr>
              <a:t>Example:</a:t>
            </a:r>
          </a:p>
          <a:p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Calculate and print the sum of the first N natural numbers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FCEF0B-4EEF-400A-8372-E9FE6F038D1E}"/>
              </a:ext>
            </a:extLst>
          </p:cNvPr>
          <p:cNvSpPr/>
          <p:nvPr/>
        </p:nvSpPr>
        <p:spPr>
          <a:xfrm>
            <a:off x="545690" y="1515040"/>
            <a:ext cx="9247239" cy="501675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.Write(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"n = 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n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.Parse(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number = 1;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sum = 1;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.Write(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"The sum 1"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(number &lt; n)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number++;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sum += number;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.Write(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"+{0}"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, number);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.WriteLine(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= {0}"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, sum);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0A5BB-DE31-4018-8B66-832F5B1A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62163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D2FF5E-4008-4D18-BD4F-B7A6AB286E2F}"/>
              </a:ext>
            </a:extLst>
          </p:cNvPr>
          <p:cNvSpPr/>
          <p:nvPr/>
        </p:nvSpPr>
        <p:spPr>
          <a:xfrm>
            <a:off x="260555" y="362635"/>
            <a:ext cx="11051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C00000"/>
                </a:solidFill>
                <a:effectLst/>
                <a:latin typeface="Wingdings2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orbel-Bold"/>
              </a:rPr>
              <a:t>Checking whether a number is prime or not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br>
              <a:rPr lang="en-US" sz="3200" dirty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193638-FD7E-4A10-AE9F-62AFB3F05332}"/>
              </a:ext>
            </a:extLst>
          </p:cNvPr>
          <p:cNvSpPr/>
          <p:nvPr/>
        </p:nvSpPr>
        <p:spPr>
          <a:xfrm>
            <a:off x="0" y="1141243"/>
            <a:ext cx="9144000" cy="507831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.Write(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"Enter a positive integer number: 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number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.Parse(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divider = 2;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maxDivider =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)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Math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.Sqrt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(number);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prime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(prime &amp;&amp; (divider &lt;= maxDivider))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(number % divider == 0)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{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prime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}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divider++;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it-IT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it-IT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it-IT" dirty="0">
                <a:solidFill>
                  <a:prstClr val="black"/>
                </a:solidFill>
                <a:latin typeface="Consolas" panose="020B0609020204030204" pitchFamily="49" charset="0"/>
              </a:rPr>
              <a:t>.WriteLine(</a:t>
            </a:r>
            <a:r>
              <a:rPr lang="it-IT" dirty="0">
                <a:solidFill>
                  <a:srgbClr val="A31515"/>
                </a:solidFill>
                <a:latin typeface="Consolas" panose="020B0609020204030204" pitchFamily="49" charset="0"/>
              </a:rPr>
              <a:t>"Prime? {0}"</a:t>
            </a:r>
            <a:r>
              <a:rPr lang="it-IT" dirty="0">
                <a:solidFill>
                  <a:prstClr val="black"/>
                </a:solidFill>
                <a:latin typeface="Consolas" panose="020B0609020204030204" pitchFamily="49" charset="0"/>
              </a:rPr>
              <a:t>, prime);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6C9F0-0649-407B-8C90-22738B97F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77" t="15165" r="12222" b="9727"/>
          <a:stretch/>
        </p:blipFill>
        <p:spPr>
          <a:xfrm>
            <a:off x="7015316" y="3008047"/>
            <a:ext cx="5176684" cy="345112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00F25-3ED6-406D-8037-4F3BECE0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330174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7D7606-CAFF-472B-8F72-4C24B557B561}"/>
              </a:ext>
            </a:extLst>
          </p:cNvPr>
          <p:cNvSpPr/>
          <p:nvPr/>
        </p:nvSpPr>
        <p:spPr>
          <a:xfrm>
            <a:off x="437535" y="266460"/>
            <a:ext cx="1019605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Corbel-Bold"/>
              </a:rPr>
              <a:t>Using 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Consolas-Bold"/>
              </a:rPr>
              <a:t>break 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Corbel-Bold"/>
              </a:rPr>
              <a:t>Operator</a:t>
            </a:r>
            <a:endParaRPr lang="en-US" sz="4000" b="1" dirty="0">
              <a:solidFill>
                <a:srgbClr val="C00000"/>
              </a:solidFill>
              <a:latin typeface="Corbel-Bold"/>
            </a:endParaRPr>
          </a:p>
          <a:p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Break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operator exits the inner-most loop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AABD8C-F1EC-40BE-8D28-17A8D4803ABA}"/>
              </a:ext>
            </a:extLst>
          </p:cNvPr>
          <p:cNvSpPr/>
          <p:nvPr/>
        </p:nvSpPr>
        <p:spPr>
          <a:xfrm>
            <a:off x="599762" y="1603527"/>
            <a:ext cx="9620865" cy="470898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n =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Convert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.ToInt32(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pt-BR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pt-BR" sz="2000" dirty="0">
                <a:solidFill>
                  <a:srgbClr val="008000"/>
                </a:solidFill>
                <a:latin typeface="Consolas" panose="020B0609020204030204" pitchFamily="49" charset="0"/>
              </a:rPr>
              <a:t>// Calculate n! = 1 * 2 * ... * n</a:t>
            </a:r>
            <a:endParaRPr lang="pt-BR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result = 1;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(n == 1)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result *= n;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n--;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.WriteLine(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"n! = 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+ result);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9D6A4-198E-40E3-9750-00922A86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268405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4620B0-494D-4AB9-AE4B-7159E2C9BA69}"/>
              </a:ext>
            </a:extLst>
          </p:cNvPr>
          <p:cNvSpPr/>
          <p:nvPr/>
        </p:nvSpPr>
        <p:spPr>
          <a:xfrm>
            <a:off x="791497" y="1339248"/>
            <a:ext cx="6488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Consolas-Bold"/>
              </a:rPr>
              <a:t>do { … }</a:t>
            </a:r>
            <a:br>
              <a:rPr lang="en-US" sz="7200" b="1" dirty="0">
                <a:solidFill>
                  <a:srgbClr val="C00000"/>
                </a:solidFill>
                <a:latin typeface="Consolas-Bold"/>
              </a:rPr>
            </a:br>
            <a:r>
              <a:rPr lang="en-US" sz="7200" b="1" dirty="0">
                <a:solidFill>
                  <a:srgbClr val="C00000"/>
                </a:solidFill>
                <a:latin typeface="Consolas-Bold"/>
              </a:rPr>
              <a:t>while (…)</a:t>
            </a:r>
            <a:r>
              <a:rPr lang="en-US" sz="72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08E6D39B-5608-463F-BEA8-6661803A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11" y="241043"/>
            <a:ext cx="4044267" cy="59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3C21C-9ED1-4DB8-BC61-A27817E6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365859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1876</Words>
  <Application>Microsoft Office PowerPoint</Application>
  <PresentationFormat>Widescreen</PresentationFormat>
  <Paragraphs>348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Consolas</vt:lpstr>
      <vt:lpstr>Consolas-Bold</vt:lpstr>
      <vt:lpstr>Corbel-Bold</vt:lpstr>
      <vt:lpstr>Wingdings</vt:lpstr>
      <vt:lpstr>Wingdings2</vt:lpstr>
      <vt:lpstr>Wingdings-Regular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75</cp:revision>
  <dcterms:created xsi:type="dcterms:W3CDTF">2019-08-07T04:49:12Z</dcterms:created>
  <dcterms:modified xsi:type="dcterms:W3CDTF">2019-10-27T19:08:58Z</dcterms:modified>
</cp:coreProperties>
</file>