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EF910-8713-43C0-93DC-9B37A6565DC5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FC831-7DA6-432A-B0EE-5CC7C59F0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0DEF-3BC3-4793-BD6F-9963B251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3754A-730D-4741-B74D-163D7C459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35D65-3251-440E-BBC8-276D675A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FDA0-BC94-4D9C-8931-0B9E9234341B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B9479-DF88-43AA-A692-A2A5D377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77920-7440-4030-9D6F-1DDFF414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668C-5945-4409-B67D-95A718EA8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3DFC1-6E82-4D7B-A25F-5DDAC9A5B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E80A-7383-4347-A2E9-0C7CFEBC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8681C-AD15-433E-9ED3-6A210648B505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37EBF-26A5-431C-B749-48982FED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7D56-C0C0-4CF6-B66B-7353AE04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2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38EB2E-B971-4306-B32E-C950D1159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464BC-3DA5-477A-82F0-9A9BCEDFE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82CF8-9B82-4F18-B5DA-0B6376B2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EA62-C212-4AE4-BB7B-3808266B2243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7DD6-32B0-4B23-AE7A-D8FEF735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F21C-FFDB-451C-90FA-C26EEAF52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093A-AF82-4BAE-A8DD-89BE4D38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B8B1A-4AF9-4E36-AC2A-3947EC565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BA49B-3B8D-49EC-9083-249290CE7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56E6-F83C-4679-AD98-365286757224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379F-3388-42A4-9C86-D44EE234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3F6A-2A26-4E2C-85C8-E1C844C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204-FC29-4F2C-B2DC-AB39CFCD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4D757-9A00-4567-99BF-543CE182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ACD44-523A-49D1-94D8-BAF05A26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105E-E621-4FA8-9773-017EDEAFBC6C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CF82F-8A36-45AA-BB0B-ECB440DB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F3B4F-4E0C-4946-9C02-71C81CEB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A36F-FE66-4846-AC9D-5016BB9C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1A784-B2E3-453E-A5F4-AA16701BC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E5DA0-66E9-4350-B4AD-6FC58A71E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4EB37-C4EC-4A6B-9197-1C7D4DD4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F2EA-6BB9-4816-9698-6D21921FEA7E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2B39-6139-4654-AA0F-2C9C0881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FFB9-C181-4693-A1F0-056DD396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0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6970-6417-4D54-ACAE-97BC98B1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0786A-1B53-4DEC-ABC9-FF35B26A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61564-14FE-4AA7-9D20-0FD01B10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D5CF0-13FD-4A2F-8CD1-1DAED05F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BF32D-030A-4C9A-B63B-5AF4C57CD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86E45-3714-4B85-ADFE-0D13E33D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64F9-8126-41C4-8305-2A6A38C462EC}" type="datetime1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78269-E73A-4762-B16A-A0FA8EFC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B99F9-3C30-47EA-ABD8-21CFEB69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0A4D-8C95-4AF4-B7ED-2E6313BE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085A1-76E1-4AF1-88FF-280E43D3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3B4C-C68A-4409-B6F9-E7D572F5F49E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3BAFD-CC6C-4724-82CC-A7A3F9A0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7943B-ACB8-48CE-B9B0-32C997C0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37DCB-F5B1-46E9-BA94-53CA6D76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48DB8-AE72-4C29-9532-A51F1C6290F6}" type="datetime1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F96BB-92E2-43D1-AEE9-B8F55150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C0754-2AE9-4702-8A23-B3857B8A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8FE2-AA10-475A-A7A0-20387FE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C6B2-7F88-4E4A-B956-8F7B2BF2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5E0D-06DF-4F50-ABDB-F80F6CA2B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E6DFE-6B13-49D1-9C8F-84308064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EF72-716A-4D96-9B5D-28FA92A2197B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6DFC-FB2B-42B0-AC6A-FB11E0B5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E7759-0854-4B5E-9A4B-F68C0967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3AD3-5876-4E90-9886-2A087BCA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E59B0-6E89-49F3-BBF5-0F45CDD49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31A21-FD06-45CD-992B-A2420A5E2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99568-81A7-4229-8F49-D557A6C98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DEDB-8FA1-463F-9BAB-19C6647E5402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6B664-4E7F-4ED4-A65F-84115285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466D3-A4D1-4970-9AB1-2E4BC7C6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EC98A-898A-47C9-8BED-CDA998AB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07575-AA13-496C-8EA2-2E58EF8C2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D5-359B-498F-BA6F-033E73043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CC26B-F3D3-43A2-8B23-EE81D27261CA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59BEB-CF79-47B0-BEF7-E3120A98D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 hawkar Kheder Shaikha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BB85-9551-4E85-AE96-3C416DCE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66B69-FD79-43FA-B5D0-9F4AFBF5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A1CA5F-2284-4B22-BA11-2301FB43FA96}"/>
              </a:ext>
            </a:extLst>
          </p:cNvPr>
          <p:cNvSpPr/>
          <p:nvPr/>
        </p:nvSpPr>
        <p:spPr>
          <a:xfrm>
            <a:off x="968477" y="274144"/>
            <a:ext cx="2497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Corbel-Bold"/>
              </a:rPr>
              <a:t>Arrays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8" name="Picture 4" descr="https://encrypted-tbn0.gstatic.com/images?q=tbn:ANd9GcTJRsK2e_eIrUcqFehygpMX7t_5PVOhb9cnGc5-_U5MI9Eis1aWvQ">
            <a:extLst>
              <a:ext uri="{FF2B5EF4-FFF2-40B4-BE49-F238E27FC236}">
                <a16:creationId xmlns:a16="http://schemas.microsoft.com/office/drawing/2014/main" id="{BC424B26-B6FA-4C38-BC07-762F4AEE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474"/>
            <a:ext cx="5446456" cy="406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e/ec/Array2.svg/2000px-Array2.svg.png">
            <a:extLst>
              <a:ext uri="{FF2B5EF4-FFF2-40B4-BE49-F238E27FC236}">
                <a16:creationId xmlns:a16="http://schemas.microsoft.com/office/drawing/2014/main" id="{B136E9C2-4B30-43BE-BC4A-897C01FC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645" y="735809"/>
            <a:ext cx="4825181" cy="482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F75BD8-39D9-48EB-91CB-A89033D2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46685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5C2DCC-E4BA-4993-98F1-96F2A764BEBF}"/>
              </a:ext>
            </a:extLst>
          </p:cNvPr>
          <p:cNvSpPr/>
          <p:nvPr/>
        </p:nvSpPr>
        <p:spPr>
          <a:xfrm>
            <a:off x="656601" y="250412"/>
            <a:ext cx="475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Multidimensional Arrays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85DA7-17FD-4272-9AB8-080979A6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582" y="11996"/>
            <a:ext cx="3270669" cy="2933776"/>
          </a:xfrm>
          <a:prstGeom prst="rect">
            <a:avLst/>
          </a:prstGeom>
        </p:spPr>
      </p:pic>
      <p:pic>
        <p:nvPicPr>
          <p:cNvPr id="1026" name="Picture 2" descr="https://www.dyclassroom.com/image/topic/c/pointers-2d-array/arr.png">
            <a:extLst>
              <a:ext uri="{FF2B5EF4-FFF2-40B4-BE49-F238E27FC236}">
                <a16:creationId xmlns:a16="http://schemas.microsoft.com/office/drawing/2014/main" id="{6D621B7C-3EC1-412F-ACF9-5719C8F6EE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7" t="24731" r="14113" b="26881"/>
          <a:stretch/>
        </p:blipFill>
        <p:spPr bwMode="auto">
          <a:xfrm>
            <a:off x="3143567" y="4092991"/>
            <a:ext cx="3684935" cy="26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4D791-A406-4ACD-B987-90D0AB82BBD9}"/>
              </a:ext>
            </a:extLst>
          </p:cNvPr>
          <p:cNvSpPr/>
          <p:nvPr/>
        </p:nvSpPr>
        <p:spPr>
          <a:xfrm>
            <a:off x="332136" y="1257841"/>
            <a:ext cx="78124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Multidimensional arrays have more than one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dimension (2, 3, 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The most important multidimensional arrays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are the 2-dimensional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Known as matrices or tables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Example of matrix of integers with 2 rows and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orbel-Bold"/>
              </a:rPr>
              <a:t>4 columns: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B9F8-A580-4B0B-9914-5BD54CC5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3178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0962B2-5B4E-45F0-B398-7E8DF83886C7}"/>
              </a:ext>
            </a:extLst>
          </p:cNvPr>
          <p:cNvSpPr/>
          <p:nvPr/>
        </p:nvSpPr>
        <p:spPr>
          <a:xfrm>
            <a:off x="820992" y="342122"/>
            <a:ext cx="99895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orbel-Bold"/>
              </a:rPr>
              <a:t>Declaring and Creating Multidimensional Arrays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EFE87C-C57F-4241-B639-5CB889A4778C}"/>
              </a:ext>
            </a:extLst>
          </p:cNvPr>
          <p:cNvSpPr/>
          <p:nvPr/>
        </p:nvSpPr>
        <p:spPr>
          <a:xfrm>
            <a:off x="820992" y="88073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int[,] 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intMatrix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;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float[,] 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floatMatrix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;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string[,,] 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strCube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;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857DC8-2A5D-47C4-8517-12FBE8CCAA1D}"/>
              </a:ext>
            </a:extLst>
          </p:cNvPr>
          <p:cNvSpPr/>
          <p:nvPr/>
        </p:nvSpPr>
        <p:spPr>
          <a:xfrm>
            <a:off x="599767" y="2828835"/>
            <a:ext cx="9030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Wingdings2"/>
              </a:rPr>
              <a:t>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rbel-Bold"/>
              </a:rPr>
              <a:t>Creating a multidimensional array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rbel-Bold"/>
              </a:rPr>
              <a:t>Use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new 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rbel-Bold"/>
              </a:rPr>
              <a:t>keyword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Corbel-Bold"/>
              </a:rPr>
              <a:t>Must specify the size of each dimension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EFAD0-0793-4537-AFDF-6F57D97220C3}"/>
              </a:ext>
            </a:extLst>
          </p:cNvPr>
          <p:cNvSpPr/>
          <p:nvPr/>
        </p:nvSpPr>
        <p:spPr>
          <a:xfrm>
            <a:off x="703007" y="4422996"/>
            <a:ext cx="8647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-Bold"/>
              </a:rPr>
              <a:t>int[,] </a:t>
            </a:r>
            <a:r>
              <a:rPr lang="en-US" sz="2400" b="1" dirty="0" err="1">
                <a:solidFill>
                  <a:srgbClr val="0070C0"/>
                </a:solidFill>
                <a:latin typeface="Consolas-Bold"/>
              </a:rPr>
              <a:t>intMatrix</a:t>
            </a:r>
            <a:r>
              <a:rPr lang="en-US" sz="2400" b="1" dirty="0">
                <a:solidFill>
                  <a:srgbClr val="0070C0"/>
                </a:solidFill>
                <a:latin typeface="Consolas-Bold"/>
              </a:rPr>
              <a:t> = new int[3, 4];</a:t>
            </a:r>
            <a:br>
              <a:rPr lang="en-US" sz="2400" b="1" dirty="0">
                <a:solidFill>
                  <a:srgbClr val="0070C0"/>
                </a:solidFill>
                <a:latin typeface="Consolas-Bold"/>
              </a:rPr>
            </a:br>
            <a:r>
              <a:rPr lang="en-US" sz="2400" b="1" dirty="0">
                <a:solidFill>
                  <a:srgbClr val="0070C0"/>
                </a:solidFill>
                <a:latin typeface="Consolas-Bold"/>
              </a:rPr>
              <a:t>float[,] </a:t>
            </a:r>
            <a:r>
              <a:rPr lang="en-US" sz="2400" b="1" dirty="0" err="1">
                <a:solidFill>
                  <a:srgbClr val="0070C0"/>
                </a:solidFill>
                <a:latin typeface="Consolas-Bold"/>
              </a:rPr>
              <a:t>floatMatrix</a:t>
            </a:r>
            <a:r>
              <a:rPr lang="en-US" sz="2400" b="1" dirty="0">
                <a:solidFill>
                  <a:srgbClr val="0070C0"/>
                </a:solidFill>
                <a:latin typeface="Consolas-Bold"/>
              </a:rPr>
              <a:t> = new float[8, 2];</a:t>
            </a:r>
            <a:br>
              <a:rPr lang="en-US" sz="2400" b="1" dirty="0">
                <a:solidFill>
                  <a:srgbClr val="0070C0"/>
                </a:solidFill>
                <a:latin typeface="Consolas-Bold"/>
              </a:rPr>
            </a:br>
            <a:r>
              <a:rPr lang="en-US" sz="2400" b="1" dirty="0">
                <a:solidFill>
                  <a:srgbClr val="0070C0"/>
                </a:solidFill>
                <a:latin typeface="Consolas-Bold"/>
              </a:rPr>
              <a:t>string[,,] </a:t>
            </a:r>
            <a:r>
              <a:rPr lang="en-US" sz="2400" b="1" dirty="0" err="1">
                <a:solidFill>
                  <a:srgbClr val="0070C0"/>
                </a:solidFill>
                <a:latin typeface="Consolas-Bold"/>
              </a:rPr>
              <a:t>stringCube</a:t>
            </a:r>
            <a:r>
              <a:rPr lang="en-US" sz="2400" b="1" dirty="0">
                <a:solidFill>
                  <a:srgbClr val="0070C0"/>
                </a:solidFill>
                <a:latin typeface="Consolas-Bold"/>
              </a:rPr>
              <a:t> = new string[5, 5, 5];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br>
              <a:rPr lang="en-US" sz="2400" dirty="0">
                <a:solidFill>
                  <a:srgbClr val="0070C0"/>
                </a:solidFill>
              </a:rPr>
            </a:b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4926A5-8435-4F0A-98D5-0C13EF61D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41896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FBE9F4-54EF-4E36-80D2-B3FEC708D6C8}"/>
              </a:ext>
            </a:extLst>
          </p:cNvPr>
          <p:cNvSpPr/>
          <p:nvPr/>
        </p:nvSpPr>
        <p:spPr>
          <a:xfrm>
            <a:off x="378542" y="327374"/>
            <a:ext cx="1112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rbel-Bold"/>
              </a:rPr>
              <a:t>Initializing Multidimensional Arrays with Values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C45CBA-F050-4E79-A456-F1AB15C490B8}"/>
              </a:ext>
            </a:extLst>
          </p:cNvPr>
          <p:cNvSpPr/>
          <p:nvPr/>
        </p:nvSpPr>
        <p:spPr>
          <a:xfrm>
            <a:off x="378541" y="927538"/>
            <a:ext cx="11125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Creating and initializing with values multidimensional array: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1E9DAC-7CE6-49C4-B4B5-E2E4F9EE341F}"/>
              </a:ext>
            </a:extLst>
          </p:cNvPr>
          <p:cNvSpPr/>
          <p:nvPr/>
        </p:nvSpPr>
        <p:spPr>
          <a:xfrm>
            <a:off x="585018" y="1951672"/>
            <a:ext cx="81902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int[,] matrix =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{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{1, 2, 3, 4}, // row 0 values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	{5, 6, 7, 8}, // row 1 values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}; // The matrix size is 2 x 4 (2 rows, 4 cols)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98106-3319-463A-8632-2C607CFC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21215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41FB86-74A7-4267-B605-6A9214C7F63E}"/>
              </a:ext>
            </a:extLst>
          </p:cNvPr>
          <p:cNvSpPr/>
          <p:nvPr/>
        </p:nvSpPr>
        <p:spPr>
          <a:xfrm>
            <a:off x="673510" y="821188"/>
            <a:ext cx="111546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orbel-Bold"/>
              </a:rPr>
              <a:t>Accessing N-dimensional array element:</a:t>
            </a:r>
          </a:p>
          <a:p>
            <a:r>
              <a:rPr lang="en-US" sz="3200" b="1" dirty="0" err="1"/>
              <a:t>nDimensionalArray</a:t>
            </a:r>
            <a:r>
              <a:rPr lang="en-US" sz="3200" b="1" dirty="0"/>
              <a:t>[index1, … , </a:t>
            </a:r>
            <a:r>
              <a:rPr lang="en-US" sz="3200" b="1" dirty="0" err="1"/>
              <a:t>indexn</a:t>
            </a:r>
            <a:r>
              <a:rPr lang="en-US" sz="3200" b="1" dirty="0"/>
              <a:t>]</a:t>
            </a:r>
            <a:r>
              <a:rPr lang="en-US" sz="4800" dirty="0"/>
              <a:t> </a:t>
            </a:r>
            <a:endParaRPr lang="en-US" sz="4800" b="1" dirty="0">
              <a:solidFill>
                <a:srgbClr val="C00000"/>
              </a:solidFill>
              <a:latin typeface="Corbel-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orbel-Bold"/>
              </a:rPr>
              <a:t>Getting element value example:</a:t>
            </a:r>
          </a:p>
          <a:p>
            <a:r>
              <a:rPr lang="en-US" sz="2800" b="1" dirty="0"/>
              <a:t>int[,] array = {{1, 2}, {3, 4}}</a:t>
            </a:r>
            <a:br>
              <a:rPr lang="en-US" sz="2800" b="1" dirty="0"/>
            </a:br>
            <a:r>
              <a:rPr lang="en-US" sz="2800" b="1" dirty="0"/>
              <a:t>int element11 = array[1, 1]; //element11 = 4</a:t>
            </a:r>
            <a:r>
              <a:rPr lang="en-US" sz="4400" dirty="0"/>
              <a:t> </a:t>
            </a:r>
            <a:endParaRPr lang="en-US" sz="4400" b="1" dirty="0">
              <a:solidFill>
                <a:schemeClr val="accent1"/>
              </a:solidFill>
              <a:latin typeface="Corbel-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orbel-Bold"/>
              </a:rPr>
              <a:t>Setting element value example:</a:t>
            </a:r>
          </a:p>
          <a:p>
            <a:br>
              <a:rPr lang="en-US" sz="28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int[,] array = new int[3, 4];</a:t>
            </a:r>
            <a:br>
              <a:rPr lang="en-US" sz="28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for (int row=0; row&lt;</a:t>
            </a:r>
            <a:r>
              <a:rPr lang="en-US" sz="2800" b="1" dirty="0" err="1">
                <a:solidFill>
                  <a:schemeClr val="accent1"/>
                </a:solidFill>
                <a:latin typeface="Consolas-Bold"/>
              </a:rPr>
              <a:t>array.GetLength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(0); row++)</a:t>
            </a:r>
            <a:br>
              <a:rPr lang="en-US" sz="28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for (int col=0; col&lt;</a:t>
            </a:r>
            <a:r>
              <a:rPr lang="en-US" sz="2800" b="1" dirty="0" err="1">
                <a:solidFill>
                  <a:schemeClr val="accent1"/>
                </a:solidFill>
                <a:latin typeface="Consolas-Bold"/>
              </a:rPr>
              <a:t>array.GetLength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(1); col++)</a:t>
            </a:r>
            <a:br>
              <a:rPr lang="en-US" sz="28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array[row, col] = row + col;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2144FF87-474F-4EA1-8EF6-7683C8042CFD}"/>
              </a:ext>
            </a:extLst>
          </p:cNvPr>
          <p:cNvSpPr/>
          <p:nvPr/>
        </p:nvSpPr>
        <p:spPr>
          <a:xfrm>
            <a:off x="7912509" y="3170903"/>
            <a:ext cx="1629698" cy="766915"/>
          </a:xfrm>
          <a:prstGeom prst="borderCallout1">
            <a:avLst>
              <a:gd name="adj1" fmla="val 18750"/>
              <a:gd name="adj2" fmla="val -8333"/>
              <a:gd name="adj3" fmla="val 220549"/>
              <a:gd name="adj4" fmla="val -461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Number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of rows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60807D05-D89B-4C75-9217-F36856782980}"/>
              </a:ext>
            </a:extLst>
          </p:cNvPr>
          <p:cNvSpPr/>
          <p:nvPr/>
        </p:nvSpPr>
        <p:spPr>
          <a:xfrm>
            <a:off x="7650726" y="5841754"/>
            <a:ext cx="1629698" cy="766915"/>
          </a:xfrm>
          <a:prstGeom prst="borderCallout1">
            <a:avLst>
              <a:gd name="adj1" fmla="val 18750"/>
              <a:gd name="adj2" fmla="val -8333"/>
              <a:gd name="adj3" fmla="val -21759"/>
              <a:gd name="adj4" fmla="val -271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Number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of Columns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59888-EF29-4FB8-BE86-8B885B64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00378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648DEA-54E0-4685-9B0B-CB8D8AC739A7}"/>
              </a:ext>
            </a:extLst>
          </p:cNvPr>
          <p:cNvSpPr/>
          <p:nvPr/>
        </p:nvSpPr>
        <p:spPr>
          <a:xfrm>
            <a:off x="452284" y="229900"/>
            <a:ext cx="9517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latin typeface="Corbel-Bold"/>
              </a:rPr>
              <a:t>Reading a matrix from the console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D44D62-C545-43B0-A4E9-794F4B4C514D}"/>
              </a:ext>
            </a:extLst>
          </p:cNvPr>
          <p:cNvSpPr/>
          <p:nvPr/>
        </p:nvSpPr>
        <p:spPr>
          <a:xfrm>
            <a:off x="673510" y="966129"/>
            <a:ext cx="6096000" cy="532453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int rows = 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int.Parse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Console.ReadLine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());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int columns = 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int.Parse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Console.ReadLine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());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int[,] matrix = new int[rows, columns];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String 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inputNumber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for (int row=0; row&lt;rows; row++)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{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for (int column=0; column&lt;cols; column++)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{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Console.Write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("matrix[{0},{1}] = ", row, column);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inputNumber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 = 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Console.ReadLine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();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matrix[row, column] = 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int.Parse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nsolas-Bold"/>
              </a:rPr>
              <a:t>inputNumber</a:t>
            </a: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);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}</a:t>
            </a:r>
            <a:br>
              <a:rPr lang="en-US" sz="2000" b="1" dirty="0">
                <a:solidFill>
                  <a:srgbClr val="0070C0"/>
                </a:solidFill>
                <a:latin typeface="Consolas-Bold"/>
              </a:rPr>
            </a:br>
            <a:r>
              <a:rPr lang="en-US" sz="2000" b="1" dirty="0">
                <a:solidFill>
                  <a:srgbClr val="0070C0"/>
                </a:solidFill>
                <a:latin typeface="Consolas-Bold"/>
              </a:rPr>
              <a:t>}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br>
              <a:rPr lang="en-US" sz="2000" dirty="0">
                <a:solidFill>
                  <a:srgbClr val="0070C0"/>
                </a:solidFill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13662-BDDA-415D-98FC-AADA45CE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03685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E73C2-A488-4F5B-AC40-6B5401FB00A2}"/>
              </a:ext>
            </a:extLst>
          </p:cNvPr>
          <p:cNvSpPr/>
          <p:nvPr/>
        </p:nvSpPr>
        <p:spPr>
          <a:xfrm>
            <a:off x="1174955" y="537804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rbel-Bold"/>
              </a:rPr>
              <a:t>Printing a matrix on the console: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EE6E4-4DBE-4013-BFD1-5ED22B85AD91}"/>
              </a:ext>
            </a:extLst>
          </p:cNvPr>
          <p:cNvSpPr/>
          <p:nvPr/>
        </p:nvSpPr>
        <p:spPr>
          <a:xfrm>
            <a:off x="1174955" y="1738133"/>
            <a:ext cx="6096000" cy="452431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for (int row=0; row&lt;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matrix.GetLength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(0); row++)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{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for (int col=0; col&lt;</a:t>
            </a: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matrix.GetLength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(1); col++)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{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 err="1">
                <a:solidFill>
                  <a:schemeClr val="accent1"/>
                </a:solidFill>
                <a:latin typeface="Consolas-Bold"/>
              </a:rPr>
              <a:t>Console.Write</a:t>
            </a: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("{0} ", matrix[row, col]);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}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Console.WriteLine();</a:t>
            </a:r>
            <a:br>
              <a:rPr lang="en-US" sz="24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dirty="0">
                <a:solidFill>
                  <a:schemeClr val="accent1"/>
                </a:solidFill>
                <a:latin typeface="Consolas-Bold"/>
              </a:rPr>
              <a:t>}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D6E5F-D6F2-4440-8F4E-699F35B8A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67451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4F05A-2221-40FE-BE90-13FFF64343E2}"/>
              </a:ext>
            </a:extLst>
          </p:cNvPr>
          <p:cNvSpPr/>
          <p:nvPr/>
        </p:nvSpPr>
        <p:spPr>
          <a:xfrm>
            <a:off x="703006" y="599321"/>
            <a:ext cx="1111045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orbel-Bold"/>
              </a:rPr>
              <a:t>Lists</a:t>
            </a:r>
            <a:endParaRPr lang="en-US" sz="4000" b="1" dirty="0">
              <a:solidFill>
                <a:schemeClr val="accent1"/>
              </a:solidFill>
              <a:latin typeface="Corbel-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Wingdings2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Lists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are arrays that resize dynamically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When adding or removing elements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Also have indexers ( like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Array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The type that the List will 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Wingdings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rbel-Bold"/>
              </a:rPr>
              <a:t>E.g. </a:t>
            </a:r>
            <a:r>
              <a:rPr lang="en-US" sz="2800" b="1" dirty="0">
                <a:solidFill>
                  <a:srgbClr val="C00000"/>
                </a:solidFill>
                <a:latin typeface="Consolas-Bold"/>
              </a:rPr>
              <a:t>List&lt;int&gt; </a:t>
            </a:r>
            <a:r>
              <a:rPr lang="en-US" sz="2800" b="1" dirty="0">
                <a:solidFill>
                  <a:srgbClr val="C00000"/>
                </a:solidFill>
                <a:latin typeface="Corbel-Bold"/>
              </a:rPr>
              <a:t>will hold integers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  <a:latin typeface="Consolas-Bold"/>
              </a:rPr>
              <a:t>List&lt;object&gt; </a:t>
            </a:r>
            <a:r>
              <a:rPr lang="en-US" sz="2800" b="1" dirty="0">
                <a:solidFill>
                  <a:srgbClr val="C00000"/>
                </a:solidFill>
                <a:latin typeface="Corbel-Bold"/>
              </a:rPr>
              <a:t>will hold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Basic Methods and 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onsolas-Bold"/>
              </a:rPr>
              <a:t>Add(element)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– adds new element to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onsolas-Bold"/>
              </a:rPr>
              <a:t>Remove(element)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– removes the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onsolas-Bold"/>
              </a:rPr>
              <a:t>Count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– returns the current size of the List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64AD7-74AC-4568-ACD2-EF1A9E79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31826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35D164-D229-45A6-95A8-12BADE4F7434}"/>
              </a:ext>
            </a:extLst>
          </p:cNvPr>
          <p:cNvSpPr/>
          <p:nvPr/>
        </p:nvSpPr>
        <p:spPr>
          <a:xfrm>
            <a:off x="408038" y="947748"/>
            <a:ext cx="9340645" cy="23083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&gt;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intList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intList.Add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intList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E89BF-0EAA-4A18-AB2A-1BC13D60ECA2}"/>
              </a:ext>
            </a:extLst>
          </p:cNvPr>
          <p:cNvSpPr/>
          <p:nvPr/>
        </p:nvSpPr>
        <p:spPr>
          <a:xfrm>
            <a:off x="408038" y="1266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orbel-Bold"/>
              </a:rPr>
              <a:t>List Example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9E4205-C683-449C-BD15-394EFF493875}"/>
              </a:ext>
            </a:extLst>
          </p:cNvPr>
          <p:cNvSpPr/>
          <p:nvPr/>
        </p:nvSpPr>
        <p:spPr>
          <a:xfrm>
            <a:off x="408038" y="4386400"/>
            <a:ext cx="8971936" cy="193899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[5];</a:t>
            </a:r>
          </a:p>
          <a:p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4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] = </a:t>
            </a:r>
            <a:r>
              <a:rPr lang="en-US" sz="24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FF364-53C9-41D1-B79D-10BF1576B6D2}"/>
              </a:ext>
            </a:extLst>
          </p:cNvPr>
          <p:cNvSpPr/>
          <p:nvPr/>
        </p:nvSpPr>
        <p:spPr>
          <a:xfrm>
            <a:off x="408038" y="345211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orbel-Bold"/>
              </a:rPr>
              <a:t>Is the same as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B7C11-D9A1-4C8B-ABFC-AFA5CD06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42995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FA8E23-EF9A-4F7A-B5AB-26A2B39BA282}"/>
              </a:ext>
            </a:extLst>
          </p:cNvPr>
          <p:cNvSpPr/>
          <p:nvPr/>
        </p:nvSpPr>
        <p:spPr>
          <a:xfrm>
            <a:off x="511275" y="548600"/>
            <a:ext cx="10726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The main difference: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E5276C-3C47-4386-8346-405EDDFCB363}"/>
              </a:ext>
            </a:extLst>
          </p:cNvPr>
          <p:cNvSpPr/>
          <p:nvPr/>
        </p:nvSpPr>
        <p:spPr>
          <a:xfrm>
            <a:off x="511276" y="987227"/>
            <a:ext cx="107269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Lets have an array with capacity of 5 elements</a:t>
            </a:r>
          </a:p>
          <a:p>
            <a:r>
              <a:rPr lang="en-US" sz="3200" b="1" dirty="0"/>
              <a:t>	int[] </a:t>
            </a:r>
            <a:r>
              <a:rPr lang="en-US" sz="3200" b="1" dirty="0" err="1"/>
              <a:t>intArray</a:t>
            </a:r>
            <a:r>
              <a:rPr lang="en-US" sz="3200" b="1" dirty="0"/>
              <a:t>=new int[5];</a:t>
            </a:r>
            <a:r>
              <a:rPr lang="en-US" sz="4400" dirty="0"/>
              <a:t> 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 If we want to add a sixth element ( we have already added 5) we have to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9DBDC-9E69-476C-B52B-F82DD29C28B8}"/>
              </a:ext>
            </a:extLst>
          </p:cNvPr>
          <p:cNvSpPr/>
          <p:nvPr/>
        </p:nvSpPr>
        <p:spPr>
          <a:xfrm>
            <a:off x="575187" y="3049330"/>
            <a:ext cx="5520813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int[]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copyArray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 =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intArray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;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</a:b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intArray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 = new int[6];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</a:b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for (int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 = 0;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 &lt; 5;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++)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</a:b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{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</a:b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intArray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[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] =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copyArray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[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];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</a:b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}</a:t>
            </a:r>
            <a:b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</a:b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intArray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[5]=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newValue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;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30AB-594B-4FF8-BE95-10175F355960}"/>
              </a:ext>
            </a:extLst>
          </p:cNvPr>
          <p:cNvSpPr/>
          <p:nvPr/>
        </p:nvSpPr>
        <p:spPr>
          <a:xfrm>
            <a:off x="6926826" y="4487864"/>
            <a:ext cx="4689987" cy="107721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list.Add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(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newValue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Consolas-Bold"/>
              </a:rPr>
              <a:t>);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sz="3200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074E4-7D85-4AB3-964D-1FB6C2142C54}"/>
              </a:ext>
            </a:extLst>
          </p:cNvPr>
          <p:cNvSpPr/>
          <p:nvPr/>
        </p:nvSpPr>
        <p:spPr>
          <a:xfrm>
            <a:off x="6494477" y="3799375"/>
            <a:ext cx="4400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With List we simply do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9E7E-E00F-4EC7-A381-C42249A8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190676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8096D3-F8D1-4CBA-8FAB-CC02BAFB9F34}"/>
              </a:ext>
            </a:extLst>
          </p:cNvPr>
          <p:cNvSpPr/>
          <p:nvPr/>
        </p:nvSpPr>
        <p:spPr>
          <a:xfrm>
            <a:off x="717754" y="400511"/>
            <a:ext cx="110072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orbel-Bold"/>
              </a:rPr>
              <a:t>Copying Arrays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Sometimes we must copy the values from one array to another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If we do it the intuitive way we would copy not only the values but the reference to the array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Corbel-Bold"/>
              </a:rPr>
              <a:t>Changing some of the values in one array will affect the other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1B8304-BDB5-4641-9CC9-14C7E57417D6}"/>
              </a:ext>
            </a:extLst>
          </p:cNvPr>
          <p:cNvSpPr/>
          <p:nvPr/>
        </p:nvSpPr>
        <p:spPr>
          <a:xfrm>
            <a:off x="1868129" y="282425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onsolas-Bold"/>
              </a:rPr>
              <a:t>int[] </a:t>
            </a:r>
            <a:r>
              <a:rPr lang="en-US" sz="3200" b="1" dirty="0" err="1">
                <a:solidFill>
                  <a:srgbClr val="C00000"/>
                </a:solidFill>
                <a:latin typeface="Consolas-Bold"/>
              </a:rPr>
              <a:t>copyArray</a:t>
            </a:r>
            <a:r>
              <a:rPr lang="en-US" sz="3200" b="1" dirty="0">
                <a:solidFill>
                  <a:srgbClr val="C00000"/>
                </a:solidFill>
                <a:latin typeface="Consolas-Bold"/>
              </a:rPr>
              <a:t>=array;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br>
              <a:rPr lang="en-US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A14F44-ED2B-4590-AEFB-3FDD6ED9AD83}"/>
              </a:ext>
            </a:extLst>
          </p:cNvPr>
          <p:cNvSpPr/>
          <p:nvPr/>
        </p:nvSpPr>
        <p:spPr>
          <a:xfrm>
            <a:off x="865238" y="3688982"/>
            <a:ext cx="9045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The way to avoid this is using </a:t>
            </a:r>
            <a:r>
              <a:rPr lang="en-US" sz="3200" b="1" dirty="0" err="1">
                <a:solidFill>
                  <a:schemeClr val="accent1"/>
                </a:solidFill>
                <a:latin typeface="Consolas-Bold"/>
              </a:rPr>
              <a:t>Array.Copy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()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6E8790-8F53-4E7C-AD11-BB21DE3C7D50}"/>
              </a:ext>
            </a:extLst>
          </p:cNvPr>
          <p:cNvSpPr/>
          <p:nvPr/>
        </p:nvSpPr>
        <p:spPr>
          <a:xfrm>
            <a:off x="1868128" y="4443034"/>
            <a:ext cx="75708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Consolas-Bold"/>
              </a:rPr>
              <a:t>Array.Copy</a:t>
            </a:r>
            <a:r>
              <a:rPr lang="en-US" sz="2800" b="1" dirty="0">
                <a:solidFill>
                  <a:srgbClr val="C00000"/>
                </a:solidFill>
                <a:latin typeface="Consolas-Bold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Consolas-Bold"/>
              </a:rPr>
              <a:t>sourceArray</a:t>
            </a:r>
            <a:r>
              <a:rPr lang="en-US" sz="2800" b="1" dirty="0">
                <a:solidFill>
                  <a:srgbClr val="C00000"/>
                </a:solidFill>
                <a:latin typeface="Consolas-Bold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Consolas-Bold"/>
              </a:rPr>
              <a:t>copyArray</a:t>
            </a:r>
            <a:r>
              <a:rPr lang="en-US" sz="2800" b="1" dirty="0">
                <a:solidFill>
                  <a:srgbClr val="C00000"/>
                </a:solidFill>
                <a:latin typeface="Consolas-Bold"/>
              </a:rPr>
              <a:t>);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270EF9-E5AA-4A04-850D-79764C05D753}"/>
              </a:ext>
            </a:extLst>
          </p:cNvPr>
          <p:cNvSpPr/>
          <p:nvPr/>
        </p:nvSpPr>
        <p:spPr>
          <a:xfrm>
            <a:off x="1071715" y="5163354"/>
            <a:ext cx="9561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This way only the values will be copied but not the reference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EA654E-611B-41BD-8B35-318FEB86F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94108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9C16B-70B6-4504-85F7-7DB03FA3B66B}"/>
              </a:ext>
            </a:extLst>
          </p:cNvPr>
          <p:cNvSpPr/>
          <p:nvPr/>
        </p:nvSpPr>
        <p:spPr>
          <a:xfrm>
            <a:off x="585020" y="421629"/>
            <a:ext cx="4576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orbel-Bold"/>
              </a:rPr>
              <a:t>Table of Contents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5516B5-ACAB-4E92-B7AF-15244B30C0D0}"/>
              </a:ext>
            </a:extLst>
          </p:cNvPr>
          <p:cNvSpPr/>
          <p:nvPr/>
        </p:nvSpPr>
        <p:spPr>
          <a:xfrm>
            <a:off x="585020" y="1191070"/>
            <a:ext cx="89866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1.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Declaring and Creating Arrays</a:t>
            </a:r>
            <a:br>
              <a:rPr lang="en-US" sz="32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2.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Accessing Array Elements</a:t>
            </a:r>
            <a:br>
              <a:rPr lang="en-US" sz="32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3.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Console Input and Output of Arrays</a:t>
            </a:r>
            <a:br>
              <a:rPr lang="en-US" sz="32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4.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Iterating Over Arrays Using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for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and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foreach</a:t>
            </a:r>
            <a:br>
              <a:rPr lang="en-US" sz="3200" b="1" dirty="0">
                <a:solidFill>
                  <a:schemeClr val="accent1"/>
                </a:solidFill>
                <a:latin typeface="Consolas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5.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Matrices and Multidimensional Arrays</a:t>
            </a:r>
            <a:br>
              <a:rPr lang="en-US" sz="3200" b="1" dirty="0">
                <a:solidFill>
                  <a:schemeClr val="accent1"/>
                </a:solidFill>
                <a:latin typeface="Corbel-Bold"/>
              </a:rPr>
            </a:br>
            <a:r>
              <a:rPr lang="en-US" sz="2400" b="1" i="0" dirty="0">
                <a:solidFill>
                  <a:schemeClr val="accent1"/>
                </a:solidFill>
                <a:effectLst/>
                <a:latin typeface="Corbel-Bold"/>
              </a:rPr>
              <a:t>6.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Dynamic Arrays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Lists&lt;T&gt;</a:t>
            </a:r>
          </a:p>
          <a:p>
            <a:pPr marL="0" lvl="1" indent="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Copying Arrays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CD709-1B93-47D7-A203-4490FA091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06" y="3193025"/>
            <a:ext cx="3436374" cy="351957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5669A-33D3-4E7E-B003-A66A5E0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968331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63173-1C8E-40FE-82C6-F5BE2E368DAB}"/>
              </a:ext>
            </a:extLst>
          </p:cNvPr>
          <p:cNvSpPr/>
          <p:nvPr/>
        </p:nvSpPr>
        <p:spPr>
          <a:xfrm>
            <a:off x="1145458" y="959688"/>
            <a:ext cx="1021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[] 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[5];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[]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ar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[5];</a:t>
            </a:r>
          </a:p>
          <a:p>
            <a:r>
              <a:rPr lang="nn-NO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8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8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intArray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] = 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800" dirty="0" err="1">
                <a:solidFill>
                  <a:srgbClr val="2B91AF"/>
                </a:solidFill>
                <a:latin typeface="Consolas" panose="020B0609020204030204" pitchFamily="49" charset="0"/>
              </a:rPr>
              <a:t>Array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.Copy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(intArray,0,ar,0,5);</a:t>
            </a:r>
          </a:p>
          <a:p>
            <a:r>
              <a:rPr lang="nn-NO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8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8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8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5; i++)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8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.WriteLine(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ar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[</a:t>
            </a:r>
            <a:r>
              <a:rPr lang="en-US" sz="28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8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4F453-A35F-414B-96D1-F46B13E6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161517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A06534-0192-4D10-9B56-1CAF9B4EFA4C}"/>
              </a:ext>
            </a:extLst>
          </p:cNvPr>
          <p:cNvSpPr/>
          <p:nvPr/>
        </p:nvSpPr>
        <p:spPr>
          <a:xfrm>
            <a:off x="820993" y="316541"/>
            <a:ext cx="96503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Exercises</a:t>
            </a:r>
            <a:br>
              <a:rPr lang="en-US" sz="3200" b="1" dirty="0">
                <a:solidFill>
                  <a:schemeClr val="accent1"/>
                </a:solidFill>
                <a:latin typeface="Corbel-Bold"/>
              </a:rPr>
            </a:br>
            <a:r>
              <a:rPr lang="en-US" sz="1600" b="1" dirty="0">
                <a:solidFill>
                  <a:schemeClr val="accent1"/>
                </a:solidFill>
                <a:latin typeface="Corbel-Bold"/>
              </a:rPr>
              <a:t>1. 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Write a program that allocates array of 20 integers and initializes each element by its index multiplied by 5. Print the obtained array on the console.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1600" b="1" dirty="0">
                <a:solidFill>
                  <a:schemeClr val="accent1"/>
                </a:solidFill>
                <a:latin typeface="Corbel-Bold"/>
              </a:rPr>
              <a:t>2. 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Write a program that reads two arrays from the console and compares them element by element.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1600" b="1" dirty="0">
                <a:solidFill>
                  <a:schemeClr val="accent1"/>
                </a:solidFill>
                <a:latin typeface="Corbel-Bold"/>
              </a:rPr>
              <a:t>3. 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Write a program that compares two </a:t>
            </a:r>
            <a:r>
              <a:rPr lang="en-US" sz="2000" b="1" dirty="0">
                <a:solidFill>
                  <a:schemeClr val="accent1"/>
                </a:solidFill>
                <a:latin typeface="Consolas-Bold"/>
              </a:rPr>
              <a:t>char 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arrays lexicographically (letter by letter).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1600" b="1" dirty="0">
                <a:solidFill>
                  <a:schemeClr val="accent1"/>
                </a:solidFill>
                <a:latin typeface="Corbel-Bold"/>
              </a:rPr>
              <a:t>4. 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Write a program that finds the maximal sequence of equal elements in an array.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Example: {2, 1, 1, 2, 3, 3, </a:t>
            </a:r>
            <a:r>
              <a:rPr lang="en-U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-Bold"/>
              </a:rPr>
              <a:t>2, 2, 2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, 1}  {2, 2, 2}. </a:t>
            </a:r>
          </a:p>
          <a:p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5. Write a program that finds the maximal increasing sequence in an array. Example: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{3, </a:t>
            </a:r>
            <a:r>
              <a:rPr lang="en-US" sz="2000" b="1" i="1" u="sng" dirty="0">
                <a:solidFill>
                  <a:srgbClr val="FF0000"/>
                </a:solidFill>
                <a:latin typeface="Corbel-Bold"/>
              </a:rPr>
              <a:t>2, 3, 4</a:t>
            </a: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, 2, 2, 4}  {2, 3, 4}.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6. Write a program that reads two integer numbers N and K and an array of N elements from the console.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Find in the array those K elements that have maximal sum.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7. Sorting an array means to arrange its elements in increasing order. Write a program to sort an array.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r>
              <a:rPr lang="en-US" sz="2000" b="1" dirty="0">
                <a:solidFill>
                  <a:schemeClr val="accent1"/>
                </a:solidFill>
                <a:latin typeface="Corbel-Bold"/>
              </a:rPr>
              <a:t>Use the "selection sort" algorithm: Find the smallest element, move it at the first position, find the smallest from the rest, move it at the second position, etc. </a:t>
            </a: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br>
              <a:rPr lang="en-US" sz="2000" b="1" dirty="0">
                <a:solidFill>
                  <a:schemeClr val="accent1"/>
                </a:solidFill>
                <a:latin typeface="Corbel-Bold"/>
              </a:rPr>
            </a:br>
            <a:endParaRPr lang="en-US" sz="2000" b="1" dirty="0">
              <a:solidFill>
                <a:schemeClr val="accent1"/>
              </a:solidFill>
              <a:latin typeface="Corbel-Bold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C4816-A890-4ACA-9917-B3CA64A0C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06973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B977DA-F9DD-4DCC-B087-548F374E3D44}"/>
              </a:ext>
            </a:extLst>
          </p:cNvPr>
          <p:cNvSpPr/>
          <p:nvPr/>
        </p:nvSpPr>
        <p:spPr>
          <a:xfrm>
            <a:off x="437534" y="260750"/>
            <a:ext cx="109777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orbel-Bold"/>
              </a:rPr>
              <a:t>8. 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Write a program that finds the sequence of maximal sum in given array. Example:</a:t>
            </a:r>
            <a:br>
              <a:rPr 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b="1" dirty="0">
                <a:solidFill>
                  <a:schemeClr val="accent1"/>
                </a:solidFill>
                <a:latin typeface="Corbel-Bold"/>
              </a:rPr>
              <a:t>{2, 3, -6, -1, </a:t>
            </a:r>
            <a:r>
              <a:rPr lang="en-US" b="1" i="1" u="sng" dirty="0">
                <a:solidFill>
                  <a:srgbClr val="FF0000"/>
                </a:solidFill>
                <a:latin typeface="Corbel-Bold"/>
              </a:rPr>
              <a:t>2, -1, 6, 4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, -8, 8} </a:t>
            </a:r>
            <a:r>
              <a:rPr lang="en-US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{2, -1, 6, 4}</a:t>
            </a:r>
            <a:br>
              <a:rPr 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b="1" dirty="0">
                <a:solidFill>
                  <a:schemeClr val="accent1"/>
                </a:solidFill>
                <a:latin typeface="Corbel-Bold"/>
              </a:rPr>
              <a:t>Can you do it with only one loop (with single scan through the elements of the array)?</a:t>
            </a:r>
            <a:br>
              <a:rPr 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sz="1400" b="1" dirty="0">
                <a:solidFill>
                  <a:schemeClr val="accent1"/>
                </a:solidFill>
                <a:latin typeface="Corbel-Bold"/>
              </a:rPr>
              <a:t>9. 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Write a program that finds the most frequent number in an array. Example:</a:t>
            </a:r>
            <a:br>
              <a:rPr 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b="1" dirty="0">
                <a:solidFill>
                  <a:schemeClr val="accent1"/>
                </a:solidFill>
                <a:latin typeface="Corbel-Bold"/>
              </a:rPr>
              <a:t>{</a:t>
            </a:r>
            <a:r>
              <a:rPr lang="en-US" b="1" u="sng" dirty="0">
                <a:solidFill>
                  <a:srgbClr val="FF0000"/>
                </a:solidFill>
                <a:latin typeface="Corbel-Bold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, 1, 1, </a:t>
            </a:r>
            <a:r>
              <a:rPr lang="en-US" b="1" u="sng" dirty="0">
                <a:solidFill>
                  <a:srgbClr val="FF0000"/>
                </a:solidFill>
                <a:latin typeface="Corbel-Bold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, 2, 3, </a:t>
            </a:r>
            <a:r>
              <a:rPr lang="en-US" b="1" u="sng" dirty="0">
                <a:solidFill>
                  <a:srgbClr val="FF0000"/>
                </a:solidFill>
                <a:latin typeface="Corbel-Bold"/>
              </a:rPr>
              <a:t>4,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Corbel-Bold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, 1, 2, </a:t>
            </a:r>
            <a:r>
              <a:rPr lang="en-US" b="1" u="sng" dirty="0">
                <a:solidFill>
                  <a:srgbClr val="FF0000"/>
                </a:solidFill>
                <a:latin typeface="Corbel-Bold"/>
              </a:rPr>
              <a:t>4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, 9, 3} </a:t>
            </a:r>
            <a:r>
              <a:rPr lang="en-US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4 (5 times)</a:t>
            </a:r>
            <a:br>
              <a:rPr 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sz="1400" b="1" dirty="0">
                <a:solidFill>
                  <a:schemeClr val="accent1"/>
                </a:solidFill>
                <a:latin typeface="Corbel-Bold"/>
              </a:rPr>
              <a:t>10. 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Write a program that finds in given array of integers a sequence of given sum S (if present). Example:</a:t>
            </a:r>
            <a:br>
              <a:rPr 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b="1" dirty="0">
                <a:solidFill>
                  <a:schemeClr val="accent1"/>
                </a:solidFill>
                <a:latin typeface="Corbel-Bold"/>
              </a:rPr>
              <a:t>{4, 3, 1, </a:t>
            </a:r>
            <a:r>
              <a:rPr lang="en-US" b="1" u="sng" dirty="0">
                <a:solidFill>
                  <a:srgbClr val="FF0000"/>
                </a:solidFill>
                <a:latin typeface="Corbel-Bold"/>
              </a:rPr>
              <a:t>4, 2, 5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, 8}, S=11 </a:t>
            </a:r>
            <a:r>
              <a:rPr lang="en-US" dirty="0">
                <a:solidFill>
                  <a:schemeClr val="accent1"/>
                </a:solidFill>
                <a:latin typeface="Wingdings-Regular"/>
              </a:rPr>
              <a:t> </a:t>
            </a:r>
            <a:r>
              <a:rPr lang="en-US" b="1" dirty="0">
                <a:solidFill>
                  <a:schemeClr val="accent1"/>
                </a:solidFill>
                <a:latin typeface="Corbel-Bold"/>
              </a:rPr>
              <a:t>{4, 2, 5}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endParaRPr lang="ku-Arab-IQ" dirty="0">
              <a:solidFill>
                <a:schemeClr val="accent1"/>
              </a:solidFill>
            </a:endParaRPr>
          </a:p>
          <a:p>
            <a:r>
              <a:rPr lang="en-US" altLang="en-US" sz="1400" b="1" dirty="0">
                <a:solidFill>
                  <a:schemeClr val="accent1"/>
                </a:solidFill>
                <a:latin typeface="Corbel-Bold"/>
              </a:rPr>
              <a:t>11. </a:t>
            </a:r>
            <a:r>
              <a:rPr lang="en-US" altLang="en-US" b="1" dirty="0">
                <a:solidFill>
                  <a:schemeClr val="accent1"/>
                </a:solidFill>
                <a:latin typeface="Corbel-Bold"/>
              </a:rPr>
              <a:t>Write a program that fills and prints a matrix of size</a:t>
            </a:r>
            <a:br>
              <a:rPr lang="en-US" altLang="en-US" b="1" dirty="0">
                <a:solidFill>
                  <a:schemeClr val="accent1"/>
                </a:solidFill>
                <a:latin typeface="Corbel-Bold"/>
              </a:rPr>
            </a:br>
            <a:r>
              <a:rPr lang="en-US" altLang="en-US" b="1" dirty="0">
                <a:solidFill>
                  <a:schemeClr val="accent1"/>
                </a:solidFill>
                <a:latin typeface="Corbel-Bold"/>
              </a:rPr>
              <a:t>(n, n) as shown below: (examples for n = 4)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75592B-8D39-46CC-89DA-6ED78F431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48866"/>
              </p:ext>
            </p:extLst>
          </p:nvPr>
        </p:nvGraphicFramePr>
        <p:xfrm>
          <a:off x="1350914" y="3067076"/>
          <a:ext cx="3014612" cy="1463040"/>
        </p:xfrm>
        <a:graphic>
          <a:graphicData uri="http://schemas.openxmlformats.org/drawingml/2006/table">
            <a:tbl>
              <a:tblPr/>
              <a:tblGrid>
                <a:gridCol w="753653">
                  <a:extLst>
                    <a:ext uri="{9D8B030D-6E8A-4147-A177-3AD203B41FA5}">
                      <a16:colId xmlns:a16="http://schemas.microsoft.com/office/drawing/2014/main" val="2671772901"/>
                    </a:ext>
                  </a:extLst>
                </a:gridCol>
                <a:gridCol w="753653">
                  <a:extLst>
                    <a:ext uri="{9D8B030D-6E8A-4147-A177-3AD203B41FA5}">
                      <a16:colId xmlns:a16="http://schemas.microsoft.com/office/drawing/2014/main" val="3874278426"/>
                    </a:ext>
                  </a:extLst>
                </a:gridCol>
                <a:gridCol w="753653">
                  <a:extLst>
                    <a:ext uri="{9D8B030D-6E8A-4147-A177-3AD203B41FA5}">
                      <a16:colId xmlns:a16="http://schemas.microsoft.com/office/drawing/2014/main" val="3737455275"/>
                    </a:ext>
                  </a:extLst>
                </a:gridCol>
                <a:gridCol w="753653">
                  <a:extLst>
                    <a:ext uri="{9D8B030D-6E8A-4147-A177-3AD203B41FA5}">
                      <a16:colId xmlns:a16="http://schemas.microsoft.com/office/drawing/2014/main" val="903036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5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9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13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010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2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6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10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14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293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3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7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15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288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4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8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12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16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35626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2E60A1-92E9-43F0-B6E3-9665401F2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34178"/>
              </p:ext>
            </p:extLst>
          </p:nvPr>
        </p:nvGraphicFramePr>
        <p:xfrm>
          <a:off x="1350914" y="4987850"/>
          <a:ext cx="3014612" cy="1463040"/>
        </p:xfrm>
        <a:graphic>
          <a:graphicData uri="http://schemas.openxmlformats.org/drawingml/2006/table">
            <a:tbl>
              <a:tblPr/>
              <a:tblGrid>
                <a:gridCol w="753653">
                  <a:extLst>
                    <a:ext uri="{9D8B030D-6E8A-4147-A177-3AD203B41FA5}">
                      <a16:colId xmlns:a16="http://schemas.microsoft.com/office/drawing/2014/main" val="2592808489"/>
                    </a:ext>
                  </a:extLst>
                </a:gridCol>
                <a:gridCol w="753653">
                  <a:extLst>
                    <a:ext uri="{9D8B030D-6E8A-4147-A177-3AD203B41FA5}">
                      <a16:colId xmlns:a16="http://schemas.microsoft.com/office/drawing/2014/main" val="2924045735"/>
                    </a:ext>
                  </a:extLst>
                </a:gridCol>
                <a:gridCol w="753653">
                  <a:extLst>
                    <a:ext uri="{9D8B030D-6E8A-4147-A177-3AD203B41FA5}">
                      <a16:colId xmlns:a16="http://schemas.microsoft.com/office/drawing/2014/main" val="1435074833"/>
                    </a:ext>
                  </a:extLst>
                </a:gridCol>
                <a:gridCol w="753653">
                  <a:extLst>
                    <a:ext uri="{9D8B030D-6E8A-4147-A177-3AD203B41FA5}">
                      <a16:colId xmlns:a16="http://schemas.microsoft.com/office/drawing/2014/main" val="693748359"/>
                    </a:ext>
                  </a:extLst>
                </a:gridCol>
              </a:tblGrid>
              <a:tr h="246499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7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14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16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183189"/>
                  </a:ext>
                </a:extLst>
              </a:tr>
              <a:tr h="246499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4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8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12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15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056106"/>
                  </a:ext>
                </a:extLst>
              </a:tr>
              <a:tr h="246499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2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5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9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13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658925"/>
                  </a:ext>
                </a:extLst>
              </a:tr>
              <a:tr h="246499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3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6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10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258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C73F0FE-8EB7-4328-9F69-034BB00F2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26051"/>
              </p:ext>
            </p:extLst>
          </p:nvPr>
        </p:nvGraphicFramePr>
        <p:xfrm>
          <a:off x="5926392" y="3067076"/>
          <a:ext cx="3111908" cy="1463040"/>
        </p:xfrm>
        <a:graphic>
          <a:graphicData uri="http://schemas.openxmlformats.org/drawingml/2006/table">
            <a:tbl>
              <a:tblPr/>
              <a:tblGrid>
                <a:gridCol w="777977">
                  <a:extLst>
                    <a:ext uri="{9D8B030D-6E8A-4147-A177-3AD203B41FA5}">
                      <a16:colId xmlns:a16="http://schemas.microsoft.com/office/drawing/2014/main" val="1115828669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2706945605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1638499629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663821721"/>
                    </a:ext>
                  </a:extLst>
                </a:gridCol>
              </a:tblGrid>
              <a:tr h="278883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8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9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16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53539"/>
                  </a:ext>
                </a:extLst>
              </a:tr>
              <a:tr h="278883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2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7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10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15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996740"/>
                  </a:ext>
                </a:extLst>
              </a:tr>
              <a:tr h="278883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3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6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14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60752"/>
                  </a:ext>
                </a:extLst>
              </a:tr>
              <a:tr h="278883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4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5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12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13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1830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E6F00E-0C07-486C-925A-F81CAB48F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81506"/>
              </p:ext>
            </p:extLst>
          </p:nvPr>
        </p:nvGraphicFramePr>
        <p:xfrm>
          <a:off x="5926392" y="5134210"/>
          <a:ext cx="3111908" cy="1463040"/>
        </p:xfrm>
        <a:graphic>
          <a:graphicData uri="http://schemas.openxmlformats.org/drawingml/2006/table">
            <a:tbl>
              <a:tblPr/>
              <a:tblGrid>
                <a:gridCol w="777977">
                  <a:extLst>
                    <a:ext uri="{9D8B030D-6E8A-4147-A177-3AD203B41FA5}">
                      <a16:colId xmlns:a16="http://schemas.microsoft.com/office/drawing/2014/main" val="2664945979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2561570752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2673142344"/>
                    </a:ext>
                  </a:extLst>
                </a:gridCol>
                <a:gridCol w="777977">
                  <a:extLst>
                    <a:ext uri="{9D8B030D-6E8A-4147-A177-3AD203B41FA5}">
                      <a16:colId xmlns:a16="http://schemas.microsoft.com/office/drawing/2014/main" val="1393620774"/>
                    </a:ext>
                  </a:extLst>
                </a:gridCol>
              </a:tblGrid>
              <a:tr h="32917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12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11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10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251773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2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13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16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9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50212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3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14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15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8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254749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4 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5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6 </a:t>
                      </a:r>
                      <a:endParaRPr lang="en-US" sz="12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Arial-BoldMT"/>
                        </a:rPr>
                        <a:t>7</a:t>
                      </a:r>
                      <a:endParaRPr lang="en-US" sz="12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1941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257A548-A739-4A4E-9885-2061E16C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25528"/>
            <a:ext cx="184731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orbel-Bold"/>
              </a:rPr>
            </a:b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607DF-C79E-4F21-BE9F-E778C79F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33110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D64D0-6607-4D05-AD8A-D80BFF925A6A}"/>
              </a:ext>
            </a:extLst>
          </p:cNvPr>
          <p:cNvSpPr/>
          <p:nvPr/>
        </p:nvSpPr>
        <p:spPr>
          <a:xfrm>
            <a:off x="437535" y="401116"/>
            <a:ext cx="9812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rbel-Bold"/>
              </a:rPr>
              <a:t>Declaring and Creating Arrays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E9AC15-A684-4D1D-99CC-B6D70FC51B9B}"/>
              </a:ext>
            </a:extLst>
          </p:cNvPr>
          <p:cNvSpPr/>
          <p:nvPr/>
        </p:nvSpPr>
        <p:spPr>
          <a:xfrm>
            <a:off x="437534" y="1127007"/>
            <a:ext cx="110809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0" i="0" dirty="0">
                <a:solidFill>
                  <a:schemeClr val="accent1"/>
                </a:solidFill>
                <a:effectLst/>
                <a:latin typeface="Wingdings2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An array is a sequence of elements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All elements are of the same type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The order of the elements is fixed</a:t>
            </a:r>
          </a:p>
          <a:p>
            <a:pPr marL="8001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Has fixed size (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Array. Length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9B9ABB8B-BB32-4780-AC95-BE0A3609B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/>
          <a:stretch/>
        </p:blipFill>
        <p:spPr bwMode="auto">
          <a:xfrm>
            <a:off x="1238864" y="3303639"/>
            <a:ext cx="6853084" cy="31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115C4-6ACB-475C-8E7A-E39B931A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36560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098A61-C583-4542-AF9E-23616B62C87A}"/>
              </a:ext>
            </a:extLst>
          </p:cNvPr>
          <p:cNvSpPr/>
          <p:nvPr/>
        </p:nvSpPr>
        <p:spPr>
          <a:xfrm>
            <a:off x="260556" y="1206513"/>
            <a:ext cx="53833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Declaration defines the type of the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Square brackets </a:t>
            </a:r>
            <a:r>
              <a:rPr lang="en-US" sz="2800" b="1" dirty="0">
                <a:solidFill>
                  <a:schemeClr val="accent1"/>
                </a:solidFill>
                <a:latin typeface="Consolas-Bold"/>
              </a:rPr>
              <a:t>[]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mean "array“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1"/>
                </a:solidFill>
                <a:effectLst/>
                <a:latin typeface="Wingdings2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orbel-Bold"/>
              </a:rPr>
              <a:t>Examples: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br>
              <a:rPr lang="en-US" sz="2800" dirty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D21BD-D65F-44CA-A36A-D50D83F83BAC}"/>
              </a:ext>
            </a:extLst>
          </p:cNvPr>
          <p:cNvSpPr/>
          <p:nvPr/>
        </p:nvSpPr>
        <p:spPr>
          <a:xfrm>
            <a:off x="260556" y="339112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string[] myStringArray;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int[] myIntArray;</a:t>
            </a:r>
            <a:r>
              <a:rPr lang="en-US" sz="2800" dirty="0">
                <a:solidFill>
                  <a:schemeClr val="accent2"/>
                </a:solidFill>
              </a:rPr>
              <a:t>  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6571CAC5-2F97-4E3C-8946-A174FDF7B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927" y="0"/>
            <a:ext cx="6725053" cy="408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>
            <a:extLst>
              <a:ext uri="{FF2B5EF4-FFF2-40B4-BE49-F238E27FC236}">
                <a16:creationId xmlns:a16="http://schemas.microsoft.com/office/drawing/2014/main" id="{DD26E47C-64E6-41C7-869C-B1784332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44" y="3124975"/>
            <a:ext cx="6724036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4DD5F-0088-4DF8-9A8E-9A101E1A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0189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F39FD7-D02B-47B8-97BF-EF3E1F07C2D6}"/>
              </a:ext>
            </a:extLst>
          </p:cNvPr>
          <p:cNvSpPr/>
          <p:nvPr/>
        </p:nvSpPr>
        <p:spPr>
          <a:xfrm>
            <a:off x="555522" y="301098"/>
            <a:ext cx="87507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Use the operator </a:t>
            </a:r>
            <a:r>
              <a:rPr lang="en-US" sz="3200" b="1" dirty="0">
                <a:solidFill>
                  <a:schemeClr val="accent1"/>
                </a:solidFill>
                <a:latin typeface="Consolas-Bold"/>
              </a:rPr>
              <a:t>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Wingdings2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Specify array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1"/>
                </a:solidFill>
                <a:effectLst/>
                <a:latin typeface="Wingdings2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Corbel-Bold"/>
              </a:rPr>
              <a:t>Example creating (allocating) array of 5 integers: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	myIntArray = new int[5];</a:t>
            </a:r>
            <a:r>
              <a:rPr lang="en-US" sz="4000" dirty="0">
                <a:solidFill>
                  <a:schemeClr val="accent2"/>
                </a:solidFill>
              </a:rPr>
              <a:t> </a:t>
            </a:r>
            <a:br>
              <a:rPr lang="en-US" sz="3200" dirty="0"/>
            </a:br>
            <a:r>
              <a:rPr lang="en-US" sz="3200" dirty="0">
                <a:solidFill>
                  <a:schemeClr val="accent1"/>
                </a:solidFill>
              </a:rPr>
              <a:t> </a:t>
            </a:r>
            <a:br>
              <a:rPr lang="en-US" sz="3200" dirty="0">
                <a:solidFill>
                  <a:schemeClr val="accent1"/>
                </a:solidFill>
              </a:rPr>
            </a:b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92B00F-B4C3-4835-9D92-8B5278B93B82}"/>
              </a:ext>
            </a:extLst>
          </p:cNvPr>
          <p:cNvSpPr/>
          <p:nvPr/>
        </p:nvSpPr>
        <p:spPr>
          <a:xfrm>
            <a:off x="555521" y="3317308"/>
            <a:ext cx="8485239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orbel-Bold"/>
              </a:rPr>
              <a:t>Initializing Arrays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5B43A-2DB7-45A5-BDA3-D0FB21544103}"/>
              </a:ext>
            </a:extLst>
          </p:cNvPr>
          <p:cNvSpPr/>
          <p:nvPr/>
        </p:nvSpPr>
        <p:spPr>
          <a:xfrm>
            <a:off x="658762" y="440369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onsolas-Bold"/>
              </a:rPr>
              <a:t>myIntArray = {1, 2, 3, 4, 5};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5A91F-6AB1-4074-BBE2-48B7C3AA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2487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97B4EF-51E3-4822-B1C4-53F69B05C54A}"/>
              </a:ext>
            </a:extLst>
          </p:cNvPr>
          <p:cNvSpPr/>
          <p:nvPr/>
        </p:nvSpPr>
        <p:spPr>
          <a:xfrm>
            <a:off x="614516" y="3331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Corbel-Bold"/>
              </a:rPr>
              <a:t>Example</a:t>
            </a:r>
            <a:r>
              <a:rPr lang="en-US" sz="4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82600-1883-465D-AF78-8589DBA2C9FD}"/>
              </a:ext>
            </a:extLst>
          </p:cNvPr>
          <p:cNvSpPr/>
          <p:nvPr/>
        </p:nvSpPr>
        <p:spPr>
          <a:xfrm>
            <a:off x="93406" y="1268215"/>
            <a:ext cx="103828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array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{ 1, 2, 3, 4, 5 };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Get array size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length = array.Length;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Declare and create the reversed array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[] reversed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[length];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Initialize the reversed array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index = 0; index &lt; length; index++)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reversed[length - index - 1] = array[index];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index = 0; index &lt; length; index++)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.WriteLine(reversed[index]);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AB069-B784-4AD2-BA8F-9EFF550BB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83" y="0"/>
            <a:ext cx="4591049" cy="4495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4D11B-6DEB-4F7C-9487-6129D79B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80389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62884F-9E62-4B9B-BA12-63A4ABDC5BBC}"/>
              </a:ext>
            </a:extLst>
          </p:cNvPr>
          <p:cNvSpPr/>
          <p:nvPr/>
        </p:nvSpPr>
        <p:spPr>
          <a:xfrm>
            <a:off x="511278" y="3626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orbel-Bold"/>
              </a:rPr>
              <a:t>Reading Arrays From the Console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99621-0ECE-4FF7-8F5D-5A9B09A01812}"/>
              </a:ext>
            </a:extLst>
          </p:cNvPr>
          <p:cNvSpPr/>
          <p:nvPr/>
        </p:nvSpPr>
        <p:spPr>
          <a:xfrm>
            <a:off x="511277" y="1007831"/>
            <a:ext cx="9679857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[] arr =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[n];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 reading the array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n; i++)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arr[i] = </a:t>
            </a:r>
            <a:r>
              <a:rPr lang="it-IT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it-IT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it-IT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</a:rPr>
              <a:t>//printing the array</a:t>
            </a:r>
            <a:endParaRPr lang="en-US" sz="2000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0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0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n; i++)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.WriteLine(arr[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0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B8527-BE76-4337-889D-E3A90361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330221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3D7B56-87A6-4666-B5AD-A68451EA7EA0}"/>
              </a:ext>
            </a:extLst>
          </p:cNvPr>
          <p:cNvSpPr/>
          <p:nvPr/>
        </p:nvSpPr>
        <p:spPr>
          <a:xfrm>
            <a:off x="481780" y="342124"/>
            <a:ext cx="11316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rbel-Bold"/>
              </a:rPr>
              <a:t>Example: Read </a:t>
            </a:r>
            <a:r>
              <a:rPr lang="en-US" sz="3600" b="1" dirty="0">
                <a:solidFill>
                  <a:srgbClr val="C00000"/>
                </a:solidFill>
                <a:latin typeface="Consolas-Bold"/>
              </a:rPr>
              <a:t>int </a:t>
            </a:r>
            <a:r>
              <a:rPr lang="en-US" sz="3600" b="1" dirty="0">
                <a:solidFill>
                  <a:srgbClr val="C00000"/>
                </a:solidFill>
                <a:latin typeface="Corbel-Bold"/>
              </a:rPr>
              <a:t>array from the console and check if it is symmetric: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5ACE17-D1BF-4CC6-BF8E-0AFF4E1C5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603571"/>
              </p:ext>
            </p:extLst>
          </p:nvPr>
        </p:nvGraphicFramePr>
        <p:xfrm>
          <a:off x="762000" y="2050296"/>
          <a:ext cx="2777612" cy="396240"/>
        </p:xfrm>
        <a:graphic>
          <a:graphicData uri="http://schemas.openxmlformats.org/drawingml/2006/table">
            <a:tbl>
              <a:tblPr/>
              <a:tblGrid>
                <a:gridCol w="694403">
                  <a:extLst>
                    <a:ext uri="{9D8B030D-6E8A-4147-A177-3AD203B41FA5}">
                      <a16:colId xmlns:a16="http://schemas.microsoft.com/office/drawing/2014/main" val="2536157777"/>
                    </a:ext>
                  </a:extLst>
                </a:gridCol>
                <a:gridCol w="694403">
                  <a:extLst>
                    <a:ext uri="{9D8B030D-6E8A-4147-A177-3AD203B41FA5}">
                      <a16:colId xmlns:a16="http://schemas.microsoft.com/office/drawing/2014/main" val="3789376774"/>
                    </a:ext>
                  </a:extLst>
                </a:gridCol>
                <a:gridCol w="694403">
                  <a:extLst>
                    <a:ext uri="{9D8B030D-6E8A-4147-A177-3AD203B41FA5}">
                      <a16:colId xmlns:a16="http://schemas.microsoft.com/office/drawing/2014/main" val="755042191"/>
                    </a:ext>
                  </a:extLst>
                </a:gridCol>
                <a:gridCol w="694403">
                  <a:extLst>
                    <a:ext uri="{9D8B030D-6E8A-4147-A177-3AD203B41FA5}">
                      <a16:colId xmlns:a16="http://schemas.microsoft.com/office/drawing/2014/main" val="11236915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83459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BB05D-7EFA-43D9-8AAA-1B068F152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849123"/>
              </p:ext>
            </p:extLst>
          </p:nvPr>
        </p:nvGraphicFramePr>
        <p:xfrm>
          <a:off x="3819832" y="2050291"/>
          <a:ext cx="2451920" cy="396240"/>
        </p:xfrm>
        <a:graphic>
          <a:graphicData uri="http://schemas.openxmlformats.org/drawingml/2006/table">
            <a:tbl>
              <a:tblPr/>
              <a:tblGrid>
                <a:gridCol w="490384">
                  <a:extLst>
                    <a:ext uri="{9D8B030D-6E8A-4147-A177-3AD203B41FA5}">
                      <a16:colId xmlns:a16="http://schemas.microsoft.com/office/drawing/2014/main" val="1814306666"/>
                    </a:ext>
                  </a:extLst>
                </a:gridCol>
                <a:gridCol w="490384">
                  <a:extLst>
                    <a:ext uri="{9D8B030D-6E8A-4147-A177-3AD203B41FA5}">
                      <a16:colId xmlns:a16="http://schemas.microsoft.com/office/drawing/2014/main" val="3786184548"/>
                    </a:ext>
                  </a:extLst>
                </a:gridCol>
                <a:gridCol w="490384">
                  <a:extLst>
                    <a:ext uri="{9D8B030D-6E8A-4147-A177-3AD203B41FA5}">
                      <a16:colId xmlns:a16="http://schemas.microsoft.com/office/drawing/2014/main" val="849214002"/>
                    </a:ext>
                  </a:extLst>
                </a:gridCol>
                <a:gridCol w="490384">
                  <a:extLst>
                    <a:ext uri="{9D8B030D-6E8A-4147-A177-3AD203B41FA5}">
                      <a16:colId xmlns:a16="http://schemas.microsoft.com/office/drawing/2014/main" val="2179136928"/>
                    </a:ext>
                  </a:extLst>
                </a:gridCol>
                <a:gridCol w="490384">
                  <a:extLst>
                    <a:ext uri="{9D8B030D-6E8A-4147-A177-3AD203B41FA5}">
                      <a16:colId xmlns:a16="http://schemas.microsoft.com/office/drawing/2014/main" val="332636948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2883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61433C4-53A5-4A10-81A3-6C52AF0F1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332042"/>
              </p:ext>
            </p:extLst>
          </p:nvPr>
        </p:nvGraphicFramePr>
        <p:xfrm>
          <a:off x="6625713" y="2049483"/>
          <a:ext cx="3601068" cy="364541"/>
        </p:xfrm>
        <a:graphic>
          <a:graphicData uri="http://schemas.openxmlformats.org/drawingml/2006/table">
            <a:tbl>
              <a:tblPr/>
              <a:tblGrid>
                <a:gridCol w="600178">
                  <a:extLst>
                    <a:ext uri="{9D8B030D-6E8A-4147-A177-3AD203B41FA5}">
                      <a16:colId xmlns:a16="http://schemas.microsoft.com/office/drawing/2014/main" val="2836324987"/>
                    </a:ext>
                  </a:extLst>
                </a:gridCol>
                <a:gridCol w="600178">
                  <a:extLst>
                    <a:ext uri="{9D8B030D-6E8A-4147-A177-3AD203B41FA5}">
                      <a16:colId xmlns:a16="http://schemas.microsoft.com/office/drawing/2014/main" val="3544930590"/>
                    </a:ext>
                  </a:extLst>
                </a:gridCol>
                <a:gridCol w="600178">
                  <a:extLst>
                    <a:ext uri="{9D8B030D-6E8A-4147-A177-3AD203B41FA5}">
                      <a16:colId xmlns:a16="http://schemas.microsoft.com/office/drawing/2014/main" val="3992620886"/>
                    </a:ext>
                  </a:extLst>
                </a:gridCol>
                <a:gridCol w="600178">
                  <a:extLst>
                    <a:ext uri="{9D8B030D-6E8A-4147-A177-3AD203B41FA5}">
                      <a16:colId xmlns:a16="http://schemas.microsoft.com/office/drawing/2014/main" val="2505582469"/>
                    </a:ext>
                  </a:extLst>
                </a:gridCol>
                <a:gridCol w="600178">
                  <a:extLst>
                    <a:ext uri="{9D8B030D-6E8A-4147-A177-3AD203B41FA5}">
                      <a16:colId xmlns:a16="http://schemas.microsoft.com/office/drawing/2014/main" val="1602365763"/>
                    </a:ext>
                  </a:extLst>
                </a:gridCol>
                <a:gridCol w="600178">
                  <a:extLst>
                    <a:ext uri="{9D8B030D-6E8A-4147-A177-3AD203B41FA5}">
                      <a16:colId xmlns:a16="http://schemas.microsoft.com/office/drawing/2014/main" val="452880883"/>
                    </a:ext>
                  </a:extLst>
                </a:gridCol>
              </a:tblGrid>
              <a:tr h="364541"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 </a:t>
                      </a:r>
                      <a:endParaRPr lang="en-US" sz="17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84125" marR="84125" marT="42062" marB="420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 sz="17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84125" marR="84125" marT="42062" marB="420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7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84125" marR="84125" marT="42062" marB="420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3 </a:t>
                      </a:r>
                      <a:endParaRPr lang="en-US" sz="17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84125" marR="84125" marT="42062" marB="420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2 </a:t>
                      </a:r>
                      <a:endParaRPr lang="en-US" sz="17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84125" marR="84125" marT="42062" marB="420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accent1"/>
                          </a:solidFill>
                          <a:effectLst/>
                          <a:latin typeface="Consolas-Bold"/>
                        </a:rPr>
                        <a:t>1</a:t>
                      </a:r>
                      <a:endParaRPr lang="en-US" sz="17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84125" marR="84125" marT="42062" marB="4206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1856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5284C0F-5151-412C-84E0-77CFD684F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967" t="9739" r="10290" b="8804"/>
          <a:stretch/>
        </p:blipFill>
        <p:spPr>
          <a:xfrm>
            <a:off x="3143866" y="2802193"/>
            <a:ext cx="3481847" cy="35126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0C31C-AE0E-4E54-B6F8-4D2DA927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150900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AE77AE-314C-4E02-9E2F-5F3D680681D8}"/>
              </a:ext>
            </a:extLst>
          </p:cNvPr>
          <p:cNvSpPr/>
          <p:nvPr/>
        </p:nvSpPr>
        <p:spPr>
          <a:xfrm>
            <a:off x="408038" y="166568"/>
            <a:ext cx="1104654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Main(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[] args)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n =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en-US" sz="22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[] arr =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[n];</a:t>
            </a:r>
          </a:p>
          <a:p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n; i++)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it-IT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arr[i] = </a:t>
            </a:r>
            <a:r>
              <a:rPr lang="it-IT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it-IT" sz="2200" dirty="0">
                <a:solidFill>
                  <a:prstClr val="black"/>
                </a:solidFill>
                <a:latin typeface="Consolas" panose="020B0609020204030204" pitchFamily="49" charset="0"/>
              </a:rPr>
              <a:t>.Parse(</a:t>
            </a:r>
            <a:r>
              <a:rPr lang="it-IT" sz="22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it-IT" sz="2200" dirty="0">
                <a:solidFill>
                  <a:prstClr val="black"/>
                </a:solidFill>
                <a:latin typeface="Consolas" panose="020B0609020204030204" pitchFamily="49" charset="0"/>
              </a:rPr>
              <a:t>.ReadLine());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isSymmetric =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nn-NO" sz="22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(</a:t>
            </a:r>
            <a:r>
              <a:rPr lang="nn-NO" sz="22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i = 0; i &lt; (arr.Length + 1) / 2; i++)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{</a:t>
            </a:r>
          </a:p>
          <a:p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</a:t>
            </a:r>
            <a:r>
              <a:rPr lang="nn-NO" sz="22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nn-NO" sz="2200" dirty="0">
                <a:solidFill>
                  <a:prstClr val="black"/>
                </a:solidFill>
                <a:latin typeface="Consolas" panose="020B0609020204030204" pitchFamily="49" charset="0"/>
              </a:rPr>
              <a:t> (arr[i] != arr[n -1- i])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{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    isSymmetric = </a:t>
            </a:r>
            <a:r>
              <a:rPr lang="en-US" sz="220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    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}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.WriteLine(isSymmetric);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    </a:t>
            </a:r>
            <a:r>
              <a:rPr lang="en-US" sz="2200" dirty="0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.ReadKey();</a:t>
            </a:r>
          </a:p>
          <a:p>
            <a:r>
              <a:rPr lang="en-US" sz="2200" dirty="0">
                <a:solidFill>
                  <a:prstClr val="black"/>
                </a:solidFill>
                <a:latin typeface="Consolas" panose="020B0609020204030204" pitchFamily="49" charset="0"/>
              </a:rPr>
              <a:t>        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70E5C-1202-45F9-8C37-6696026B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 hawkar Kheder Shaikha</a:t>
            </a:r>
          </a:p>
        </p:txBody>
      </p:sp>
    </p:spTree>
    <p:extLst>
      <p:ext uri="{BB962C8B-B14F-4D97-AF65-F5344CB8AC3E}">
        <p14:creationId xmlns:p14="http://schemas.microsoft.com/office/powerpoint/2010/main" val="287119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3443</TotalTime>
  <Words>1187</Words>
  <Application>Microsoft Office PowerPoint</Application>
  <PresentationFormat>Widescreen</PresentationFormat>
  <Paragraphs>264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Arial-BoldMT</vt:lpstr>
      <vt:lpstr>Calibri</vt:lpstr>
      <vt:lpstr>Calibri Light</vt:lpstr>
      <vt:lpstr>Consolas</vt:lpstr>
      <vt:lpstr>Consolas-Bold</vt:lpstr>
      <vt:lpstr>Corbel-Bold</vt:lpstr>
      <vt:lpstr>Wingdings</vt:lpstr>
      <vt:lpstr>Wingdings2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72</cp:revision>
  <dcterms:created xsi:type="dcterms:W3CDTF">2019-08-08T13:11:39Z</dcterms:created>
  <dcterms:modified xsi:type="dcterms:W3CDTF">2019-11-23T09:54:19Z</dcterms:modified>
</cp:coreProperties>
</file>