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7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69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960887-73E7-47AD-AB60-72014174BE4F}" type="datetimeFigureOut">
              <a:rPr lang="en-US" smtClean="0"/>
              <a:t>12/1/2019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895CB9-CAF0-49D5-A9B9-A37E69B937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5083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8A9E2F-AC74-4122-84F5-A31EEE912CC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AF8CE1D-3FF2-4BBD-B160-2CD04BF0CF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99C770-82C9-4315-B2EC-D88856D07A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80A83-902F-4F2A-9AAF-D31551C56DCE}" type="datetime1">
              <a:rPr lang="en-US" smtClean="0"/>
              <a:t>12/1/2019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423172-7F6C-4E72-B895-258C1FDA60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 Hawkar Kheder Shaikha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807B9B-4D4C-49DA-8B65-D5B5951CF3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5EE98-8C9F-441B-9094-CC357ECC29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9811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2F81E7-B02C-471A-808D-D7814612A2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1E34F01-73A7-4512-BF5A-FD2032C5BD5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5AA987-9343-4AA5-A10C-376C7EF445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B3A00-E1AA-465F-BD7D-59CD50146B59}" type="datetime1">
              <a:rPr lang="en-US" smtClean="0"/>
              <a:t>12/1/2019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468C6C-5480-4E43-B32D-ECBC2FA25B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 Hawkar Kheder Shaikha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65E496-6787-4F3D-BBA6-B859D5B9C2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5EE98-8C9F-441B-9094-CC357ECC29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3329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3303727-FF61-40FF-842A-FD00803DAAA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E365412-866D-420D-A60E-A4E2793F16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C367EF-08C7-4E44-BF92-A7EBD1BAC9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685ED-5D15-4479-9463-2D41C798265C}" type="datetime1">
              <a:rPr lang="en-US" smtClean="0"/>
              <a:t>12/1/2019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E5E412-8216-4448-A95E-C1B7E1E8C9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 Hawkar Kheder Shaikha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584B5A-FAC6-4442-B5F9-A8DCD899A6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5EE98-8C9F-441B-9094-CC357ECC29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45423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F5883E-C1B4-4348-9110-D41E4BDFE1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447A7B-06AE-4E9B-8C54-7DF9E63470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6BCD67-AC41-47C1-A705-44A72D21B5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C4D75-7988-4B32-92A2-8641C8413D17}" type="datetime1">
              <a:rPr lang="en-US" smtClean="0"/>
              <a:t>12/1/2019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ADB2D8-E57D-46FC-B2BF-A8EF0E1403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 Hawkar Kheder Shaikha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BC2C0B-D7CE-44D7-8BA5-B16BF72241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5EE98-8C9F-441B-9094-CC357ECC29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38697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5044C9-5981-4A7A-922C-8A9DFCAF6D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B67FA2-6305-4F19-BA86-0B1EA2AACA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7BF4AA-B515-470D-AC5A-20AA874EC7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35BEB-278E-4D96-A05E-19CE597D53DE}" type="datetime1">
              <a:rPr lang="en-US" smtClean="0"/>
              <a:t>12/1/2019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236DEE-EC15-4E7B-880A-C4CB8DA10A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 Hawkar Kheder Shaikha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6221ED-E75F-4F76-B19C-B09FC44F77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5EE98-8C9F-441B-9094-CC357ECC29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80709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7B945F-CE57-465D-ACE1-B05489578B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C4461C-31EE-4C07-9A9B-12AC6622D3C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753DCC2-1E27-4EFA-AF9F-4F510F4E3E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FF12C1-2934-4669-BB7D-26A1B8C588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C0932-80E3-49A1-97C2-38B04A20D3EC}" type="datetime1">
              <a:rPr lang="en-US" smtClean="0"/>
              <a:t>12/1/2019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87509A8-9B9B-462F-B52C-7DC462E58E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 Hawkar Kheder Shaikha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F0F2211-F1B9-4048-9594-5179E01F86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5EE98-8C9F-441B-9094-CC357ECC29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3513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8D983B-78A4-41A5-A1A0-CA30F0DDEF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A7686F-E946-43BE-A8D5-1AA57370F9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E97970A-3094-418C-8117-7B6779B2D60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28704F2-8325-4FA6-8037-CA9DBD73F67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497C2C4-80F0-4A3E-9C20-2BBC78E50B7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8E73DE7-5541-4C21-A72D-4353171E2A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B62EF-0DC6-47E0-A5FE-7685044C63A0}" type="datetime1">
              <a:rPr lang="en-US" smtClean="0"/>
              <a:t>12/1/2019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C12E35B-7531-4E3A-9B0C-9A08C7DE75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 Hawkar Kheder Shaikha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BAB72E0-5F4A-4F05-8DF6-F48AA177CF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5EE98-8C9F-441B-9094-CC357ECC29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3102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B0CD81-2FFE-42A0-81B1-77659B1F16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CF38F43-DEEA-436C-817B-B8A05185E8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9E02F-3567-49B8-B8E2-7F1E07A028D6}" type="datetime1">
              <a:rPr lang="en-US" smtClean="0"/>
              <a:t>12/1/2019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8E52124-DBE2-4A6B-97F3-6FDE8A8C93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 Hawkar Kheder Shaikha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7F3C049-37C5-4916-A8DC-D97A65EB73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5EE98-8C9F-441B-9094-CC357ECC29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4934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C510907-4B6C-4545-83D7-FF39FB1DF3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F393C-12C9-4D27-AFA8-1572E382A745}" type="datetime1">
              <a:rPr lang="en-US" smtClean="0"/>
              <a:t>12/1/2019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8FFE221-2202-4415-9198-033A000CC2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 Hawkar Kheder Shaikha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0E26EBF-0E47-438C-9E72-9761386E93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5EE98-8C9F-441B-9094-CC357ECC29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97896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5A7989-0DD2-4AEB-8D43-7D9894308F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8F08EA-22D8-443E-AF64-8C467C3112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E902B56-59D1-4453-8453-289BA30ED1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AD2FF12-3958-41FC-8774-BBEEF088E0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86820-0986-41D5-96DA-299A8AEAE397}" type="datetime1">
              <a:rPr lang="en-US" smtClean="0"/>
              <a:t>12/1/2019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74AAD9B-1A9C-4A06-933E-075A4A7990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 Hawkar Kheder Shaikha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BCF2FDA-D669-45CA-ABA7-BB184E84B2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5EE98-8C9F-441B-9094-CC357ECC29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5296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9D455F-40D8-467E-9CF1-072BEEBEFA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AEA9615-D791-46D8-8DA0-03EE7BE826D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8822CBB-D889-4144-A969-8F5331CA465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E375434-6A0F-4B48-A424-DF427A6FC4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A1844-74FA-4E11-9582-1D2AC56D9B7B}" type="datetime1">
              <a:rPr lang="en-US" smtClean="0"/>
              <a:t>12/1/2019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184965B-A33E-47E7-B03A-05944DE16D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 Hawkar Kheder Shaikha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0B4B8EC-AE0A-4448-A82D-0E762484F5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5EE98-8C9F-441B-9094-CC357ECC29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03567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AC56AAB-0260-4B01-AC9B-645D1F2879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2235EEA-0781-41F8-8E0E-C5ABF18921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7FE5EB-E111-43F3-946F-07560EAA5DE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B1A353-0AF6-4F9B-B903-02885EB50EA6}" type="datetime1">
              <a:rPr lang="en-US" smtClean="0"/>
              <a:t>12/1/2019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F850F6-7717-4B04-8226-F2230492EE7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M Hawkar Kheder Shaikha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D5B223-A21D-453D-8B2B-7AE1F5DF20D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65EE98-8C9F-441B-9094-CC357ECC29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63783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E80EC009-131D-44EC-B11E-94D7643CF281}"/>
              </a:ext>
            </a:extLst>
          </p:cNvPr>
          <p:cNvSpPr/>
          <p:nvPr/>
        </p:nvSpPr>
        <p:spPr>
          <a:xfrm>
            <a:off x="651162" y="168671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3600" b="1" dirty="0">
                <a:solidFill>
                  <a:srgbClr val="C00000"/>
                </a:solidFill>
                <a:latin typeface="Corbel-Bold"/>
              </a:rPr>
              <a:t>Recursion</a:t>
            </a:r>
            <a:r>
              <a:rPr lang="en-US" sz="3600" dirty="0">
                <a:solidFill>
                  <a:srgbClr val="C00000"/>
                </a:solidFill>
              </a:rPr>
              <a:t> 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ADA6A0D8-E1C3-4A1A-8472-8662B2655E8B}"/>
              </a:ext>
            </a:extLst>
          </p:cNvPr>
          <p:cNvSpPr/>
          <p:nvPr/>
        </p:nvSpPr>
        <p:spPr>
          <a:xfrm>
            <a:off x="651161" y="764411"/>
            <a:ext cx="684414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chemeClr val="accent1"/>
                </a:solidFill>
                <a:latin typeface="Corbel-Bold"/>
              </a:rPr>
              <a:t>The Power of Calling a Method from Itself</a:t>
            </a:r>
            <a:r>
              <a:rPr lang="en-US" sz="2800" dirty="0">
                <a:solidFill>
                  <a:schemeClr val="accent1"/>
                </a:solidFill>
              </a:rPr>
              <a:t> 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9BD68B08-214B-41CE-A798-3757CB48E1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06795" y="1026021"/>
            <a:ext cx="8843784" cy="49746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92807BD6-806D-48E1-8A7F-29AA2EAAB7F0}"/>
              </a:ext>
            </a:extLst>
          </p:cNvPr>
          <p:cNvSpPr txBox="1"/>
          <p:nvPr/>
        </p:nvSpPr>
        <p:spPr>
          <a:xfrm>
            <a:off x="1371600" y="5874327"/>
            <a:ext cx="8991600" cy="36933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M. </a:t>
            </a:r>
            <a:r>
              <a:rPr lang="en-US" dirty="0" err="1">
                <a:solidFill>
                  <a:schemeClr val="bg1"/>
                </a:solidFill>
              </a:rPr>
              <a:t>Hawkar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Kheder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Shaikha</a:t>
            </a:r>
            <a:r>
              <a:rPr lang="en-US" dirty="0">
                <a:solidFill>
                  <a:schemeClr val="bg1"/>
                </a:solidFill>
              </a:rPr>
              <a:t>						2019-2020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1F89E6-54E8-491C-925B-0BE9812A72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 Hawkar Kheder Shaikha</a:t>
            </a:r>
          </a:p>
        </p:txBody>
      </p:sp>
    </p:spTree>
    <p:extLst>
      <p:ext uri="{BB962C8B-B14F-4D97-AF65-F5344CB8AC3E}">
        <p14:creationId xmlns:p14="http://schemas.microsoft.com/office/powerpoint/2010/main" val="5265288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B06197C-8ACC-46A1-ACD7-A41B1E9F8DF4}"/>
              </a:ext>
            </a:extLst>
          </p:cNvPr>
          <p:cNvSpPr/>
          <p:nvPr/>
        </p:nvSpPr>
        <p:spPr>
          <a:xfrm>
            <a:off x="623454" y="348781"/>
            <a:ext cx="6096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400" b="1" dirty="0">
                <a:solidFill>
                  <a:schemeClr val="accent1"/>
                </a:solidFill>
                <a:latin typeface="Corbel-Bold"/>
              </a:rPr>
              <a:t>Table of Contents</a:t>
            </a:r>
            <a:r>
              <a:rPr lang="en-US" sz="2400" dirty="0">
                <a:solidFill>
                  <a:schemeClr val="accent1"/>
                </a:solidFill>
              </a:rPr>
              <a:t> </a:t>
            </a:r>
            <a:br>
              <a:rPr lang="en-US" sz="2400" dirty="0">
                <a:solidFill>
                  <a:schemeClr val="accent1"/>
                </a:solidFill>
              </a:rPr>
            </a:br>
            <a:endParaRPr lang="en-US" sz="2400" dirty="0">
              <a:solidFill>
                <a:schemeClr val="accent1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42C2AC0-C957-4BDD-AA47-61C30D1D4126}"/>
              </a:ext>
            </a:extLst>
          </p:cNvPr>
          <p:cNvSpPr/>
          <p:nvPr/>
        </p:nvSpPr>
        <p:spPr>
          <a:xfrm>
            <a:off x="623453" y="1720105"/>
            <a:ext cx="10945093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i="0" dirty="0">
                <a:solidFill>
                  <a:schemeClr val="accent2"/>
                </a:solidFill>
                <a:effectLst/>
                <a:latin typeface="Corbel-Bold"/>
              </a:rPr>
              <a:t>1. </a:t>
            </a:r>
            <a:r>
              <a:rPr lang="en-US" sz="4400" b="1" dirty="0">
                <a:solidFill>
                  <a:schemeClr val="accent1">
                    <a:lumMod val="75000"/>
                  </a:schemeClr>
                </a:solidFill>
                <a:latin typeface="Corbel-Bold"/>
              </a:rPr>
              <a:t>What is Recursion?</a:t>
            </a:r>
            <a:br>
              <a:rPr lang="en-US" sz="4400" b="1" dirty="0">
                <a:solidFill>
                  <a:schemeClr val="accent1">
                    <a:lumMod val="75000"/>
                  </a:schemeClr>
                </a:solidFill>
                <a:latin typeface="Corbel-Bold"/>
              </a:rPr>
            </a:br>
            <a:r>
              <a:rPr lang="en-US" sz="3600" b="1" dirty="0">
                <a:solidFill>
                  <a:schemeClr val="accent2"/>
                </a:solidFill>
                <a:latin typeface="Corbel-Bold"/>
              </a:rPr>
              <a:t>2. </a:t>
            </a:r>
            <a:r>
              <a:rPr lang="en-US" sz="4400" b="1" dirty="0">
                <a:solidFill>
                  <a:schemeClr val="accent1">
                    <a:lumMod val="75000"/>
                  </a:schemeClr>
                </a:solidFill>
                <a:latin typeface="Corbel-Bold"/>
              </a:rPr>
              <a:t>Calculating Factorial Recursively</a:t>
            </a:r>
            <a:endParaRPr lang="en-US" sz="4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31ED8C2-4C70-4336-B2B6-5F52669B39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 Hawkar Kheder Shaikha</a:t>
            </a:r>
          </a:p>
        </p:txBody>
      </p:sp>
    </p:spTree>
    <p:extLst>
      <p:ext uri="{BB962C8B-B14F-4D97-AF65-F5344CB8AC3E}">
        <p14:creationId xmlns:p14="http://schemas.microsoft.com/office/powerpoint/2010/main" val="4210145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D214C04-7D5D-469D-91C5-405A9C8277D5}"/>
              </a:ext>
            </a:extLst>
          </p:cNvPr>
          <p:cNvSpPr/>
          <p:nvPr/>
        </p:nvSpPr>
        <p:spPr>
          <a:xfrm>
            <a:off x="387926" y="310654"/>
            <a:ext cx="11610109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sz="3200" b="1" dirty="0">
                <a:solidFill>
                  <a:srgbClr val="C00000"/>
                </a:solidFill>
                <a:latin typeface="Corbel-Bold"/>
              </a:rPr>
              <a:t>Recursion</a:t>
            </a:r>
            <a:r>
              <a:rPr lang="en-US" sz="3200" b="1" dirty="0">
                <a:solidFill>
                  <a:srgbClr val="DAEDF2"/>
                </a:solidFill>
                <a:latin typeface="Corbel-Bold"/>
              </a:rPr>
              <a:t> </a:t>
            </a:r>
            <a:r>
              <a:rPr lang="en-US" sz="3200" b="1" dirty="0">
                <a:solidFill>
                  <a:schemeClr val="accent1"/>
                </a:solidFill>
                <a:latin typeface="Corbel-Bold"/>
              </a:rPr>
              <a:t>is when a methods calls itself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sz="3200" b="1" dirty="0">
                <a:solidFill>
                  <a:schemeClr val="accent1"/>
                </a:solidFill>
                <a:latin typeface="Corbel-Bold"/>
              </a:rPr>
              <a:t>Very powerful technique for implementing combinatorial and other algorithms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sz="3200" b="1" dirty="0">
                <a:solidFill>
                  <a:schemeClr val="accent1"/>
                </a:solidFill>
                <a:latin typeface="Corbel-Bold"/>
              </a:rPr>
              <a:t>Recursion should have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accent4">
                    <a:lumMod val="75000"/>
                  </a:schemeClr>
                </a:solidFill>
                <a:latin typeface="Corbel-Bold"/>
              </a:rPr>
              <a:t>Direct or indirect recursive call</a:t>
            </a:r>
          </a:p>
          <a:p>
            <a:pPr marL="1371600" lvl="2" indent="-457200">
              <a:buFont typeface="Wingdings" panose="05000000000000000000" pitchFamily="2" charset="2"/>
              <a:buChar char="Ø"/>
            </a:pPr>
            <a:r>
              <a:rPr lang="en-US" sz="2800" b="1" i="0" dirty="0">
                <a:solidFill>
                  <a:schemeClr val="accent6">
                    <a:lumMod val="75000"/>
                  </a:schemeClr>
                </a:solidFill>
                <a:effectLst/>
                <a:latin typeface="Corbel-Bold"/>
              </a:rPr>
              <a:t>The method calls itself directly or </a:t>
            </a:r>
            <a:br>
              <a:rPr lang="en-US" sz="2800" b="1" i="0" dirty="0">
                <a:solidFill>
                  <a:schemeClr val="accent6">
                    <a:lumMod val="75000"/>
                  </a:schemeClr>
                </a:solidFill>
                <a:effectLst/>
                <a:latin typeface="Corbel-Bold"/>
              </a:rPr>
            </a:br>
            <a:r>
              <a:rPr lang="en-US" sz="2800" b="1" i="0" dirty="0">
                <a:solidFill>
                  <a:schemeClr val="accent6">
                    <a:lumMod val="75000"/>
                  </a:schemeClr>
                </a:solidFill>
                <a:effectLst/>
                <a:latin typeface="Corbel-Bold"/>
              </a:rPr>
              <a:t>through other methods</a:t>
            </a:r>
            <a:endParaRPr lang="en-US" sz="2800" b="1" dirty="0">
              <a:solidFill>
                <a:schemeClr val="accent6">
                  <a:lumMod val="75000"/>
                </a:schemeClr>
              </a:solidFill>
              <a:latin typeface="Corbel-Bold"/>
            </a:endParaRPr>
          </a:p>
          <a:p>
            <a:pPr marL="539750" lvl="2" indent="374650"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accent4">
                    <a:lumMod val="75000"/>
                  </a:schemeClr>
                </a:solidFill>
                <a:latin typeface="Corbel-Bold"/>
              </a:rPr>
              <a:t>Exit criteria (bottom)</a:t>
            </a:r>
          </a:p>
          <a:p>
            <a:pPr marL="1339850" lvl="3" indent="-342900">
              <a:buFont typeface="Wingdings" panose="05000000000000000000" pitchFamily="2" charset="2"/>
              <a:buChar char="Ø"/>
            </a:pP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latin typeface="Corbel-Bold"/>
              </a:rPr>
              <a:t>Prevents infinite recursion </a:t>
            </a:r>
            <a:br>
              <a:rPr lang="en-US" sz="3200" dirty="0"/>
            </a:br>
            <a:endParaRPr lang="en-US" sz="3200" dirty="0"/>
          </a:p>
        </p:txBody>
      </p:sp>
      <p:pic>
        <p:nvPicPr>
          <p:cNvPr id="2054" name="Picture 6" descr="https://sites.google.com/site/artificialcortext/_/rsrc/1269461455555/special/a-new-meaning/shape-of-nature/sn1.jpg">
            <a:extLst>
              <a:ext uri="{FF2B5EF4-FFF2-40B4-BE49-F238E27FC236}">
                <a16:creationId xmlns:a16="http://schemas.microsoft.com/office/drawing/2014/main" id="{3950F7D6-E5CD-495C-80F8-9B0DA4E67F8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8450" y="1365186"/>
            <a:ext cx="4125624" cy="61125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A3BD3B2-F484-4DB0-9414-04AB02F347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 Hawkar Kheder Shaikha</a:t>
            </a:r>
          </a:p>
        </p:txBody>
      </p:sp>
    </p:spTree>
    <p:extLst>
      <p:ext uri="{BB962C8B-B14F-4D97-AF65-F5344CB8AC3E}">
        <p14:creationId xmlns:p14="http://schemas.microsoft.com/office/powerpoint/2010/main" val="30490244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E347FE92-9DCB-4943-87C9-3C14494CB335}"/>
              </a:ext>
            </a:extLst>
          </p:cNvPr>
          <p:cNvSpPr/>
          <p:nvPr/>
        </p:nvSpPr>
        <p:spPr>
          <a:xfrm>
            <a:off x="415637" y="196381"/>
            <a:ext cx="6096000" cy="107721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3200" b="1" dirty="0">
                <a:solidFill>
                  <a:srgbClr val="C00000"/>
                </a:solidFill>
                <a:latin typeface="Corbel-Bold"/>
              </a:rPr>
              <a:t>Recursive Factorial – Example</a:t>
            </a:r>
            <a:r>
              <a:rPr lang="en-US" sz="3200" dirty="0">
                <a:solidFill>
                  <a:srgbClr val="C00000"/>
                </a:solidFill>
              </a:rPr>
              <a:t> </a:t>
            </a:r>
            <a:br>
              <a:rPr lang="en-US" sz="3200" dirty="0">
                <a:solidFill>
                  <a:srgbClr val="C00000"/>
                </a:solidFill>
              </a:rPr>
            </a:br>
            <a:endParaRPr lang="en-US" sz="3200" dirty="0">
              <a:solidFill>
                <a:srgbClr val="C00000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3D3DF12-C266-4524-86DB-84AA8D602848}"/>
              </a:ext>
            </a:extLst>
          </p:cNvPr>
          <p:cNvSpPr/>
          <p:nvPr/>
        </p:nvSpPr>
        <p:spPr>
          <a:xfrm>
            <a:off x="526472" y="950433"/>
            <a:ext cx="9171709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sz="3200" b="1" dirty="0">
                <a:solidFill>
                  <a:schemeClr val="accent1"/>
                </a:solidFill>
                <a:latin typeface="Corbel-Bold"/>
              </a:rPr>
              <a:t>Recursive definition of n! (n factorial):</a:t>
            </a:r>
            <a:r>
              <a:rPr lang="en-US" sz="3200" dirty="0">
                <a:solidFill>
                  <a:schemeClr val="accent1"/>
                </a:solidFill>
              </a:rPr>
              <a:t> </a:t>
            </a:r>
            <a:br>
              <a:rPr lang="en-US" sz="3200" dirty="0">
                <a:solidFill>
                  <a:schemeClr val="accent1"/>
                </a:solidFill>
              </a:rPr>
            </a:br>
            <a:endParaRPr lang="en-US" sz="3200" dirty="0">
              <a:solidFill>
                <a:schemeClr val="accent1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7766368-D15C-4875-8987-513F7AC6D4DC}"/>
              </a:ext>
            </a:extLst>
          </p:cNvPr>
          <p:cNvSpPr/>
          <p:nvPr/>
        </p:nvSpPr>
        <p:spPr>
          <a:xfrm>
            <a:off x="914400" y="1858373"/>
            <a:ext cx="6096000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r>
              <a:rPr lang="pt-BR" sz="2400" b="1" dirty="0">
                <a:solidFill>
                  <a:schemeClr val="tx1"/>
                </a:solidFill>
                <a:latin typeface="Consolas-Bold"/>
              </a:rPr>
              <a:t>n! = n * (n–1)! for n &gt;= 0</a:t>
            </a:r>
            <a:br>
              <a:rPr lang="pt-BR" sz="2400" b="1" dirty="0">
                <a:solidFill>
                  <a:schemeClr val="tx1"/>
                </a:solidFill>
                <a:latin typeface="Consolas-Bold"/>
              </a:rPr>
            </a:br>
            <a:r>
              <a:rPr lang="pt-BR" sz="2400" b="1" dirty="0">
                <a:solidFill>
                  <a:schemeClr val="tx1"/>
                </a:solidFill>
                <a:latin typeface="Consolas-Bold"/>
              </a:rPr>
              <a:t>0! = 1</a:t>
            </a:r>
            <a:r>
              <a:rPr lang="pt-BR" sz="2400" dirty="0">
                <a:solidFill>
                  <a:schemeClr val="tx1"/>
                </a:solidFill>
              </a:rPr>
              <a:t> </a:t>
            </a:r>
            <a:br>
              <a:rPr lang="pt-BR" sz="2400" dirty="0">
                <a:solidFill>
                  <a:schemeClr val="tx1"/>
                </a:solidFill>
              </a:rPr>
            </a:b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216247A-2060-47F6-8AE6-642FB8B61217}"/>
              </a:ext>
            </a:extLst>
          </p:cNvPr>
          <p:cNvSpPr/>
          <p:nvPr/>
        </p:nvSpPr>
        <p:spPr>
          <a:xfrm>
            <a:off x="831273" y="3429000"/>
            <a:ext cx="6096000" cy="3108543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>
                <a:latin typeface="Wingdings2"/>
              </a:rPr>
              <a:t> </a:t>
            </a:r>
            <a:r>
              <a:rPr lang="en-US" sz="2800" b="1" dirty="0">
                <a:latin typeface="Corbel-Bold"/>
              </a:rPr>
              <a:t>5! = 5 * 4! = 5 * 4 * 3 * 2 * 1 * 1 = 120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b="1" dirty="0">
                <a:latin typeface="Corbel-Bold"/>
              </a:rPr>
              <a:t>4! = 4 * 3! = 4 * 3 * 2 * 1 * 1 = 24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b="1" dirty="0">
                <a:latin typeface="Corbel-Bold"/>
              </a:rPr>
              <a:t>3! = 3 * 2! = 3 * 2 * 1 * 1 = 6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b="1" dirty="0">
                <a:latin typeface="Corbel-Bold"/>
              </a:rPr>
              <a:t>2! = 2 * 1! = 2 * 1 * 1 = 2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b="1" dirty="0">
                <a:latin typeface="Corbel-Bold"/>
              </a:rPr>
              <a:t>1! = 1 * 0! = 1 * 1 = 1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>
                <a:latin typeface="Wingdings2"/>
              </a:rPr>
              <a:t> </a:t>
            </a:r>
            <a:r>
              <a:rPr lang="en-US" sz="2800" b="1" dirty="0">
                <a:latin typeface="Corbel-Bold"/>
              </a:rPr>
              <a:t>0! = 1</a:t>
            </a:r>
            <a:r>
              <a:rPr lang="en-US" sz="2800" dirty="0"/>
              <a:t> </a:t>
            </a:r>
            <a:br>
              <a:rPr lang="en-US" sz="2800" dirty="0"/>
            </a:br>
            <a:endParaRPr lang="en-US" sz="2800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F2BEF6A-FB06-4337-A83C-0757839CA8B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74972" y="1758228"/>
            <a:ext cx="4490974" cy="3072122"/>
          </a:xfrm>
          <a:prstGeom prst="rect">
            <a:avLst/>
          </a:prstGeom>
        </p:spPr>
      </p:pic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AFEEEE47-ADF4-4A3C-ACFA-A9511678D9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 Hawkar Kheder Shaikha</a:t>
            </a:r>
          </a:p>
        </p:txBody>
      </p:sp>
    </p:spTree>
    <p:extLst>
      <p:ext uri="{BB962C8B-B14F-4D97-AF65-F5344CB8AC3E}">
        <p14:creationId xmlns:p14="http://schemas.microsoft.com/office/powerpoint/2010/main" val="4363899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99FAB6B3-36B9-490D-878A-439F6CAA1537}"/>
              </a:ext>
            </a:extLst>
          </p:cNvPr>
          <p:cNvSpPr/>
          <p:nvPr/>
        </p:nvSpPr>
        <p:spPr>
          <a:xfrm>
            <a:off x="831272" y="1374569"/>
            <a:ext cx="9892146" cy="4893647"/>
          </a:xfrm>
          <a:prstGeom prst="rect">
            <a:avLst/>
          </a:prstGeom>
          <a:ln>
            <a:solidFill>
              <a:schemeClr val="bg2">
                <a:lumMod val="2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US" sz="2400" dirty="0">
                <a:latin typeface="Consolas" panose="020B0609020204030204" pitchFamily="49" charset="0"/>
              </a:rPr>
              <a:t> </a:t>
            </a:r>
            <a:r>
              <a:rPr lang="en-US" sz="2400" dirty="0">
                <a:solidFill>
                  <a:srgbClr val="0000FF"/>
                </a:solidFill>
                <a:latin typeface="Consolas" panose="020B0609020204030204" pitchFamily="49" charset="0"/>
              </a:rPr>
              <a:t>static</a:t>
            </a:r>
            <a:r>
              <a:rPr lang="en-US" sz="2400" dirty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en-US" sz="2400" dirty="0">
                <a:solidFill>
                  <a:srgbClr val="0000FF"/>
                </a:solidFill>
                <a:latin typeface="Consolas" panose="020B0609020204030204" pitchFamily="49" charset="0"/>
              </a:rPr>
              <a:t>void</a:t>
            </a:r>
            <a:r>
              <a:rPr lang="en-US" sz="2400" dirty="0">
                <a:solidFill>
                  <a:prstClr val="black"/>
                </a:solidFill>
                <a:latin typeface="Consolas" panose="020B0609020204030204" pitchFamily="49" charset="0"/>
              </a:rPr>
              <a:t> Main(</a:t>
            </a:r>
            <a:r>
              <a:rPr lang="en-US" sz="2400" dirty="0">
                <a:solidFill>
                  <a:srgbClr val="0000FF"/>
                </a:solidFill>
                <a:latin typeface="Consolas" panose="020B0609020204030204" pitchFamily="49" charset="0"/>
              </a:rPr>
              <a:t>string</a:t>
            </a:r>
            <a:r>
              <a:rPr lang="en-US" sz="2400" dirty="0">
                <a:solidFill>
                  <a:prstClr val="black"/>
                </a:solidFill>
                <a:latin typeface="Consolas" panose="020B0609020204030204" pitchFamily="49" charset="0"/>
              </a:rPr>
              <a:t>[] </a:t>
            </a:r>
            <a:r>
              <a:rPr lang="en-US" sz="2400" dirty="0" err="1">
                <a:solidFill>
                  <a:prstClr val="black"/>
                </a:solidFill>
                <a:latin typeface="Consolas" panose="020B0609020204030204" pitchFamily="49" charset="0"/>
              </a:rPr>
              <a:t>args</a:t>
            </a:r>
            <a:r>
              <a:rPr lang="en-US" sz="2400" dirty="0">
                <a:solidFill>
                  <a:prstClr val="black"/>
                </a:solidFill>
                <a:latin typeface="Consolas" panose="020B0609020204030204" pitchFamily="49" charset="0"/>
              </a:rPr>
              <a:t>)</a:t>
            </a:r>
          </a:p>
          <a:p>
            <a:r>
              <a:rPr lang="en-US" sz="2400" dirty="0">
                <a:solidFill>
                  <a:prstClr val="black"/>
                </a:solidFill>
                <a:latin typeface="Consolas" panose="020B0609020204030204" pitchFamily="49" charset="0"/>
              </a:rPr>
              <a:t>        {</a:t>
            </a:r>
          </a:p>
          <a:p>
            <a:r>
              <a:rPr lang="en-US" sz="2400" dirty="0">
                <a:solidFill>
                  <a:prstClr val="black"/>
                </a:solidFill>
                <a:latin typeface="Consolas" panose="020B0609020204030204" pitchFamily="49" charset="0"/>
              </a:rPr>
              <a:t>            </a:t>
            </a:r>
            <a:r>
              <a:rPr lang="en-US" sz="2400" dirty="0">
                <a:solidFill>
                  <a:srgbClr val="2B91AF"/>
                </a:solidFill>
                <a:latin typeface="Consolas" panose="020B0609020204030204" pitchFamily="49" charset="0"/>
              </a:rPr>
              <a:t>Console</a:t>
            </a:r>
            <a:r>
              <a:rPr lang="en-US" sz="2400" dirty="0">
                <a:solidFill>
                  <a:prstClr val="black"/>
                </a:solidFill>
                <a:latin typeface="Consolas" panose="020B0609020204030204" pitchFamily="49" charset="0"/>
              </a:rPr>
              <a:t>.WriteLine(Factorial(3));</a:t>
            </a:r>
          </a:p>
          <a:p>
            <a:r>
              <a:rPr lang="en-US" sz="2400" dirty="0">
                <a:solidFill>
                  <a:prstClr val="black"/>
                </a:solidFill>
                <a:latin typeface="Consolas" panose="020B0609020204030204" pitchFamily="49" charset="0"/>
              </a:rPr>
              <a:t>            </a:t>
            </a:r>
          </a:p>
          <a:p>
            <a:r>
              <a:rPr lang="en-US" sz="2400" dirty="0">
                <a:solidFill>
                  <a:prstClr val="black"/>
                </a:solidFill>
                <a:latin typeface="Consolas" panose="020B0609020204030204" pitchFamily="49" charset="0"/>
              </a:rPr>
              <a:t>            </a:t>
            </a:r>
            <a:r>
              <a:rPr lang="en-US" sz="2400" dirty="0" err="1">
                <a:solidFill>
                  <a:srgbClr val="2B91AF"/>
                </a:solidFill>
                <a:latin typeface="Consolas" panose="020B0609020204030204" pitchFamily="49" charset="0"/>
              </a:rPr>
              <a:t>Console</a:t>
            </a:r>
            <a:r>
              <a:rPr lang="en-US" sz="2400" dirty="0" err="1">
                <a:solidFill>
                  <a:prstClr val="black"/>
                </a:solidFill>
                <a:latin typeface="Consolas" panose="020B0609020204030204" pitchFamily="49" charset="0"/>
              </a:rPr>
              <a:t>.ReadKey</a:t>
            </a:r>
            <a:r>
              <a:rPr lang="en-US" sz="2400" dirty="0">
                <a:solidFill>
                  <a:prstClr val="black"/>
                </a:solidFill>
                <a:latin typeface="Consolas" panose="020B0609020204030204" pitchFamily="49" charset="0"/>
              </a:rPr>
              <a:t>();</a:t>
            </a:r>
          </a:p>
          <a:p>
            <a:r>
              <a:rPr lang="en-US" sz="2400" dirty="0">
                <a:solidFill>
                  <a:prstClr val="black"/>
                </a:solidFill>
                <a:latin typeface="Consolas" panose="020B0609020204030204" pitchFamily="49" charset="0"/>
              </a:rPr>
              <a:t>        }</a:t>
            </a:r>
          </a:p>
          <a:p>
            <a:r>
              <a:rPr lang="pt-BR" sz="2400" dirty="0">
                <a:solidFill>
                  <a:prstClr val="black"/>
                </a:solidFill>
                <a:latin typeface="Consolas" panose="020B0609020204030204" pitchFamily="49" charset="0"/>
              </a:rPr>
              <a:t>        </a:t>
            </a:r>
            <a:r>
              <a:rPr lang="pt-BR" sz="2400" dirty="0">
                <a:solidFill>
                  <a:srgbClr val="0000FF"/>
                </a:solidFill>
                <a:latin typeface="Consolas" panose="020B0609020204030204" pitchFamily="49" charset="0"/>
              </a:rPr>
              <a:t>static</a:t>
            </a:r>
            <a:r>
              <a:rPr lang="pt-BR" sz="2400" dirty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pt-BR" sz="2400" dirty="0">
                <a:solidFill>
                  <a:srgbClr val="0000FF"/>
                </a:solidFill>
                <a:latin typeface="Consolas" panose="020B0609020204030204" pitchFamily="49" charset="0"/>
              </a:rPr>
              <a:t>decimal</a:t>
            </a:r>
            <a:r>
              <a:rPr lang="pt-BR" sz="2400" dirty="0">
                <a:solidFill>
                  <a:prstClr val="black"/>
                </a:solidFill>
                <a:latin typeface="Consolas" panose="020B0609020204030204" pitchFamily="49" charset="0"/>
              </a:rPr>
              <a:t> Factorial(</a:t>
            </a:r>
            <a:r>
              <a:rPr lang="pt-BR" sz="2400" dirty="0">
                <a:solidFill>
                  <a:srgbClr val="0000FF"/>
                </a:solidFill>
                <a:latin typeface="Consolas" panose="020B0609020204030204" pitchFamily="49" charset="0"/>
              </a:rPr>
              <a:t>decimal</a:t>
            </a:r>
            <a:r>
              <a:rPr lang="pt-BR" sz="2400" dirty="0">
                <a:solidFill>
                  <a:prstClr val="black"/>
                </a:solidFill>
                <a:latin typeface="Consolas" panose="020B0609020204030204" pitchFamily="49" charset="0"/>
              </a:rPr>
              <a:t> num)</a:t>
            </a:r>
          </a:p>
          <a:p>
            <a:r>
              <a:rPr lang="en-US" sz="2400" dirty="0">
                <a:solidFill>
                  <a:prstClr val="black"/>
                </a:solidFill>
                <a:latin typeface="Consolas" panose="020B0609020204030204" pitchFamily="49" charset="0"/>
              </a:rPr>
              <a:t>        {</a:t>
            </a:r>
          </a:p>
          <a:p>
            <a:r>
              <a:rPr lang="en-US" sz="2400" dirty="0">
                <a:solidFill>
                  <a:prstClr val="black"/>
                </a:solidFill>
                <a:latin typeface="Consolas" panose="020B0609020204030204" pitchFamily="49" charset="0"/>
              </a:rPr>
              <a:t>            </a:t>
            </a:r>
            <a:r>
              <a:rPr lang="en-US" sz="2400" dirty="0">
                <a:solidFill>
                  <a:srgbClr val="0000FF"/>
                </a:solidFill>
                <a:latin typeface="Consolas" panose="020B0609020204030204" pitchFamily="49" charset="0"/>
              </a:rPr>
              <a:t>if</a:t>
            </a:r>
            <a:r>
              <a:rPr lang="en-US" sz="2400" dirty="0">
                <a:solidFill>
                  <a:prstClr val="black"/>
                </a:solidFill>
                <a:latin typeface="Consolas" panose="020B0609020204030204" pitchFamily="49" charset="0"/>
              </a:rPr>
              <a:t> (num == 0)</a:t>
            </a:r>
          </a:p>
          <a:p>
            <a:r>
              <a:rPr lang="en-US" sz="2400" dirty="0">
                <a:solidFill>
                  <a:prstClr val="black"/>
                </a:solidFill>
                <a:latin typeface="Consolas" panose="020B0609020204030204" pitchFamily="49" charset="0"/>
              </a:rPr>
              <a:t>                </a:t>
            </a:r>
            <a:r>
              <a:rPr lang="en-US" sz="2400" dirty="0">
                <a:solidFill>
                  <a:srgbClr val="0000FF"/>
                </a:solidFill>
                <a:latin typeface="Consolas" panose="020B0609020204030204" pitchFamily="49" charset="0"/>
              </a:rPr>
              <a:t>return</a:t>
            </a:r>
            <a:r>
              <a:rPr lang="en-US" sz="2400" dirty="0">
                <a:solidFill>
                  <a:prstClr val="black"/>
                </a:solidFill>
                <a:latin typeface="Consolas" panose="020B0609020204030204" pitchFamily="49" charset="0"/>
              </a:rPr>
              <a:t> 1;</a:t>
            </a:r>
          </a:p>
          <a:p>
            <a:r>
              <a:rPr lang="en-US" sz="2400" dirty="0">
                <a:solidFill>
                  <a:prstClr val="black"/>
                </a:solidFill>
                <a:latin typeface="Consolas" panose="020B0609020204030204" pitchFamily="49" charset="0"/>
              </a:rPr>
              <a:t>            </a:t>
            </a:r>
            <a:r>
              <a:rPr lang="en-US" sz="2400" dirty="0">
                <a:solidFill>
                  <a:srgbClr val="0000FF"/>
                </a:solidFill>
                <a:latin typeface="Consolas" panose="020B0609020204030204" pitchFamily="49" charset="0"/>
              </a:rPr>
              <a:t>else</a:t>
            </a:r>
            <a:endParaRPr lang="en-US" sz="2400" dirty="0">
              <a:solidFill>
                <a:prstClr val="black"/>
              </a:solidFill>
              <a:latin typeface="Consolas" panose="020B0609020204030204" pitchFamily="49" charset="0"/>
            </a:endParaRPr>
          </a:p>
          <a:p>
            <a:r>
              <a:rPr lang="pt-BR" sz="2400" dirty="0">
                <a:solidFill>
                  <a:prstClr val="black"/>
                </a:solidFill>
                <a:latin typeface="Consolas" panose="020B0609020204030204" pitchFamily="49" charset="0"/>
              </a:rPr>
              <a:t>                </a:t>
            </a:r>
            <a:r>
              <a:rPr lang="pt-BR" sz="2400" dirty="0">
                <a:solidFill>
                  <a:srgbClr val="0000FF"/>
                </a:solidFill>
                <a:latin typeface="Consolas" panose="020B0609020204030204" pitchFamily="49" charset="0"/>
              </a:rPr>
              <a:t>return</a:t>
            </a:r>
            <a:r>
              <a:rPr lang="pt-BR" sz="2400" dirty="0">
                <a:solidFill>
                  <a:prstClr val="black"/>
                </a:solidFill>
                <a:latin typeface="Consolas" panose="020B0609020204030204" pitchFamily="49" charset="0"/>
              </a:rPr>
              <a:t> num * Factorial(num - 1);</a:t>
            </a:r>
          </a:p>
          <a:p>
            <a:r>
              <a:rPr lang="en-US" sz="2400" dirty="0">
                <a:solidFill>
                  <a:prstClr val="black"/>
                </a:solidFill>
                <a:latin typeface="Consolas" panose="020B0609020204030204" pitchFamily="49" charset="0"/>
              </a:rPr>
              <a:t>        }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B77FE8B-E636-4154-9AD6-FF72FEA1D25D}"/>
              </a:ext>
            </a:extLst>
          </p:cNvPr>
          <p:cNvSpPr/>
          <p:nvPr/>
        </p:nvSpPr>
        <p:spPr>
          <a:xfrm>
            <a:off x="720437" y="409490"/>
            <a:ext cx="609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3600" b="1" dirty="0">
                <a:solidFill>
                  <a:srgbClr val="C00000"/>
                </a:solidFill>
                <a:latin typeface="Corbel-Bold"/>
              </a:rPr>
              <a:t>Recursive Factorial Example:</a:t>
            </a:r>
            <a:r>
              <a:rPr lang="en-US" sz="3600" dirty="0">
                <a:solidFill>
                  <a:srgbClr val="C00000"/>
                </a:solidFill>
              </a:rPr>
              <a:t> </a:t>
            </a:r>
            <a:br>
              <a:rPr lang="en-US" sz="3600" dirty="0">
                <a:solidFill>
                  <a:srgbClr val="C00000"/>
                </a:solidFill>
              </a:rPr>
            </a:br>
            <a:endParaRPr lang="en-US" sz="3600" dirty="0">
              <a:solidFill>
                <a:srgbClr val="C00000"/>
              </a:solidFill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DAA55C9-5603-4A16-9D49-B296E17B8E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 Hawkar Kheder Shaikha</a:t>
            </a:r>
          </a:p>
        </p:txBody>
      </p:sp>
    </p:spTree>
    <p:extLst>
      <p:ext uri="{BB962C8B-B14F-4D97-AF65-F5344CB8AC3E}">
        <p14:creationId xmlns:p14="http://schemas.microsoft.com/office/powerpoint/2010/main" val="17268029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1454</TotalTime>
  <Words>258</Words>
  <Application>Microsoft Office PowerPoint</Application>
  <PresentationFormat>Widescreen</PresentationFormat>
  <Paragraphs>40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4" baseType="lpstr">
      <vt:lpstr>Arial</vt:lpstr>
      <vt:lpstr>Calibri</vt:lpstr>
      <vt:lpstr>Calibri Light</vt:lpstr>
      <vt:lpstr>Consolas</vt:lpstr>
      <vt:lpstr>Consolas-Bold</vt:lpstr>
      <vt:lpstr>Corbel-Bold</vt:lpstr>
      <vt:lpstr>Wingdings</vt:lpstr>
      <vt:lpstr>Wingdings2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LENOVO</dc:creator>
  <cp:lastModifiedBy>LENOVO</cp:lastModifiedBy>
  <cp:revision>20</cp:revision>
  <dcterms:created xsi:type="dcterms:W3CDTF">2019-10-02T13:14:52Z</dcterms:created>
  <dcterms:modified xsi:type="dcterms:W3CDTF">2019-12-01T19:41:21Z</dcterms:modified>
</cp:coreProperties>
</file>