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482" r:id="rId2"/>
    <p:sldId id="532" r:id="rId3"/>
    <p:sldId id="454" r:id="rId4"/>
    <p:sldId id="453" r:id="rId5"/>
    <p:sldId id="484" r:id="rId6"/>
    <p:sldId id="457" r:id="rId7"/>
    <p:sldId id="483" r:id="rId8"/>
    <p:sldId id="456" r:id="rId9"/>
    <p:sldId id="485" r:id="rId10"/>
    <p:sldId id="462" r:id="rId11"/>
    <p:sldId id="460" r:id="rId12"/>
    <p:sldId id="461" r:id="rId13"/>
    <p:sldId id="531" r:id="rId14"/>
    <p:sldId id="459" r:id="rId15"/>
    <p:sldId id="491" r:id="rId16"/>
    <p:sldId id="540" r:id="rId17"/>
    <p:sldId id="542" r:id="rId18"/>
    <p:sldId id="539" r:id="rId19"/>
    <p:sldId id="486" r:id="rId20"/>
    <p:sldId id="487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60">
          <p15:clr>
            <a:srgbClr val="A4A3A4"/>
          </p15:clr>
        </p15:guide>
        <p15:guide id="2" pos="307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DFCA"/>
    <a:srgbClr val="D49FFF"/>
    <a:srgbClr val="A2C1FE"/>
    <a:srgbClr val="FAFD00"/>
    <a:srgbClr val="063DE8"/>
    <a:srgbClr val="3366CC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1" autoAdjust="0"/>
    <p:restoredTop sz="94660"/>
  </p:normalViewPr>
  <p:slideViewPr>
    <p:cSldViewPr>
      <p:cViewPr varScale="1">
        <p:scale>
          <a:sx n="69" d="100"/>
          <a:sy n="69" d="100"/>
        </p:scale>
        <p:origin x="10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6" y="-78"/>
      </p:cViewPr>
      <p:guideLst>
        <p:guide orient="horz" pos="2260"/>
        <p:guide pos="307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14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84EBF23-D6FD-445F-A91E-D7355ADB57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t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6C7BDD-5F2C-45A9-B57E-299B3B8604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0237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t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9BA3BF7-D263-43BD-9013-FC26A552CA1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b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B91F950-C27E-450F-8BAD-D84D0C3706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b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05C9DA1-F661-47AD-BCE4-A4EA5C671E2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55F11C-92B1-430A-81C9-49D17AC23A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t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4916025-C888-455A-A81F-B748E400C5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t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6FEE434-BA3C-4B37-8F75-FEFBA2D7E8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b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9C775C5-480F-4C26-BC05-5A45244E3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33" tIns="0" rIns="19133" bIns="0" numCol="1" anchor="b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b="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A5777B0-7271-4E4A-AB8A-CECF6579EF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CD0FC6F-B752-43EE-8949-A813A8FBC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71" tIns="46239" rIns="9407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6B651D5-11E3-4DD6-A1D6-447A8521A0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5138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3186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97000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62138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F0D2D3D8-47AF-4C75-8C92-3F6B1D817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0F11B62D-DEB4-41A5-A211-10A734BA54EE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7074B-A843-45AB-A031-8A383F4D3F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FF88EE5-A9F2-494A-A19C-8D6B244D3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667" rIns="95667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extLst>
              <a:ext uri="{FF2B5EF4-FFF2-40B4-BE49-F238E27FC236}">
                <a16:creationId xmlns:a16="http://schemas.microsoft.com/office/drawing/2014/main" id="{1D979776-1FEB-4AAD-9567-C76C8679B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6B5590F0-AE86-431C-BE72-F5806B7C124B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10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621ACEB-0C5C-4F8D-9591-D1B7BC8B63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0432439-ED12-4F0D-A9D7-902FBB740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E1A2C408-B4A0-4245-9061-EBF76F0D5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69382D3D-95AF-4198-BADD-8242023FD939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11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C43E844-B718-467D-AD66-39B7D6FC3E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3805FAB-666C-48A2-BBD8-978C2BE35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>
            <a:extLst>
              <a:ext uri="{FF2B5EF4-FFF2-40B4-BE49-F238E27FC236}">
                <a16:creationId xmlns:a16="http://schemas.microsoft.com/office/drawing/2014/main" id="{B59229E3-996F-4CAD-97E4-0C19DAD9C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A95D5DC3-B1AD-4B23-BB7D-DA559E5009E7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12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F2C5FB4-96D4-44BC-A614-7A0627320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EFBE74C-6E49-46E3-9BEC-C0D0CFC81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>
            <a:extLst>
              <a:ext uri="{FF2B5EF4-FFF2-40B4-BE49-F238E27FC236}">
                <a16:creationId xmlns:a16="http://schemas.microsoft.com/office/drawing/2014/main" id="{92F98C13-22D3-4A64-8349-FFACAA57A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49EFC629-3B52-4463-BC6E-8D90B694D00E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13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87E0AB5-CF6F-4825-8AE6-DD4B52F676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CAE9436-7084-485E-84D7-1ED3358E9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2475"/>
            <a:ext cx="5851525" cy="4318000"/>
          </a:xfrm>
          <a:noFill/>
        </p:spPr>
        <p:txBody>
          <a:bodyPr/>
          <a:lstStyle/>
          <a:p>
            <a:r>
              <a:rPr lang="en-US" altLang="zh-TW"/>
              <a:t>Note the signature of main() – it’s an array parameter.  And, like other examples we’ve given, it takes the number of elements as a parameter.  Why?</a:t>
            </a:r>
          </a:p>
          <a:p>
            <a:endParaRPr lang="en-US" altLang="zh-TW"/>
          </a:p>
          <a:p>
            <a:r>
              <a:rPr lang="en-US" altLang="zh-TW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>
            <a:extLst>
              <a:ext uri="{FF2B5EF4-FFF2-40B4-BE49-F238E27FC236}">
                <a16:creationId xmlns:a16="http://schemas.microsoft.com/office/drawing/2014/main" id="{DA85CB7F-F331-4A7F-8263-FE2CD7030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BDE3F03A-D7BE-4564-A30B-8CAABE5D81F5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14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0940045-6CDC-4897-B607-34ED4C08B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9138B78-6A70-4C7E-BFDE-C6A68678B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>
            <a:extLst>
              <a:ext uri="{FF2B5EF4-FFF2-40B4-BE49-F238E27FC236}">
                <a16:creationId xmlns:a16="http://schemas.microsoft.com/office/drawing/2014/main" id="{D108A2A9-27FA-4116-867B-74C4720CA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98C0989B-7A85-422C-AC27-789BE73DAE57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15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5493785-B4F3-407C-BE3C-14B271C465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DFF3A08-B065-4B8B-8701-9E8DA8DE6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>
            <a:extLst>
              <a:ext uri="{FF2B5EF4-FFF2-40B4-BE49-F238E27FC236}">
                <a16:creationId xmlns:a16="http://schemas.microsoft.com/office/drawing/2014/main" id="{36EFEA27-804F-4ACF-8DCB-44E56706E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60827BA5-04E4-49F7-A9C0-F1C5A6A826D9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16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3DE24D2-A250-46A4-A905-932FEBA22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BBA1C8B-5063-48E5-8CBE-4B427C10A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</p:spPr>
        <p:txBody>
          <a:bodyPr/>
          <a:lstStyle/>
          <a:p>
            <a:pPr defTabSz="914400"/>
            <a:r>
              <a:rPr lang="en-US" altLang="zh-TW"/>
              <a:t>References fix some of those pointer problems.  </a:t>
            </a:r>
          </a:p>
          <a:p>
            <a:pPr defTabSz="914400"/>
            <a:endParaRPr lang="en-US" altLang="zh-TW"/>
          </a:p>
          <a:p>
            <a:pPr defTabSz="914400"/>
            <a:r>
              <a:rPr lang="en-US" altLang="zh-TW"/>
              <a:t>If we wanted something called “ref” to point to a variable x, we’d declare a pointer </a:t>
            </a:r>
            <a:r>
              <a:rPr lang="en-US" altLang="zh-TW" i="1"/>
              <a:t>variable</a:t>
            </a:r>
            <a:r>
              <a:rPr lang="en-US" altLang="zh-TW"/>
              <a:t> and assign the address of x into it.  With references, we’d attach an additional name – ref – to the </a:t>
            </a:r>
            <a:r>
              <a:rPr lang="en-US" altLang="zh-TW" i="1"/>
              <a:t>same</a:t>
            </a:r>
            <a:r>
              <a:rPr lang="en-US" altLang="zh-TW"/>
              <a:t> memory location as x.</a:t>
            </a:r>
          </a:p>
          <a:p>
            <a:pPr defTabSz="914400"/>
            <a:endParaRPr lang="en-US" altLang="zh-TW"/>
          </a:p>
          <a:p>
            <a:pPr defTabSz="914400"/>
            <a:r>
              <a:rPr lang="en-US" altLang="zh-TW"/>
              <a:t>Note how the pointer necessitates an extra variable, whereas the reference didn’t</a:t>
            </a:r>
          </a:p>
          <a:p>
            <a:pPr defTabSz="914400"/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>
            <a:extLst>
              <a:ext uri="{FF2B5EF4-FFF2-40B4-BE49-F238E27FC236}">
                <a16:creationId xmlns:a16="http://schemas.microsoft.com/office/drawing/2014/main" id="{A1580C1D-5F93-4C13-8AE8-F04B91ABF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2265BC8-BCAC-42AE-9F5F-26FD87473666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17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9EF96A9-3278-494B-B3AD-AD271EC0AD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4CA3FC5-2F6A-4366-A2EB-C3B609F7A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>
            <a:extLst>
              <a:ext uri="{FF2B5EF4-FFF2-40B4-BE49-F238E27FC236}">
                <a16:creationId xmlns:a16="http://schemas.microsoft.com/office/drawing/2014/main" id="{85CF6B0C-4ACA-4E51-8C55-C70DAED8F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EBE9F561-A5CE-4A6A-9D68-E3414468E4CA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18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0DABA7A-9D93-4F63-AF10-A8592236FB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9DA6EEC-DA50-4F0A-AB4E-4EA9AA580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>
            <a:extLst>
              <a:ext uri="{FF2B5EF4-FFF2-40B4-BE49-F238E27FC236}">
                <a16:creationId xmlns:a16="http://schemas.microsoft.com/office/drawing/2014/main" id="{92DA8416-2A70-41E8-9827-F8C27C834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36BB56D1-40A0-4624-9AC4-2471D1B81B9C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19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F329242-E37A-4A9A-A89E-D5684CF1A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274B24C-1965-47F9-B79C-07057A623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8CB6B33C-27BC-4E6F-BC47-A73F31B98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4E3CA33C-D860-4956-9559-EF2A6D04D5E9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EF03B7-9071-49DE-A89B-59A767E7B1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1F7E69F-97FD-43DA-9A65-5E9F8B7DE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>
            <a:extLst>
              <a:ext uri="{FF2B5EF4-FFF2-40B4-BE49-F238E27FC236}">
                <a16:creationId xmlns:a16="http://schemas.microsoft.com/office/drawing/2014/main" id="{69B00774-AD8A-4C6B-83C5-EE23D24BD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C040CDB5-CB1C-4BE3-9048-E8C9FF7037D7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20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9620224-9098-4257-9F5B-914DDDB391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E5DCEFD-80A4-4AC3-AF26-4F51BA53B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A69B53CA-9D54-4B8F-B7F3-F625FF420D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7A6CCC7C-D8E7-47B0-B126-1F3C25BF67A6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3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355CFA0-E012-40FD-90B8-75BD2401D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6A1E40E-4A69-40F0-8B3E-E04776388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EE0DA6A9-1A7C-4DB3-8FCB-3758E9CFD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69C0133E-84D6-4ECE-8643-8A2C7C1A064C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4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1A3DA3F-C3A1-4DF5-A3DF-FD6F966F4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6534664-C6D7-4585-93A7-E0021E664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58AB974B-C71F-4AFD-8DCF-224695613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6110249D-08E4-4516-9E84-A2B13689E521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5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0F55E89-4BA4-4C74-B592-7D153AB07A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3D3D2A0-362D-4705-8961-4CB914459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0274832B-8E3A-414E-94A5-CBEA71B93C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91DD34F9-7EF7-4151-8BCD-8D686715D4B4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6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1F4F98D-8165-4E9C-B271-3240773B70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AEE883F-B74E-48EB-8875-CE4CC336F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D75154AF-DE16-4B92-A5C4-B1859F2FE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7DA860A1-E4CB-4019-B9EB-5982F93FA7B4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7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661773D-186E-4B40-B420-2FB7C7D37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EE797B-623B-41EE-9ACA-DA8CF128D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>
            <a:extLst>
              <a:ext uri="{FF2B5EF4-FFF2-40B4-BE49-F238E27FC236}">
                <a16:creationId xmlns:a16="http://schemas.microsoft.com/office/drawing/2014/main" id="{CC7B1FDE-9551-48A3-A91F-A65BBB2C6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A25C4DC0-A41F-4252-A878-001C9340DDF9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8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5FC894F-15D1-47CE-8EBA-3F800230AA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5C09033-0483-4BD1-97E5-69D1C6B06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>
            <a:extLst>
              <a:ext uri="{FF2B5EF4-FFF2-40B4-BE49-F238E27FC236}">
                <a16:creationId xmlns:a16="http://schemas.microsoft.com/office/drawing/2014/main" id="{0029863D-E598-44BD-815D-1B6DD24738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fld id="{556ACA9B-057B-4250-8F38-2C9B43350C8F}" type="slidenum">
              <a:rPr lang="zh-TW" altLang="en-US">
                <a:latin typeface="Times New Roman" panose="02020603050405020304" pitchFamily="18" charset="0"/>
              </a:rPr>
              <a:pPr fontAlgn="base">
                <a:spcAft>
                  <a:spcPct val="0"/>
                </a:spcAft>
              </a:pPr>
              <a:t>9</a:t>
            </a:fld>
            <a:endParaRPr lang="en-US" altLang="zh-TW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DB79E80-1602-4FB0-9583-4991059AC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61F0350-E97D-46E5-927F-6774A4032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7E79-B57E-4314-9033-28628F5D1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D503-71B2-44DC-87F7-4C7B276ED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6656E-358D-473A-870D-4CC04C5E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51BB6-152A-4FBF-9904-70971AF6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E1108-9DC1-40DD-9ABA-B3381307A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7385-1AEF-4DF1-975B-5BAFA92548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808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4D0B-46DF-423E-9A35-9EEC5C68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3750A-01EF-4391-A0ED-7C64964F4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40FE0-010E-4138-B127-EEF7DD3B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2135-864C-4A71-984E-7CB0226F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E7FD3-35B9-420E-BDFD-F1817A6C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2005-3D82-4740-B5C1-2BF4570244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054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42FE5E-BD28-4229-BBBF-779351EB2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3C857-0019-4D81-874B-1FADA2FFD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266E7-C9BB-4868-BC05-56B74C4F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8C6D1-3ABF-4CC0-A31A-8B990065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F8672-0B62-44AA-96FE-F364B2C4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78821-DA0F-45BE-8676-250A0760354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74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C5A0-386C-4A7C-969D-AA02E035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44E1D-A203-47D1-B63D-6EE477181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B9E39-F944-4020-93D6-85D0B088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E9099-7708-48BA-BD18-2E3B53F2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12588-E71C-462C-91E1-6F549732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EF83-F767-41AC-9A40-818F463F1AC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63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0A73-4EAE-4740-9F93-D779C12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26A8E-6B49-4530-8BA9-A7CBC508D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8F107-9ABC-420E-8138-20865E5F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D88C6-D19D-4BD1-B70F-F0EE1255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61289-DCAD-4A44-90E4-DF082E44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D6C4-DDBF-4FF8-AEF9-A9FF749C88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2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A5802-6BA8-45E3-9437-8C7590EF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6D7F6-27FF-4C0E-A055-1943075F0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D77A6-3031-4396-98B0-F2AF42982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0AA7CF-44AE-436D-9B74-A3138753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CCD3E9-4704-4B99-9610-DB2E981C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D40B02-69CF-451C-B82E-F2FD89B2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8816-D2FB-4FE2-AB74-735079FC0B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32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DEC8-6493-4649-958A-21F639DC3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C13EE-CC0C-42E0-86F8-63518B0C8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02560-6391-4286-8C2E-9A4B85575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F3E8-89FF-42CB-8A1F-7A8E945E1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6AE047-E456-4252-B46F-131DBAFE7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59A143-AAE2-4678-B7F1-8407AADA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69DF97-3C63-4584-B204-352A37319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433CBE-AE89-4779-B3B6-9A873BC7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3242-1910-427D-89BA-5D3ADB75CDA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99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68C87-E964-4925-8C0B-215DD24D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5687A84-D8FD-42AC-9C05-C9895142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71523BF-57D3-4113-BE4D-BD9929A2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4336B7-8534-4547-A9D7-2619B025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7C1C-FD17-4299-8FE6-BABE9FCF9E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1C1074-0DF1-4440-B95B-C953004B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01E34-25EA-464B-A571-81FDF8AA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1A48CB-19FC-45C4-8B00-14E952B1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11A93-9C83-4C81-8578-E8B1C27509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792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F0D4-27FE-414E-AC2A-FDD591CE4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D87B-6CC1-4AAE-BDEB-D14CE8597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AE0C7-E518-4EBE-9D76-E6812B789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4FDF76-53BE-48F7-9B57-E85C41E5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CAE8B8-374A-4E15-996C-DE80757D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00BA3F-7507-4779-98A5-2741F762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C214-DA63-4837-AB02-14C44C8C8E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22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9D14-C899-43A2-9850-3CB9BAC7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A2D256-28CA-409F-83E5-B69392368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C0EFD-F938-4D21-B80C-893BB4F95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0B5554-62F7-4F10-8A05-247BFA3C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4CCCE3-3745-4E92-B622-A2705BBB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3D5B99-C02D-4E26-9AB2-E880A1AC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17F7-30DD-475A-A048-CA16665C7F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953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8CFB82F-8456-417E-A2B4-99D61679F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6ED26-86B7-4807-9AE1-88B8AADBC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B86D6-1AC1-4865-B958-AFABF4DC5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87691-91DF-4823-B73A-F876A0F36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zh-TW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4E114-6337-487A-92D0-BD14033AD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13BBB-A5C9-489B-996E-3DA3016244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1026">
            <a:extLst>
              <a:ext uri="{FF2B5EF4-FFF2-40B4-BE49-F238E27FC236}">
                <a16:creationId xmlns:a16="http://schemas.microsoft.com/office/drawing/2014/main" id="{8DC81135-CEC6-444E-9B77-1253EDDF7C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1295400"/>
            <a:ext cx="5410200" cy="17526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TW" sz="4000">
                <a:solidFill>
                  <a:schemeClr val="folHlink"/>
                </a:solidFill>
              </a:rPr>
              <a:t>Pointers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TW" sz="4000">
                <a:solidFill>
                  <a:schemeClr val="folHlink"/>
                </a:solidFill>
              </a:rPr>
              <a:t>and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TW" sz="4000">
                <a:solidFill>
                  <a:schemeClr val="folHlink"/>
                </a:solidFill>
              </a:rPr>
              <a:t>dynamic objects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zh-TW" altLang="en-US" sz="3200">
              <a:solidFill>
                <a:schemeClr val="folHlink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3299F-F099-4ED2-B114-A7F10901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FBDBC29-911B-46E9-9746-051F92ABA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Pointer to Pointer</a:t>
            </a:r>
          </a:p>
        </p:txBody>
      </p:sp>
      <p:pic>
        <p:nvPicPr>
          <p:cNvPr id="22531" name="Picture 4">
            <a:extLst>
              <a:ext uri="{FF2B5EF4-FFF2-40B4-BE49-F238E27FC236}">
                <a16:creationId xmlns:a16="http://schemas.microsoft.com/office/drawing/2014/main" id="{5C4ED43A-93F8-4468-8EF5-EC9749F59F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825625"/>
            <a:ext cx="511175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5">
            <a:extLst>
              <a:ext uri="{FF2B5EF4-FFF2-40B4-BE49-F238E27FC236}">
                <a16:creationId xmlns:a16="http://schemas.microsoft.com/office/drawing/2014/main" id="{14B297D6-DED4-4150-B1D3-009BA9518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altLang="zh-TW" sz="2000">
              <a:latin typeface="Arial" panose="020B0604020202020204" pitchFamily="34" charset="0"/>
            </a:endParaRPr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D46C7C1A-CA1F-457F-B1FE-862FDE9F2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25527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What is the output?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altLang="zh-TW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58 58 58</a:t>
            </a:r>
          </a:p>
        </p:txBody>
      </p:sp>
      <p:pic>
        <p:nvPicPr>
          <p:cNvPr id="22534" name="Picture 9" descr="Pointer-sa">
            <a:extLst>
              <a:ext uri="{FF2B5EF4-FFF2-40B4-BE49-F238E27FC236}">
                <a16:creationId xmlns:a16="http://schemas.microsoft.com/office/drawing/2014/main" id="{30C4FAFC-04DD-4AF9-AEBE-9BFAFDFC89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18288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9D19A1-A809-4C9A-B4AA-EDDCB73F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704148-4D91-45D2-8712-DA19E963C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Dereferencing Operator </a:t>
            </a:r>
            <a:r>
              <a:rPr lang="en-US" altLang="zh-TW"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892A5F9-7329-4A4C-A09E-99A32FD3FF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0"/>
            <a:ext cx="78486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2400"/>
              <a:t>We can access to the value stored in the variable pointed to by using the dereferencing operator (</a:t>
            </a:r>
            <a:r>
              <a:rPr lang="en-US" altLang="zh-TW" sz="2400">
                <a:latin typeface="Courier" pitchFamily="49" charset="0"/>
              </a:rPr>
              <a:t>*</a:t>
            </a:r>
            <a:r>
              <a:rPr lang="en-US" altLang="zh-TW" sz="2400"/>
              <a:t>), </a:t>
            </a:r>
          </a:p>
        </p:txBody>
      </p:sp>
      <p:sp>
        <p:nvSpPr>
          <p:cNvPr id="377861" name="Rectangle 5">
            <a:extLst>
              <a:ext uri="{FF2B5EF4-FFF2-40B4-BE49-F238E27FC236}">
                <a16:creationId xmlns:a16="http://schemas.microsoft.com/office/drawing/2014/main" id="{2682F0AE-D701-4C5C-BC49-1C7EAF013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377862" name="Rectangle 6">
            <a:extLst>
              <a:ext uri="{FF2B5EF4-FFF2-40B4-BE49-F238E27FC236}">
                <a16:creationId xmlns:a16="http://schemas.microsoft.com/office/drawing/2014/main" id="{122913A5-EFF8-4927-AA8A-B85FC706F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35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377863" name="Rectangle 7">
            <a:extLst>
              <a:ext uri="{FF2B5EF4-FFF2-40B4-BE49-F238E27FC236}">
                <a16:creationId xmlns:a16="http://schemas.microsoft.com/office/drawing/2014/main" id="{5545F92D-11A6-491C-981B-0C7A5B5E0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77864" name="Rectangle 8">
            <a:extLst>
              <a:ext uri="{FF2B5EF4-FFF2-40B4-BE49-F238E27FC236}">
                <a16:creationId xmlns:a16="http://schemas.microsoft.com/office/drawing/2014/main" id="{75AF871A-624C-4C63-81CA-F47FE387F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1024</a:t>
            </a:r>
          </a:p>
        </p:txBody>
      </p:sp>
      <p:sp>
        <p:nvSpPr>
          <p:cNvPr id="377865" name="Rectangle 9">
            <a:extLst>
              <a:ext uri="{FF2B5EF4-FFF2-40B4-BE49-F238E27FC236}">
                <a16:creationId xmlns:a16="http://schemas.microsoft.com/office/drawing/2014/main" id="{842F9074-9775-4EC9-85BD-F57E0346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15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4585" name="Text Box 10">
            <a:extLst>
              <a:ext uri="{FF2B5EF4-FFF2-40B4-BE49-F238E27FC236}">
                <a16:creationId xmlns:a16="http://schemas.microsoft.com/office/drawing/2014/main" id="{63D26F8F-0F6F-4229-B8E1-CB6833A8A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143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Memory address:</a:t>
            </a:r>
          </a:p>
        </p:txBody>
      </p:sp>
      <p:sp>
        <p:nvSpPr>
          <p:cNvPr id="24586" name="Text Box 11">
            <a:extLst>
              <a:ext uri="{FF2B5EF4-FFF2-40B4-BE49-F238E27FC236}">
                <a16:creationId xmlns:a16="http://schemas.microsoft.com/office/drawing/2014/main" id="{F67F9584-7A1C-4286-88D2-F78FFDF82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588" y="2895600"/>
            <a:ext cx="973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1024</a:t>
            </a:r>
          </a:p>
        </p:txBody>
      </p:sp>
      <p:sp>
        <p:nvSpPr>
          <p:cNvPr id="24587" name="Text Box 12">
            <a:extLst>
              <a:ext uri="{FF2B5EF4-FFF2-40B4-BE49-F238E27FC236}">
                <a16:creationId xmlns:a16="http://schemas.microsoft.com/office/drawing/2014/main" id="{4325F85C-364A-4E03-90C5-9C23E31A8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956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1032</a:t>
            </a:r>
          </a:p>
        </p:txBody>
      </p:sp>
      <p:sp>
        <p:nvSpPr>
          <p:cNvPr id="377871" name="Rectangle 15">
            <a:extLst>
              <a:ext uri="{FF2B5EF4-FFF2-40B4-BE49-F238E27FC236}">
                <a16:creationId xmlns:a16="http://schemas.microsoft.com/office/drawing/2014/main" id="{055FE539-7A0F-4841-8D95-54C9AB6D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4589" name="Text Box 16">
            <a:extLst>
              <a:ext uri="{FF2B5EF4-FFF2-40B4-BE49-F238E27FC236}">
                <a16:creationId xmlns:a16="http://schemas.microsoft.com/office/drawing/2014/main" id="{877D3722-BBA2-487B-938F-D4926950E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8956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1020</a:t>
            </a:r>
          </a:p>
        </p:txBody>
      </p:sp>
      <p:sp>
        <p:nvSpPr>
          <p:cNvPr id="24590" name="Text Box 21">
            <a:extLst>
              <a:ext uri="{FF2B5EF4-FFF2-40B4-BE49-F238E27FC236}">
                <a16:creationId xmlns:a16="http://schemas.microsoft.com/office/drawing/2014/main" id="{68500BD8-23F5-4EE4-9F79-0CFB8814B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35438"/>
            <a:ext cx="4908550" cy="258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int a = 100;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int *p = &amp;a;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cout &lt;&lt; a &lt;&lt; endl;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cout &lt;&lt; &amp;a &lt;&lt; endl;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cout &lt;&lt; p &lt;&lt; " " &lt;&lt;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*p</a:t>
            </a:r>
            <a:r>
              <a:rPr lang="en-US" altLang="zh-TW" sz="2000">
                <a:latin typeface="Courier New" panose="02070309020205020404" pitchFamily="49" charset="0"/>
              </a:rPr>
              <a:t> &lt;&lt; endl;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cout &lt;&lt; &amp;p &lt;&lt; endl;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altLang="zh-TW" sz="2000">
              <a:latin typeface="Courier New" panose="02070309020205020404" pitchFamily="49" charset="0"/>
            </a:endParaRPr>
          </a:p>
        </p:txBody>
      </p:sp>
      <p:sp>
        <p:nvSpPr>
          <p:cNvPr id="24591" name="Text Box 22">
            <a:extLst>
              <a:ext uri="{FF2B5EF4-FFF2-40B4-BE49-F238E27FC236}">
                <a16:creationId xmlns:a16="http://schemas.microsoft.com/office/drawing/2014/main" id="{B48C3A48-3EE7-4398-870F-1FD8833CD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19600"/>
            <a:ext cx="1571625" cy="2222500"/>
          </a:xfrm>
          <a:prstGeom prst="rect">
            <a:avLst/>
          </a:prstGeom>
          <a:solidFill>
            <a:srgbClr val="D4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latin typeface="Arial" panose="020B0604020202020204" pitchFamily="34" charset="0"/>
              </a:rPr>
              <a:t>Result is: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100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1024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1024 100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1032</a:t>
            </a:r>
          </a:p>
          <a:p>
            <a:pPr eaLnBrk="1" hangingPunct="1">
              <a:spcBef>
                <a:spcPct val="20000"/>
              </a:spcBef>
            </a:pPr>
            <a:endParaRPr lang="en-US" altLang="zh-TW" sz="2000">
              <a:latin typeface="Arial" panose="020B0604020202020204" pitchFamily="34" charset="0"/>
            </a:endParaRPr>
          </a:p>
        </p:txBody>
      </p:sp>
      <p:cxnSp>
        <p:nvCxnSpPr>
          <p:cNvPr id="24592" name="AutoShape 26">
            <a:extLst>
              <a:ext uri="{FF2B5EF4-FFF2-40B4-BE49-F238E27FC236}">
                <a16:creationId xmlns:a16="http://schemas.microsoft.com/office/drawing/2014/main" id="{F0E557CE-A3FB-47A1-8C91-AD0E60488B12}"/>
              </a:ext>
            </a:extLst>
          </p:cNvPr>
          <p:cNvCxnSpPr>
            <a:cxnSpLocks noChangeShapeType="1"/>
            <a:stCxn id="377864" idx="0"/>
            <a:endCxn id="377861" idx="0"/>
          </p:cNvCxnSpPr>
          <p:nvPr/>
        </p:nvCxnSpPr>
        <p:spPr bwMode="auto">
          <a:xfrm rot="-5400000" flipH="1" flipV="1">
            <a:off x="5641181" y="2129632"/>
            <a:ext cx="1587" cy="2374900"/>
          </a:xfrm>
          <a:prstGeom prst="curvedConnector3">
            <a:avLst>
              <a:gd name="adj1" fmla="val -13200000"/>
            </a:avLst>
          </a:prstGeom>
          <a:noFill/>
          <a:ln w="31750">
            <a:solidFill>
              <a:schemeClr val="accent2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3" name="Text Box 45">
            <a:extLst>
              <a:ext uri="{FF2B5EF4-FFF2-40B4-BE49-F238E27FC236}">
                <a16:creationId xmlns:a16="http://schemas.microsoft.com/office/drawing/2014/main" id="{FF437796-373D-40CB-B14C-1106A01E6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4594" name="Text Box 46">
            <a:extLst>
              <a:ext uri="{FF2B5EF4-FFF2-40B4-BE49-F238E27FC236}">
                <a16:creationId xmlns:a16="http://schemas.microsoft.com/office/drawing/2014/main" id="{9DCA8975-3D99-4503-96A6-BA3806297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624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722F6C-19ED-4021-AC47-4BACC9EC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50CEF45-0832-476D-8DA0-7285C89FF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Don’t get confused</a:t>
            </a:r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9B88AFCE-6355-4EB5-9563-1D0D4753A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848600" cy="4114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400"/>
              <a:t>Declaring a pointer means only that it is a pointer: </a:t>
            </a:r>
            <a:r>
              <a:rPr lang="en-US" altLang="zh-TW" sz="2400">
                <a:latin typeface="Courier New" panose="02070309020205020404" pitchFamily="49" charset="0"/>
              </a:rPr>
              <a:t>int *p;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sz="2400"/>
              <a:t>Don’t be confused with the dereferencing operator, which is also written with an asterisk (</a:t>
            </a:r>
            <a:r>
              <a:rPr lang="en-US" altLang="zh-TW" sz="2400">
                <a:latin typeface="Courier" pitchFamily="49" charset="0"/>
              </a:rPr>
              <a:t>*</a:t>
            </a:r>
            <a:r>
              <a:rPr lang="en-US" altLang="zh-TW" sz="2400"/>
              <a:t>). They are simply two different tasks represented with the same sign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/>
              <a:t>	</a:t>
            </a:r>
            <a:r>
              <a:rPr lang="en-US" altLang="zh-TW" sz="2000">
                <a:latin typeface="Courier" pitchFamily="49" charset="0"/>
              </a:rPr>
              <a:t>	</a:t>
            </a:r>
            <a:r>
              <a:rPr lang="en-US" altLang="zh-TW" sz="2000">
                <a:latin typeface="Courier New" panose="02070309020205020404" pitchFamily="49" charset="0"/>
              </a:rPr>
              <a:t>int a = 100, b = 88, c = 8;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		int *p1 = &amp;a, *p2,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*p3</a:t>
            </a:r>
            <a:r>
              <a:rPr lang="en-US" altLang="zh-TW" sz="2000">
                <a:latin typeface="Courier New" panose="02070309020205020404" pitchFamily="49" charset="0"/>
              </a:rPr>
              <a:t> = &amp;c;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		p2 = &amp;b;	// p2 points to b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		p2 = p1; 	// p2 points to a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		b =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*p3</a:t>
            </a:r>
            <a:r>
              <a:rPr lang="en-US" altLang="zh-TW" sz="2000">
                <a:latin typeface="Courier New" panose="02070309020205020404" pitchFamily="49" charset="0"/>
              </a:rPr>
              <a:t>;	//assign c to b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		*p2 = *p3;	//assign c to a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		cout &lt;&lt; a &lt;&lt; b &lt;&lt; c;	</a:t>
            </a:r>
            <a:r>
              <a:rPr lang="en-US" altLang="zh-TW" sz="24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6D63B050-A35C-4C8F-8246-AD84547B5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25" y="4583113"/>
            <a:ext cx="1668463" cy="1127125"/>
          </a:xfrm>
          <a:prstGeom prst="rect">
            <a:avLst/>
          </a:prstGeom>
          <a:solidFill>
            <a:srgbClr val="D4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latin typeface="Arial" panose="020B0604020202020204" pitchFamily="34" charset="0"/>
              </a:rPr>
              <a:t>Result is: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	888 </a:t>
            </a:r>
          </a:p>
          <a:p>
            <a:pPr lvl="1"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altLang="zh-TW" sz="2000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594F99-8C55-4570-A033-1B9D68DA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C55909F-08B7-48CE-AA6D-FA76C75C8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685800"/>
          </a:xfrm>
        </p:spPr>
        <p:txBody>
          <a:bodyPr/>
          <a:lstStyle/>
          <a:p>
            <a:r>
              <a:rPr lang="en-US" altLang="zh-TW" sz="3800"/>
              <a:t>A Pointer Example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D2C673D-C1DB-4575-BFFB-3024EFC896D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152400" y="1828800"/>
            <a:ext cx="2971800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Monotype Sorts" pitchFamily="2" charset="2"/>
              <a:buNone/>
            </a:pPr>
            <a:r>
              <a:rPr lang="en-US" altLang="zh-TW" sz="1800" u="sng"/>
              <a:t>The code</a:t>
            </a:r>
          </a:p>
          <a:p>
            <a:pPr>
              <a:buFont typeface="Monotype Sorts" pitchFamily="2" charset="2"/>
              <a:buNone/>
            </a:pPr>
            <a:endParaRPr lang="en-US" altLang="zh-TW" sz="1600" u="sng"/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void doubleIt(int x, </a:t>
            </a:r>
            <a:br>
              <a:rPr lang="en-US" altLang="zh-TW" sz="1500">
                <a:latin typeface="Courier New" panose="02070309020205020404" pitchFamily="49" charset="0"/>
              </a:rPr>
            </a:br>
            <a:r>
              <a:rPr lang="en-US" altLang="zh-TW" sz="1500">
                <a:latin typeface="Courier New" panose="02070309020205020404" pitchFamily="49" charset="0"/>
              </a:rPr>
              <a:t>           </a:t>
            </a:r>
            <a:r>
              <a:rPr lang="en-US" altLang="zh-TW" sz="1500">
                <a:solidFill>
                  <a:srgbClr val="FF0000"/>
                </a:solidFill>
                <a:latin typeface="Courier New" panose="02070309020205020404" pitchFamily="49" charset="0"/>
              </a:rPr>
              <a:t>int * p</a:t>
            </a:r>
            <a:r>
              <a:rPr lang="en-US" altLang="zh-TW" sz="1500">
                <a:latin typeface="Courier New" panose="02070309020205020404" pitchFamily="49" charset="0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	</a:t>
            </a:r>
            <a:r>
              <a:rPr lang="en-US" altLang="zh-TW" sz="1500">
                <a:solidFill>
                  <a:srgbClr val="FF0000"/>
                </a:solidFill>
                <a:latin typeface="Courier New" panose="02070309020205020404" pitchFamily="49" charset="0"/>
              </a:rPr>
              <a:t>*p</a:t>
            </a:r>
            <a:r>
              <a:rPr lang="en-US" altLang="zh-TW" sz="1500">
                <a:latin typeface="Courier New" panose="02070309020205020404" pitchFamily="49" charset="0"/>
              </a:rPr>
              <a:t> = 2 * x;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int main(int argc, const char * argv[]) 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	int a = 16;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	doubleIt(9, </a:t>
            </a:r>
            <a:r>
              <a:rPr lang="en-US" altLang="zh-TW" sz="1500">
                <a:solidFill>
                  <a:srgbClr val="FF0000"/>
                </a:solidFill>
                <a:latin typeface="Courier New" panose="02070309020205020404" pitchFamily="49" charset="0"/>
              </a:rPr>
              <a:t>&amp;a</a:t>
            </a:r>
            <a:r>
              <a:rPr lang="en-US" altLang="zh-TW" sz="1500">
                <a:latin typeface="Courier New" panose="02070309020205020404" pitchFamily="49" charset="0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	return 0;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A9C42F9-82FD-4063-A9A2-818C03E4361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2862263" y="1981200"/>
            <a:ext cx="2692400" cy="5540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Monotype Sorts" pitchFamily="2" charset="2"/>
              <a:buNone/>
            </a:pPr>
            <a:r>
              <a:rPr lang="en-US" altLang="zh-TW" sz="2000" u="sng"/>
              <a:t>Box diagram</a:t>
            </a:r>
            <a:endParaRPr lang="en-US" altLang="zh-TW" sz="2000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9999E24D-1FB6-487D-ADB7-F7DEA801F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752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47F6C444-5D0A-4B8E-9C4F-263529D40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555750"/>
            <a:ext cx="2835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 sz="2400" u="sng"/>
              <a:t>Memory Layout</a:t>
            </a:r>
            <a:endParaRPr lang="en-US" altLang="zh-TW" sz="2400"/>
          </a:p>
          <a:p>
            <a:pPr eaLnBrk="1" hangingPunct="1"/>
            <a:endParaRPr lang="zh-TW" altLang="en-US" sz="2400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5705F745-1CAF-4227-AF06-1AF639E65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224463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361E043A-D9AA-477F-AC70-CE31B02C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30066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09C0284B-2EDB-4EB2-806E-06DE70150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667000"/>
            <a:ext cx="1524000" cy="2438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zh-TW" altLang="en-US" sz="1600">
              <a:latin typeface="Courier New" panose="02070309020205020404" pitchFamily="49" charset="0"/>
            </a:endParaRP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F153F589-0939-4FA2-A402-1990AD746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194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 i="1">
                <a:latin typeface="Courier New" panose="02070309020205020404" pitchFamily="49" charset="0"/>
              </a:rPr>
              <a:t>p</a:t>
            </a:r>
            <a:r>
              <a:rPr lang="en-US" altLang="zh-TW">
                <a:latin typeface="Courier New" panose="02070309020205020404" pitchFamily="49" charset="0"/>
              </a:rPr>
              <a:t> 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 i="1">
                <a:latin typeface="Courier New" panose="02070309020205020404" pitchFamily="49" charset="0"/>
              </a:rPr>
              <a:t>(8200)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D3DA9FD8-974E-4503-8361-26143D6C6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57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x 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>
                <a:latin typeface="Courier New" panose="02070309020205020404" pitchFamily="49" charset="0"/>
              </a:rPr>
              <a:t>(8196)</a:t>
            </a: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BB6414DA-0B4E-4176-822C-1C0463933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2862263"/>
            <a:ext cx="609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16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2E286A61-36A6-4DF6-BCF0-1EA28A64F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2973388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7E1593AE-8C17-42CE-9BD0-D9A0C2E55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860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789D95AF-7DA8-422C-922C-154C3DBD7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614863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doubleIt</a:t>
            </a:r>
          </a:p>
        </p:txBody>
      </p:sp>
      <p:sp>
        <p:nvSpPr>
          <p:cNvPr id="28688" name="Rectangle 16">
            <a:extLst>
              <a:ext uri="{FF2B5EF4-FFF2-40B4-BE49-F238E27FC236}">
                <a16:creationId xmlns:a16="http://schemas.microsoft.com/office/drawing/2014/main" id="{E882448D-2692-48C4-BBA8-841544CEE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910263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675758CB-27F4-471D-86D0-43DCBE2E2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986463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 i="1">
                <a:latin typeface="Courier New" panose="02070309020205020404" pitchFamily="49" charset="0"/>
              </a:rPr>
              <a:t>p</a:t>
            </a:r>
          </a:p>
        </p:txBody>
      </p:sp>
      <p:cxnSp>
        <p:nvCxnSpPr>
          <p:cNvPr id="28690" name="AutoShape 18">
            <a:extLst>
              <a:ext uri="{FF2B5EF4-FFF2-40B4-BE49-F238E27FC236}">
                <a16:creationId xmlns:a16="http://schemas.microsoft.com/office/drawing/2014/main" id="{D75F80AE-6D63-4E8C-881A-067D817DFC05}"/>
              </a:ext>
            </a:extLst>
          </p:cNvPr>
          <p:cNvCxnSpPr>
            <a:cxnSpLocks noChangeShapeType="1"/>
            <a:stCxn id="28688" idx="3"/>
            <a:endCxn id="28684" idx="3"/>
          </p:cNvCxnSpPr>
          <p:nvPr/>
        </p:nvCxnSpPr>
        <p:spPr bwMode="auto">
          <a:xfrm flipV="1">
            <a:off x="4708525" y="3167063"/>
            <a:ext cx="76200" cy="3009900"/>
          </a:xfrm>
          <a:prstGeom prst="curvedConnector3">
            <a:avLst>
              <a:gd name="adj1" fmla="val 52291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1" name="Text Box 19">
            <a:extLst>
              <a:ext uri="{FF2B5EF4-FFF2-40B4-BE49-F238E27FC236}">
                <a16:creationId xmlns:a16="http://schemas.microsoft.com/office/drawing/2014/main" id="{C62EA48C-E3E8-4671-9258-7D66BBDA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19600"/>
            <a:ext cx="1003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a 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>
                <a:latin typeface="Courier New" panose="02070309020205020404" pitchFamily="49" charset="0"/>
              </a:rPr>
              <a:t>(8192)</a:t>
            </a:r>
          </a:p>
        </p:txBody>
      </p:sp>
      <p:cxnSp>
        <p:nvCxnSpPr>
          <p:cNvPr id="28692" name="AutoShape 20">
            <a:extLst>
              <a:ext uri="{FF2B5EF4-FFF2-40B4-BE49-F238E27FC236}">
                <a16:creationId xmlns:a16="http://schemas.microsoft.com/office/drawing/2014/main" id="{D7D038A6-B8B2-4ED2-B57A-14D98AB118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4343400"/>
            <a:ext cx="1524000" cy="0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3" name="AutoShape 21">
            <a:extLst>
              <a:ext uri="{FF2B5EF4-FFF2-40B4-BE49-F238E27FC236}">
                <a16:creationId xmlns:a16="http://schemas.microsoft.com/office/drawing/2014/main" id="{3824A837-22D7-4228-84AC-D2C0616181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3505200"/>
            <a:ext cx="1524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4" name="Text Box 22">
            <a:extLst>
              <a:ext uri="{FF2B5EF4-FFF2-40B4-BE49-F238E27FC236}">
                <a16:creationId xmlns:a16="http://schemas.microsoft.com/office/drawing/2014/main" id="{7BC68AF8-1E1B-4669-B58A-3964FF189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9580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16</a:t>
            </a:r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F2B65D0E-7F73-4B60-A5A6-795D5557B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733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C830391D-9A79-456C-9240-F2C5C02CC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956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 i="1">
                <a:latin typeface="Courier New" panose="02070309020205020404" pitchFamily="49" charset="0"/>
              </a:rPr>
              <a:t>8192</a:t>
            </a:r>
          </a:p>
        </p:txBody>
      </p:sp>
      <p:sp>
        <p:nvSpPr>
          <p:cNvPr id="28697" name="Text Box 25">
            <a:extLst>
              <a:ext uri="{FF2B5EF4-FFF2-40B4-BE49-F238E27FC236}">
                <a16:creationId xmlns:a16="http://schemas.microsoft.com/office/drawing/2014/main" id="{FCE8600D-4673-4364-95BC-1DE27F689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4958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:a16="http://schemas.microsoft.com/office/drawing/2014/main" id="{CDE5E888-99EF-4753-8729-2DCDAAF80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3352800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>
                <a:latin typeface="Courier New" panose="02070309020205020404" pitchFamily="49" charset="0"/>
              </a:rPr>
              <a:t>doubleIt</a:t>
            </a:r>
          </a:p>
        </p:txBody>
      </p:sp>
      <p:sp>
        <p:nvSpPr>
          <p:cNvPr id="28699" name="Text Box 27">
            <a:extLst>
              <a:ext uri="{FF2B5EF4-FFF2-40B4-BE49-F238E27FC236}">
                <a16:creationId xmlns:a16="http://schemas.microsoft.com/office/drawing/2014/main" id="{40B81671-33BF-4B2D-B19C-B90C75FC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 sz="2400">
                <a:latin typeface="Tahoma" panose="020B0604030504040204" pitchFamily="34" charset="0"/>
              </a:rPr>
              <a:t>a gets 18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02481D-2B2A-4E93-A13E-1A393F96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541EFD2-DC31-4BEA-9041-CE1D738D3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Another Pointer Example</a:t>
            </a:r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A51A6394-9C78-49E4-B413-C9F6421F5F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114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#include &lt;iostream&gt;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using namespace std;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 main (){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int value1 = 5, value2 = 15;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int *p1, *p2;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p1 = &amp;value1; </a:t>
            </a:r>
            <a:r>
              <a:rPr lang="en-US" altLang="zh-TW" sz="2000" i="1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// p1 = address of value1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p2 = &amp;value2; </a:t>
            </a:r>
            <a:r>
              <a:rPr lang="en-US" altLang="zh-TW" sz="2000" i="1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// p2 = address of value2</a:t>
            </a: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*p1 = 10;     </a:t>
            </a:r>
            <a:r>
              <a:rPr lang="en-US" altLang="zh-TW" sz="2000" i="1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// value pointed to by p1=10</a:t>
            </a: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*p2 = *p1;    </a:t>
            </a:r>
            <a:r>
              <a:rPr lang="en-US" altLang="zh-TW" sz="2000" i="1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// value pointed to by p2= value 		    // pointed to by p1</a:t>
            </a: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p1 = p2; 	    </a:t>
            </a:r>
            <a:r>
              <a:rPr lang="en-US" altLang="zh-TW" sz="2000" i="1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// p1 = p2 (pointer value copied)</a:t>
            </a: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*p1 = 20;     </a:t>
            </a:r>
            <a:r>
              <a:rPr lang="en-US" altLang="zh-TW" sz="2000" i="1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// value pointed to by p1 = 20</a:t>
            </a: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cout &lt;&lt; "value1==" &lt;&lt; value1 &lt;&lt; "/ value2==" &lt;&lt; value2;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return 0;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} </a:t>
            </a:r>
            <a:endParaRPr lang="zh-TW" altLang="en-US" sz="2000">
              <a:latin typeface="Courier New" panose="02070309020205020404" pitchFamily="49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12AF3C4F-597A-4C8B-8158-040F7E541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447800"/>
            <a:ext cx="2876550" cy="1127125"/>
          </a:xfrm>
          <a:prstGeom prst="rect">
            <a:avLst/>
          </a:prstGeom>
          <a:solidFill>
            <a:srgbClr val="D4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latin typeface="Arial" panose="020B0604020202020204" pitchFamily="34" charset="0"/>
              </a:rPr>
              <a:t>Let’s figure out: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value1==? / value2==?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Also, p1=? p2=?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60B911-B598-4531-971C-FD50795A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F52C4B0-6050-4E8D-A5C6-78C82400B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Another Pointer 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4B8E4656-04E0-4BCD-8D36-724E222D7F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zh-TW" altLang="en-US" sz="2400" dirty="0">
                <a:latin typeface="Courier New" panose="02070309020205020404" pitchFamily="49" charset="0"/>
              </a:rPr>
              <a:t>		</a:t>
            </a:r>
            <a:r>
              <a:rPr lang="en-US" altLang="zh-TW" sz="2400" dirty="0">
                <a:latin typeface="Courier New" panose="02070309020205020404" pitchFamily="49" charset="0"/>
              </a:rPr>
              <a:t>int a = 3;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char s  = ‘z’;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double d = 1.03;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int *pa = &amp;a;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char *</a:t>
            </a:r>
            <a:r>
              <a:rPr lang="en-US" altLang="zh-TW" sz="2400" dirty="0" err="1">
                <a:latin typeface="Courier New" panose="02070309020205020404" pitchFamily="49" charset="0"/>
              </a:rPr>
              <a:t>ps</a:t>
            </a:r>
            <a:r>
              <a:rPr lang="en-US" altLang="zh-TW" sz="2400" dirty="0">
                <a:latin typeface="Courier New" panose="02070309020205020404" pitchFamily="49" charset="0"/>
              </a:rPr>
              <a:t> = &amp;s;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double *pd = &amp;d; 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% </a:t>
            </a:r>
            <a:r>
              <a:rPr lang="en-US" altLang="zh-TW" sz="24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returns the # of bytes…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</a:t>
            </a:r>
            <a:r>
              <a:rPr lang="en-US" altLang="zh-TW" sz="2400" dirty="0" err="1">
                <a:latin typeface="Courier New" panose="02070309020205020404" pitchFamily="49" charset="0"/>
              </a:rPr>
              <a:t>cout</a:t>
            </a:r>
            <a:r>
              <a:rPr lang="en-US" altLang="zh-TW" sz="2400" dirty="0">
                <a:latin typeface="Courier New" panose="02070309020205020404" pitchFamily="49" charset="0"/>
              </a:rPr>
              <a:t>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(pa)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(*pa)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    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(&amp;pa)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endl</a:t>
            </a:r>
            <a:r>
              <a:rPr lang="en-US" altLang="zh-TW" sz="2400" dirty="0">
                <a:latin typeface="Courier New" panose="02070309020205020404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</a:t>
            </a:r>
            <a:r>
              <a:rPr lang="en-US" altLang="zh-TW" sz="2400" dirty="0" err="1">
                <a:latin typeface="Courier New" panose="02070309020205020404" pitchFamily="49" charset="0"/>
              </a:rPr>
              <a:t>cout</a:t>
            </a:r>
            <a:r>
              <a:rPr lang="en-US" altLang="zh-TW" sz="2400" dirty="0">
                <a:latin typeface="Courier New" panose="02070309020205020404" pitchFamily="49" charset="0"/>
              </a:rPr>
              <a:t>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</a:t>
            </a:r>
            <a:r>
              <a:rPr lang="en-US" altLang="zh-TW" sz="2400" dirty="0" err="1">
                <a:latin typeface="Courier New" panose="02070309020205020404" pitchFamily="49" charset="0"/>
              </a:rPr>
              <a:t>ps</a:t>
            </a:r>
            <a:r>
              <a:rPr lang="en-US" altLang="zh-TW" sz="2400" dirty="0">
                <a:latin typeface="Courier New" panose="02070309020205020404" pitchFamily="49" charset="0"/>
              </a:rPr>
              <a:t>)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(*</a:t>
            </a:r>
            <a:r>
              <a:rPr lang="en-US" altLang="zh-TW" sz="2400" dirty="0" err="1">
                <a:latin typeface="Courier New" panose="02070309020205020404" pitchFamily="49" charset="0"/>
              </a:rPr>
              <a:t>ps</a:t>
            </a:r>
            <a:r>
              <a:rPr lang="en-US" altLang="zh-TW" sz="2400" dirty="0">
                <a:latin typeface="Courier New" panose="02070309020205020404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    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(&amp;</a:t>
            </a:r>
            <a:r>
              <a:rPr lang="en-US" altLang="zh-TW" sz="2400" dirty="0" err="1">
                <a:latin typeface="Courier New" panose="02070309020205020404" pitchFamily="49" charset="0"/>
              </a:rPr>
              <a:t>ps</a:t>
            </a:r>
            <a:r>
              <a:rPr lang="en-US" altLang="zh-TW" sz="2400" dirty="0">
                <a:latin typeface="Courier New" panose="02070309020205020404" pitchFamily="49" charset="0"/>
              </a:rPr>
              <a:t>)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endl</a:t>
            </a:r>
            <a:r>
              <a:rPr lang="en-US" altLang="zh-TW" sz="2400" dirty="0">
                <a:latin typeface="Courier New" panose="02070309020205020404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		</a:t>
            </a:r>
            <a:r>
              <a:rPr lang="en-US" altLang="zh-TW" sz="2400" dirty="0" err="1">
                <a:latin typeface="Courier New" panose="02070309020205020404" pitchFamily="49" charset="0"/>
              </a:rPr>
              <a:t>cout</a:t>
            </a:r>
            <a:r>
              <a:rPr lang="en-US" altLang="zh-TW" sz="2400" dirty="0">
                <a:latin typeface="Courier New" panose="02070309020205020404" pitchFamily="49" charset="0"/>
              </a:rPr>
              <a:t>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(pd)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(*pd)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         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sizeof</a:t>
            </a:r>
            <a:r>
              <a:rPr lang="en-US" altLang="zh-TW" sz="2400" dirty="0">
                <a:latin typeface="Courier New" panose="02070309020205020404" pitchFamily="49" charset="0"/>
              </a:rPr>
              <a:t>(&amp;pd) &lt;&lt; </a:t>
            </a:r>
            <a:r>
              <a:rPr lang="en-US" altLang="zh-TW" sz="2400" dirty="0" err="1">
                <a:latin typeface="Courier New" panose="02070309020205020404" pitchFamily="49" charset="0"/>
              </a:rPr>
              <a:t>endl</a:t>
            </a:r>
            <a:r>
              <a:rPr lang="en-US" altLang="zh-TW" sz="2400" dirty="0">
                <a:latin typeface="Courier New" panose="02070309020205020404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altLang="zh-TW" sz="2400" dirty="0">
              <a:latin typeface="Courier New" panose="020703090202050204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579F08-E6C4-4C57-A737-1B84DA64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A13901A-417C-436A-BF68-2FB3FF107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 Variables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DEB46363-D242-4CC3-A8A5-E1D2833A6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03363"/>
            <a:ext cx="784860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zh-TW" sz="3200" i="1">
                <a:solidFill>
                  <a:schemeClr val="hlink"/>
                </a:solidFill>
              </a:rPr>
              <a:t>A reference is an additional name to </a:t>
            </a:r>
          </a:p>
          <a:p>
            <a:pPr algn="ctr" eaLnBrk="1" hangingPunct="1"/>
            <a:r>
              <a:rPr lang="en-US" altLang="zh-TW" sz="3200" i="1">
                <a:solidFill>
                  <a:schemeClr val="hlink"/>
                </a:solidFill>
              </a:rPr>
              <a:t>an existing memory location</a:t>
            </a:r>
          </a:p>
        </p:txBody>
      </p:sp>
      <p:grpSp>
        <p:nvGrpSpPr>
          <p:cNvPr id="577540" name="Group 4">
            <a:extLst>
              <a:ext uri="{FF2B5EF4-FFF2-40B4-BE49-F238E27FC236}">
                <a16:creationId xmlns:a16="http://schemas.microsoft.com/office/drawing/2014/main" id="{AD72555F-B6A1-4A65-A06D-7AAEBAB1EA3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895600"/>
            <a:ext cx="1630363" cy="2238375"/>
            <a:chOff x="1085" y="2142"/>
            <a:chExt cx="1027" cy="1410"/>
          </a:xfrm>
        </p:grpSpPr>
        <p:grpSp>
          <p:nvGrpSpPr>
            <p:cNvPr id="34828" name="Group 5">
              <a:extLst>
                <a:ext uri="{FF2B5EF4-FFF2-40B4-BE49-F238E27FC236}">
                  <a16:creationId xmlns:a16="http://schemas.microsoft.com/office/drawing/2014/main" id="{4C3706C3-48C9-4FF7-B30E-234C964E6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544"/>
              <a:ext cx="864" cy="1008"/>
              <a:chOff x="816" y="2304"/>
              <a:chExt cx="1024" cy="1117"/>
            </a:xfrm>
          </p:grpSpPr>
          <p:sp>
            <p:nvSpPr>
              <p:cNvPr id="34830" name="Rectangle 6">
                <a:extLst>
                  <a:ext uri="{FF2B5EF4-FFF2-40B4-BE49-F238E27FC236}">
                    <a16:creationId xmlns:a16="http://schemas.microsoft.com/office/drawing/2014/main" id="{15BC673A-4969-4577-BD3D-3AB81DC8D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5" y="2304"/>
                <a:ext cx="448" cy="3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latin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34831" name="Text Box 7">
                <a:extLst>
                  <a:ext uri="{FF2B5EF4-FFF2-40B4-BE49-F238E27FC236}">
                    <a16:creationId xmlns:a16="http://schemas.microsoft.com/office/drawing/2014/main" id="{468CBE76-F6FC-4823-8638-206C93EF18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7" y="2361"/>
                <a:ext cx="280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latin typeface="Courier New" panose="02070309020205020404" pitchFamily="49" charset="0"/>
                  </a:rPr>
                  <a:t>x</a:t>
                </a:r>
              </a:p>
            </p:txBody>
          </p:sp>
          <p:sp>
            <p:nvSpPr>
              <p:cNvPr id="34832" name="Rectangle 8">
                <a:extLst>
                  <a:ext uri="{FF2B5EF4-FFF2-40B4-BE49-F238E27FC236}">
                    <a16:creationId xmlns:a16="http://schemas.microsoft.com/office/drawing/2014/main" id="{AFF1C12B-E76A-48E1-9C26-D561649E7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3024"/>
                <a:ext cx="448" cy="3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33" name="Text Box 9">
                <a:extLst>
                  <a:ext uri="{FF2B5EF4-FFF2-40B4-BE49-F238E27FC236}">
                    <a16:creationId xmlns:a16="http://schemas.microsoft.com/office/drawing/2014/main" id="{6165672E-543A-4678-9C42-50500284DE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3072"/>
                <a:ext cx="521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TW" i="1">
                    <a:latin typeface="Courier New" panose="02070309020205020404" pitchFamily="49" charset="0"/>
                  </a:rPr>
                  <a:t>ref</a:t>
                </a:r>
              </a:p>
            </p:txBody>
          </p:sp>
          <p:cxnSp>
            <p:nvCxnSpPr>
              <p:cNvPr id="34834" name="AutoShape 10">
                <a:extLst>
                  <a:ext uri="{FF2B5EF4-FFF2-40B4-BE49-F238E27FC236}">
                    <a16:creationId xmlns:a16="http://schemas.microsoft.com/office/drawing/2014/main" id="{6BA3438B-FCD8-416F-8A7E-7F90905F097F}"/>
                  </a:ext>
                </a:extLst>
              </p:cNvPr>
              <p:cNvCxnSpPr>
                <a:cxnSpLocks noChangeShapeType="1"/>
                <a:stCxn id="34832" idx="3"/>
                <a:endCxn id="34830" idx="3"/>
              </p:cNvCxnSpPr>
              <p:nvPr/>
            </p:nvCxnSpPr>
            <p:spPr bwMode="auto">
              <a:xfrm flipH="1" flipV="1">
                <a:off x="1823" y="2503"/>
                <a:ext cx="17" cy="720"/>
              </a:xfrm>
              <a:prstGeom prst="curvedConnector3">
                <a:avLst>
                  <a:gd name="adj1" fmla="val -847060"/>
                </a:avLst>
              </a:prstGeom>
              <a:noFill/>
              <a:ln w="38100">
                <a:solidFill>
                  <a:srgbClr val="000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4829" name="Text Box 11">
              <a:extLst>
                <a:ext uri="{FF2B5EF4-FFF2-40B4-BE49-F238E27FC236}">
                  <a16:creationId xmlns:a16="http://schemas.microsoft.com/office/drawing/2014/main" id="{DF41FB2A-57F3-414F-BF0E-106AE1ABC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5" y="2142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zh-TW"/>
                <a:t>Pointer:</a:t>
              </a:r>
            </a:p>
          </p:txBody>
        </p:sp>
      </p:grpSp>
      <p:grpSp>
        <p:nvGrpSpPr>
          <p:cNvPr id="577548" name="Group 12">
            <a:extLst>
              <a:ext uri="{FF2B5EF4-FFF2-40B4-BE49-F238E27FC236}">
                <a16:creationId xmlns:a16="http://schemas.microsoft.com/office/drawing/2014/main" id="{8907A2DE-BB44-4C26-B00C-B911D2B7346F}"/>
              </a:ext>
            </a:extLst>
          </p:cNvPr>
          <p:cNvGrpSpPr>
            <a:grpSpLocks/>
          </p:cNvGrpSpPr>
          <p:nvPr/>
        </p:nvGrpSpPr>
        <p:grpSpPr bwMode="auto">
          <a:xfrm>
            <a:off x="5576888" y="2895600"/>
            <a:ext cx="1890712" cy="1339850"/>
            <a:chOff x="2985" y="2142"/>
            <a:chExt cx="1191" cy="844"/>
          </a:xfrm>
        </p:grpSpPr>
        <p:grpSp>
          <p:nvGrpSpPr>
            <p:cNvPr id="34824" name="Group 13">
              <a:extLst>
                <a:ext uri="{FF2B5EF4-FFF2-40B4-BE49-F238E27FC236}">
                  <a16:creationId xmlns:a16="http://schemas.microsoft.com/office/drawing/2014/main" id="{722DA613-C501-4BB1-A732-1DBFF4CDDD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544"/>
              <a:ext cx="864" cy="442"/>
              <a:chOff x="3360" y="2400"/>
              <a:chExt cx="976" cy="524"/>
            </a:xfrm>
          </p:grpSpPr>
          <p:sp>
            <p:nvSpPr>
              <p:cNvPr id="34826" name="Rectangle 14">
                <a:extLst>
                  <a:ext uri="{FF2B5EF4-FFF2-40B4-BE49-F238E27FC236}">
                    <a16:creationId xmlns:a16="http://schemas.microsoft.com/office/drawing/2014/main" id="{449934CA-0BC3-4801-A0B4-3B828197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448"/>
                <a:ext cx="448" cy="3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TW">
                    <a:latin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34827" name="Text Box 15">
                <a:extLst>
                  <a:ext uri="{FF2B5EF4-FFF2-40B4-BE49-F238E27FC236}">
                    <a16:creationId xmlns:a16="http://schemas.microsoft.com/office/drawing/2014/main" id="{40E6B34F-88E4-47E6-B983-FDDD3A5F0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2400"/>
                <a:ext cx="474" cy="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 eaLnBrk="1" hangingPunct="1"/>
                <a:r>
                  <a:rPr lang="en-US" altLang="zh-TW">
                    <a:latin typeface="Courier New" panose="02070309020205020404" pitchFamily="49" charset="0"/>
                  </a:rPr>
                  <a:t>x</a:t>
                </a:r>
              </a:p>
              <a:p>
                <a:pPr algn="r" eaLnBrk="1" hangingPunct="1"/>
                <a:r>
                  <a:rPr lang="en-US" altLang="zh-TW" i="1">
                    <a:latin typeface="Courier New" panose="02070309020205020404" pitchFamily="49" charset="0"/>
                  </a:rPr>
                  <a:t>ref</a:t>
                </a:r>
              </a:p>
            </p:txBody>
          </p:sp>
        </p:grpSp>
        <p:sp>
          <p:nvSpPr>
            <p:cNvPr id="34825" name="Text Box 16">
              <a:extLst>
                <a:ext uri="{FF2B5EF4-FFF2-40B4-BE49-F238E27FC236}">
                  <a16:creationId xmlns:a16="http://schemas.microsoft.com/office/drawing/2014/main" id="{62888375-5A1D-459A-8323-84A458020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5" y="2142"/>
              <a:ext cx="9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zh-TW"/>
                <a:t>Reference:</a:t>
              </a:r>
            </a:p>
          </p:txBody>
        </p:sp>
      </p:grpSp>
      <p:sp>
        <p:nvSpPr>
          <p:cNvPr id="34822" name="Text Box 17">
            <a:extLst>
              <a:ext uri="{FF2B5EF4-FFF2-40B4-BE49-F238E27FC236}">
                <a16:creationId xmlns:a16="http://schemas.microsoft.com/office/drawing/2014/main" id="{8E54DDC2-E8BE-43EB-834B-EB8B2D706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86400"/>
            <a:ext cx="1117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int x=9;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int 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*ref</a:t>
            </a:r>
            <a:r>
              <a:rPr lang="en-US" altLang="en-US">
                <a:latin typeface="Tahoma" panose="020B0604030504040204" pitchFamily="34" charset="0"/>
              </a:rPr>
              <a:t>;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ref = &amp;x;</a:t>
            </a:r>
          </a:p>
        </p:txBody>
      </p:sp>
      <p:sp>
        <p:nvSpPr>
          <p:cNvPr id="34823" name="Text Box 18">
            <a:extLst>
              <a:ext uri="{FF2B5EF4-FFF2-40B4-BE49-F238E27FC236}">
                <a16:creationId xmlns:a16="http://schemas.microsoft.com/office/drawing/2014/main" id="{E88D0121-E2B9-4495-A643-E89F7304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0" y="5334000"/>
            <a:ext cx="1444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int x = 9;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int 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&amp;ref</a:t>
            </a:r>
            <a:r>
              <a:rPr lang="en-US" altLang="en-US">
                <a:latin typeface="Tahoma" panose="020B0604030504040204" pitchFamily="34" charset="0"/>
              </a:rPr>
              <a:t> = x;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DD4F5A-B013-4843-BD26-862FEB6A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489D21C-86A5-4B8A-9974-68A8E6006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 Variables</a:t>
            </a:r>
            <a:endParaRPr lang="en-US" altLang="zh-CN">
              <a:ea typeface="新細明體" panose="02020500000000000000" pitchFamily="18" charset="-12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C3DF8BA-60A0-41DD-9E0A-0B3D1E73E6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2400"/>
              <a:t>A </a:t>
            </a:r>
            <a:r>
              <a:rPr lang="en-US" altLang="zh-TW" sz="2400">
                <a:solidFill>
                  <a:schemeClr val="hlink"/>
                </a:solidFill>
              </a:rPr>
              <a:t>reference</a:t>
            </a:r>
            <a:r>
              <a:rPr lang="en-US" altLang="zh-TW" sz="2400"/>
              <a:t> </a:t>
            </a:r>
            <a:r>
              <a:rPr lang="en-US" altLang="zh-TW" sz="2400">
                <a:solidFill>
                  <a:schemeClr val="hlink"/>
                </a:solidFill>
              </a:rPr>
              <a:t>variable</a:t>
            </a:r>
            <a:r>
              <a:rPr lang="en-US" altLang="zh-TW" sz="2400"/>
              <a:t> serves as an alternative name for an object</a:t>
            </a:r>
          </a:p>
          <a:p>
            <a:pPr>
              <a:buFont typeface="Monotype Sorts" pitchFamily="2" charset="2"/>
              <a:buNone/>
            </a:pPr>
            <a:endParaRPr lang="en-US" altLang="zh-CN" sz="2400">
              <a:ea typeface="新細明體" panose="02020500000000000000" pitchFamily="18" charset="-120"/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latin typeface="Courier New" panose="02070309020205020404" pitchFamily="49" charset="0"/>
              </a:rPr>
              <a:t>int m = 10;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solidFill>
                  <a:srgbClr val="FF0000"/>
                </a:solidFill>
                <a:latin typeface="Courier New" panose="02070309020205020404" pitchFamily="49" charset="0"/>
              </a:rPr>
              <a:t>int &amp;j = m;</a:t>
            </a:r>
            <a:r>
              <a:rPr lang="en-US" altLang="zh-TW" sz="2100">
                <a:latin typeface="Courier New" panose="02070309020205020404" pitchFamily="49" charset="0"/>
              </a:rPr>
              <a:t>  // j is a reference variable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latin typeface="Courier New" panose="02070309020205020404" pitchFamily="49" charset="0"/>
              </a:rPr>
              <a:t>cout &lt;&lt; “value of m = “ &lt;&lt; m &lt;&lt; endl;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latin typeface="Courier New" panose="02070309020205020404" pitchFamily="49" charset="0"/>
              </a:rPr>
              <a:t>                  //print 10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latin typeface="Courier New" panose="02070309020205020404" pitchFamily="49" charset="0"/>
              </a:rPr>
              <a:t>j = 18;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latin typeface="Courier New" panose="02070309020205020404" pitchFamily="49" charset="0"/>
              </a:rPr>
              <a:t>cout &lt;&lt; “value of m = “ &lt;&lt; m &lt;&lt; endl;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 sz="2100">
                <a:latin typeface="Courier New" panose="02070309020205020404" pitchFamily="49" charset="0"/>
              </a:rPr>
              <a:t>     // print 18</a:t>
            </a:r>
            <a:endParaRPr lang="en-US" altLang="zh-CN" sz="210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BB9F4D-FAB3-498B-9DD5-9518BF30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1D76F23-D881-45BE-A100-039713851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Reference Variables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2787702-D7BD-4C4A-939D-D5C7B617E9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A </a:t>
            </a:r>
            <a:r>
              <a:rPr lang="en-US" altLang="zh-TW">
                <a:solidFill>
                  <a:schemeClr val="hlink"/>
                </a:solidFill>
              </a:rPr>
              <a:t>reference variable</a:t>
            </a:r>
            <a:r>
              <a:rPr lang="en-US" altLang="zh-TW"/>
              <a:t> always refers to the same object. Assigning a reference variable with a new value actually changes the value of the referred object.</a:t>
            </a:r>
          </a:p>
          <a:p>
            <a:r>
              <a:rPr lang="en-US" altLang="zh-TW">
                <a:solidFill>
                  <a:schemeClr val="hlink"/>
                </a:solidFill>
              </a:rPr>
              <a:t>Reference</a:t>
            </a:r>
            <a:r>
              <a:rPr lang="en-US" altLang="zh-TW"/>
              <a:t> variables are commonly used for parameter passing to a function</a:t>
            </a:r>
            <a:endParaRPr lang="en-US" altLang="zh-CN">
              <a:ea typeface="新細明體" panose="02020500000000000000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A5DA6E-4BA2-4397-85C3-C087FD2A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F4614C5-867F-403B-8592-DCFF207A6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Traditional Pointer Usage</a:t>
            </a: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AE1020B8-CB01-468A-AA4B-3DF4ABEE71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305800" cy="4114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>
                <a:latin typeface="Courier New" panose="02070309020205020404" pitchFamily="49" charset="0"/>
              </a:rPr>
              <a:t>void IndirectSwap(</a:t>
            </a:r>
            <a:r>
              <a:rPr lang="en-US" altLang="zh-TW" sz="2400">
                <a:solidFill>
                  <a:srgbClr val="FF0000"/>
                </a:solidFill>
                <a:latin typeface="Courier New" panose="02070309020205020404" pitchFamily="49" charset="0"/>
              </a:rPr>
              <a:t>char *Ptr1</a:t>
            </a:r>
            <a:r>
              <a:rPr lang="en-US" altLang="zh-TW" sz="2400">
                <a:latin typeface="Courier New" panose="02070309020205020404" pitchFamily="49" charset="0"/>
              </a:rPr>
              <a:t>, </a:t>
            </a:r>
            <a:r>
              <a:rPr lang="en-US" altLang="zh-TW" sz="2400">
                <a:solidFill>
                  <a:srgbClr val="FF0000"/>
                </a:solidFill>
                <a:latin typeface="Courier New" panose="02070309020205020404" pitchFamily="49" charset="0"/>
              </a:rPr>
              <a:t>char *Ptr2</a:t>
            </a:r>
            <a:r>
              <a:rPr lang="en-US" altLang="zh-TW" sz="2400">
                <a:latin typeface="Courier New" panose="02070309020205020404" pitchFamily="49" charset="0"/>
              </a:rPr>
              <a:t>){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char temp = *Ptr1;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*Ptr1 = *Ptr2;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*Ptr2 = temp;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>
                <a:latin typeface="Courier New" panose="02070309020205020404" pitchFamily="49" charset="0"/>
              </a:rPr>
              <a:t>}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>
                <a:latin typeface="Courier New" panose="02070309020205020404" pitchFamily="49" charset="0"/>
              </a:rPr>
              <a:t>int main() {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char a = 'y';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char b = 'n';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IndirectSwap(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&amp;a</a:t>
            </a:r>
            <a:r>
              <a:rPr lang="en-US" altLang="zh-TW" sz="2000">
                <a:latin typeface="Courier New" panose="02070309020205020404" pitchFamily="49" charset="0"/>
              </a:rPr>
              <a:t>,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&amp;b</a:t>
            </a:r>
            <a:r>
              <a:rPr lang="en-US" altLang="zh-TW" sz="2000">
                <a:latin typeface="Courier New" panose="02070309020205020404" pitchFamily="49" charset="0"/>
              </a:rPr>
              <a:t>);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cout &lt;&lt; a &lt;&lt; b &lt;&lt; endl;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>
                <a:latin typeface="Courier New" panose="02070309020205020404" pitchFamily="49" charset="0"/>
              </a:rPr>
              <a:t>return 0;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>
                <a:latin typeface="Courier New" panose="02070309020205020404" pitchFamily="49" charset="0"/>
              </a:rPr>
              <a:t>}</a:t>
            </a:r>
          </a:p>
          <a:p>
            <a:pPr fontAlgn="auto">
              <a:spcAft>
                <a:spcPts val="0"/>
              </a:spcAft>
              <a:defRPr/>
            </a:pPr>
            <a:endParaRPr lang="zh-TW" altLang="en-US" sz="2400">
              <a:latin typeface="Courier New" panose="020703090202050204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9D314A-2F24-4CCA-AD31-80DA8539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FD3C691-EF4A-49DE-BBDA-DF0CCB4C9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Topics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9D77FA-D0FA-488F-82DF-F6A1B26138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Pointers</a:t>
            </a:r>
          </a:p>
          <a:p>
            <a:pPr lvl="1"/>
            <a:r>
              <a:rPr lang="en-US" altLang="zh-TW"/>
              <a:t>Memory addresses</a:t>
            </a:r>
          </a:p>
          <a:p>
            <a:pPr lvl="1"/>
            <a:r>
              <a:rPr lang="en-US" altLang="zh-TW"/>
              <a:t>Declaration</a:t>
            </a:r>
          </a:p>
          <a:p>
            <a:pPr lvl="1"/>
            <a:r>
              <a:rPr lang="en-US" altLang="zh-TW"/>
              <a:t>Dereferencing a pointer</a:t>
            </a:r>
          </a:p>
          <a:p>
            <a:pPr lvl="1"/>
            <a:r>
              <a:rPr lang="en-US" altLang="zh-TW"/>
              <a:t>Pointers to pointer</a:t>
            </a:r>
          </a:p>
          <a:p>
            <a:r>
              <a:rPr lang="en-US" altLang="zh-TW"/>
              <a:t>Static vs. dynamic objects</a:t>
            </a:r>
          </a:p>
          <a:p>
            <a:pPr lvl="1"/>
            <a:r>
              <a:rPr lang="en-US" altLang="zh-TW">
                <a:latin typeface="Courier New" panose="02070309020205020404" pitchFamily="49" charset="0"/>
              </a:rPr>
              <a:t>new</a:t>
            </a:r>
            <a:r>
              <a:rPr lang="en-US" altLang="zh-TW"/>
              <a:t> and </a:t>
            </a:r>
            <a:r>
              <a:rPr lang="en-US" altLang="zh-TW">
                <a:latin typeface="Courier New" panose="02070309020205020404" pitchFamily="49" charset="0"/>
              </a:rPr>
              <a:t>delete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AF1C1D-00FC-4047-B177-1BE6FC22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>
            <a:extLst>
              <a:ext uri="{FF2B5EF4-FFF2-40B4-BE49-F238E27FC236}">
                <a16:creationId xmlns:a16="http://schemas.microsoft.com/office/drawing/2014/main" id="{FE338838-BE62-4BE1-B71D-29D9272B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/>
              <a:t>Pass by Reference</a:t>
            </a:r>
          </a:p>
        </p:txBody>
      </p:sp>
      <p:sp>
        <p:nvSpPr>
          <p:cNvPr id="414729" name="Rectangle 9">
            <a:extLst>
              <a:ext uri="{FF2B5EF4-FFF2-40B4-BE49-F238E27FC236}">
                <a16:creationId xmlns:a16="http://schemas.microsoft.com/office/drawing/2014/main" id="{D266C2A5-39E7-4701-AD78-A621A8C683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114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void </a:t>
            </a:r>
            <a:r>
              <a:rPr lang="en-US" altLang="zh-TW" sz="2400" dirty="0" err="1">
                <a:latin typeface="Courier New" panose="02070309020205020404" pitchFamily="49" charset="0"/>
              </a:rPr>
              <a:t>IndirectSwap</a:t>
            </a:r>
            <a:r>
              <a:rPr lang="en-US" altLang="zh-TW" sz="2400" dirty="0">
                <a:latin typeface="Courier New" panose="02070309020205020404" pitchFamily="49" charset="0"/>
              </a:rPr>
              <a:t>(</a:t>
            </a:r>
            <a:r>
              <a:rPr lang="en-US" altLang="zh-TW" sz="2400" dirty="0">
                <a:solidFill>
                  <a:srgbClr val="FF0000"/>
                </a:solidFill>
                <a:latin typeface="Courier New" panose="02070309020205020404" pitchFamily="49" charset="0"/>
              </a:rPr>
              <a:t>char&amp; y</a:t>
            </a:r>
            <a:r>
              <a:rPr lang="en-US" altLang="zh-TW" sz="2400" dirty="0">
                <a:latin typeface="Courier New" panose="02070309020205020404" pitchFamily="49" charset="0"/>
              </a:rPr>
              <a:t>, </a:t>
            </a:r>
            <a:r>
              <a:rPr lang="en-US" altLang="zh-TW" sz="2400" dirty="0">
                <a:solidFill>
                  <a:srgbClr val="FF0000"/>
                </a:solidFill>
                <a:latin typeface="Courier New" panose="02070309020205020404" pitchFamily="49" charset="0"/>
              </a:rPr>
              <a:t>char&amp; z</a:t>
            </a:r>
            <a:r>
              <a:rPr lang="en-US" altLang="zh-TW" sz="2400" dirty="0">
                <a:latin typeface="Courier New" panose="02070309020205020404" pitchFamily="49" charset="0"/>
              </a:rPr>
              <a:t>) {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>
                <a:latin typeface="Courier New" panose="02070309020205020404" pitchFamily="49" charset="0"/>
              </a:rPr>
              <a:t>char temp = y;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>
                <a:latin typeface="Courier New" panose="02070309020205020404" pitchFamily="49" charset="0"/>
              </a:rPr>
              <a:t>y = z;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>
                <a:latin typeface="Courier New" panose="02070309020205020404" pitchFamily="49" charset="0"/>
              </a:rPr>
              <a:t>z = temp;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}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int main() {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>
                <a:latin typeface="Courier New" panose="02070309020205020404" pitchFamily="49" charset="0"/>
              </a:rPr>
              <a:t>char a = 'y';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>
                <a:latin typeface="Courier New" panose="02070309020205020404" pitchFamily="49" charset="0"/>
              </a:rPr>
              <a:t>char b = 'n';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 err="1">
                <a:latin typeface="Courier New" panose="02070309020205020404" pitchFamily="49" charset="0"/>
              </a:rPr>
              <a:t>IndirectSwap</a:t>
            </a:r>
            <a:r>
              <a:rPr lang="en-US" altLang="zh-TW" sz="2000" dirty="0">
                <a:latin typeface="Courier New" panose="02070309020205020404" pitchFamily="49" charset="0"/>
              </a:rPr>
              <a:t>(</a:t>
            </a:r>
            <a:r>
              <a:rPr lang="en-US" altLang="zh-TW" sz="2000" dirty="0">
                <a:solidFill>
                  <a:srgbClr val="FF0000"/>
                </a:solidFill>
                <a:latin typeface="Courier New" panose="02070309020205020404" pitchFamily="49" charset="0"/>
              </a:rPr>
              <a:t>a</a:t>
            </a:r>
            <a:r>
              <a:rPr lang="en-US" altLang="zh-TW" sz="2000" dirty="0">
                <a:latin typeface="Courier New" panose="02070309020205020404" pitchFamily="49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Courier New" panose="02070309020205020404" pitchFamily="49" charset="0"/>
              </a:rPr>
              <a:t>b</a:t>
            </a:r>
            <a:r>
              <a:rPr lang="en-US" altLang="zh-TW" sz="2000" dirty="0">
                <a:latin typeface="Courier New" panose="02070309020205020404" pitchFamily="49" charset="0"/>
              </a:rPr>
              <a:t>);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 err="1">
                <a:latin typeface="Courier New" panose="02070309020205020404" pitchFamily="49" charset="0"/>
              </a:rPr>
              <a:t>cout</a:t>
            </a:r>
            <a:r>
              <a:rPr lang="en-US" altLang="zh-TW" sz="2000" dirty="0">
                <a:latin typeface="Courier New" panose="02070309020205020404" pitchFamily="49" charset="0"/>
              </a:rPr>
              <a:t> &lt;&lt; a &lt;&lt; b &lt;&lt; </a:t>
            </a:r>
            <a:r>
              <a:rPr lang="en-US" altLang="zh-TW" sz="2000" dirty="0" err="1">
                <a:latin typeface="Courier New" panose="02070309020205020404" pitchFamily="49" charset="0"/>
              </a:rPr>
              <a:t>endl</a:t>
            </a:r>
            <a:r>
              <a:rPr lang="en-US" altLang="zh-TW" sz="2000" dirty="0">
                <a:latin typeface="Courier New" panose="02070309020205020404" pitchFamily="49" charset="0"/>
              </a:rPr>
              <a:t>;</a:t>
            </a:r>
          </a:p>
          <a:p>
            <a:pPr lvl="1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000" dirty="0">
                <a:latin typeface="Courier New" panose="02070309020205020404" pitchFamily="49" charset="0"/>
              </a:rPr>
              <a:t>return 0;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zh-TW" sz="24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5C2A1-8885-4C22-9316-302F5145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0BBBCF-179C-406C-A76B-C2EE90E44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Computer Memory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CB703C-C252-494B-A59C-D6A0EBDCDB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914400"/>
            <a:ext cx="78486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Monotype Sorts" pitchFamily="2" charset="2"/>
              <a:buNone/>
            </a:pPr>
            <a:endParaRPr lang="en-US" altLang="zh-TW"/>
          </a:p>
          <a:p>
            <a:endParaRPr lang="en-US" altLang="zh-TW"/>
          </a:p>
          <a:p>
            <a:r>
              <a:rPr lang="en-US" altLang="zh-TW"/>
              <a:t>Each variable is assigned a memory slot (the size depends on the data type) and the variable’s data is stored there</a:t>
            </a:r>
          </a:p>
          <a:p>
            <a:pPr>
              <a:buFont typeface="Monotype Sorts" pitchFamily="2" charset="2"/>
              <a:buNone/>
            </a:pPr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  <p:sp>
        <p:nvSpPr>
          <p:cNvPr id="8196" name="Text Box 47">
            <a:extLst>
              <a:ext uri="{FF2B5EF4-FFF2-40B4-BE49-F238E27FC236}">
                <a16:creationId xmlns:a16="http://schemas.microsoft.com/office/drawing/2014/main" id="{33445723-2994-499D-B1FD-5FA451471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5268913"/>
            <a:ext cx="39909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Variable a’s value, i.e., 100, is 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stored at memory location 1024</a:t>
            </a:r>
          </a:p>
        </p:txBody>
      </p:sp>
      <p:sp>
        <p:nvSpPr>
          <p:cNvPr id="371762" name="Rectangle 50">
            <a:extLst>
              <a:ext uri="{FF2B5EF4-FFF2-40B4-BE49-F238E27FC236}">
                <a16:creationId xmlns:a16="http://schemas.microsoft.com/office/drawing/2014/main" id="{BA73FDC4-93A5-482D-8B69-42D59CFC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371763" name="Rectangle 51">
            <a:extLst>
              <a:ext uri="{FF2B5EF4-FFF2-40B4-BE49-F238E27FC236}">
                <a16:creationId xmlns:a16="http://schemas.microsoft.com/office/drawing/2014/main" id="{B6A2E5DF-9B87-4D45-A56C-AAFC89D10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71764" name="Rectangle 52">
            <a:extLst>
              <a:ext uri="{FF2B5EF4-FFF2-40B4-BE49-F238E27FC236}">
                <a16:creationId xmlns:a16="http://schemas.microsoft.com/office/drawing/2014/main" id="{4E12E299-D91C-4397-8DF7-913DE04DE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71765" name="Rectangle 53">
            <a:extLst>
              <a:ext uri="{FF2B5EF4-FFF2-40B4-BE49-F238E27FC236}">
                <a16:creationId xmlns:a16="http://schemas.microsoft.com/office/drawing/2014/main" id="{5E916029-3E09-4D96-8224-5BDE4AE9D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70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1024</a:t>
            </a:r>
          </a:p>
        </p:txBody>
      </p:sp>
      <p:sp>
        <p:nvSpPr>
          <p:cNvPr id="371766" name="Rectangle 54">
            <a:extLst>
              <a:ext uri="{FF2B5EF4-FFF2-40B4-BE49-F238E27FC236}">
                <a16:creationId xmlns:a16="http://schemas.microsoft.com/office/drawing/2014/main" id="{4B093033-A872-403C-8994-76F29BF5C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8202" name="Text Box 55">
            <a:extLst>
              <a:ext uri="{FF2B5EF4-FFF2-40B4-BE49-F238E27FC236}">
                <a16:creationId xmlns:a16="http://schemas.microsoft.com/office/drawing/2014/main" id="{CD204301-434E-46A9-AC60-828A445CB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Memory address:</a:t>
            </a:r>
          </a:p>
        </p:txBody>
      </p:sp>
      <p:sp>
        <p:nvSpPr>
          <p:cNvPr id="8203" name="Text Box 56">
            <a:extLst>
              <a:ext uri="{FF2B5EF4-FFF2-40B4-BE49-F238E27FC236}">
                <a16:creationId xmlns:a16="http://schemas.microsoft.com/office/drawing/2014/main" id="{744844E8-1A21-4923-B495-1155CB060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588" y="4114800"/>
            <a:ext cx="973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1024</a:t>
            </a:r>
          </a:p>
        </p:txBody>
      </p:sp>
      <p:sp>
        <p:nvSpPr>
          <p:cNvPr id="8204" name="Text Box 57">
            <a:extLst>
              <a:ext uri="{FF2B5EF4-FFF2-40B4-BE49-F238E27FC236}">
                <a16:creationId xmlns:a16="http://schemas.microsoft.com/office/drawing/2014/main" id="{390E3F50-4850-46D4-90F5-F52D19C98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0" y="41148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1032</a:t>
            </a:r>
          </a:p>
        </p:txBody>
      </p:sp>
      <p:sp>
        <p:nvSpPr>
          <p:cNvPr id="8205" name="Text Box 58">
            <a:extLst>
              <a:ext uri="{FF2B5EF4-FFF2-40B4-BE49-F238E27FC236}">
                <a16:creationId xmlns:a16="http://schemas.microsoft.com/office/drawing/2014/main" id="{2C6BACAA-E57B-4A9F-9446-9201034DC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62613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int a = 100;</a:t>
            </a:r>
          </a:p>
        </p:txBody>
      </p:sp>
      <p:sp>
        <p:nvSpPr>
          <p:cNvPr id="371772" name="Rectangle 60">
            <a:extLst>
              <a:ext uri="{FF2B5EF4-FFF2-40B4-BE49-F238E27FC236}">
                <a16:creationId xmlns:a16="http://schemas.microsoft.com/office/drawing/2014/main" id="{DA3C45E5-7611-4CB3-AA8E-ADC90BC8F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8207" name="Text Box 61">
            <a:extLst>
              <a:ext uri="{FF2B5EF4-FFF2-40B4-BE49-F238E27FC236}">
                <a16:creationId xmlns:a16="http://schemas.microsoft.com/office/drawing/2014/main" id="{9F97B914-CB98-4EC2-8CEE-A556D1C21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1020</a:t>
            </a:r>
          </a:p>
        </p:txBody>
      </p:sp>
      <p:sp>
        <p:nvSpPr>
          <p:cNvPr id="8208" name="Text Box 62">
            <a:extLst>
              <a:ext uri="{FF2B5EF4-FFF2-40B4-BE49-F238E27FC236}">
                <a16:creationId xmlns:a16="http://schemas.microsoft.com/office/drawing/2014/main" id="{A28712B8-B31E-4E7B-8FE2-A36100CE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119688"/>
            <a:ext cx="280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" pitchFamily="49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D62BF9-07E9-4DCC-BE3C-7D955B22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4578A34-D142-4800-A4CF-7F2217AD6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Pointers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D5A0D87-5B02-4CE9-9A75-337FF3E71E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A pointer is a variable used to store the address of a memory cell. </a:t>
            </a:r>
          </a:p>
          <a:p>
            <a:r>
              <a:rPr lang="en-US" altLang="zh-TW"/>
              <a:t>We can use the pointer to reference this memory cell</a:t>
            </a:r>
          </a:p>
        </p:txBody>
      </p:sp>
      <p:sp>
        <p:nvSpPr>
          <p:cNvPr id="370692" name="Rectangle 4">
            <a:extLst>
              <a:ext uri="{FF2B5EF4-FFF2-40B4-BE49-F238E27FC236}">
                <a16:creationId xmlns:a16="http://schemas.microsoft.com/office/drawing/2014/main" id="{4204AFC1-92C6-4F5F-B067-881CAE45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370693" name="Rectangle 5">
            <a:extLst>
              <a:ext uri="{FF2B5EF4-FFF2-40B4-BE49-F238E27FC236}">
                <a16:creationId xmlns:a16="http://schemas.microsoft.com/office/drawing/2014/main" id="{63F3A007-9053-412A-8A5D-519BBF905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70694" name="Rectangle 6">
            <a:extLst>
              <a:ext uri="{FF2B5EF4-FFF2-40B4-BE49-F238E27FC236}">
                <a16:creationId xmlns:a16="http://schemas.microsoft.com/office/drawing/2014/main" id="{34AD9764-F4E3-41A7-8A5F-FEAE47161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5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70695" name="Rectangle 7">
            <a:extLst>
              <a:ext uri="{FF2B5EF4-FFF2-40B4-BE49-F238E27FC236}">
                <a16:creationId xmlns:a16="http://schemas.microsoft.com/office/drawing/2014/main" id="{6C53B35E-1031-45BD-AA44-16D5DCC25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1024</a:t>
            </a:r>
          </a:p>
        </p:txBody>
      </p:sp>
      <p:sp>
        <p:nvSpPr>
          <p:cNvPr id="370696" name="Rectangle 8">
            <a:extLst>
              <a:ext uri="{FF2B5EF4-FFF2-40B4-BE49-F238E27FC236}">
                <a16:creationId xmlns:a16="http://schemas.microsoft.com/office/drawing/2014/main" id="{E3124900-39CA-4918-98D5-75C25575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7CCA34D8-C3CB-4E7F-971C-9E5266F2A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4343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Memory address: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F5E6CDFC-C0FA-42D4-BC1F-0A737B59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4343400"/>
            <a:ext cx="973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1024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428E056E-A967-43E0-A3E5-DA2172825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1032</a:t>
            </a:r>
          </a:p>
        </p:txBody>
      </p:sp>
      <p:sp>
        <p:nvSpPr>
          <p:cNvPr id="370700" name="Rectangle 12">
            <a:extLst>
              <a:ext uri="{FF2B5EF4-FFF2-40B4-BE49-F238E27FC236}">
                <a16:creationId xmlns:a16="http://schemas.microsoft.com/office/drawing/2014/main" id="{31E2AB6D-5388-4AC8-9905-5DCC9273D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10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A26AB856-A46F-41A3-9814-F3862D964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43434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1020</a:t>
            </a:r>
          </a:p>
        </p:txBody>
      </p:sp>
      <p:sp>
        <p:nvSpPr>
          <p:cNvPr id="10254" name="Line 15">
            <a:extLst>
              <a:ext uri="{FF2B5EF4-FFF2-40B4-BE49-F238E27FC236}">
                <a16:creationId xmlns:a16="http://schemas.microsoft.com/office/drawing/2014/main" id="{AECE205A-77E4-4DEF-9E96-BFFFF1850E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410200"/>
            <a:ext cx="0" cy="4572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>
            <a:extLst>
              <a:ext uri="{FF2B5EF4-FFF2-40B4-BE49-F238E27FC236}">
                <a16:creationId xmlns:a16="http://schemas.microsoft.com/office/drawing/2014/main" id="{640BF76F-EAD4-4DEC-BA1D-3CA8C54A4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867400"/>
            <a:ext cx="23622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>
            <a:extLst>
              <a:ext uri="{FF2B5EF4-FFF2-40B4-BE49-F238E27FC236}">
                <a16:creationId xmlns:a16="http://schemas.microsoft.com/office/drawing/2014/main" id="{B43705F8-2F4F-45F4-997F-4D0A72FE6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410200"/>
            <a:ext cx="0" cy="4572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AutoShape 18">
            <a:extLst>
              <a:ext uri="{FF2B5EF4-FFF2-40B4-BE49-F238E27FC236}">
                <a16:creationId xmlns:a16="http://schemas.microsoft.com/office/drawing/2014/main" id="{980F5AC3-AC0C-4BC7-A576-3D1269995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1524000" cy="609600"/>
          </a:xfrm>
          <a:prstGeom prst="wedgeEllipseCallout">
            <a:avLst>
              <a:gd name="adj1" fmla="val 90208"/>
              <a:gd name="adj2" fmla="val -101042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solidFill>
                  <a:srgbClr val="3366CC"/>
                </a:solidFill>
                <a:latin typeface="Arial" panose="020B0604020202020204" pitchFamily="34" charset="0"/>
              </a:rPr>
              <a:t>integer</a:t>
            </a:r>
          </a:p>
        </p:txBody>
      </p:sp>
      <p:sp>
        <p:nvSpPr>
          <p:cNvPr id="10258" name="AutoShape 19">
            <a:extLst>
              <a:ext uri="{FF2B5EF4-FFF2-40B4-BE49-F238E27FC236}">
                <a16:creationId xmlns:a16="http://schemas.microsoft.com/office/drawing/2014/main" id="{1C05B0B8-78A1-49E0-8AF8-C0475EF9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715000"/>
            <a:ext cx="2209800" cy="533400"/>
          </a:xfrm>
          <a:prstGeom prst="wedgeEllipseCallout">
            <a:avLst>
              <a:gd name="adj1" fmla="val -19398"/>
              <a:gd name="adj2" fmla="val -130954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solidFill>
                  <a:srgbClr val="3366CC"/>
                </a:solidFill>
                <a:latin typeface="Arial" panose="020B0604020202020204" pitchFamily="34" charset="0"/>
              </a:rPr>
              <a:t>pointer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A365C6-7723-43AD-AF41-001AE84E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AB8B4C8-4AAA-498A-AEF7-1EDE56F40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Pointer Types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A124D7-E77F-47A5-900A-6FE9CFA02E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Pointer</a:t>
            </a:r>
          </a:p>
          <a:p>
            <a:pPr lvl="1"/>
            <a:r>
              <a:rPr lang="en-US" altLang="zh-TW"/>
              <a:t>C++  has pointer types for each type of object</a:t>
            </a:r>
          </a:p>
          <a:p>
            <a:pPr lvl="2"/>
            <a:r>
              <a:rPr lang="en-US" altLang="zh-TW"/>
              <a:t>Pointers to </a:t>
            </a:r>
            <a:r>
              <a:rPr lang="en-US" altLang="zh-TW">
                <a:latin typeface="Courier New" panose="02070309020205020404" pitchFamily="49" charset="0"/>
              </a:rPr>
              <a:t>int</a:t>
            </a:r>
            <a:r>
              <a:rPr lang="en-US" altLang="zh-TW"/>
              <a:t> objects</a:t>
            </a:r>
          </a:p>
          <a:p>
            <a:pPr lvl="2"/>
            <a:r>
              <a:rPr lang="en-US" altLang="zh-TW"/>
              <a:t>Pointers to </a:t>
            </a:r>
            <a:r>
              <a:rPr lang="en-US" altLang="zh-TW">
                <a:latin typeface="Courier New" panose="02070309020205020404" pitchFamily="49" charset="0"/>
              </a:rPr>
              <a:t>char</a:t>
            </a:r>
            <a:r>
              <a:rPr lang="en-US" altLang="zh-TW"/>
              <a:t> objects</a:t>
            </a:r>
          </a:p>
          <a:p>
            <a:pPr lvl="2"/>
            <a:r>
              <a:rPr lang="en-US" altLang="zh-TW"/>
              <a:t>Pointers to user-defined objects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zh-TW"/>
              <a:t>           </a:t>
            </a:r>
          </a:p>
          <a:p>
            <a:pPr lvl="1"/>
            <a:r>
              <a:rPr lang="en-US" altLang="zh-TW"/>
              <a:t>Even pointers to pointers</a:t>
            </a:r>
          </a:p>
          <a:p>
            <a:pPr lvl="2"/>
            <a:r>
              <a:rPr lang="en-US" altLang="zh-TW"/>
              <a:t>Pointers to pointers to </a:t>
            </a:r>
            <a:r>
              <a:rPr lang="en-US" altLang="zh-TW">
                <a:latin typeface="Courier New" panose="02070309020205020404" pitchFamily="49" charset="0"/>
              </a:rPr>
              <a:t>int</a:t>
            </a:r>
            <a:r>
              <a:rPr lang="en-US" altLang="zh-TW"/>
              <a:t> objects</a:t>
            </a:r>
          </a:p>
          <a:p>
            <a:endParaRPr lang="zh-TW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EC698D-14E9-46BB-91C5-0F1F62FD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5685501-7F93-4468-9FFD-FD24C87A1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Pointer Variable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F69F7D6-6307-4694-A93D-68A00EB210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altLang="zh-TW" sz="2400"/>
          </a:p>
          <a:p>
            <a:pPr>
              <a:lnSpc>
                <a:spcPct val="80000"/>
              </a:lnSpc>
            </a:pPr>
            <a:r>
              <a:rPr lang="en-US" altLang="zh-TW" sz="2400"/>
              <a:t>Declaration of Pointer variables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/>
              <a:t> </a:t>
            </a:r>
            <a:r>
              <a:rPr lang="en-US" altLang="zh-TW" sz="2000">
                <a:latin typeface="Courier New" panose="02070309020205020404" pitchFamily="49" charset="0"/>
              </a:rPr>
              <a:t>	</a:t>
            </a:r>
            <a:r>
              <a:rPr lang="en-US" altLang="zh-TW" sz="2000" i="1">
                <a:latin typeface="Courier New" panose="02070309020205020404" pitchFamily="49" charset="0"/>
              </a:rPr>
              <a:t>type</a:t>
            </a:r>
            <a:r>
              <a:rPr lang="en-US" altLang="zh-TW" sz="2000">
                <a:latin typeface="Courier New" panose="02070309020205020404" pitchFamily="49" charset="0"/>
              </a:rPr>
              <a:t>* pointer_name;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  //or 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type *pointer_name;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/>
              <a:t>where </a:t>
            </a:r>
            <a:r>
              <a:rPr lang="en-US" altLang="zh-TW" sz="2000" i="1"/>
              <a:t>type </a:t>
            </a:r>
            <a:r>
              <a:rPr lang="en-US" altLang="zh-TW" sz="2000"/>
              <a:t>is the type of data pointed to (e.g. int, char, double)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/>
              <a:t>Examples: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/>
              <a:t>    </a:t>
            </a:r>
            <a:r>
              <a:rPr lang="en-US" altLang="zh-TW" sz="2000">
                <a:latin typeface="Courier New" panose="02070309020205020404" pitchFamily="49" charset="0"/>
              </a:rPr>
              <a:t>int *n;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  RationalNumber *r;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  int **p;    // pointer to pointer</a:t>
            </a:r>
            <a:endParaRPr lang="en-US" altLang="zh-TW" sz="200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/>
              <a:t>     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i="1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C859A8-9F0B-4614-BC4F-B58E23CC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D4AF91-9A00-4BC2-BEF5-FA9EB4E12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Address Operator </a:t>
            </a:r>
            <a:r>
              <a:rPr lang="en-US" altLang="zh-TW">
                <a:latin typeface="Courier New" panose="02070309020205020404" pitchFamily="49" charset="0"/>
              </a:rPr>
              <a:t>&amp;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12B3808-484C-48F4-946C-AEDD60101B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524000"/>
            <a:ext cx="78486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2400" i="1">
                <a:latin typeface="Tahoma" panose="020B0604030504040204" pitchFamily="34" charset="0"/>
              </a:rPr>
              <a:t>The </a:t>
            </a:r>
            <a:r>
              <a:rPr lang="en-US" altLang="zh-TW" sz="2000">
                <a:latin typeface="Tahoma" panose="020B0604030504040204" pitchFamily="34" charset="0"/>
              </a:rPr>
              <a:t>"</a:t>
            </a:r>
            <a:r>
              <a:rPr lang="en-US" altLang="zh-TW" sz="2400" i="1">
                <a:latin typeface="Tahoma" panose="020B0604030504040204" pitchFamily="34" charset="0"/>
              </a:rPr>
              <a:t>address of </a:t>
            </a:r>
            <a:r>
              <a:rPr lang="en-US" altLang="zh-TW" sz="2000">
                <a:latin typeface="Tahoma" panose="020B0604030504040204" pitchFamily="34" charset="0"/>
              </a:rPr>
              <a:t>"</a:t>
            </a:r>
            <a:r>
              <a:rPr lang="en-US" altLang="zh-TW" sz="2400" i="1">
                <a:latin typeface="Tahoma" panose="020B0604030504040204" pitchFamily="34" charset="0"/>
              </a:rPr>
              <a:t> operator</a:t>
            </a:r>
            <a:r>
              <a:rPr lang="en-US" altLang="zh-TW" sz="2400">
                <a:latin typeface="Tahoma" panose="020B0604030504040204" pitchFamily="34" charset="0"/>
              </a:rPr>
              <a:t> (</a:t>
            </a:r>
            <a:r>
              <a:rPr lang="en-US" altLang="zh-TW" sz="2400">
                <a:solidFill>
                  <a:schemeClr val="hlink"/>
                </a:solidFill>
                <a:latin typeface="Courier New" panose="02070309020205020404" pitchFamily="49" charset="0"/>
              </a:rPr>
              <a:t>&amp;</a:t>
            </a:r>
            <a:r>
              <a:rPr lang="en-US" altLang="zh-TW" sz="2400">
                <a:latin typeface="Tahoma" panose="020B0604030504040204" pitchFamily="34" charset="0"/>
              </a:rPr>
              <a:t>) gives the memory address of the variable</a:t>
            </a:r>
          </a:p>
          <a:p>
            <a:pPr lvl="1"/>
            <a:r>
              <a:rPr lang="en-US" altLang="zh-TW" sz="2000" b="1">
                <a:solidFill>
                  <a:srgbClr val="FAFD00"/>
                </a:solidFill>
              </a:rPr>
              <a:t>Usage: </a:t>
            </a:r>
            <a:r>
              <a:rPr lang="en-US" altLang="zh-TW" sz="2000" b="1">
                <a:solidFill>
                  <a:srgbClr val="FAFD00"/>
                </a:solidFill>
                <a:latin typeface="Courier New" panose="02070309020205020404" pitchFamily="49" charset="0"/>
              </a:rPr>
              <a:t>&amp;</a:t>
            </a:r>
            <a:r>
              <a:rPr lang="en-US" altLang="zh-TW" sz="2000" b="1">
                <a:latin typeface="Courier New" panose="02070309020205020404" pitchFamily="49" charset="0"/>
              </a:rPr>
              <a:t>variable_name</a:t>
            </a:r>
          </a:p>
          <a:p>
            <a:pPr lvl="1"/>
            <a:endParaRPr lang="en-US" altLang="zh-TW" sz="2000" b="1">
              <a:latin typeface="Courier New" panose="02070309020205020404" pitchFamily="49" charset="0"/>
            </a:endParaRPr>
          </a:p>
        </p:txBody>
      </p:sp>
      <p:sp>
        <p:nvSpPr>
          <p:cNvPr id="410643" name="Rectangle 19">
            <a:extLst>
              <a:ext uri="{FF2B5EF4-FFF2-40B4-BE49-F238E27FC236}">
                <a16:creationId xmlns:a16="http://schemas.microsoft.com/office/drawing/2014/main" id="{4E66712A-8804-4CD6-B2CA-CE605D6A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410644" name="Rectangle 20">
            <a:extLst>
              <a:ext uri="{FF2B5EF4-FFF2-40B4-BE49-F238E27FC236}">
                <a16:creationId xmlns:a16="http://schemas.microsoft.com/office/drawing/2014/main" id="{A6A01733-A8C4-4B68-B934-3CA255B8C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10645" name="Rectangle 21">
            <a:extLst>
              <a:ext uri="{FF2B5EF4-FFF2-40B4-BE49-F238E27FC236}">
                <a16:creationId xmlns:a16="http://schemas.microsoft.com/office/drawing/2014/main" id="{2D1315FA-CE97-4BB3-B6A3-485EE6DDE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10646" name="Rectangle 22">
            <a:extLst>
              <a:ext uri="{FF2B5EF4-FFF2-40B4-BE49-F238E27FC236}">
                <a16:creationId xmlns:a16="http://schemas.microsoft.com/office/drawing/2014/main" id="{C5776112-D8C7-46D2-9D34-B6CCE5B71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10647" name="Rectangle 23">
            <a:extLst>
              <a:ext uri="{FF2B5EF4-FFF2-40B4-BE49-F238E27FC236}">
                <a16:creationId xmlns:a16="http://schemas.microsoft.com/office/drawing/2014/main" id="{D62D37DA-2418-4D9B-9E36-EF02173D8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6393" name="Text Box 24">
            <a:extLst>
              <a:ext uri="{FF2B5EF4-FFF2-40B4-BE49-F238E27FC236}">
                <a16:creationId xmlns:a16="http://schemas.microsoft.com/office/drawing/2014/main" id="{1A656A34-D068-470A-B4CF-B4B7376C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797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Memory address:</a:t>
            </a:r>
          </a:p>
        </p:txBody>
      </p:sp>
      <p:sp>
        <p:nvSpPr>
          <p:cNvPr id="16394" name="Text Box 25">
            <a:extLst>
              <a:ext uri="{FF2B5EF4-FFF2-40B4-BE49-F238E27FC236}">
                <a16:creationId xmlns:a16="http://schemas.microsoft.com/office/drawing/2014/main" id="{4A318D4A-66CD-4059-A03B-7426C2F64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2879725"/>
            <a:ext cx="973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1024</a:t>
            </a:r>
          </a:p>
        </p:txBody>
      </p:sp>
      <p:sp>
        <p:nvSpPr>
          <p:cNvPr id="16395" name="Text Box 27">
            <a:extLst>
              <a:ext uri="{FF2B5EF4-FFF2-40B4-BE49-F238E27FC236}">
                <a16:creationId xmlns:a16="http://schemas.microsoft.com/office/drawing/2014/main" id="{3378165D-3CD2-42EE-A610-46213D330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64038"/>
            <a:ext cx="42989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int a = 100;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//get the value, 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cout &lt;&lt; a;	  //prints 100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//get the memory address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cout &lt;&lt; &amp;a;   //prints 1024</a:t>
            </a:r>
          </a:p>
        </p:txBody>
      </p:sp>
      <p:sp>
        <p:nvSpPr>
          <p:cNvPr id="410653" name="Rectangle 29">
            <a:extLst>
              <a:ext uri="{FF2B5EF4-FFF2-40B4-BE49-F238E27FC236}">
                <a16:creationId xmlns:a16="http://schemas.microsoft.com/office/drawing/2014/main" id="{98EEEFA2-EDD0-4181-887E-341E47993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6397" name="Text Box 30">
            <a:extLst>
              <a:ext uri="{FF2B5EF4-FFF2-40B4-BE49-F238E27FC236}">
                <a16:creationId xmlns:a16="http://schemas.microsoft.com/office/drawing/2014/main" id="{102329C3-35C7-4828-A2C9-A7BBD0194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79725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zh-TW" altLang="en-US" sz="2000">
                <a:latin typeface="Arial" panose="020B0604020202020204" pitchFamily="34" charset="0"/>
              </a:rPr>
              <a:t>1020</a:t>
            </a:r>
          </a:p>
        </p:txBody>
      </p:sp>
      <p:sp>
        <p:nvSpPr>
          <p:cNvPr id="16398" name="Text Box 31">
            <a:extLst>
              <a:ext uri="{FF2B5EF4-FFF2-40B4-BE49-F238E27FC236}">
                <a16:creationId xmlns:a16="http://schemas.microsoft.com/office/drawing/2014/main" id="{AF12A6E7-B01B-4A43-9502-F1F7BF975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465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764355-E26D-4E18-8270-1A62A112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EC056178-CBDD-4883-BC04-1A0DCB54A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Address Operator &amp;</a:t>
            </a:r>
          </a:p>
        </p:txBody>
      </p:sp>
      <p:grpSp>
        <p:nvGrpSpPr>
          <p:cNvPr id="18435" name="Group 1060">
            <a:extLst>
              <a:ext uri="{FF2B5EF4-FFF2-40B4-BE49-F238E27FC236}">
                <a16:creationId xmlns:a16="http://schemas.microsoft.com/office/drawing/2014/main" id="{C44788C0-A835-4AB5-8F06-124CF4F94BC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447800"/>
            <a:ext cx="8229600" cy="1509713"/>
            <a:chOff x="288" y="960"/>
            <a:chExt cx="5184" cy="951"/>
          </a:xfrm>
        </p:grpSpPr>
        <p:sp>
          <p:nvSpPr>
            <p:cNvPr id="373780" name="Rectangle 1044">
              <a:extLst>
                <a:ext uri="{FF2B5EF4-FFF2-40B4-BE49-F238E27FC236}">
                  <a16:creationId xmlns:a16="http://schemas.microsoft.com/office/drawing/2014/main" id="{9DCB7A73-698E-45C7-8CCC-90DD490AD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373781" name="Rectangle 1045">
              <a:extLst>
                <a:ext uri="{FF2B5EF4-FFF2-40B4-BE49-F238E27FC236}">
                  <a16:creationId xmlns:a16="http://schemas.microsoft.com/office/drawing/2014/main" id="{F4B096ED-F96F-4065-9FC1-6C060405D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88</a:t>
              </a:r>
            </a:p>
          </p:txBody>
        </p:sp>
        <p:sp>
          <p:nvSpPr>
            <p:cNvPr id="373782" name="Rectangle 1046">
              <a:extLst>
                <a:ext uri="{FF2B5EF4-FFF2-40B4-BE49-F238E27FC236}">
                  <a16:creationId xmlns:a16="http://schemas.microsoft.com/office/drawing/2014/main" id="{6C344087-190F-4F54-A876-82D6DF853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373783" name="Rectangle 1047">
              <a:extLst>
                <a:ext uri="{FF2B5EF4-FFF2-40B4-BE49-F238E27FC236}">
                  <a16:creationId xmlns:a16="http://schemas.microsoft.com/office/drawing/2014/main" id="{316E1F91-CA03-47BD-A027-D33E883BA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373784" name="Rectangle 1048">
              <a:extLst>
                <a:ext uri="{FF2B5EF4-FFF2-40B4-BE49-F238E27FC236}">
                  <a16:creationId xmlns:a16="http://schemas.microsoft.com/office/drawing/2014/main" id="{7C789D04-BBE7-445F-8771-DA34FAC97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8443" name="Text Box 1049">
              <a:extLst>
                <a:ext uri="{FF2B5EF4-FFF2-40B4-BE49-F238E27FC236}">
                  <a16:creationId xmlns:a16="http://schemas.microsoft.com/office/drawing/2014/main" id="{4C314F5A-97A5-4836-A0BC-C4541324A6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960"/>
              <a:ext cx="14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Arial" panose="020B0604020202020204" pitchFamily="34" charset="0"/>
                </a:rPr>
                <a:t>Memory address:</a:t>
              </a:r>
            </a:p>
          </p:txBody>
        </p:sp>
        <p:sp>
          <p:nvSpPr>
            <p:cNvPr id="18444" name="Text Box 1050">
              <a:extLst>
                <a:ext uri="{FF2B5EF4-FFF2-40B4-BE49-F238E27FC236}">
                  <a16:creationId xmlns:a16="http://schemas.microsoft.com/office/drawing/2014/main" id="{D65D752F-2656-40BC-B4E6-1BC4A7D6A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9" y="960"/>
              <a:ext cx="6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zh-TW" altLang="en-US" sz="2000">
                  <a:latin typeface="Arial" panose="020B0604020202020204" pitchFamily="34" charset="0"/>
                </a:rPr>
                <a:t>1024</a:t>
              </a:r>
            </a:p>
          </p:txBody>
        </p:sp>
        <p:sp>
          <p:nvSpPr>
            <p:cNvPr id="18445" name="Text Box 1051">
              <a:extLst>
                <a:ext uri="{FF2B5EF4-FFF2-40B4-BE49-F238E27FC236}">
                  <a16:creationId xmlns:a16="http://schemas.microsoft.com/office/drawing/2014/main" id="{94F331EB-DAA1-4E94-A4DC-06F1A7CEF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6" y="960"/>
              <a:ext cx="4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zh-TW" altLang="en-US" sz="2000">
                  <a:latin typeface="Arial" panose="020B0604020202020204" pitchFamily="34" charset="0"/>
                </a:rPr>
                <a:t>1032</a:t>
              </a:r>
            </a:p>
          </p:txBody>
        </p:sp>
        <p:sp>
          <p:nvSpPr>
            <p:cNvPr id="18446" name="Text Box 1052">
              <a:extLst>
                <a:ext uri="{FF2B5EF4-FFF2-40B4-BE49-F238E27FC236}">
                  <a16:creationId xmlns:a16="http://schemas.microsoft.com/office/drawing/2014/main" id="{F5B1BB6B-78E9-43C3-976B-FF2C32FA0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>
                  <a:latin typeface="Arial" panose="020B0604020202020204" pitchFamily="34" charset="0"/>
                </a:rPr>
                <a:t> a</a:t>
              </a:r>
            </a:p>
          </p:txBody>
        </p:sp>
        <p:sp>
          <p:nvSpPr>
            <p:cNvPr id="373790" name="Rectangle 1054">
              <a:extLst>
                <a:ext uri="{FF2B5EF4-FFF2-40B4-BE49-F238E27FC236}">
                  <a16:creationId xmlns:a16="http://schemas.microsoft.com/office/drawing/2014/main" id="{AC3631C0-BF0B-4987-892D-F67748786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8448" name="Text Box 1055">
              <a:extLst>
                <a:ext uri="{FF2B5EF4-FFF2-40B4-BE49-F238E27FC236}">
                  <a16:creationId xmlns:a16="http://schemas.microsoft.com/office/drawing/2014/main" id="{5F64BC09-D744-4A79-B7C4-B5512832B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960"/>
              <a:ext cx="6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zh-TW" altLang="en-US" sz="2000">
                  <a:latin typeface="Arial" panose="020B0604020202020204" pitchFamily="34" charset="0"/>
                </a:rPr>
                <a:t>1020</a:t>
              </a:r>
            </a:p>
          </p:txBody>
        </p:sp>
        <p:sp>
          <p:nvSpPr>
            <p:cNvPr id="18449" name="Text Box 1056">
              <a:extLst>
                <a:ext uri="{FF2B5EF4-FFF2-40B4-BE49-F238E27FC236}">
                  <a16:creationId xmlns:a16="http://schemas.microsoft.com/office/drawing/2014/main" id="{1EF559E4-3641-401B-A9DE-3543A98B8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6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18436" name="Rectangle 1058">
            <a:extLst>
              <a:ext uri="{FF2B5EF4-FFF2-40B4-BE49-F238E27FC236}">
                <a16:creationId xmlns:a16="http://schemas.microsoft.com/office/drawing/2014/main" id="{0C36C6EA-26A7-47F7-B626-D7379C14C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03525"/>
            <a:ext cx="9144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zh-TW" altLang="en-US" sz="2000">
                <a:latin typeface="Courier New" panose="02070309020205020404" pitchFamily="49" charset="0"/>
              </a:rPr>
              <a:t>#</a:t>
            </a:r>
            <a:r>
              <a:rPr lang="en-US" altLang="zh-TW" sz="2000">
                <a:latin typeface="Courier New" panose="02070309020205020404" pitchFamily="49" charset="0"/>
              </a:rPr>
              <a:t>include &lt;iostream&gt;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using namespace std;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void main(){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int a, b;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a = 88;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b = 100;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cout &lt;&lt; "The address of a is: " &lt;&lt;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&amp;a</a:t>
            </a:r>
            <a:r>
              <a:rPr lang="en-US" altLang="zh-TW" sz="2000">
                <a:latin typeface="Courier New" panose="02070309020205020404" pitchFamily="49" charset="0"/>
              </a:rPr>
              <a:t> &lt;&lt; endl;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cout &lt;&lt; "The address of b is: " &lt;&lt;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</a:rPr>
              <a:t>&amp;b</a:t>
            </a:r>
            <a:r>
              <a:rPr lang="en-US" altLang="zh-TW" sz="2000">
                <a:latin typeface="Courier New" panose="02070309020205020404" pitchFamily="49" charset="0"/>
              </a:rPr>
              <a:t> &lt;&lt; endl;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</a:rPr>
              <a:t>} </a:t>
            </a:r>
            <a:endParaRPr lang="zh-TW" altLang="en-US" sz="2000">
              <a:latin typeface="Courier New" panose="02070309020205020404" pitchFamily="49" charset="0"/>
            </a:endParaRPr>
          </a:p>
        </p:txBody>
      </p:sp>
      <p:sp>
        <p:nvSpPr>
          <p:cNvPr id="18437" name="Text Box 1059">
            <a:extLst>
              <a:ext uri="{FF2B5EF4-FFF2-40B4-BE49-F238E27FC236}">
                <a16:creationId xmlns:a16="http://schemas.microsoft.com/office/drawing/2014/main" id="{5B2C41B8-9002-450F-B07F-F150EB646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29000"/>
            <a:ext cx="3046413" cy="1492250"/>
          </a:xfrm>
          <a:prstGeom prst="rect">
            <a:avLst/>
          </a:prstGeom>
          <a:solidFill>
            <a:srgbClr val="D49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latin typeface="Arial" panose="020B0604020202020204" pitchFamily="34" charset="0"/>
              </a:rPr>
              <a:t>Result is: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The address of a is: 1020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zh-TW" sz="2000">
                <a:latin typeface="Arial" panose="020B0604020202020204" pitchFamily="34" charset="0"/>
              </a:rPr>
              <a:t>The address of b is: 1024</a:t>
            </a:r>
          </a:p>
          <a:p>
            <a:pPr eaLnBrk="1" hangingPunct="1">
              <a:spcBef>
                <a:spcPct val="20000"/>
              </a:spcBef>
            </a:pPr>
            <a:endParaRPr lang="en-US" altLang="zh-TW" sz="2000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F1947B-2E0D-404B-9BF1-3E29DB91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A547EA8-6150-49CC-A485-DF1017E67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Pointer Variables</a:t>
            </a:r>
          </a:p>
        </p:txBody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2FF4FD0A-9F3D-434C-94B5-EE8F5BC80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41148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defRPr/>
            </a:pPr>
            <a:r>
              <a:rPr lang="en-US" altLang="zh-TW" sz="2400"/>
              <a:t>The value of pointer </a:t>
            </a:r>
            <a:r>
              <a:rPr lang="en-US" altLang="zh-TW" sz="2400">
                <a:latin typeface="Courier New" panose="02070309020205020404" pitchFamily="49" charset="0"/>
              </a:rPr>
              <a:t>p</a:t>
            </a:r>
            <a:r>
              <a:rPr lang="en-US" altLang="zh-TW" sz="2400"/>
              <a:t> is the address of variable </a:t>
            </a:r>
            <a:r>
              <a:rPr lang="en-US" altLang="zh-TW" sz="2400">
                <a:latin typeface="Courier New" panose="02070309020205020404" pitchFamily="49" charset="0"/>
              </a:rPr>
              <a:t>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TW" sz="2400"/>
              <a:t>A pointer is also a variable, so it has its own memory address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US" altLang="zh-TW" sz="2400"/>
          </a:p>
          <a:p>
            <a:pPr fontAlgn="auto">
              <a:spcAft>
                <a:spcPts val="0"/>
              </a:spcAft>
              <a:buClr>
                <a:schemeClr val="tx2"/>
              </a:buClr>
              <a:buFont typeface="Monotype Sorts" pitchFamily="2" charset="2"/>
              <a:buNone/>
              <a:defRPr/>
            </a:pPr>
            <a:endParaRPr lang="zh-TW" altLang="en-US" sz="2400"/>
          </a:p>
        </p:txBody>
      </p:sp>
      <p:grpSp>
        <p:nvGrpSpPr>
          <p:cNvPr id="20484" name="Group 23">
            <a:extLst>
              <a:ext uri="{FF2B5EF4-FFF2-40B4-BE49-F238E27FC236}">
                <a16:creationId xmlns:a16="http://schemas.microsoft.com/office/drawing/2014/main" id="{DC5530F1-84F5-4D8E-BB45-0B8DBE1FA38E}"/>
              </a:ext>
            </a:extLst>
          </p:cNvPr>
          <p:cNvGrpSpPr>
            <a:grpSpLocks/>
          </p:cNvGrpSpPr>
          <p:nvPr/>
        </p:nvGrpSpPr>
        <p:grpSpPr bwMode="auto">
          <a:xfrm>
            <a:off x="434975" y="1600200"/>
            <a:ext cx="8709025" cy="3008313"/>
            <a:chOff x="130" y="2213"/>
            <a:chExt cx="5486" cy="1895"/>
          </a:xfrm>
        </p:grpSpPr>
        <p:sp>
          <p:nvSpPr>
            <p:cNvPr id="412677" name="Rectangle 5">
              <a:extLst>
                <a:ext uri="{FF2B5EF4-FFF2-40B4-BE49-F238E27FC236}">
                  <a16:creationId xmlns:a16="http://schemas.microsoft.com/office/drawing/2014/main" id="{A16E77A6-B19E-4D1A-BC27-D3EE995B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100</a:t>
              </a:r>
            </a:p>
          </p:txBody>
        </p:sp>
        <p:sp>
          <p:nvSpPr>
            <p:cNvPr id="412678" name="Rectangle 6">
              <a:extLst>
                <a:ext uri="{FF2B5EF4-FFF2-40B4-BE49-F238E27FC236}">
                  <a16:creationId xmlns:a16="http://schemas.microsoft.com/office/drawing/2014/main" id="{BA018C4F-E829-4B3E-B350-FEAA9B827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88</a:t>
              </a:r>
            </a:p>
          </p:txBody>
        </p:sp>
        <p:sp>
          <p:nvSpPr>
            <p:cNvPr id="412679" name="Rectangle 7">
              <a:extLst>
                <a:ext uri="{FF2B5EF4-FFF2-40B4-BE49-F238E27FC236}">
                  <a16:creationId xmlns:a16="http://schemas.microsoft.com/office/drawing/2014/main" id="{C47D73D6-7A30-49D1-A179-1453AB28C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412680" name="Rectangle 8">
              <a:extLst>
                <a:ext uri="{FF2B5EF4-FFF2-40B4-BE49-F238E27FC236}">
                  <a16:creationId xmlns:a16="http://schemas.microsoft.com/office/drawing/2014/main" id="{6647679E-7C7B-433B-ABB9-27AD3C489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8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1024</a:t>
              </a:r>
            </a:p>
          </p:txBody>
        </p:sp>
        <p:sp>
          <p:nvSpPr>
            <p:cNvPr id="412681" name="Rectangle 9">
              <a:extLst>
                <a:ext uri="{FF2B5EF4-FFF2-40B4-BE49-F238E27FC236}">
                  <a16:creationId xmlns:a16="http://schemas.microsoft.com/office/drawing/2014/main" id="{D60C966A-1A82-431F-A0F7-6229C677A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20490" name="Text Box 10">
              <a:extLst>
                <a:ext uri="{FF2B5EF4-FFF2-40B4-BE49-F238E27FC236}">
                  <a16:creationId xmlns:a16="http://schemas.microsoft.com/office/drawing/2014/main" id="{E6F6B84D-D2A9-4C2C-B7D2-C8AC5B34D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" y="2213"/>
              <a:ext cx="13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Arial" panose="020B0604020202020204" pitchFamily="34" charset="0"/>
                </a:rPr>
                <a:t>Memory address:</a:t>
              </a:r>
            </a:p>
          </p:txBody>
        </p:sp>
        <p:sp>
          <p:nvSpPr>
            <p:cNvPr id="20491" name="Text Box 11">
              <a:extLst>
                <a:ext uri="{FF2B5EF4-FFF2-40B4-BE49-F238E27FC236}">
                  <a16:creationId xmlns:a16="http://schemas.microsoft.com/office/drawing/2014/main" id="{B1E8AB86-FBD5-486F-BDAC-F22E8F8B2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" y="2213"/>
              <a:ext cx="6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zh-TW" altLang="en-US" sz="2000">
                  <a:latin typeface="Arial" panose="020B0604020202020204" pitchFamily="34" charset="0"/>
                </a:rPr>
                <a:t>1024</a:t>
              </a: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D60C8A42-D0C5-43C4-9F73-F9DB5B7D4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2" y="2213"/>
              <a:ext cx="4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zh-TW" altLang="en-US" sz="2000">
                  <a:latin typeface="Arial" panose="020B0604020202020204" pitchFamily="34" charset="0"/>
                </a:rPr>
                <a:t>1032</a:t>
              </a:r>
            </a:p>
          </p:txBody>
        </p:sp>
        <p:sp>
          <p:nvSpPr>
            <p:cNvPr id="412686" name="Rectangle 14">
              <a:extLst>
                <a:ext uri="{FF2B5EF4-FFF2-40B4-BE49-F238E27FC236}">
                  <a16:creationId xmlns:a16="http://schemas.microsoft.com/office/drawing/2014/main" id="{31F4AD40-7350-4DE2-9CA7-7D354614F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20494" name="Text Box 15">
              <a:extLst>
                <a:ext uri="{FF2B5EF4-FFF2-40B4-BE49-F238E27FC236}">
                  <a16:creationId xmlns:a16="http://schemas.microsoft.com/office/drawing/2014/main" id="{148FC425-DA43-49FB-9D73-397AE8E6C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0" y="2213"/>
              <a:ext cx="6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zh-TW" altLang="en-US" sz="2000">
                  <a:latin typeface="Arial" panose="020B0604020202020204" pitchFamily="34" charset="0"/>
                </a:rPr>
                <a:t>1020</a:t>
              </a:r>
            </a:p>
          </p:txBody>
        </p:sp>
        <p:sp>
          <p:nvSpPr>
            <p:cNvPr id="20495" name="Text Box 18">
              <a:extLst>
                <a:ext uri="{FF2B5EF4-FFF2-40B4-BE49-F238E27FC236}">
                  <a16:creationId xmlns:a16="http://schemas.microsoft.com/office/drawing/2014/main" id="{85A091D9-B8D5-4A5E-BA32-5A2343F60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92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20496" name="Text Box 19">
              <a:extLst>
                <a:ext uri="{FF2B5EF4-FFF2-40B4-BE49-F238E27FC236}">
                  <a16:creationId xmlns:a16="http://schemas.microsoft.com/office/drawing/2014/main" id="{ECE6C18D-8BE7-4F2F-BD86-AC267F707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92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Arial" panose="020B0604020202020204" pitchFamily="34" charset="0"/>
                </a:rPr>
                <a:t>p</a:t>
              </a:r>
            </a:p>
          </p:txBody>
        </p:sp>
        <p:cxnSp>
          <p:nvCxnSpPr>
            <p:cNvPr id="20497" name="AutoShape 20">
              <a:extLst>
                <a:ext uri="{FF2B5EF4-FFF2-40B4-BE49-F238E27FC236}">
                  <a16:creationId xmlns:a16="http://schemas.microsoft.com/office/drawing/2014/main" id="{1554686F-6CC3-4C2D-AB29-4500969AAC9A}"/>
                </a:ext>
              </a:extLst>
            </p:cNvPr>
            <p:cNvCxnSpPr>
              <a:cxnSpLocks noChangeShapeType="1"/>
              <a:stCxn id="412680" idx="0"/>
              <a:endCxn id="412677" idx="0"/>
            </p:cNvCxnSpPr>
            <p:nvPr/>
          </p:nvCxnSpPr>
          <p:spPr bwMode="auto">
            <a:xfrm rot="-5400000" flipH="1" flipV="1">
              <a:off x="3443" y="1731"/>
              <a:ext cx="1" cy="1496"/>
            </a:xfrm>
            <a:prstGeom prst="curvedConnector3">
              <a:avLst>
                <a:gd name="adj1" fmla="val -13200000"/>
              </a:avLst>
            </a:prstGeom>
            <a:noFill/>
            <a:ln w="31750">
              <a:solidFill>
                <a:srgbClr val="FFFF0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498" name="Text Box 21">
              <a:extLst>
                <a:ext uri="{FF2B5EF4-FFF2-40B4-BE49-F238E27FC236}">
                  <a16:creationId xmlns:a16="http://schemas.microsoft.com/office/drawing/2014/main" id="{0CCA2AC2-95C9-43DB-8AF1-6E9429C525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168"/>
              <a:ext cx="3264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Courier New" panose="02070309020205020404" pitchFamily="49" charset="0"/>
                </a:rPr>
                <a:t>int a = 100;</a:t>
              </a:r>
            </a:p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solidFill>
                    <a:srgbClr val="FF0000"/>
                  </a:solidFill>
                  <a:latin typeface="Courier New" panose="02070309020205020404" pitchFamily="49" charset="0"/>
                </a:rPr>
                <a:t>int *p = &amp;a;</a:t>
              </a:r>
            </a:p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Courier New" panose="02070309020205020404" pitchFamily="49" charset="0"/>
                </a:rPr>
                <a:t>cout &lt;&lt; a &lt;&lt; " " &lt;&lt; &amp;a &lt;&lt;endl;</a:t>
              </a:r>
            </a:p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Courier New" panose="02070309020205020404" pitchFamily="49" charset="0"/>
                </a:rPr>
                <a:t>cout &lt;&lt; p &lt;&lt; " " &lt;&lt; &amp;p &lt;&lt;endl;</a:t>
              </a:r>
            </a:p>
          </p:txBody>
        </p:sp>
        <p:sp>
          <p:nvSpPr>
            <p:cNvPr id="20499" name="Text Box 22">
              <a:extLst>
                <a:ext uri="{FF2B5EF4-FFF2-40B4-BE49-F238E27FC236}">
                  <a16:creationId xmlns:a16="http://schemas.microsoft.com/office/drawing/2014/main" id="{139C14BB-23D6-4E3F-BC35-869FF4556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16"/>
              <a:ext cx="2256" cy="710"/>
            </a:xfrm>
            <a:prstGeom prst="rect">
              <a:avLst/>
            </a:prstGeom>
            <a:solidFill>
              <a:srgbClr val="D49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TW" sz="2000">
                  <a:latin typeface="Arial" panose="020B0604020202020204" pitchFamily="34" charset="0"/>
                </a:rPr>
                <a:t>Result is:</a:t>
              </a:r>
            </a:p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Arial" panose="020B0604020202020204" pitchFamily="34" charset="0"/>
                </a:rPr>
                <a:t>100 1024</a:t>
              </a:r>
            </a:p>
            <a:p>
              <a:pPr eaLnBrk="1" hangingPunct="1">
                <a:spcBef>
                  <a:spcPct val="20000"/>
                </a:spcBef>
                <a:buFont typeface="Monotype Sorts" pitchFamily="2" charset="2"/>
                <a:buNone/>
              </a:pPr>
              <a:r>
                <a:rPr lang="en-US" altLang="zh-TW" sz="2000">
                  <a:latin typeface="Arial" panose="020B0604020202020204" pitchFamily="34" charset="0"/>
                </a:rPr>
                <a:t>1024 1032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5108E8-FC1F-4A05-A7F5-F82109F8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M Hawkar Kheder Shaikha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Pages>33</Pages>
  <Words>1093</Words>
  <Application>Microsoft Office PowerPoint</Application>
  <PresentationFormat>On-screen Show (4:3)</PresentationFormat>
  <Paragraphs>348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Courier</vt:lpstr>
      <vt:lpstr>Courier New</vt:lpstr>
      <vt:lpstr>Monotype Sorts</vt:lpstr>
      <vt:lpstr>Tahoma</vt:lpstr>
      <vt:lpstr>Times New Roman</vt:lpstr>
      <vt:lpstr>Wingdings</vt:lpstr>
      <vt:lpstr>Office Theme</vt:lpstr>
      <vt:lpstr>PowerPoint Presentation</vt:lpstr>
      <vt:lpstr>Topics</vt:lpstr>
      <vt:lpstr>Computer Memory</vt:lpstr>
      <vt:lpstr>Pointers</vt:lpstr>
      <vt:lpstr>Pointer Types</vt:lpstr>
      <vt:lpstr>Pointer Variable</vt:lpstr>
      <vt:lpstr>Address Operator &amp;</vt:lpstr>
      <vt:lpstr>Address Operator &amp;</vt:lpstr>
      <vt:lpstr>Pointer Variables</vt:lpstr>
      <vt:lpstr>Pointer to Pointer</vt:lpstr>
      <vt:lpstr> Dereferencing Operator *</vt:lpstr>
      <vt:lpstr>Don’t get confused</vt:lpstr>
      <vt:lpstr>A Pointer Example</vt:lpstr>
      <vt:lpstr>Another Pointer Example</vt:lpstr>
      <vt:lpstr>Another Pointer Example</vt:lpstr>
      <vt:lpstr>Reference Variables</vt:lpstr>
      <vt:lpstr>Reference Variables</vt:lpstr>
      <vt:lpstr>Reference Variables</vt:lpstr>
      <vt:lpstr>Traditional Pointer Usage</vt:lpstr>
      <vt:lpstr>Pass by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comp104 notes</dc:title>
  <dc:subject/>
  <dc:creator>Andrew Horner</dc:creator>
  <cp:keywords/>
  <dc:description/>
  <cp:lastModifiedBy>LENOVO</cp:lastModifiedBy>
  <cp:revision>603</cp:revision>
  <cp:lastPrinted>1998-08-29T09:09:32Z</cp:lastPrinted>
  <dcterms:created xsi:type="dcterms:W3CDTF">1996-06-16T00:02:10Z</dcterms:created>
  <dcterms:modified xsi:type="dcterms:W3CDTF">2019-11-30T05:48:25Z</dcterms:modified>
</cp:coreProperties>
</file>