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70"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2F1ED-6353-4CF0-A37E-112DAE6082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B7D751-4D4F-466C-9BA3-0B622B1F0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EA5B76-A5A8-4982-86AF-1BFFFF03C1D5}"/>
              </a:ext>
            </a:extLst>
          </p:cNvPr>
          <p:cNvSpPr>
            <a:spLocks noGrp="1"/>
          </p:cNvSpPr>
          <p:nvPr>
            <p:ph type="dt" sz="half" idx="10"/>
          </p:nvPr>
        </p:nvSpPr>
        <p:spPr/>
        <p:txBody>
          <a:bodyPr/>
          <a:lstStyle/>
          <a:p>
            <a:fld id="{D9AE2DD1-78A0-4A83-876E-BE5548D44D9C}" type="datetimeFigureOut">
              <a:rPr lang="en-US" smtClean="0"/>
              <a:t>12/7/2019</a:t>
            </a:fld>
            <a:endParaRPr lang="en-US"/>
          </a:p>
        </p:txBody>
      </p:sp>
      <p:sp>
        <p:nvSpPr>
          <p:cNvPr id="5" name="Footer Placeholder 4">
            <a:extLst>
              <a:ext uri="{FF2B5EF4-FFF2-40B4-BE49-F238E27FC236}">
                <a16:creationId xmlns:a16="http://schemas.microsoft.com/office/drawing/2014/main" id="{00476AD0-560D-48A0-8896-02D206A9E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2D652-9B6B-4356-8CED-5FE35D98F3C2}"/>
              </a:ext>
            </a:extLst>
          </p:cNvPr>
          <p:cNvSpPr>
            <a:spLocks noGrp="1"/>
          </p:cNvSpPr>
          <p:nvPr>
            <p:ph type="sldNum" sz="quarter" idx="12"/>
          </p:nvPr>
        </p:nvSpPr>
        <p:spPr/>
        <p:txBody>
          <a:bodyPr/>
          <a:lstStyle/>
          <a:p>
            <a:fld id="{7E179750-46AD-44B5-B61F-561B037C453F}" type="slidenum">
              <a:rPr lang="en-US" smtClean="0"/>
              <a:t>‹#›</a:t>
            </a:fld>
            <a:endParaRPr lang="en-US"/>
          </a:p>
        </p:txBody>
      </p:sp>
    </p:spTree>
    <p:extLst>
      <p:ext uri="{BB962C8B-B14F-4D97-AF65-F5344CB8AC3E}">
        <p14:creationId xmlns:p14="http://schemas.microsoft.com/office/powerpoint/2010/main" val="3091583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B2E42-3B70-406D-A3FD-F6007FEFFD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76D7E3-3F93-4B17-9B7C-440D9C229B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04DDFC-0160-4F96-AB76-DC54C5B245E3}"/>
              </a:ext>
            </a:extLst>
          </p:cNvPr>
          <p:cNvSpPr>
            <a:spLocks noGrp="1"/>
          </p:cNvSpPr>
          <p:nvPr>
            <p:ph type="dt" sz="half" idx="10"/>
          </p:nvPr>
        </p:nvSpPr>
        <p:spPr/>
        <p:txBody>
          <a:bodyPr/>
          <a:lstStyle/>
          <a:p>
            <a:fld id="{D9AE2DD1-78A0-4A83-876E-BE5548D44D9C}" type="datetimeFigureOut">
              <a:rPr lang="en-US" smtClean="0"/>
              <a:t>12/7/2019</a:t>
            </a:fld>
            <a:endParaRPr lang="en-US"/>
          </a:p>
        </p:txBody>
      </p:sp>
      <p:sp>
        <p:nvSpPr>
          <p:cNvPr id="5" name="Footer Placeholder 4">
            <a:extLst>
              <a:ext uri="{FF2B5EF4-FFF2-40B4-BE49-F238E27FC236}">
                <a16:creationId xmlns:a16="http://schemas.microsoft.com/office/drawing/2014/main" id="{1CE0BB74-91DF-47D8-8BC7-3BF4B9FC2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B04820-3E76-4917-8732-2A19B6415E94}"/>
              </a:ext>
            </a:extLst>
          </p:cNvPr>
          <p:cNvSpPr>
            <a:spLocks noGrp="1"/>
          </p:cNvSpPr>
          <p:nvPr>
            <p:ph type="sldNum" sz="quarter" idx="12"/>
          </p:nvPr>
        </p:nvSpPr>
        <p:spPr/>
        <p:txBody>
          <a:bodyPr/>
          <a:lstStyle/>
          <a:p>
            <a:fld id="{7E179750-46AD-44B5-B61F-561B037C453F}" type="slidenum">
              <a:rPr lang="en-US" smtClean="0"/>
              <a:t>‹#›</a:t>
            </a:fld>
            <a:endParaRPr lang="en-US"/>
          </a:p>
        </p:txBody>
      </p:sp>
    </p:spTree>
    <p:extLst>
      <p:ext uri="{BB962C8B-B14F-4D97-AF65-F5344CB8AC3E}">
        <p14:creationId xmlns:p14="http://schemas.microsoft.com/office/powerpoint/2010/main" val="170284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885577-A964-43BE-87FE-7CA38279E1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B2751A-C365-4C57-83A7-2A80390EDD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3D5033-967C-477E-9908-39F780DD6874}"/>
              </a:ext>
            </a:extLst>
          </p:cNvPr>
          <p:cNvSpPr>
            <a:spLocks noGrp="1"/>
          </p:cNvSpPr>
          <p:nvPr>
            <p:ph type="dt" sz="half" idx="10"/>
          </p:nvPr>
        </p:nvSpPr>
        <p:spPr/>
        <p:txBody>
          <a:bodyPr/>
          <a:lstStyle/>
          <a:p>
            <a:fld id="{D9AE2DD1-78A0-4A83-876E-BE5548D44D9C}" type="datetimeFigureOut">
              <a:rPr lang="en-US" smtClean="0"/>
              <a:t>12/7/2019</a:t>
            </a:fld>
            <a:endParaRPr lang="en-US"/>
          </a:p>
        </p:txBody>
      </p:sp>
      <p:sp>
        <p:nvSpPr>
          <p:cNvPr id="5" name="Footer Placeholder 4">
            <a:extLst>
              <a:ext uri="{FF2B5EF4-FFF2-40B4-BE49-F238E27FC236}">
                <a16:creationId xmlns:a16="http://schemas.microsoft.com/office/drawing/2014/main" id="{3A66558C-9360-4D4B-A557-1DDB4F8296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447C41-4551-46D5-964E-11F0BC9C7CB8}"/>
              </a:ext>
            </a:extLst>
          </p:cNvPr>
          <p:cNvSpPr>
            <a:spLocks noGrp="1"/>
          </p:cNvSpPr>
          <p:nvPr>
            <p:ph type="sldNum" sz="quarter" idx="12"/>
          </p:nvPr>
        </p:nvSpPr>
        <p:spPr/>
        <p:txBody>
          <a:bodyPr/>
          <a:lstStyle/>
          <a:p>
            <a:fld id="{7E179750-46AD-44B5-B61F-561B037C453F}" type="slidenum">
              <a:rPr lang="en-US" smtClean="0"/>
              <a:t>‹#›</a:t>
            </a:fld>
            <a:endParaRPr lang="en-US"/>
          </a:p>
        </p:txBody>
      </p:sp>
    </p:spTree>
    <p:extLst>
      <p:ext uri="{BB962C8B-B14F-4D97-AF65-F5344CB8AC3E}">
        <p14:creationId xmlns:p14="http://schemas.microsoft.com/office/powerpoint/2010/main" val="1528979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6DE07-1A58-4C75-A4CC-60F6CCFFED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88EEC-85DD-430C-B311-642A01961E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4CB690-6A76-4623-9730-0E8E95C5FD51}"/>
              </a:ext>
            </a:extLst>
          </p:cNvPr>
          <p:cNvSpPr>
            <a:spLocks noGrp="1"/>
          </p:cNvSpPr>
          <p:nvPr>
            <p:ph type="dt" sz="half" idx="10"/>
          </p:nvPr>
        </p:nvSpPr>
        <p:spPr/>
        <p:txBody>
          <a:bodyPr/>
          <a:lstStyle/>
          <a:p>
            <a:fld id="{D9AE2DD1-78A0-4A83-876E-BE5548D44D9C}" type="datetimeFigureOut">
              <a:rPr lang="en-US" smtClean="0"/>
              <a:t>12/7/2019</a:t>
            </a:fld>
            <a:endParaRPr lang="en-US"/>
          </a:p>
        </p:txBody>
      </p:sp>
      <p:sp>
        <p:nvSpPr>
          <p:cNvPr id="5" name="Footer Placeholder 4">
            <a:extLst>
              <a:ext uri="{FF2B5EF4-FFF2-40B4-BE49-F238E27FC236}">
                <a16:creationId xmlns:a16="http://schemas.microsoft.com/office/drawing/2014/main" id="{3F77CC8E-5C5F-4C60-943B-08586CA72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84941-643E-401C-BDDE-18E4FC5EB7CD}"/>
              </a:ext>
            </a:extLst>
          </p:cNvPr>
          <p:cNvSpPr>
            <a:spLocks noGrp="1"/>
          </p:cNvSpPr>
          <p:nvPr>
            <p:ph type="sldNum" sz="quarter" idx="12"/>
          </p:nvPr>
        </p:nvSpPr>
        <p:spPr/>
        <p:txBody>
          <a:bodyPr/>
          <a:lstStyle/>
          <a:p>
            <a:fld id="{7E179750-46AD-44B5-B61F-561B037C453F}" type="slidenum">
              <a:rPr lang="en-US" smtClean="0"/>
              <a:t>‹#›</a:t>
            </a:fld>
            <a:endParaRPr lang="en-US"/>
          </a:p>
        </p:txBody>
      </p:sp>
    </p:spTree>
    <p:extLst>
      <p:ext uri="{BB962C8B-B14F-4D97-AF65-F5344CB8AC3E}">
        <p14:creationId xmlns:p14="http://schemas.microsoft.com/office/powerpoint/2010/main" val="1144599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2D92E-F300-46C3-9803-EE2164268A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D99373-ADDB-4E86-95E5-1EC0317097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EC47B-1AD9-4A81-9FBA-EAFAF48BD17A}"/>
              </a:ext>
            </a:extLst>
          </p:cNvPr>
          <p:cNvSpPr>
            <a:spLocks noGrp="1"/>
          </p:cNvSpPr>
          <p:nvPr>
            <p:ph type="dt" sz="half" idx="10"/>
          </p:nvPr>
        </p:nvSpPr>
        <p:spPr/>
        <p:txBody>
          <a:bodyPr/>
          <a:lstStyle/>
          <a:p>
            <a:fld id="{D9AE2DD1-78A0-4A83-876E-BE5548D44D9C}" type="datetimeFigureOut">
              <a:rPr lang="en-US" smtClean="0"/>
              <a:t>12/7/2019</a:t>
            </a:fld>
            <a:endParaRPr lang="en-US"/>
          </a:p>
        </p:txBody>
      </p:sp>
      <p:sp>
        <p:nvSpPr>
          <p:cNvPr id="5" name="Footer Placeholder 4">
            <a:extLst>
              <a:ext uri="{FF2B5EF4-FFF2-40B4-BE49-F238E27FC236}">
                <a16:creationId xmlns:a16="http://schemas.microsoft.com/office/drawing/2014/main" id="{8B0CBEF7-4692-48D1-B6F0-75F47F3F41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9B7AB-11CB-4BCA-9130-ECF4F0320F83}"/>
              </a:ext>
            </a:extLst>
          </p:cNvPr>
          <p:cNvSpPr>
            <a:spLocks noGrp="1"/>
          </p:cNvSpPr>
          <p:nvPr>
            <p:ph type="sldNum" sz="quarter" idx="12"/>
          </p:nvPr>
        </p:nvSpPr>
        <p:spPr/>
        <p:txBody>
          <a:bodyPr/>
          <a:lstStyle/>
          <a:p>
            <a:fld id="{7E179750-46AD-44B5-B61F-561B037C453F}" type="slidenum">
              <a:rPr lang="en-US" smtClean="0"/>
              <a:t>‹#›</a:t>
            </a:fld>
            <a:endParaRPr lang="en-US"/>
          </a:p>
        </p:txBody>
      </p:sp>
    </p:spTree>
    <p:extLst>
      <p:ext uri="{BB962C8B-B14F-4D97-AF65-F5344CB8AC3E}">
        <p14:creationId xmlns:p14="http://schemas.microsoft.com/office/powerpoint/2010/main" val="124828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1FC6E-40B0-42EB-A531-2E5B1DAB6B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820A09-81AA-4A92-91A3-CCE5A9DC15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C02809-AC59-45C4-932F-621A99AB7F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69F88B-27E8-4FA0-A7CA-99F59627A03B}"/>
              </a:ext>
            </a:extLst>
          </p:cNvPr>
          <p:cNvSpPr>
            <a:spLocks noGrp="1"/>
          </p:cNvSpPr>
          <p:nvPr>
            <p:ph type="dt" sz="half" idx="10"/>
          </p:nvPr>
        </p:nvSpPr>
        <p:spPr/>
        <p:txBody>
          <a:bodyPr/>
          <a:lstStyle/>
          <a:p>
            <a:fld id="{D9AE2DD1-78A0-4A83-876E-BE5548D44D9C}" type="datetimeFigureOut">
              <a:rPr lang="en-US" smtClean="0"/>
              <a:t>12/7/2019</a:t>
            </a:fld>
            <a:endParaRPr lang="en-US"/>
          </a:p>
        </p:txBody>
      </p:sp>
      <p:sp>
        <p:nvSpPr>
          <p:cNvPr id="6" name="Footer Placeholder 5">
            <a:extLst>
              <a:ext uri="{FF2B5EF4-FFF2-40B4-BE49-F238E27FC236}">
                <a16:creationId xmlns:a16="http://schemas.microsoft.com/office/drawing/2014/main" id="{4762B369-8C71-4E1E-81D2-53CB803C3F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F3ED86-2224-443D-8A07-5687F7C25D5C}"/>
              </a:ext>
            </a:extLst>
          </p:cNvPr>
          <p:cNvSpPr>
            <a:spLocks noGrp="1"/>
          </p:cNvSpPr>
          <p:nvPr>
            <p:ph type="sldNum" sz="quarter" idx="12"/>
          </p:nvPr>
        </p:nvSpPr>
        <p:spPr/>
        <p:txBody>
          <a:bodyPr/>
          <a:lstStyle/>
          <a:p>
            <a:fld id="{7E179750-46AD-44B5-B61F-561B037C453F}" type="slidenum">
              <a:rPr lang="en-US" smtClean="0"/>
              <a:t>‹#›</a:t>
            </a:fld>
            <a:endParaRPr lang="en-US"/>
          </a:p>
        </p:txBody>
      </p:sp>
    </p:spTree>
    <p:extLst>
      <p:ext uri="{BB962C8B-B14F-4D97-AF65-F5344CB8AC3E}">
        <p14:creationId xmlns:p14="http://schemas.microsoft.com/office/powerpoint/2010/main" val="159476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2872F-A217-42AE-A82C-A6CB60AC8B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2D4733-B72B-4FC7-B5B2-538BF61936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27338B-E7A8-48C8-B987-AE2985A839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D5AFAB-E6B6-4B12-8F01-061186AFB8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850F19-312F-48A7-B4F0-735EC2BFEB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E186F9-8323-4508-A356-7BEEEC20E316}"/>
              </a:ext>
            </a:extLst>
          </p:cNvPr>
          <p:cNvSpPr>
            <a:spLocks noGrp="1"/>
          </p:cNvSpPr>
          <p:nvPr>
            <p:ph type="dt" sz="half" idx="10"/>
          </p:nvPr>
        </p:nvSpPr>
        <p:spPr/>
        <p:txBody>
          <a:bodyPr/>
          <a:lstStyle/>
          <a:p>
            <a:fld id="{D9AE2DD1-78A0-4A83-876E-BE5548D44D9C}" type="datetimeFigureOut">
              <a:rPr lang="en-US" smtClean="0"/>
              <a:t>12/7/2019</a:t>
            </a:fld>
            <a:endParaRPr lang="en-US"/>
          </a:p>
        </p:txBody>
      </p:sp>
      <p:sp>
        <p:nvSpPr>
          <p:cNvPr id="8" name="Footer Placeholder 7">
            <a:extLst>
              <a:ext uri="{FF2B5EF4-FFF2-40B4-BE49-F238E27FC236}">
                <a16:creationId xmlns:a16="http://schemas.microsoft.com/office/drawing/2014/main" id="{23213DFD-5142-45AA-98F2-88E0169941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44C640-F9C5-481C-BC9C-974CB3900847}"/>
              </a:ext>
            </a:extLst>
          </p:cNvPr>
          <p:cNvSpPr>
            <a:spLocks noGrp="1"/>
          </p:cNvSpPr>
          <p:nvPr>
            <p:ph type="sldNum" sz="quarter" idx="12"/>
          </p:nvPr>
        </p:nvSpPr>
        <p:spPr/>
        <p:txBody>
          <a:bodyPr/>
          <a:lstStyle/>
          <a:p>
            <a:fld id="{7E179750-46AD-44B5-B61F-561B037C453F}" type="slidenum">
              <a:rPr lang="en-US" smtClean="0"/>
              <a:t>‹#›</a:t>
            </a:fld>
            <a:endParaRPr lang="en-US"/>
          </a:p>
        </p:txBody>
      </p:sp>
    </p:spTree>
    <p:extLst>
      <p:ext uri="{BB962C8B-B14F-4D97-AF65-F5344CB8AC3E}">
        <p14:creationId xmlns:p14="http://schemas.microsoft.com/office/powerpoint/2010/main" val="24068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C4D5-1D9F-4948-A50D-1FB41057A0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426E73-F022-4433-907F-2B7EAC1A3CD0}"/>
              </a:ext>
            </a:extLst>
          </p:cNvPr>
          <p:cNvSpPr>
            <a:spLocks noGrp="1"/>
          </p:cNvSpPr>
          <p:nvPr>
            <p:ph type="dt" sz="half" idx="10"/>
          </p:nvPr>
        </p:nvSpPr>
        <p:spPr/>
        <p:txBody>
          <a:bodyPr/>
          <a:lstStyle/>
          <a:p>
            <a:fld id="{D9AE2DD1-78A0-4A83-876E-BE5548D44D9C}" type="datetimeFigureOut">
              <a:rPr lang="en-US" smtClean="0"/>
              <a:t>12/7/2019</a:t>
            </a:fld>
            <a:endParaRPr lang="en-US"/>
          </a:p>
        </p:txBody>
      </p:sp>
      <p:sp>
        <p:nvSpPr>
          <p:cNvPr id="4" name="Footer Placeholder 3">
            <a:extLst>
              <a:ext uri="{FF2B5EF4-FFF2-40B4-BE49-F238E27FC236}">
                <a16:creationId xmlns:a16="http://schemas.microsoft.com/office/drawing/2014/main" id="{F3779528-66F6-44B7-A8A7-C0C9C78417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AACA9C-0E3A-4376-9EA3-A7BF835821E9}"/>
              </a:ext>
            </a:extLst>
          </p:cNvPr>
          <p:cNvSpPr>
            <a:spLocks noGrp="1"/>
          </p:cNvSpPr>
          <p:nvPr>
            <p:ph type="sldNum" sz="quarter" idx="12"/>
          </p:nvPr>
        </p:nvSpPr>
        <p:spPr/>
        <p:txBody>
          <a:bodyPr/>
          <a:lstStyle/>
          <a:p>
            <a:fld id="{7E179750-46AD-44B5-B61F-561B037C453F}" type="slidenum">
              <a:rPr lang="en-US" smtClean="0"/>
              <a:t>‹#›</a:t>
            </a:fld>
            <a:endParaRPr lang="en-US"/>
          </a:p>
        </p:txBody>
      </p:sp>
    </p:spTree>
    <p:extLst>
      <p:ext uri="{BB962C8B-B14F-4D97-AF65-F5344CB8AC3E}">
        <p14:creationId xmlns:p14="http://schemas.microsoft.com/office/powerpoint/2010/main" val="166933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92E9C7-E93F-496D-A357-A2508C3D35BA}"/>
              </a:ext>
            </a:extLst>
          </p:cNvPr>
          <p:cNvSpPr>
            <a:spLocks noGrp="1"/>
          </p:cNvSpPr>
          <p:nvPr>
            <p:ph type="dt" sz="half" idx="10"/>
          </p:nvPr>
        </p:nvSpPr>
        <p:spPr/>
        <p:txBody>
          <a:bodyPr/>
          <a:lstStyle/>
          <a:p>
            <a:fld id="{D9AE2DD1-78A0-4A83-876E-BE5548D44D9C}" type="datetimeFigureOut">
              <a:rPr lang="en-US" smtClean="0"/>
              <a:t>12/7/2019</a:t>
            </a:fld>
            <a:endParaRPr lang="en-US"/>
          </a:p>
        </p:txBody>
      </p:sp>
      <p:sp>
        <p:nvSpPr>
          <p:cNvPr id="3" name="Footer Placeholder 2">
            <a:extLst>
              <a:ext uri="{FF2B5EF4-FFF2-40B4-BE49-F238E27FC236}">
                <a16:creationId xmlns:a16="http://schemas.microsoft.com/office/drawing/2014/main" id="{654A3DE5-37FF-49F4-92DB-232D9F4896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016068-436C-40FC-9AD6-44862E8B499F}"/>
              </a:ext>
            </a:extLst>
          </p:cNvPr>
          <p:cNvSpPr>
            <a:spLocks noGrp="1"/>
          </p:cNvSpPr>
          <p:nvPr>
            <p:ph type="sldNum" sz="quarter" idx="12"/>
          </p:nvPr>
        </p:nvSpPr>
        <p:spPr/>
        <p:txBody>
          <a:bodyPr/>
          <a:lstStyle/>
          <a:p>
            <a:fld id="{7E179750-46AD-44B5-B61F-561B037C453F}" type="slidenum">
              <a:rPr lang="en-US" smtClean="0"/>
              <a:t>‹#›</a:t>
            </a:fld>
            <a:endParaRPr lang="en-US"/>
          </a:p>
        </p:txBody>
      </p:sp>
    </p:spTree>
    <p:extLst>
      <p:ext uri="{BB962C8B-B14F-4D97-AF65-F5344CB8AC3E}">
        <p14:creationId xmlns:p14="http://schemas.microsoft.com/office/powerpoint/2010/main" val="239700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97BCF-B88B-4B5C-B02A-82E091436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BF99D9-8043-47F9-B68B-DE0A0E9E83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A53A4D-05FA-4D8F-A4B4-AE424286D0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4FECB7-17B1-4FE8-8075-ED8EB9D21D01}"/>
              </a:ext>
            </a:extLst>
          </p:cNvPr>
          <p:cNvSpPr>
            <a:spLocks noGrp="1"/>
          </p:cNvSpPr>
          <p:nvPr>
            <p:ph type="dt" sz="half" idx="10"/>
          </p:nvPr>
        </p:nvSpPr>
        <p:spPr/>
        <p:txBody>
          <a:bodyPr/>
          <a:lstStyle/>
          <a:p>
            <a:fld id="{D9AE2DD1-78A0-4A83-876E-BE5548D44D9C}" type="datetimeFigureOut">
              <a:rPr lang="en-US" smtClean="0"/>
              <a:t>12/7/2019</a:t>
            </a:fld>
            <a:endParaRPr lang="en-US"/>
          </a:p>
        </p:txBody>
      </p:sp>
      <p:sp>
        <p:nvSpPr>
          <p:cNvPr id="6" name="Footer Placeholder 5">
            <a:extLst>
              <a:ext uri="{FF2B5EF4-FFF2-40B4-BE49-F238E27FC236}">
                <a16:creationId xmlns:a16="http://schemas.microsoft.com/office/drawing/2014/main" id="{213DAB7D-9827-4CDB-A197-135200B99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0CE6F4-57B2-4792-990B-B785512174D7}"/>
              </a:ext>
            </a:extLst>
          </p:cNvPr>
          <p:cNvSpPr>
            <a:spLocks noGrp="1"/>
          </p:cNvSpPr>
          <p:nvPr>
            <p:ph type="sldNum" sz="quarter" idx="12"/>
          </p:nvPr>
        </p:nvSpPr>
        <p:spPr/>
        <p:txBody>
          <a:bodyPr/>
          <a:lstStyle/>
          <a:p>
            <a:fld id="{7E179750-46AD-44B5-B61F-561B037C453F}" type="slidenum">
              <a:rPr lang="en-US" smtClean="0"/>
              <a:t>‹#›</a:t>
            </a:fld>
            <a:endParaRPr lang="en-US"/>
          </a:p>
        </p:txBody>
      </p:sp>
    </p:spTree>
    <p:extLst>
      <p:ext uri="{BB962C8B-B14F-4D97-AF65-F5344CB8AC3E}">
        <p14:creationId xmlns:p14="http://schemas.microsoft.com/office/powerpoint/2010/main" val="4264064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5D72C-611B-4666-B503-1EA9B96FCE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F81B05-E321-4B55-B721-3EA2D63B1A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C14031-11EA-46F5-9E33-722E6A8ACF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A09E50-19B1-4FAE-B1BE-CFA98ED6EF21}"/>
              </a:ext>
            </a:extLst>
          </p:cNvPr>
          <p:cNvSpPr>
            <a:spLocks noGrp="1"/>
          </p:cNvSpPr>
          <p:nvPr>
            <p:ph type="dt" sz="half" idx="10"/>
          </p:nvPr>
        </p:nvSpPr>
        <p:spPr/>
        <p:txBody>
          <a:bodyPr/>
          <a:lstStyle/>
          <a:p>
            <a:fld id="{D9AE2DD1-78A0-4A83-876E-BE5548D44D9C}" type="datetimeFigureOut">
              <a:rPr lang="en-US" smtClean="0"/>
              <a:t>12/7/2019</a:t>
            </a:fld>
            <a:endParaRPr lang="en-US"/>
          </a:p>
        </p:txBody>
      </p:sp>
      <p:sp>
        <p:nvSpPr>
          <p:cNvPr id="6" name="Footer Placeholder 5">
            <a:extLst>
              <a:ext uri="{FF2B5EF4-FFF2-40B4-BE49-F238E27FC236}">
                <a16:creationId xmlns:a16="http://schemas.microsoft.com/office/drawing/2014/main" id="{F760A331-C6F3-45E6-ACD8-7456BFB478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630B78-455E-4545-ACC2-D67432D9429E}"/>
              </a:ext>
            </a:extLst>
          </p:cNvPr>
          <p:cNvSpPr>
            <a:spLocks noGrp="1"/>
          </p:cNvSpPr>
          <p:nvPr>
            <p:ph type="sldNum" sz="quarter" idx="12"/>
          </p:nvPr>
        </p:nvSpPr>
        <p:spPr/>
        <p:txBody>
          <a:bodyPr/>
          <a:lstStyle/>
          <a:p>
            <a:fld id="{7E179750-46AD-44B5-B61F-561B037C453F}" type="slidenum">
              <a:rPr lang="en-US" smtClean="0"/>
              <a:t>‹#›</a:t>
            </a:fld>
            <a:endParaRPr lang="en-US"/>
          </a:p>
        </p:txBody>
      </p:sp>
    </p:spTree>
    <p:extLst>
      <p:ext uri="{BB962C8B-B14F-4D97-AF65-F5344CB8AC3E}">
        <p14:creationId xmlns:p14="http://schemas.microsoft.com/office/powerpoint/2010/main" val="142634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B43E1B-D62D-4385-AD8E-7E5BFCA5A6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74198E-798C-48C7-AD90-4DE71CAD7B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B43070-3DEF-4AF2-9F6A-E2E08FC3A5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E2DD1-78A0-4A83-876E-BE5548D44D9C}" type="datetimeFigureOut">
              <a:rPr lang="en-US" smtClean="0"/>
              <a:t>12/7/2019</a:t>
            </a:fld>
            <a:endParaRPr lang="en-US"/>
          </a:p>
        </p:txBody>
      </p:sp>
      <p:sp>
        <p:nvSpPr>
          <p:cNvPr id="5" name="Footer Placeholder 4">
            <a:extLst>
              <a:ext uri="{FF2B5EF4-FFF2-40B4-BE49-F238E27FC236}">
                <a16:creationId xmlns:a16="http://schemas.microsoft.com/office/drawing/2014/main" id="{2ACFFB47-7A3F-4F1D-B088-0B9526113C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2D6B02-ECEB-4274-A46B-D58DBC1B2B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79750-46AD-44B5-B61F-561B037C453F}" type="slidenum">
              <a:rPr lang="en-US" smtClean="0"/>
              <a:t>‹#›</a:t>
            </a:fld>
            <a:endParaRPr lang="en-US"/>
          </a:p>
        </p:txBody>
      </p:sp>
    </p:spTree>
    <p:extLst>
      <p:ext uri="{BB962C8B-B14F-4D97-AF65-F5344CB8AC3E}">
        <p14:creationId xmlns:p14="http://schemas.microsoft.com/office/powerpoint/2010/main" val="4019678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4F4A529-2985-46E9-B947-43A25CCE53AA}"/>
              </a:ext>
            </a:extLst>
          </p:cNvPr>
          <p:cNvSpPr/>
          <p:nvPr/>
        </p:nvSpPr>
        <p:spPr>
          <a:xfrm>
            <a:off x="675227" y="321140"/>
            <a:ext cx="2375971" cy="375359"/>
          </a:xfrm>
          <a:prstGeom prst="rect">
            <a:avLst/>
          </a:prstGeom>
        </p:spPr>
        <p:txBody>
          <a:bodyPr wrap="none">
            <a:spAutoFit/>
          </a:bodyPr>
          <a:lstStyle/>
          <a:p>
            <a:pPr>
              <a:lnSpc>
                <a:spcPct val="107000"/>
              </a:lnSpc>
              <a:spcAft>
                <a:spcPts val="80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Windows Forms Basics</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6EBF60B8-2B24-4AB2-8146-7CB5EC896857}"/>
              </a:ext>
            </a:extLst>
          </p:cNvPr>
          <p:cNvSpPr/>
          <p:nvPr/>
        </p:nvSpPr>
        <p:spPr>
          <a:xfrm>
            <a:off x="675227" y="998868"/>
            <a:ext cx="10622038" cy="864917"/>
          </a:xfrm>
          <a:prstGeom prst="rect">
            <a:avLst/>
          </a:prstGeom>
        </p:spPr>
        <p:txBody>
          <a:bodyPr wrap="square">
            <a:spAutoFit/>
          </a:bodyPr>
          <a:lstStyle/>
          <a:p>
            <a:pPr>
              <a:lnSpc>
                <a:spcPct val="107000"/>
              </a:lnSpc>
              <a:spcAft>
                <a:spcPts val="800"/>
              </a:spcAft>
            </a:pPr>
            <a:r>
              <a:rPr lang="en-US" sz="2400"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A Windows forms application will normally have a collection of controls such as labels, textboxes, list boxes, etc.</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descr="https://www.guru99.com/images/c-sharp-net/052716_0436_CWindowsFor1.png">
            <a:extLst>
              <a:ext uri="{FF2B5EF4-FFF2-40B4-BE49-F238E27FC236}">
                <a16:creationId xmlns:a16="http://schemas.microsoft.com/office/drawing/2014/main" id="{58227526-18E1-4658-A8A3-9B002B84B825}"/>
              </a:ext>
            </a:extLst>
          </p:cNvPr>
          <p:cNvPicPr/>
          <p:nvPr/>
        </p:nvPicPr>
        <p:blipFill>
          <a:blip r:embed="rId2">
            <a:extLst>
              <a:ext uri="{BEBA8EAE-BF5A-486C-A8C5-ECC9F3942E4B}">
                <a14:imgProps xmlns:a14="http://schemas.microsoft.com/office/drawing/2010/main">
                  <a14:imgLayer r:embed="rId3">
                    <a14:imgEffect>
                      <a14:backgroundRemoval t="3390" b="94633" l="2703" r="100000">
                        <a14:foregroundMark x1="59797" y1="19492" x2="88851" y2="19209"/>
                        <a14:foregroundMark x1="89020" y1="19209" x2="89020" y2="46893"/>
                        <a14:foregroundMark x1="56926" y1="45763" x2="88682" y2="46328"/>
                        <a14:foregroundMark x1="56081" y1="42373" x2="56250" y2="19209"/>
                        <a14:foregroundMark x1="56757" y1="19492" x2="60811" y2="19492"/>
                        <a14:foregroundMark x1="59459" y1="35593" x2="76182" y2="34463"/>
                        <a14:foregroundMark x1="80912" y1="29379" x2="66892" y2="28531"/>
                        <a14:foregroundMark x1="82770" y1="27684" x2="73818" y2="38418"/>
                        <a14:foregroundMark x1="81757" y1="38701" x2="66892" y2="38983"/>
                        <a14:foregroundMark x1="68750" y1="42090" x2="61655" y2="39266"/>
                        <a14:foregroundMark x1="57264" y1="27119" x2="58615" y2="37571"/>
                        <a14:foregroundMark x1="61824" y1="55650" x2="95101" y2="55650"/>
                        <a14:foregroundMark x1="94764" y1="58192" x2="94764" y2="82768"/>
                        <a14:foregroundMark x1="94257" y1="82768" x2="61993" y2="81356"/>
                        <a14:foregroundMark x1="61993" y1="80508" x2="62162" y2="57062"/>
                        <a14:foregroundMark x1="67905" y1="65819" x2="77196" y2="61582"/>
                        <a14:foregroundMark x1="72804" y1="73164" x2="83615" y2="73164"/>
                        <a14:foregroundMark x1="5236" y1="70621" x2="37331" y2="70621"/>
                        <a14:foregroundMark x1="35304" y1="83898" x2="6250" y2="81921"/>
                        <a14:foregroundMark x1="31250" y1="88136" x2="6419" y2="87006"/>
                        <a14:backgroundMark x1="56926" y1="5650" x2="56926" y2="5650"/>
                        <a14:backgroundMark x1="64189" y1="9887" x2="64189" y2="9887"/>
                        <a14:backgroundMark x1="75169" y1="11582" x2="75169" y2="11582"/>
                        <a14:backgroundMark x1="88682" y1="11299" x2="88682" y2="11299"/>
                        <a14:backgroundMark x1="94764" y1="19774" x2="94764" y2="19774"/>
                        <a14:backgroundMark x1="55405" y1="36441" x2="54899" y2="33333"/>
                      </a14:backgroundRemoval>
                    </a14:imgEffect>
                  </a14:imgLayer>
                </a14:imgProps>
              </a:ext>
              <a:ext uri="{28A0092B-C50C-407E-A947-70E740481C1C}">
                <a14:useLocalDpi xmlns:a14="http://schemas.microsoft.com/office/drawing/2010/main" val="0"/>
              </a:ext>
            </a:extLst>
          </a:blip>
          <a:srcRect/>
          <a:stretch>
            <a:fillRect/>
          </a:stretch>
        </p:blipFill>
        <p:spPr bwMode="auto">
          <a:xfrm>
            <a:off x="1887794" y="2005780"/>
            <a:ext cx="8067367" cy="4531079"/>
          </a:xfrm>
          <a:prstGeom prst="rect">
            <a:avLst/>
          </a:prstGeom>
          <a:noFill/>
          <a:ln>
            <a:noFill/>
          </a:ln>
        </p:spPr>
      </p:pic>
    </p:spTree>
    <p:extLst>
      <p:ext uri="{BB962C8B-B14F-4D97-AF65-F5344CB8AC3E}">
        <p14:creationId xmlns:p14="http://schemas.microsoft.com/office/powerpoint/2010/main" val="52562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D97128-9E9D-4E04-86DD-416CCE2418B5}"/>
              </a:ext>
            </a:extLst>
          </p:cNvPr>
          <p:cNvSpPr/>
          <p:nvPr/>
        </p:nvSpPr>
        <p:spPr>
          <a:xfrm>
            <a:off x="564899" y="217901"/>
            <a:ext cx="1003801" cy="375359"/>
          </a:xfrm>
          <a:prstGeom prst="rect">
            <a:avLst/>
          </a:prstGeom>
        </p:spPr>
        <p:txBody>
          <a:bodyPr wrap="none">
            <a:spAutoFit/>
          </a:bodyPr>
          <a:lstStyle/>
          <a:p>
            <a:pPr>
              <a:lnSpc>
                <a:spcPct val="107000"/>
              </a:lnSpc>
              <a:spcAft>
                <a:spcPts val="80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Output:-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descr="C# Windows Forms Application">
            <a:extLst>
              <a:ext uri="{FF2B5EF4-FFF2-40B4-BE49-F238E27FC236}">
                <a16:creationId xmlns:a16="http://schemas.microsoft.com/office/drawing/2014/main" id="{BFF1753A-DEC2-42E7-88BC-D264A4D665B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12910" y="864644"/>
            <a:ext cx="9684703" cy="4562761"/>
          </a:xfrm>
          <a:prstGeom prst="rect">
            <a:avLst/>
          </a:prstGeom>
          <a:noFill/>
          <a:ln>
            <a:noFill/>
          </a:ln>
        </p:spPr>
      </p:pic>
    </p:spTree>
    <p:extLst>
      <p:ext uri="{BB962C8B-B14F-4D97-AF65-F5344CB8AC3E}">
        <p14:creationId xmlns:p14="http://schemas.microsoft.com/office/powerpoint/2010/main" val="12551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91C61EC-8FC2-4012-9CB7-A238210D85C7}"/>
              </a:ext>
            </a:extLst>
          </p:cNvPr>
          <p:cNvPicPr>
            <a:picLocks noChangeAspect="1"/>
          </p:cNvPicPr>
          <p:nvPr/>
        </p:nvPicPr>
        <p:blipFill rotWithShape="1">
          <a:blip r:embed="rId2"/>
          <a:srcRect l="46814" t="3848" r="3831" b="2127"/>
          <a:stretch/>
        </p:blipFill>
        <p:spPr>
          <a:xfrm>
            <a:off x="5058960" y="162232"/>
            <a:ext cx="6017342" cy="6445045"/>
          </a:xfrm>
          <a:prstGeom prst="rect">
            <a:avLst/>
          </a:prstGeom>
          <a:ln>
            <a:solidFill>
              <a:schemeClr val="tx1"/>
            </a:solidFill>
          </a:ln>
        </p:spPr>
      </p:pic>
      <p:sp>
        <p:nvSpPr>
          <p:cNvPr id="3" name="TextBox 2">
            <a:extLst>
              <a:ext uri="{FF2B5EF4-FFF2-40B4-BE49-F238E27FC236}">
                <a16:creationId xmlns:a16="http://schemas.microsoft.com/office/drawing/2014/main" id="{8B88C283-F87A-434E-9054-344FE627526D}"/>
              </a:ext>
            </a:extLst>
          </p:cNvPr>
          <p:cNvSpPr txBox="1"/>
          <p:nvPr/>
        </p:nvSpPr>
        <p:spPr>
          <a:xfrm>
            <a:off x="324465" y="162232"/>
            <a:ext cx="3401700" cy="584775"/>
          </a:xfrm>
          <a:prstGeom prst="rect">
            <a:avLst/>
          </a:prstGeom>
          <a:noFill/>
        </p:spPr>
        <p:txBody>
          <a:bodyPr wrap="none" rtlCol="0">
            <a:spAutoFit/>
          </a:bodyPr>
          <a:lstStyle/>
          <a:p>
            <a:r>
              <a:rPr lang="en-US" sz="3200" dirty="0">
                <a:solidFill>
                  <a:schemeClr val="accent6"/>
                </a:solidFill>
              </a:rPr>
              <a:t>Properties Window</a:t>
            </a:r>
          </a:p>
        </p:txBody>
      </p:sp>
      <p:sp>
        <p:nvSpPr>
          <p:cNvPr id="4" name="Speech Bubble: Oval 3">
            <a:extLst>
              <a:ext uri="{FF2B5EF4-FFF2-40B4-BE49-F238E27FC236}">
                <a16:creationId xmlns:a16="http://schemas.microsoft.com/office/drawing/2014/main" id="{26AE4602-6313-4459-A748-0901687BEC56}"/>
              </a:ext>
            </a:extLst>
          </p:cNvPr>
          <p:cNvSpPr/>
          <p:nvPr/>
        </p:nvSpPr>
        <p:spPr>
          <a:xfrm>
            <a:off x="11459498" y="514903"/>
            <a:ext cx="408038" cy="464207"/>
          </a:xfrm>
          <a:prstGeom prst="wedgeEllipseCallout">
            <a:avLst>
              <a:gd name="adj1" fmla="val -148981"/>
              <a:gd name="adj2" fmla="val 19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6" name="Speech Bubble: Oval 5">
            <a:extLst>
              <a:ext uri="{FF2B5EF4-FFF2-40B4-BE49-F238E27FC236}">
                <a16:creationId xmlns:a16="http://schemas.microsoft.com/office/drawing/2014/main" id="{FCF3F6AF-B98D-4897-B233-500267EF7464}"/>
              </a:ext>
            </a:extLst>
          </p:cNvPr>
          <p:cNvSpPr/>
          <p:nvPr/>
        </p:nvSpPr>
        <p:spPr>
          <a:xfrm>
            <a:off x="11459498" y="1119587"/>
            <a:ext cx="408038" cy="464207"/>
          </a:xfrm>
          <a:prstGeom prst="wedgeEllipseCallout">
            <a:avLst>
              <a:gd name="adj1" fmla="val -148981"/>
              <a:gd name="adj2" fmla="val 19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7" name="TextBox 6">
            <a:extLst>
              <a:ext uri="{FF2B5EF4-FFF2-40B4-BE49-F238E27FC236}">
                <a16:creationId xmlns:a16="http://schemas.microsoft.com/office/drawing/2014/main" id="{5D1DFC24-4AC1-40BA-AE02-688F9731D5F4}"/>
              </a:ext>
            </a:extLst>
          </p:cNvPr>
          <p:cNvSpPr txBox="1"/>
          <p:nvPr/>
        </p:nvSpPr>
        <p:spPr>
          <a:xfrm>
            <a:off x="221227" y="1351690"/>
            <a:ext cx="4689986" cy="1323439"/>
          </a:xfrm>
          <a:prstGeom prst="rect">
            <a:avLst/>
          </a:prstGeom>
          <a:noFill/>
        </p:spPr>
        <p:txBody>
          <a:bodyPr wrap="square" rtlCol="0">
            <a:spAutoFit/>
          </a:bodyPr>
          <a:lstStyle/>
          <a:p>
            <a:pPr marL="342900" indent="-342900">
              <a:buAutoNum type="arabicPeriod"/>
            </a:pPr>
            <a:r>
              <a:rPr lang="en-US" sz="2000" dirty="0"/>
              <a:t>You can choose any control to change its properties.</a:t>
            </a:r>
          </a:p>
          <a:p>
            <a:pPr marL="342900" indent="-342900">
              <a:buAutoNum type="arabicPeriod"/>
            </a:pPr>
            <a:r>
              <a:rPr lang="en-US" sz="2000" dirty="0"/>
              <a:t>Change the properties for each control or set Events for the selected control.</a:t>
            </a:r>
          </a:p>
        </p:txBody>
      </p:sp>
    </p:spTree>
    <p:extLst>
      <p:ext uri="{BB962C8B-B14F-4D97-AF65-F5344CB8AC3E}">
        <p14:creationId xmlns:p14="http://schemas.microsoft.com/office/powerpoint/2010/main" val="1500326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A484E2-4F9D-4564-8383-E1B35B0603D6}"/>
              </a:ext>
            </a:extLst>
          </p:cNvPr>
          <p:cNvSpPr/>
          <p:nvPr/>
        </p:nvSpPr>
        <p:spPr>
          <a:xfrm>
            <a:off x="591836" y="107176"/>
            <a:ext cx="2624245" cy="369332"/>
          </a:xfrm>
          <a:prstGeom prst="rect">
            <a:avLst/>
          </a:prstGeom>
        </p:spPr>
        <p:txBody>
          <a:bodyPr wrap="none">
            <a:spAutoFit/>
          </a:bodyPr>
          <a:lstStyle/>
          <a:p>
            <a:r>
              <a:rPr lang="en-US" dirty="0"/>
              <a:t>Windows Form Properties</a:t>
            </a:r>
          </a:p>
        </p:txBody>
      </p:sp>
      <p:graphicFrame>
        <p:nvGraphicFramePr>
          <p:cNvPr id="5" name="Table 4">
            <a:extLst>
              <a:ext uri="{FF2B5EF4-FFF2-40B4-BE49-F238E27FC236}">
                <a16:creationId xmlns:a16="http://schemas.microsoft.com/office/drawing/2014/main" id="{9AA8A3F1-1CE9-47A5-ADD8-4B9B216C6C3D}"/>
              </a:ext>
            </a:extLst>
          </p:cNvPr>
          <p:cNvGraphicFramePr>
            <a:graphicFrameLocks noGrp="1"/>
          </p:cNvGraphicFramePr>
          <p:nvPr>
            <p:extLst>
              <p:ext uri="{D42A27DB-BD31-4B8C-83A1-F6EECF244321}">
                <p14:modId xmlns:p14="http://schemas.microsoft.com/office/powerpoint/2010/main" val="4177158974"/>
              </p:ext>
            </p:extLst>
          </p:nvPr>
        </p:nvGraphicFramePr>
        <p:xfrm>
          <a:off x="417871" y="502135"/>
          <a:ext cx="11572568" cy="6248689"/>
        </p:xfrm>
        <a:graphic>
          <a:graphicData uri="http://schemas.openxmlformats.org/drawingml/2006/table">
            <a:tbl>
              <a:tblPr>
                <a:tableStyleId>{5940675A-B579-460E-94D1-54222C63F5DA}</a:tableStyleId>
              </a:tblPr>
              <a:tblGrid>
                <a:gridCol w="516641">
                  <a:extLst>
                    <a:ext uri="{9D8B030D-6E8A-4147-A177-3AD203B41FA5}">
                      <a16:colId xmlns:a16="http://schemas.microsoft.com/office/drawing/2014/main" val="1141082467"/>
                    </a:ext>
                  </a:extLst>
                </a:gridCol>
                <a:gridCol w="2029220">
                  <a:extLst>
                    <a:ext uri="{9D8B030D-6E8A-4147-A177-3AD203B41FA5}">
                      <a16:colId xmlns:a16="http://schemas.microsoft.com/office/drawing/2014/main" val="3857092481"/>
                    </a:ext>
                  </a:extLst>
                </a:gridCol>
                <a:gridCol w="9026707">
                  <a:extLst>
                    <a:ext uri="{9D8B030D-6E8A-4147-A177-3AD203B41FA5}">
                      <a16:colId xmlns:a16="http://schemas.microsoft.com/office/drawing/2014/main" val="1578349537"/>
                    </a:ext>
                  </a:extLst>
                </a:gridCol>
              </a:tblGrid>
              <a:tr h="190249">
                <a:tc>
                  <a:txBody>
                    <a:bodyPr/>
                    <a:lstStyle/>
                    <a:p>
                      <a:r>
                        <a:rPr lang="en-US" sz="1400" dirty="0" err="1">
                          <a:effectLst/>
                        </a:rPr>
                        <a:t>Sno</a:t>
                      </a:r>
                      <a:endParaRPr lang="en-US" sz="1400" dirty="0">
                        <a:effectLst/>
                      </a:endParaRPr>
                    </a:p>
                  </a:txBody>
                  <a:tcPr marL="13942" marR="13942" marT="6971" marB="6971" anchor="ctr"/>
                </a:tc>
                <a:tc>
                  <a:txBody>
                    <a:bodyPr/>
                    <a:lstStyle/>
                    <a:p>
                      <a:r>
                        <a:rPr lang="en-US" sz="1400" dirty="0">
                          <a:effectLst/>
                        </a:rPr>
                        <a:t> Property Name</a:t>
                      </a:r>
                      <a:br>
                        <a:rPr lang="en-US" sz="1400" dirty="0">
                          <a:effectLst/>
                        </a:rPr>
                      </a:br>
                      <a:endParaRPr lang="en-US" sz="1400" dirty="0">
                        <a:effectLst/>
                      </a:endParaRPr>
                    </a:p>
                  </a:txBody>
                  <a:tcPr marL="13942" marR="13942" marT="6971" marB="6971" anchor="ctr"/>
                </a:tc>
                <a:tc>
                  <a:txBody>
                    <a:bodyPr/>
                    <a:lstStyle/>
                    <a:p>
                      <a:r>
                        <a:rPr lang="en-US" sz="1400" dirty="0">
                          <a:effectLst/>
                        </a:rPr>
                        <a:t> </a:t>
                      </a:r>
                      <a:r>
                        <a:rPr lang="en-US" sz="1400" dirty="0" err="1">
                          <a:effectLst/>
                        </a:rPr>
                        <a:t>Decription</a:t>
                      </a:r>
                      <a:endParaRPr lang="en-US" sz="1400" dirty="0">
                        <a:effectLst/>
                      </a:endParaRPr>
                    </a:p>
                  </a:txBody>
                  <a:tcPr marL="13942" marR="13942" marT="6971" marB="6971" anchor="ctr"/>
                </a:tc>
                <a:extLst>
                  <a:ext uri="{0D108BD9-81ED-4DB2-BD59-A6C34878D82A}">
                    <a16:rowId xmlns:a16="http://schemas.microsoft.com/office/drawing/2014/main" val="423761274"/>
                  </a:ext>
                </a:extLst>
              </a:tr>
              <a:tr h="190249">
                <a:tc>
                  <a:txBody>
                    <a:bodyPr/>
                    <a:lstStyle/>
                    <a:p>
                      <a:r>
                        <a:rPr lang="en-US" sz="1400">
                          <a:effectLst/>
                        </a:rPr>
                        <a:t> 1</a:t>
                      </a:r>
                    </a:p>
                  </a:txBody>
                  <a:tcPr marL="13942" marR="13942" marT="6971" marB="6971" anchor="ctr"/>
                </a:tc>
                <a:tc>
                  <a:txBody>
                    <a:bodyPr/>
                    <a:lstStyle/>
                    <a:p>
                      <a:r>
                        <a:rPr lang="en-US" sz="1400">
                          <a:effectLst/>
                        </a:rPr>
                        <a:t>Name </a:t>
                      </a:r>
                    </a:p>
                  </a:txBody>
                  <a:tcPr marL="13942" marR="13942" marT="6971" marB="6971" anchor="ctr"/>
                </a:tc>
                <a:tc>
                  <a:txBody>
                    <a:bodyPr/>
                    <a:lstStyle/>
                    <a:p>
                      <a:r>
                        <a:rPr lang="en-US" sz="1400">
                          <a:effectLst/>
                        </a:rPr>
                        <a:t>Used to uniquely identify the control in code.</a:t>
                      </a:r>
                    </a:p>
                  </a:txBody>
                  <a:tcPr marL="13942" marR="13942" marT="6971" marB="6971" anchor="ctr"/>
                </a:tc>
                <a:extLst>
                  <a:ext uri="{0D108BD9-81ED-4DB2-BD59-A6C34878D82A}">
                    <a16:rowId xmlns:a16="http://schemas.microsoft.com/office/drawing/2014/main" val="168371255"/>
                  </a:ext>
                </a:extLst>
              </a:tr>
              <a:tr h="515852">
                <a:tc>
                  <a:txBody>
                    <a:bodyPr/>
                    <a:lstStyle/>
                    <a:p>
                      <a:r>
                        <a:rPr lang="en-US" sz="1400">
                          <a:effectLst/>
                        </a:rPr>
                        <a:t> 2</a:t>
                      </a:r>
                    </a:p>
                  </a:txBody>
                  <a:tcPr marL="13942" marR="13942" marT="6971" marB="6971" anchor="ctr"/>
                </a:tc>
                <a:tc>
                  <a:txBody>
                    <a:bodyPr/>
                    <a:lstStyle/>
                    <a:p>
                      <a:r>
                        <a:rPr lang="en-US" sz="1400">
                          <a:effectLst/>
                        </a:rPr>
                        <a:t>AcceptButton</a:t>
                      </a:r>
                    </a:p>
                  </a:txBody>
                  <a:tcPr marL="13942" marR="13942" marT="6971" marB="6971" anchor="ctr"/>
                </a:tc>
                <a:tc>
                  <a:txBody>
                    <a:bodyPr/>
                    <a:lstStyle/>
                    <a:p>
                      <a:r>
                        <a:rPr lang="en-US" sz="1400">
                          <a:effectLst/>
                        </a:rPr>
                        <a:t>Used to set a button available on the form as accept button so that the code written for that button is automatically executed when user press enter key wherever the focus is on the form.</a:t>
                      </a:r>
                      <a:br>
                        <a:rPr lang="en-US" sz="1400">
                          <a:effectLst/>
                        </a:rPr>
                      </a:br>
                      <a:endParaRPr lang="en-US" sz="1400">
                        <a:effectLst/>
                      </a:endParaRPr>
                    </a:p>
                  </a:txBody>
                  <a:tcPr marL="13942" marR="13942" marT="6971" marB="6971" anchor="ctr"/>
                </a:tc>
                <a:extLst>
                  <a:ext uri="{0D108BD9-81ED-4DB2-BD59-A6C34878D82A}">
                    <a16:rowId xmlns:a16="http://schemas.microsoft.com/office/drawing/2014/main" val="2494321410"/>
                  </a:ext>
                </a:extLst>
              </a:tr>
              <a:tr h="306723">
                <a:tc>
                  <a:txBody>
                    <a:bodyPr/>
                    <a:lstStyle/>
                    <a:p>
                      <a:r>
                        <a:rPr lang="en-US" sz="1400">
                          <a:effectLst/>
                        </a:rPr>
                        <a:t> 3</a:t>
                      </a:r>
                    </a:p>
                  </a:txBody>
                  <a:tcPr marL="13942" marR="13942" marT="6971" marB="6971" anchor="ctr"/>
                </a:tc>
                <a:tc>
                  <a:txBody>
                    <a:bodyPr/>
                    <a:lstStyle/>
                    <a:p>
                      <a:r>
                        <a:rPr lang="en-US" sz="1400">
                          <a:effectLst/>
                        </a:rPr>
                        <a:t>AutoScroll</a:t>
                      </a:r>
                    </a:p>
                  </a:txBody>
                  <a:tcPr marL="13942" marR="13942" marT="6971" marB="6971" anchor="ctr"/>
                </a:tc>
                <a:tc>
                  <a:txBody>
                    <a:bodyPr/>
                    <a:lstStyle/>
                    <a:p>
                      <a:r>
                        <a:rPr lang="en-US" sz="1400" dirty="0">
                          <a:effectLst/>
                        </a:rPr>
                        <a:t>Indicates whether scroll bars are displayed when a control on the form is out side the boundary of the</a:t>
                      </a:r>
                      <a:br>
                        <a:rPr lang="en-US" sz="1400" dirty="0">
                          <a:effectLst/>
                        </a:rPr>
                      </a:br>
                      <a:r>
                        <a:rPr lang="en-US" sz="1400" dirty="0">
                          <a:effectLst/>
                        </a:rPr>
                        <a:t>form.</a:t>
                      </a:r>
                    </a:p>
                  </a:txBody>
                  <a:tcPr marL="13942" marR="13942" marT="6971" marB="6971" anchor="ctr"/>
                </a:tc>
                <a:extLst>
                  <a:ext uri="{0D108BD9-81ED-4DB2-BD59-A6C34878D82A}">
                    <a16:rowId xmlns:a16="http://schemas.microsoft.com/office/drawing/2014/main" val="1140701349"/>
                  </a:ext>
                </a:extLst>
              </a:tr>
              <a:tr h="190249">
                <a:tc>
                  <a:txBody>
                    <a:bodyPr/>
                    <a:lstStyle/>
                    <a:p>
                      <a:r>
                        <a:rPr lang="en-US" sz="1400">
                          <a:effectLst/>
                        </a:rPr>
                        <a:t> 4</a:t>
                      </a:r>
                    </a:p>
                  </a:txBody>
                  <a:tcPr marL="13942" marR="13942" marT="6971" marB="6971" anchor="ctr"/>
                </a:tc>
                <a:tc>
                  <a:txBody>
                    <a:bodyPr/>
                    <a:lstStyle/>
                    <a:p>
                      <a:r>
                        <a:rPr lang="en-US" sz="1400">
                          <a:effectLst/>
                        </a:rPr>
                        <a:t>BackColor</a:t>
                      </a:r>
                    </a:p>
                  </a:txBody>
                  <a:tcPr marL="13942" marR="13942" marT="6971" marB="6971" anchor="ctr"/>
                </a:tc>
                <a:tc>
                  <a:txBody>
                    <a:bodyPr/>
                    <a:lstStyle/>
                    <a:p>
                      <a:r>
                        <a:rPr lang="en-US" sz="1400">
                          <a:effectLst/>
                        </a:rPr>
                        <a:t>Used to set a background color for the control.</a:t>
                      </a:r>
                    </a:p>
                  </a:txBody>
                  <a:tcPr marL="13942" marR="13942" marT="6971" marB="6971" anchor="ctr"/>
                </a:tc>
                <a:extLst>
                  <a:ext uri="{0D108BD9-81ED-4DB2-BD59-A6C34878D82A}">
                    <a16:rowId xmlns:a16="http://schemas.microsoft.com/office/drawing/2014/main" val="3317472941"/>
                  </a:ext>
                </a:extLst>
              </a:tr>
              <a:tr h="223071">
                <a:tc>
                  <a:txBody>
                    <a:bodyPr/>
                    <a:lstStyle/>
                    <a:p>
                      <a:r>
                        <a:rPr lang="en-US" sz="1400">
                          <a:effectLst/>
                        </a:rPr>
                        <a:t> 5</a:t>
                      </a:r>
                    </a:p>
                  </a:txBody>
                  <a:tcPr marL="13942" marR="13942" marT="6971" marB="6971" anchor="ctr"/>
                </a:tc>
                <a:tc>
                  <a:txBody>
                    <a:bodyPr/>
                    <a:lstStyle/>
                    <a:p>
                      <a:r>
                        <a:rPr lang="en-US" sz="1400">
                          <a:effectLst/>
                        </a:rPr>
                        <a:t>BackgroundImage</a:t>
                      </a:r>
                    </a:p>
                  </a:txBody>
                  <a:tcPr marL="13942" marR="13942" marT="6971" marB="6971" anchor="ctr"/>
                </a:tc>
                <a:tc>
                  <a:txBody>
                    <a:bodyPr/>
                    <a:lstStyle/>
                    <a:p>
                      <a:r>
                        <a:rPr lang="en-US" sz="1400">
                          <a:effectLst/>
                        </a:rPr>
                        <a:t>Used to display an image in the background of the form.</a:t>
                      </a:r>
                      <a:br>
                        <a:rPr lang="en-US" sz="1400">
                          <a:effectLst/>
                        </a:rPr>
                      </a:br>
                      <a:endParaRPr lang="en-US" sz="1400">
                        <a:effectLst/>
                      </a:endParaRPr>
                    </a:p>
                  </a:txBody>
                  <a:tcPr marL="13942" marR="13942" marT="6971" marB="6971" anchor="ctr"/>
                </a:tc>
                <a:extLst>
                  <a:ext uri="{0D108BD9-81ED-4DB2-BD59-A6C34878D82A}">
                    <a16:rowId xmlns:a16="http://schemas.microsoft.com/office/drawing/2014/main" val="2422676827"/>
                  </a:ext>
                </a:extLst>
              </a:tr>
              <a:tr h="190249">
                <a:tc>
                  <a:txBody>
                    <a:bodyPr/>
                    <a:lstStyle/>
                    <a:p>
                      <a:r>
                        <a:rPr lang="en-US" sz="1400">
                          <a:effectLst/>
                        </a:rPr>
                        <a:t> 6</a:t>
                      </a:r>
                    </a:p>
                  </a:txBody>
                  <a:tcPr marL="13942" marR="13942" marT="6971" marB="6971" anchor="ctr"/>
                </a:tc>
                <a:tc>
                  <a:txBody>
                    <a:bodyPr/>
                    <a:lstStyle/>
                    <a:p>
                      <a:r>
                        <a:rPr lang="en-US" sz="1400">
                          <a:effectLst/>
                        </a:rPr>
                        <a:t>BackgroundImageLayout</a:t>
                      </a:r>
                    </a:p>
                  </a:txBody>
                  <a:tcPr marL="13942" marR="13942" marT="6971" marB="6971" anchor="ctr"/>
                </a:tc>
                <a:tc>
                  <a:txBody>
                    <a:bodyPr/>
                    <a:lstStyle/>
                    <a:p>
                      <a:r>
                        <a:rPr lang="en-US" sz="1400">
                          <a:effectLst/>
                        </a:rPr>
                        <a:t>Used to set layout for the background image on the form.</a:t>
                      </a:r>
                    </a:p>
                  </a:txBody>
                  <a:tcPr marL="13942" marR="13942" marT="6971" marB="6971" anchor="ctr"/>
                </a:tc>
                <a:extLst>
                  <a:ext uri="{0D108BD9-81ED-4DB2-BD59-A6C34878D82A}">
                    <a16:rowId xmlns:a16="http://schemas.microsoft.com/office/drawing/2014/main" val="2238872256"/>
                  </a:ext>
                </a:extLst>
              </a:tr>
              <a:tr h="557678">
                <a:tc>
                  <a:txBody>
                    <a:bodyPr/>
                    <a:lstStyle/>
                    <a:p>
                      <a:r>
                        <a:rPr lang="en-US" sz="1400">
                          <a:effectLst/>
                        </a:rPr>
                        <a:t> 7</a:t>
                      </a:r>
                    </a:p>
                  </a:txBody>
                  <a:tcPr marL="13942" marR="13942" marT="6971" marB="6971" anchor="ctr"/>
                </a:tc>
                <a:tc>
                  <a:txBody>
                    <a:bodyPr/>
                    <a:lstStyle/>
                    <a:p>
                      <a:r>
                        <a:rPr lang="en-US" sz="1400">
                          <a:effectLst/>
                        </a:rPr>
                        <a:t>CancelButton</a:t>
                      </a:r>
                    </a:p>
                  </a:txBody>
                  <a:tcPr marL="13942" marR="13942" marT="6971" marB="6971" anchor="ctr"/>
                </a:tc>
                <a:tc>
                  <a:txBody>
                    <a:bodyPr/>
                    <a:lstStyle/>
                    <a:p>
                      <a:r>
                        <a:rPr lang="en-US" sz="1400">
                          <a:effectLst/>
                        </a:rPr>
                        <a:t>Used to set a button available on the form as cancelbutton so that the code written for that button is automatically executed when user press escape key wherever the focus is on the form.</a:t>
                      </a:r>
                      <a:br>
                        <a:rPr lang="en-US" sz="1400">
                          <a:effectLst/>
                        </a:rPr>
                      </a:br>
                      <a:endParaRPr lang="en-US" sz="1400">
                        <a:effectLst/>
                      </a:endParaRPr>
                    </a:p>
                  </a:txBody>
                  <a:tcPr marL="13942" marR="13942" marT="6971" marB="6971" anchor="ctr"/>
                </a:tc>
                <a:extLst>
                  <a:ext uri="{0D108BD9-81ED-4DB2-BD59-A6C34878D82A}">
                    <a16:rowId xmlns:a16="http://schemas.microsoft.com/office/drawing/2014/main" val="983982176"/>
                  </a:ext>
                </a:extLst>
              </a:tr>
              <a:tr h="264897">
                <a:tc>
                  <a:txBody>
                    <a:bodyPr/>
                    <a:lstStyle/>
                    <a:p>
                      <a:r>
                        <a:rPr lang="en-US" sz="1400">
                          <a:effectLst/>
                        </a:rPr>
                        <a:t> 8</a:t>
                      </a:r>
                    </a:p>
                  </a:txBody>
                  <a:tcPr marL="13942" marR="13942" marT="6971" marB="6971" anchor="ctr"/>
                </a:tc>
                <a:tc>
                  <a:txBody>
                    <a:bodyPr/>
                    <a:lstStyle/>
                    <a:p>
                      <a:r>
                        <a:rPr lang="en-US" sz="1400">
                          <a:effectLst/>
                        </a:rPr>
                        <a:t>ControlBox</a:t>
                      </a:r>
                    </a:p>
                  </a:txBody>
                  <a:tcPr marL="13942" marR="13942" marT="6971" marB="6971" anchor="ctr"/>
                </a:tc>
                <a:tc>
                  <a:txBody>
                    <a:bodyPr/>
                    <a:lstStyle/>
                    <a:p>
                      <a:r>
                        <a:rPr lang="en-US" sz="1400">
                          <a:effectLst/>
                        </a:rPr>
                        <a:t>Indicates  whether  minimize,  maximize  and  close buttons and system icon are displayed in the title bar of the form.</a:t>
                      </a:r>
                    </a:p>
                  </a:txBody>
                  <a:tcPr marL="13942" marR="13942" marT="6971" marB="6971" anchor="ctr"/>
                </a:tc>
                <a:extLst>
                  <a:ext uri="{0D108BD9-81ED-4DB2-BD59-A6C34878D82A}">
                    <a16:rowId xmlns:a16="http://schemas.microsoft.com/office/drawing/2014/main" val="3170166299"/>
                  </a:ext>
                </a:extLst>
              </a:tr>
              <a:tr h="190249">
                <a:tc>
                  <a:txBody>
                    <a:bodyPr/>
                    <a:lstStyle/>
                    <a:p>
                      <a:r>
                        <a:rPr lang="en-US" sz="1400">
                          <a:effectLst/>
                        </a:rPr>
                        <a:t> 9</a:t>
                      </a:r>
                    </a:p>
                  </a:txBody>
                  <a:tcPr marL="13942" marR="13942" marT="6971" marB="6971" anchor="ctr"/>
                </a:tc>
                <a:tc>
                  <a:txBody>
                    <a:bodyPr/>
                    <a:lstStyle/>
                    <a:p>
                      <a:r>
                        <a:rPr lang="en-US" sz="1400">
                          <a:effectLst/>
                        </a:rPr>
                        <a:t>Enabled</a:t>
                      </a:r>
                    </a:p>
                  </a:txBody>
                  <a:tcPr marL="13942" marR="13942" marT="6971" marB="6971" anchor="ctr"/>
                </a:tc>
                <a:tc>
                  <a:txBody>
                    <a:bodyPr/>
                    <a:lstStyle/>
                    <a:p>
                      <a:r>
                        <a:rPr lang="en-US" sz="1400">
                          <a:effectLst/>
                        </a:rPr>
                        <a:t>Indicates whether the events of the control are raised.</a:t>
                      </a:r>
                      <a:br>
                        <a:rPr lang="en-US" sz="1400">
                          <a:effectLst/>
                        </a:rPr>
                      </a:br>
                      <a:endParaRPr lang="en-US" sz="1400">
                        <a:effectLst/>
                      </a:endParaRPr>
                    </a:p>
                  </a:txBody>
                  <a:tcPr marL="13942" marR="13942" marT="6971" marB="6971" anchor="ctr"/>
                </a:tc>
                <a:extLst>
                  <a:ext uri="{0D108BD9-81ED-4DB2-BD59-A6C34878D82A}">
                    <a16:rowId xmlns:a16="http://schemas.microsoft.com/office/drawing/2014/main" val="4182620852"/>
                  </a:ext>
                </a:extLst>
              </a:tr>
              <a:tr h="190249">
                <a:tc>
                  <a:txBody>
                    <a:bodyPr/>
                    <a:lstStyle/>
                    <a:p>
                      <a:r>
                        <a:rPr lang="en-US" sz="1400">
                          <a:effectLst/>
                        </a:rPr>
                        <a:t> 10</a:t>
                      </a:r>
                    </a:p>
                  </a:txBody>
                  <a:tcPr marL="13942" marR="13942" marT="6971" marB="6971" anchor="ctr"/>
                </a:tc>
                <a:tc>
                  <a:txBody>
                    <a:bodyPr/>
                    <a:lstStyle/>
                    <a:p>
                      <a:r>
                        <a:rPr lang="en-US" sz="1400">
                          <a:effectLst/>
                        </a:rPr>
                        <a:t>Font</a:t>
                      </a:r>
                    </a:p>
                  </a:txBody>
                  <a:tcPr marL="13942" marR="13942" marT="6971" marB="6971" anchor="ctr"/>
                </a:tc>
                <a:tc>
                  <a:txBody>
                    <a:bodyPr/>
                    <a:lstStyle/>
                    <a:p>
                      <a:r>
                        <a:rPr lang="en-US" sz="1400">
                          <a:effectLst/>
                        </a:rPr>
                        <a:t>Used to set font for the text displayed in the control</a:t>
                      </a:r>
                    </a:p>
                  </a:txBody>
                  <a:tcPr marL="13942" marR="13942" marT="6971" marB="6971" anchor="ctr"/>
                </a:tc>
                <a:extLst>
                  <a:ext uri="{0D108BD9-81ED-4DB2-BD59-A6C34878D82A}">
                    <a16:rowId xmlns:a16="http://schemas.microsoft.com/office/drawing/2014/main" val="176518462"/>
                  </a:ext>
                </a:extLst>
              </a:tr>
              <a:tr h="190249">
                <a:tc>
                  <a:txBody>
                    <a:bodyPr/>
                    <a:lstStyle/>
                    <a:p>
                      <a:r>
                        <a:rPr lang="en-US" sz="1400">
                          <a:effectLst/>
                        </a:rPr>
                        <a:t> 11</a:t>
                      </a:r>
                    </a:p>
                  </a:txBody>
                  <a:tcPr marL="13942" marR="13942" marT="6971" marB="6971" anchor="ctr"/>
                </a:tc>
                <a:tc>
                  <a:txBody>
                    <a:bodyPr/>
                    <a:lstStyle/>
                    <a:p>
                      <a:r>
                        <a:rPr lang="en-US" sz="1400">
                          <a:effectLst/>
                        </a:rPr>
                        <a:t>ForeColor</a:t>
                      </a:r>
                    </a:p>
                  </a:txBody>
                  <a:tcPr marL="13942" marR="13942" marT="6971" marB="6971" anchor="ctr"/>
                </a:tc>
                <a:tc>
                  <a:txBody>
                    <a:bodyPr/>
                    <a:lstStyle/>
                    <a:p>
                      <a:r>
                        <a:rPr lang="en-US" sz="1400">
                          <a:effectLst/>
                        </a:rPr>
                        <a:t>Used to set Font Color for the control.</a:t>
                      </a:r>
                    </a:p>
                  </a:txBody>
                  <a:tcPr marL="13942" marR="13942" marT="6971" marB="6971" anchor="ctr"/>
                </a:tc>
                <a:extLst>
                  <a:ext uri="{0D108BD9-81ED-4DB2-BD59-A6C34878D82A}">
                    <a16:rowId xmlns:a16="http://schemas.microsoft.com/office/drawing/2014/main" val="3025763358"/>
                  </a:ext>
                </a:extLst>
              </a:tr>
              <a:tr h="190249">
                <a:tc>
                  <a:txBody>
                    <a:bodyPr/>
                    <a:lstStyle/>
                    <a:p>
                      <a:r>
                        <a:rPr lang="en-US" sz="1400">
                          <a:effectLst/>
                        </a:rPr>
                        <a:t> 12</a:t>
                      </a:r>
                    </a:p>
                  </a:txBody>
                  <a:tcPr marL="13942" marR="13942" marT="6971" marB="6971" anchor="ctr"/>
                </a:tc>
                <a:tc>
                  <a:txBody>
                    <a:bodyPr/>
                    <a:lstStyle/>
                    <a:p>
                      <a:r>
                        <a:rPr lang="en-US" sz="1400">
                          <a:effectLst/>
                        </a:rPr>
                        <a:t>Icon</a:t>
                      </a:r>
                    </a:p>
                  </a:txBody>
                  <a:tcPr marL="13942" marR="13942" marT="6971" marB="6971" anchor="ctr"/>
                </a:tc>
                <a:tc>
                  <a:txBody>
                    <a:bodyPr/>
                    <a:lstStyle/>
                    <a:p>
                      <a:r>
                        <a:rPr lang="en-US" sz="1400">
                          <a:effectLst/>
                        </a:rPr>
                        <a:t>Used to set the icon to display in the title bar of the form.</a:t>
                      </a:r>
                      <a:br>
                        <a:rPr lang="en-US" sz="1400">
                          <a:effectLst/>
                        </a:rPr>
                      </a:br>
                      <a:endParaRPr lang="en-US" sz="1400">
                        <a:effectLst/>
                      </a:endParaRPr>
                    </a:p>
                  </a:txBody>
                  <a:tcPr marL="13942" marR="13942" marT="6971" marB="6971" anchor="ctr"/>
                </a:tc>
                <a:extLst>
                  <a:ext uri="{0D108BD9-81ED-4DB2-BD59-A6C34878D82A}">
                    <a16:rowId xmlns:a16="http://schemas.microsoft.com/office/drawing/2014/main" val="1437563034"/>
                  </a:ext>
                </a:extLst>
              </a:tr>
              <a:tr h="190249">
                <a:tc>
                  <a:txBody>
                    <a:bodyPr/>
                    <a:lstStyle/>
                    <a:p>
                      <a:r>
                        <a:rPr lang="en-US" sz="1400">
                          <a:effectLst/>
                        </a:rPr>
                        <a:t> 13</a:t>
                      </a:r>
                      <a:br>
                        <a:rPr lang="en-US" sz="1400">
                          <a:effectLst/>
                        </a:rPr>
                      </a:br>
                      <a:endParaRPr lang="en-US" sz="1400">
                        <a:effectLst/>
                      </a:endParaRPr>
                    </a:p>
                  </a:txBody>
                  <a:tcPr marL="13942" marR="13942" marT="6971" marB="6971" anchor="ctr"/>
                </a:tc>
                <a:tc>
                  <a:txBody>
                    <a:bodyPr/>
                    <a:lstStyle/>
                    <a:p>
                      <a:r>
                        <a:rPr lang="en-US" sz="1400">
                          <a:effectLst/>
                        </a:rPr>
                        <a:t>Location</a:t>
                      </a:r>
                    </a:p>
                  </a:txBody>
                  <a:tcPr marL="13942" marR="13942" marT="6971" marB="6971" anchor="ctr"/>
                </a:tc>
                <a:tc>
                  <a:txBody>
                    <a:bodyPr/>
                    <a:lstStyle/>
                    <a:p>
                      <a:r>
                        <a:rPr lang="en-US" sz="1400">
                          <a:effectLst/>
                        </a:rPr>
                        <a:t>Used to set position of the control from left and top.</a:t>
                      </a:r>
                    </a:p>
                  </a:txBody>
                  <a:tcPr marL="13942" marR="13942" marT="6971" marB="6971" anchor="ctr"/>
                </a:tc>
                <a:extLst>
                  <a:ext uri="{0D108BD9-81ED-4DB2-BD59-A6C34878D82A}">
                    <a16:rowId xmlns:a16="http://schemas.microsoft.com/office/drawing/2014/main" val="2112583508"/>
                  </a:ext>
                </a:extLst>
              </a:tr>
              <a:tr h="190249">
                <a:tc>
                  <a:txBody>
                    <a:bodyPr/>
                    <a:lstStyle/>
                    <a:p>
                      <a:r>
                        <a:rPr lang="en-US" sz="1400">
                          <a:effectLst/>
                        </a:rPr>
                        <a:t> 14</a:t>
                      </a:r>
                    </a:p>
                  </a:txBody>
                  <a:tcPr marL="13942" marR="13942" marT="6971" marB="6971" anchor="ctr"/>
                </a:tc>
                <a:tc>
                  <a:txBody>
                    <a:bodyPr/>
                    <a:lstStyle/>
                    <a:p>
                      <a:r>
                        <a:rPr lang="en-US" sz="1400">
                          <a:effectLst/>
                        </a:rPr>
                        <a:t>Size</a:t>
                      </a:r>
                    </a:p>
                  </a:txBody>
                  <a:tcPr marL="13942" marR="13942" marT="6971" marB="6971" anchor="ctr"/>
                </a:tc>
                <a:tc>
                  <a:txBody>
                    <a:bodyPr/>
                    <a:lstStyle/>
                    <a:p>
                      <a:r>
                        <a:rPr lang="en-US" sz="1400">
                          <a:effectLst/>
                        </a:rPr>
                        <a:t>Used to set width and height of the control.</a:t>
                      </a:r>
                    </a:p>
                  </a:txBody>
                  <a:tcPr marL="13942" marR="13942" marT="6971" marB="6971" anchor="ctr"/>
                </a:tc>
                <a:extLst>
                  <a:ext uri="{0D108BD9-81ED-4DB2-BD59-A6C34878D82A}">
                    <a16:rowId xmlns:a16="http://schemas.microsoft.com/office/drawing/2014/main" val="3144611063"/>
                  </a:ext>
                </a:extLst>
              </a:tr>
              <a:tr h="190249">
                <a:tc>
                  <a:txBody>
                    <a:bodyPr/>
                    <a:lstStyle/>
                    <a:p>
                      <a:r>
                        <a:rPr lang="en-US" sz="1400">
                          <a:effectLst/>
                        </a:rPr>
                        <a:t> 15</a:t>
                      </a:r>
                    </a:p>
                  </a:txBody>
                  <a:tcPr marL="13942" marR="13942" marT="6971" marB="6971" anchor="ctr"/>
                </a:tc>
                <a:tc>
                  <a:txBody>
                    <a:bodyPr/>
                    <a:lstStyle/>
                    <a:p>
                      <a:r>
                        <a:rPr lang="en-US" sz="1400">
                          <a:effectLst/>
                        </a:rPr>
                        <a:t>Text</a:t>
                      </a:r>
                    </a:p>
                  </a:txBody>
                  <a:tcPr marL="13942" marR="13942" marT="6971" marB="6971" anchor="ctr"/>
                </a:tc>
                <a:tc>
                  <a:txBody>
                    <a:bodyPr/>
                    <a:lstStyle/>
                    <a:p>
                      <a:r>
                        <a:rPr lang="en-US" sz="1400">
                          <a:effectLst/>
                        </a:rPr>
                        <a:t>Used to set a caption for the form.</a:t>
                      </a:r>
                    </a:p>
                  </a:txBody>
                  <a:tcPr marL="13942" marR="13942" marT="6971" marB="6971" anchor="ctr"/>
                </a:tc>
                <a:extLst>
                  <a:ext uri="{0D108BD9-81ED-4DB2-BD59-A6C34878D82A}">
                    <a16:rowId xmlns:a16="http://schemas.microsoft.com/office/drawing/2014/main" val="113636031"/>
                  </a:ext>
                </a:extLst>
              </a:tr>
              <a:tr h="390374">
                <a:tc>
                  <a:txBody>
                    <a:bodyPr/>
                    <a:lstStyle/>
                    <a:p>
                      <a:r>
                        <a:rPr lang="en-US" sz="1400">
                          <a:effectLst/>
                        </a:rPr>
                        <a:t> 16</a:t>
                      </a:r>
                    </a:p>
                  </a:txBody>
                  <a:tcPr marL="13942" marR="13942" marT="6971" marB="6971" anchor="ctr"/>
                </a:tc>
                <a:tc>
                  <a:txBody>
                    <a:bodyPr/>
                    <a:lstStyle/>
                    <a:p>
                      <a:r>
                        <a:rPr lang="en-US" sz="1400">
                          <a:effectLst/>
                        </a:rPr>
                        <a:t>WindowState</a:t>
                      </a:r>
                    </a:p>
                  </a:txBody>
                  <a:tcPr marL="13942" marR="13942" marT="6971" marB="6971" anchor="ctr"/>
                </a:tc>
                <a:tc>
                  <a:txBody>
                    <a:bodyPr/>
                    <a:lstStyle/>
                    <a:p>
                      <a:r>
                        <a:rPr lang="en-US" sz="1400" dirty="0">
                          <a:effectLst/>
                        </a:rPr>
                        <a:t>Indicates the initial state of the form when it was displayed  for  the  first  time.  It  has  three  possible values., minimized, maximized and normal.</a:t>
                      </a:r>
                    </a:p>
                  </a:txBody>
                  <a:tcPr marL="13942" marR="13942" marT="6971" marB="6971" anchor="ctr"/>
                </a:tc>
                <a:extLst>
                  <a:ext uri="{0D108BD9-81ED-4DB2-BD59-A6C34878D82A}">
                    <a16:rowId xmlns:a16="http://schemas.microsoft.com/office/drawing/2014/main" val="478171628"/>
                  </a:ext>
                </a:extLst>
              </a:tr>
            </a:tbl>
          </a:graphicData>
        </a:graphic>
      </p:graphicFrame>
    </p:spTree>
    <p:extLst>
      <p:ext uri="{BB962C8B-B14F-4D97-AF65-F5344CB8AC3E}">
        <p14:creationId xmlns:p14="http://schemas.microsoft.com/office/powerpoint/2010/main" val="1219144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9DE0460-1C92-43B2-8AAF-FE9B383D4C95}"/>
              </a:ext>
            </a:extLst>
          </p:cNvPr>
          <p:cNvGraphicFramePr>
            <a:graphicFrameLocks noGrp="1"/>
          </p:cNvGraphicFramePr>
          <p:nvPr>
            <p:extLst>
              <p:ext uri="{D42A27DB-BD31-4B8C-83A1-F6EECF244321}">
                <p14:modId xmlns:p14="http://schemas.microsoft.com/office/powerpoint/2010/main" val="438334425"/>
              </p:ext>
            </p:extLst>
          </p:nvPr>
        </p:nvGraphicFramePr>
        <p:xfrm>
          <a:off x="506361" y="584831"/>
          <a:ext cx="11395587" cy="5105833"/>
        </p:xfrm>
        <a:graphic>
          <a:graphicData uri="http://schemas.openxmlformats.org/drawingml/2006/table">
            <a:tbl>
              <a:tblPr firstRow="1" firstCol="1" bandRow="1">
                <a:tableStyleId>{5940675A-B579-460E-94D1-54222C63F5DA}</a:tableStyleId>
              </a:tblPr>
              <a:tblGrid>
                <a:gridCol w="2304025">
                  <a:extLst>
                    <a:ext uri="{9D8B030D-6E8A-4147-A177-3AD203B41FA5}">
                      <a16:colId xmlns:a16="http://schemas.microsoft.com/office/drawing/2014/main" val="1068906354"/>
                    </a:ext>
                  </a:extLst>
                </a:gridCol>
                <a:gridCol w="9091562">
                  <a:extLst>
                    <a:ext uri="{9D8B030D-6E8A-4147-A177-3AD203B41FA5}">
                      <a16:colId xmlns:a16="http://schemas.microsoft.com/office/drawing/2014/main" val="3632456675"/>
                    </a:ext>
                  </a:extLst>
                </a:gridCol>
              </a:tblGrid>
              <a:tr h="194397">
                <a:tc>
                  <a:txBody>
                    <a:bodyPr/>
                    <a:lstStyle/>
                    <a:p>
                      <a:pPr>
                        <a:lnSpc>
                          <a:spcPct val="107000"/>
                        </a:lnSpc>
                        <a:spcAft>
                          <a:spcPts val="800"/>
                        </a:spcAft>
                      </a:pPr>
                      <a:r>
                        <a:rPr lang="en-US" sz="1300">
                          <a:effectLst/>
                        </a:rPr>
                        <a:t>Name</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Description</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1996250976"/>
                  </a:ext>
                </a:extLst>
              </a:tr>
              <a:tr h="194397">
                <a:tc>
                  <a:txBody>
                    <a:bodyPr/>
                    <a:lstStyle/>
                    <a:p>
                      <a:pPr>
                        <a:lnSpc>
                          <a:spcPct val="107000"/>
                        </a:lnSpc>
                        <a:spcAft>
                          <a:spcPts val="800"/>
                        </a:spcAft>
                      </a:pPr>
                      <a:r>
                        <a:rPr lang="en-US" sz="1300">
                          <a:effectLst/>
                        </a:rPr>
                        <a:t>Click</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a control is clicked. In some cases, this event will also occur when a user presses Enter.</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2574861241"/>
                  </a:ext>
                </a:extLst>
              </a:tr>
              <a:tr h="397790">
                <a:tc>
                  <a:txBody>
                    <a:bodyPr/>
                    <a:lstStyle/>
                    <a:p>
                      <a:pPr>
                        <a:lnSpc>
                          <a:spcPct val="107000"/>
                        </a:lnSpc>
                        <a:spcAft>
                          <a:spcPts val="800"/>
                        </a:spcAft>
                      </a:pPr>
                      <a:r>
                        <a:rPr lang="en-US" sz="1300">
                          <a:effectLst/>
                        </a:rPr>
                        <a:t>DoubleClick</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a control is double-clicked. Handling the Click event on some controls, such as the Button control will mean that the DoubleClick event can never be called.</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3242658644"/>
                  </a:ext>
                </a:extLst>
              </a:tr>
              <a:tr h="397790">
                <a:tc>
                  <a:txBody>
                    <a:bodyPr/>
                    <a:lstStyle/>
                    <a:p>
                      <a:pPr>
                        <a:lnSpc>
                          <a:spcPct val="107000"/>
                        </a:lnSpc>
                        <a:spcAft>
                          <a:spcPts val="800"/>
                        </a:spcAft>
                      </a:pPr>
                      <a:r>
                        <a:rPr lang="en-US" sz="1300">
                          <a:effectLst/>
                        </a:rPr>
                        <a:t>DragDrop</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a drag-and-drop operation is completed, in other words, when an object has been dragged over the control, and the user releases the mouse button.</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708593543"/>
                  </a:ext>
                </a:extLst>
              </a:tr>
              <a:tr h="194397">
                <a:tc>
                  <a:txBody>
                    <a:bodyPr/>
                    <a:lstStyle/>
                    <a:p>
                      <a:pPr>
                        <a:lnSpc>
                          <a:spcPct val="107000"/>
                        </a:lnSpc>
                        <a:spcAft>
                          <a:spcPts val="800"/>
                        </a:spcAft>
                      </a:pPr>
                      <a:r>
                        <a:rPr lang="en-US" sz="1300">
                          <a:effectLst/>
                        </a:rPr>
                        <a:t>DragEnter</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an object being dragged enters the bounds of the control.</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4022668805"/>
                  </a:ext>
                </a:extLst>
              </a:tr>
              <a:tr h="194397">
                <a:tc>
                  <a:txBody>
                    <a:bodyPr/>
                    <a:lstStyle/>
                    <a:p>
                      <a:pPr>
                        <a:lnSpc>
                          <a:spcPct val="107000"/>
                        </a:lnSpc>
                        <a:spcAft>
                          <a:spcPts val="800"/>
                        </a:spcAft>
                      </a:pPr>
                      <a:r>
                        <a:rPr lang="en-US" sz="1300">
                          <a:effectLst/>
                        </a:rPr>
                        <a:t>DragLeave</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an object being dragged leaves the bounds of the control.</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1141009416"/>
                  </a:ext>
                </a:extLst>
              </a:tr>
              <a:tr h="194397">
                <a:tc>
                  <a:txBody>
                    <a:bodyPr/>
                    <a:lstStyle/>
                    <a:p>
                      <a:pPr>
                        <a:lnSpc>
                          <a:spcPct val="107000"/>
                        </a:lnSpc>
                        <a:spcAft>
                          <a:spcPts val="800"/>
                        </a:spcAft>
                      </a:pPr>
                      <a:r>
                        <a:rPr lang="en-US" sz="1300">
                          <a:effectLst/>
                        </a:rPr>
                        <a:t>DragOver</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an object has been dragged over the control.</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3887870972"/>
                  </a:ext>
                </a:extLst>
              </a:tr>
              <a:tr h="194397">
                <a:tc>
                  <a:txBody>
                    <a:bodyPr/>
                    <a:lstStyle/>
                    <a:p>
                      <a:pPr>
                        <a:lnSpc>
                          <a:spcPct val="107000"/>
                        </a:lnSpc>
                        <a:spcAft>
                          <a:spcPts val="800"/>
                        </a:spcAft>
                      </a:pPr>
                      <a:r>
                        <a:rPr lang="en-US" sz="1300">
                          <a:effectLst/>
                        </a:rPr>
                        <a:t>KeyDown</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a key becomes pressed while the control has focus. This event always occurs before KeyPress and KeyUp.</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982462484"/>
                  </a:ext>
                </a:extLst>
              </a:tr>
              <a:tr h="194397">
                <a:tc>
                  <a:txBody>
                    <a:bodyPr/>
                    <a:lstStyle/>
                    <a:p>
                      <a:pPr>
                        <a:lnSpc>
                          <a:spcPct val="107000"/>
                        </a:lnSpc>
                        <a:spcAft>
                          <a:spcPts val="800"/>
                        </a:spcAft>
                      </a:pPr>
                      <a:r>
                        <a:rPr lang="en-US" sz="1300">
                          <a:effectLst/>
                        </a:rPr>
                        <a:t>Name</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Description</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3784394017"/>
                  </a:ext>
                </a:extLst>
              </a:tr>
              <a:tr h="601182">
                <a:tc>
                  <a:txBody>
                    <a:bodyPr/>
                    <a:lstStyle/>
                    <a:p>
                      <a:pPr>
                        <a:lnSpc>
                          <a:spcPct val="107000"/>
                        </a:lnSpc>
                        <a:spcAft>
                          <a:spcPts val="800"/>
                        </a:spcAft>
                      </a:pPr>
                      <a:r>
                        <a:rPr lang="en-US" sz="1300">
                          <a:effectLst/>
                        </a:rPr>
                        <a:t>KeyPress</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a key becomes pressed, while a control has focus. This event always occurs after KeyDown and before KeyUp. The difference between KeyDown and KeyPress is that KeyDown passes the keyboard code of the key that has been pressed, while KeyPress passes the corresponding char value for the key.</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2824172438"/>
                  </a:ext>
                </a:extLst>
              </a:tr>
              <a:tr h="194397">
                <a:tc>
                  <a:txBody>
                    <a:bodyPr/>
                    <a:lstStyle/>
                    <a:p>
                      <a:pPr>
                        <a:lnSpc>
                          <a:spcPct val="107000"/>
                        </a:lnSpc>
                        <a:spcAft>
                          <a:spcPts val="800"/>
                        </a:spcAft>
                      </a:pPr>
                      <a:r>
                        <a:rPr lang="en-US" sz="1300">
                          <a:effectLst/>
                        </a:rPr>
                        <a:t>KeyUp</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a key is released while a control has focus. This event always occurs after KeyDown and KeyPress.</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2033548339"/>
                  </a:ext>
                </a:extLst>
              </a:tr>
              <a:tr h="397790">
                <a:tc>
                  <a:txBody>
                    <a:bodyPr/>
                    <a:lstStyle/>
                    <a:p>
                      <a:pPr>
                        <a:lnSpc>
                          <a:spcPct val="107000"/>
                        </a:lnSpc>
                        <a:spcAft>
                          <a:spcPts val="800"/>
                        </a:spcAft>
                      </a:pPr>
                      <a:r>
                        <a:rPr lang="en-US" sz="1300">
                          <a:effectLst/>
                        </a:rPr>
                        <a:t>GotFocus</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a control receives focus. Do not use this event to perform validation of controls. Use Validating and Validated instead.</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1895254944"/>
                  </a:ext>
                </a:extLst>
              </a:tr>
              <a:tr h="397790">
                <a:tc>
                  <a:txBody>
                    <a:bodyPr/>
                    <a:lstStyle/>
                    <a:p>
                      <a:pPr>
                        <a:lnSpc>
                          <a:spcPct val="107000"/>
                        </a:lnSpc>
                        <a:spcAft>
                          <a:spcPts val="800"/>
                        </a:spcAft>
                      </a:pPr>
                      <a:r>
                        <a:rPr lang="en-US" sz="1300">
                          <a:effectLst/>
                        </a:rPr>
                        <a:t>LostFocus</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a control looses focus. Do not use this event to perform validation of controls. Use Validating and Validated instead.</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3737407932"/>
                  </a:ext>
                </a:extLst>
              </a:tr>
              <a:tr h="397790">
                <a:tc>
                  <a:txBody>
                    <a:bodyPr/>
                    <a:lstStyle/>
                    <a:p>
                      <a:pPr>
                        <a:lnSpc>
                          <a:spcPct val="107000"/>
                        </a:lnSpc>
                        <a:spcAft>
                          <a:spcPts val="800"/>
                        </a:spcAft>
                      </a:pPr>
                      <a:r>
                        <a:rPr lang="en-US" sz="1300">
                          <a:effectLst/>
                        </a:rPr>
                        <a:t>MouseDown</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the mouse pointer is over a control and a mouse button is pressed. This is not the same as a Click event because MouseDown occurs as soon as the button is pressed and before it is released.</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3933108673"/>
                  </a:ext>
                </a:extLst>
              </a:tr>
              <a:tr h="194397">
                <a:tc>
                  <a:txBody>
                    <a:bodyPr/>
                    <a:lstStyle/>
                    <a:p>
                      <a:pPr>
                        <a:lnSpc>
                          <a:spcPct val="107000"/>
                        </a:lnSpc>
                        <a:spcAft>
                          <a:spcPts val="800"/>
                        </a:spcAft>
                      </a:pPr>
                      <a:r>
                        <a:rPr lang="en-US" sz="1300">
                          <a:effectLst/>
                        </a:rPr>
                        <a:t>MouseMove</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continually as the mouse travels over the control.</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4004789841"/>
                  </a:ext>
                </a:extLst>
              </a:tr>
              <a:tr h="397790">
                <a:tc>
                  <a:txBody>
                    <a:bodyPr/>
                    <a:lstStyle/>
                    <a:p>
                      <a:pPr>
                        <a:lnSpc>
                          <a:spcPct val="107000"/>
                        </a:lnSpc>
                        <a:spcAft>
                          <a:spcPts val="800"/>
                        </a:spcAft>
                      </a:pPr>
                      <a:r>
                        <a:rPr lang="en-US" sz="1300" dirty="0" err="1">
                          <a:effectLst/>
                        </a:rPr>
                        <a:t>MouseUp</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a:effectLst/>
                        </a:rPr>
                        <a:t>Occurs when the mouse pointer is over a control and a mouse button</a:t>
                      </a:r>
                      <a:br>
                        <a:rPr lang="en-US" sz="1300">
                          <a:effectLst/>
                        </a:rPr>
                      </a:br>
                      <a:r>
                        <a:rPr lang="en-US" sz="1300">
                          <a:effectLst/>
                        </a:rPr>
                        <a:t>is released.</a:t>
                      </a:r>
                      <a:endParaRPr lang="en-US" sz="130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663904384"/>
                  </a:ext>
                </a:extLst>
              </a:tr>
              <a:tr h="194397">
                <a:tc>
                  <a:txBody>
                    <a:bodyPr/>
                    <a:lstStyle/>
                    <a:p>
                      <a:pPr>
                        <a:lnSpc>
                          <a:spcPct val="107000"/>
                        </a:lnSpc>
                        <a:spcAft>
                          <a:spcPts val="800"/>
                        </a:spcAft>
                      </a:pPr>
                      <a:r>
                        <a:rPr lang="en-US" sz="1300" dirty="0">
                          <a:effectLst/>
                        </a:rPr>
                        <a:t>Paint</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tc>
                  <a:txBody>
                    <a:bodyPr/>
                    <a:lstStyle/>
                    <a:p>
                      <a:pPr>
                        <a:lnSpc>
                          <a:spcPct val="107000"/>
                        </a:lnSpc>
                        <a:spcAft>
                          <a:spcPts val="800"/>
                        </a:spcAft>
                      </a:pPr>
                      <a:r>
                        <a:rPr lang="en-US" sz="1300" dirty="0">
                          <a:effectLst/>
                        </a:rPr>
                        <a:t>Occurs when the control is drawn.</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40505" marR="40505" marT="0" marB="0"/>
                </a:tc>
                <a:extLst>
                  <a:ext uri="{0D108BD9-81ED-4DB2-BD59-A6C34878D82A}">
                    <a16:rowId xmlns:a16="http://schemas.microsoft.com/office/drawing/2014/main" val="2277893793"/>
                  </a:ext>
                </a:extLst>
              </a:tr>
            </a:tbl>
          </a:graphicData>
        </a:graphic>
      </p:graphicFrame>
      <p:sp>
        <p:nvSpPr>
          <p:cNvPr id="3" name="Rectangle 2">
            <a:extLst>
              <a:ext uri="{FF2B5EF4-FFF2-40B4-BE49-F238E27FC236}">
                <a16:creationId xmlns:a16="http://schemas.microsoft.com/office/drawing/2014/main" id="{4243CEC8-C7C5-4756-BABC-22EC08DDB5A8}"/>
              </a:ext>
            </a:extLst>
          </p:cNvPr>
          <p:cNvSpPr/>
          <p:nvPr/>
        </p:nvSpPr>
        <p:spPr>
          <a:xfrm>
            <a:off x="506361" y="94622"/>
            <a:ext cx="1054904" cy="461665"/>
          </a:xfrm>
          <a:prstGeom prst="rect">
            <a:avLst/>
          </a:prstGeom>
        </p:spPr>
        <p:txBody>
          <a:bodyPr wrap="none">
            <a:spAutoFit/>
          </a:bodyPr>
          <a:lstStyle/>
          <a:p>
            <a:r>
              <a:rPr lang="en-US" sz="2400" dirty="0">
                <a:latin typeface="Segoe UI" panose="020B0502040204020203" pitchFamily="34" charset="0"/>
              </a:rPr>
              <a:t>Events</a:t>
            </a:r>
            <a:endParaRPr lang="en-US" sz="2400" b="0" i="0" dirty="0">
              <a:effectLst/>
              <a:latin typeface="Segoe UI" panose="020B0502040204020203" pitchFamily="34" charset="0"/>
            </a:endParaRPr>
          </a:p>
        </p:txBody>
      </p:sp>
      <p:sp>
        <p:nvSpPr>
          <p:cNvPr id="4" name="TextBox 3">
            <a:extLst>
              <a:ext uri="{FF2B5EF4-FFF2-40B4-BE49-F238E27FC236}">
                <a16:creationId xmlns:a16="http://schemas.microsoft.com/office/drawing/2014/main" id="{F66C1EDA-6524-4323-9277-31BA8400913C}"/>
              </a:ext>
            </a:extLst>
          </p:cNvPr>
          <p:cNvSpPr txBox="1"/>
          <p:nvPr/>
        </p:nvSpPr>
        <p:spPr>
          <a:xfrm>
            <a:off x="648928" y="6011559"/>
            <a:ext cx="7649466" cy="523220"/>
          </a:xfrm>
          <a:prstGeom prst="rect">
            <a:avLst/>
          </a:prstGeom>
          <a:noFill/>
        </p:spPr>
        <p:txBody>
          <a:bodyPr wrap="none" rtlCol="0">
            <a:spAutoFit/>
          </a:bodyPr>
          <a:lstStyle/>
          <a:p>
            <a:r>
              <a:rPr lang="en-US" sz="2800" dirty="0"/>
              <a:t>Note: The events change according to each control.</a:t>
            </a:r>
          </a:p>
        </p:txBody>
      </p:sp>
    </p:spTree>
    <p:extLst>
      <p:ext uri="{BB962C8B-B14F-4D97-AF65-F5344CB8AC3E}">
        <p14:creationId xmlns:p14="http://schemas.microsoft.com/office/powerpoint/2010/main" val="773781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7F22D8-F500-4EA1-968C-DCFE196AFAE4}"/>
              </a:ext>
            </a:extLst>
          </p:cNvPr>
          <p:cNvSpPr txBox="1"/>
          <p:nvPr/>
        </p:nvSpPr>
        <p:spPr>
          <a:xfrm>
            <a:off x="294967" y="294968"/>
            <a:ext cx="8480591" cy="461665"/>
          </a:xfrm>
          <a:prstGeom prst="rect">
            <a:avLst/>
          </a:prstGeom>
          <a:noFill/>
        </p:spPr>
        <p:txBody>
          <a:bodyPr wrap="none" rtlCol="0">
            <a:spAutoFit/>
          </a:bodyPr>
          <a:lstStyle/>
          <a:p>
            <a:pPr marL="457200" indent="-457200">
              <a:buFont typeface="Arial" panose="020B0604020202020204" pitchFamily="34" charset="0"/>
              <a:buChar char="•"/>
            </a:pPr>
            <a:r>
              <a:rPr lang="en-US" sz="2400" dirty="0"/>
              <a:t>We can change the properties of any control using source code</a:t>
            </a:r>
          </a:p>
        </p:txBody>
      </p:sp>
      <p:pic>
        <p:nvPicPr>
          <p:cNvPr id="3" name="Picture 2">
            <a:extLst>
              <a:ext uri="{FF2B5EF4-FFF2-40B4-BE49-F238E27FC236}">
                <a16:creationId xmlns:a16="http://schemas.microsoft.com/office/drawing/2014/main" id="{5D911559-6D1C-4D47-A85C-27EC960FF938}"/>
              </a:ext>
            </a:extLst>
          </p:cNvPr>
          <p:cNvPicPr>
            <a:picLocks noChangeAspect="1"/>
          </p:cNvPicPr>
          <p:nvPr/>
        </p:nvPicPr>
        <p:blipFill rotWithShape="1">
          <a:blip r:embed="rId2"/>
          <a:srcRect l="8710" t="9013" r="46532" b="10517"/>
          <a:stretch/>
        </p:blipFill>
        <p:spPr>
          <a:xfrm>
            <a:off x="744926" y="899650"/>
            <a:ext cx="5456903" cy="5515898"/>
          </a:xfrm>
          <a:prstGeom prst="rect">
            <a:avLst/>
          </a:prstGeom>
        </p:spPr>
      </p:pic>
      <p:sp>
        <p:nvSpPr>
          <p:cNvPr id="4" name="TextBox 3">
            <a:extLst>
              <a:ext uri="{FF2B5EF4-FFF2-40B4-BE49-F238E27FC236}">
                <a16:creationId xmlns:a16="http://schemas.microsoft.com/office/drawing/2014/main" id="{D4D13C26-D5E3-49B1-9752-C52CB1F74FC2}"/>
              </a:ext>
            </a:extLst>
          </p:cNvPr>
          <p:cNvSpPr txBox="1"/>
          <p:nvPr/>
        </p:nvSpPr>
        <p:spPr>
          <a:xfrm>
            <a:off x="6311943" y="1327354"/>
            <a:ext cx="5135131" cy="1323439"/>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chemeClr val="accent6"/>
                </a:solidFill>
              </a:rPr>
              <a:t>Double Click on the form interface you will see the source code</a:t>
            </a:r>
          </a:p>
          <a:p>
            <a:pPr marL="342900" indent="-342900">
              <a:buFont typeface="Arial" panose="020B0604020202020204" pitchFamily="34" charset="0"/>
              <a:buChar char="•"/>
            </a:pPr>
            <a:r>
              <a:rPr lang="en-US" sz="2000" b="1" dirty="0">
                <a:solidFill>
                  <a:schemeClr val="accent6"/>
                </a:solidFill>
              </a:rPr>
              <a:t>And then write your code to change the properties.</a:t>
            </a:r>
          </a:p>
        </p:txBody>
      </p:sp>
      <p:sp>
        <p:nvSpPr>
          <p:cNvPr id="5" name="Arrow: Curved Down 4">
            <a:extLst>
              <a:ext uri="{FF2B5EF4-FFF2-40B4-BE49-F238E27FC236}">
                <a16:creationId xmlns:a16="http://schemas.microsoft.com/office/drawing/2014/main" id="{BE91F6E2-20D4-4198-96D4-4DC2871D7736}"/>
              </a:ext>
            </a:extLst>
          </p:cNvPr>
          <p:cNvSpPr/>
          <p:nvPr/>
        </p:nvSpPr>
        <p:spPr>
          <a:xfrm rot="20646470" flipH="1" flipV="1">
            <a:off x="5243792" y="2828302"/>
            <a:ext cx="1704415" cy="786422"/>
          </a:xfrm>
          <a:prstGeom prst="curvedDownArrow">
            <a:avLst>
              <a:gd name="adj1" fmla="val 13433"/>
              <a:gd name="adj2" fmla="val 34380"/>
              <a:gd name="adj3" fmla="val 25088"/>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Tree>
    <p:extLst>
      <p:ext uri="{BB962C8B-B14F-4D97-AF65-F5344CB8AC3E}">
        <p14:creationId xmlns:p14="http://schemas.microsoft.com/office/powerpoint/2010/main" val="1442300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0C9D0CE-3863-4A62-8D33-DC3EC564097E}"/>
              </a:ext>
            </a:extLst>
          </p:cNvPr>
          <p:cNvPicPr>
            <a:picLocks noChangeAspect="1"/>
          </p:cNvPicPr>
          <p:nvPr/>
        </p:nvPicPr>
        <p:blipFill rotWithShape="1">
          <a:blip r:embed="rId2"/>
          <a:srcRect l="15000" t="13101" r="37217" b="28161"/>
          <a:stretch/>
        </p:blipFill>
        <p:spPr>
          <a:xfrm>
            <a:off x="519410" y="103239"/>
            <a:ext cx="9273520" cy="6409292"/>
          </a:xfrm>
          <a:prstGeom prst="rect">
            <a:avLst/>
          </a:prstGeom>
          <a:ln>
            <a:noFill/>
          </a:ln>
        </p:spPr>
      </p:pic>
      <p:sp>
        <p:nvSpPr>
          <p:cNvPr id="3" name="Right Brace 2">
            <a:extLst>
              <a:ext uri="{FF2B5EF4-FFF2-40B4-BE49-F238E27FC236}">
                <a16:creationId xmlns:a16="http://schemas.microsoft.com/office/drawing/2014/main" id="{8CB74B51-6604-4E89-A1CE-F489E503093B}"/>
              </a:ext>
            </a:extLst>
          </p:cNvPr>
          <p:cNvSpPr/>
          <p:nvPr/>
        </p:nvSpPr>
        <p:spPr>
          <a:xfrm>
            <a:off x="7226709" y="4852219"/>
            <a:ext cx="176981" cy="899652"/>
          </a:xfrm>
          <a:prstGeom prst="rightBrace">
            <a:avLst>
              <a:gd name="adj1" fmla="val 19872"/>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a:extLst>
              <a:ext uri="{FF2B5EF4-FFF2-40B4-BE49-F238E27FC236}">
                <a16:creationId xmlns:a16="http://schemas.microsoft.com/office/drawing/2014/main" id="{D80DD6CA-6E9A-46A0-A479-8632F7A92033}"/>
              </a:ext>
            </a:extLst>
          </p:cNvPr>
          <p:cNvSpPr txBox="1"/>
          <p:nvPr/>
        </p:nvSpPr>
        <p:spPr>
          <a:xfrm>
            <a:off x="7787150" y="4978879"/>
            <a:ext cx="32004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The code will run with loading the form</a:t>
            </a:r>
          </a:p>
        </p:txBody>
      </p:sp>
      <p:pic>
        <p:nvPicPr>
          <p:cNvPr id="6" name="Picture 5" descr="Form1">
            <a:extLst>
              <a:ext uri="{FF2B5EF4-FFF2-40B4-BE49-F238E27FC236}">
                <a16:creationId xmlns:a16="http://schemas.microsoft.com/office/drawing/2014/main" id="{54C63E7A-3ADF-4AD0-A368-B09F68ED5B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7562" y="439413"/>
            <a:ext cx="4262285" cy="4262285"/>
          </a:xfrm>
          <a:prstGeom prst="rect">
            <a:avLst/>
          </a:prstGeom>
        </p:spPr>
      </p:pic>
    </p:spTree>
    <p:extLst>
      <p:ext uri="{BB962C8B-B14F-4D97-AF65-F5344CB8AC3E}">
        <p14:creationId xmlns:p14="http://schemas.microsoft.com/office/powerpoint/2010/main" val="324529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1E23F2-E677-4E59-B142-ECCB0899BC31}"/>
              </a:ext>
            </a:extLst>
          </p:cNvPr>
          <p:cNvSpPr/>
          <p:nvPr/>
        </p:nvSpPr>
        <p:spPr>
          <a:xfrm>
            <a:off x="365971" y="161921"/>
            <a:ext cx="1608133" cy="369332"/>
          </a:xfrm>
          <a:prstGeom prst="rect">
            <a:avLst/>
          </a:prstGeom>
        </p:spPr>
        <p:txBody>
          <a:bodyPr wrap="none">
            <a:spAutoFit/>
          </a:bodyPr>
          <a:lstStyle/>
          <a:p>
            <a:r>
              <a:rPr lang="en-US" b="1" dirty="0">
                <a:solidFill>
                  <a:srgbClr val="222222"/>
                </a:solidFill>
                <a:latin typeface="Source Sans Pro" panose="020B0503030403020204" pitchFamily="34" charset="0"/>
                <a:ea typeface="Times New Roman" panose="02020603050405020304" pitchFamily="18" charset="0"/>
              </a:rPr>
              <a:t>C# Hello World</a:t>
            </a:r>
            <a:endParaRPr lang="en-US" sz="1600" b="1"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0EF64F7F-EA78-47A3-A78F-32749287C0C7}"/>
              </a:ext>
            </a:extLst>
          </p:cNvPr>
          <p:cNvSpPr/>
          <p:nvPr/>
        </p:nvSpPr>
        <p:spPr>
          <a:xfrm>
            <a:off x="365971" y="696084"/>
            <a:ext cx="10252868" cy="369332"/>
          </a:xfrm>
          <a:prstGeom prst="rect">
            <a:avLst/>
          </a:prstGeom>
        </p:spPr>
        <p:txBody>
          <a:bodyPr wrap="square">
            <a:spAutoFit/>
          </a:bodyPr>
          <a:lstStyle/>
          <a:p>
            <a:r>
              <a:rPr lang="en-US"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1) </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After launching Visual Studio, you need to choose the menu option New-&gt;Project</a:t>
            </a:r>
            <a:endParaRPr lang="en-US" dirty="0"/>
          </a:p>
        </p:txBody>
      </p:sp>
      <p:pic>
        <p:nvPicPr>
          <p:cNvPr id="4" name="Picture 3" descr="https://www.guru99.com/images/c-sharp-net/052716_0436_CWindowsFor2.png">
            <a:extLst>
              <a:ext uri="{FF2B5EF4-FFF2-40B4-BE49-F238E27FC236}">
                <a16:creationId xmlns:a16="http://schemas.microsoft.com/office/drawing/2014/main" id="{4EEB8A43-D6AD-46C9-A9A6-EE4E088BDEC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00212" y="1420535"/>
            <a:ext cx="9361427" cy="5024509"/>
          </a:xfrm>
          <a:prstGeom prst="rect">
            <a:avLst/>
          </a:prstGeom>
          <a:noFill/>
          <a:ln>
            <a:noFill/>
          </a:ln>
        </p:spPr>
      </p:pic>
    </p:spTree>
    <p:extLst>
      <p:ext uri="{BB962C8B-B14F-4D97-AF65-F5344CB8AC3E}">
        <p14:creationId xmlns:p14="http://schemas.microsoft.com/office/powerpoint/2010/main" val="299972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D16968-CAF4-4039-857D-6B183C5F3B56}"/>
              </a:ext>
            </a:extLst>
          </p:cNvPr>
          <p:cNvSpPr/>
          <p:nvPr/>
        </p:nvSpPr>
        <p:spPr>
          <a:xfrm>
            <a:off x="216309" y="231254"/>
            <a:ext cx="11626645" cy="671722"/>
          </a:xfrm>
          <a:prstGeom prst="rect">
            <a:avLst/>
          </a:prstGeom>
        </p:spPr>
        <p:txBody>
          <a:bodyPr wrap="square">
            <a:spAutoFit/>
          </a:bodyPr>
          <a:lstStyle/>
          <a:p>
            <a:pPr>
              <a:lnSpc>
                <a:spcPct val="107000"/>
              </a:lnSpc>
              <a:spcAft>
                <a:spcPts val="800"/>
              </a:spcAft>
            </a:pPr>
            <a:r>
              <a:rPr lang="en-US"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2)</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 The next step is to choose the project type as a Windows Forms application. Here we also need to mention the name and location of our project.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descr="C# Windows Forms Application">
            <a:extLst>
              <a:ext uri="{FF2B5EF4-FFF2-40B4-BE49-F238E27FC236}">
                <a16:creationId xmlns:a16="http://schemas.microsoft.com/office/drawing/2014/main" id="{59213157-3FE6-4DB7-B13A-B7F6E18968A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9432" y="1076632"/>
            <a:ext cx="9969910" cy="5147187"/>
          </a:xfrm>
          <a:prstGeom prst="rect">
            <a:avLst/>
          </a:prstGeom>
          <a:noFill/>
          <a:ln>
            <a:noFill/>
          </a:ln>
        </p:spPr>
      </p:pic>
    </p:spTree>
    <p:extLst>
      <p:ext uri="{BB962C8B-B14F-4D97-AF65-F5344CB8AC3E}">
        <p14:creationId xmlns:p14="http://schemas.microsoft.com/office/powerpoint/2010/main" val="2307004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54B715-D4B6-4969-ABF7-74EEBC5E8A10}"/>
              </a:ext>
            </a:extLst>
          </p:cNvPr>
          <p:cNvSpPr/>
          <p:nvPr/>
        </p:nvSpPr>
        <p:spPr>
          <a:xfrm>
            <a:off x="231057" y="170906"/>
            <a:ext cx="11375923" cy="369332"/>
          </a:xfrm>
          <a:prstGeom prst="rect">
            <a:avLst/>
          </a:prstGeom>
        </p:spPr>
        <p:txBody>
          <a:bodyPr wrap="square">
            <a:spAutoFit/>
          </a:bodyPr>
          <a:lstStyle/>
          <a:p>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If the above steps are followed, you will get the below output in Visual Studio</a:t>
            </a:r>
            <a:endParaRPr lang="en-US" dirty="0"/>
          </a:p>
        </p:txBody>
      </p:sp>
      <p:pic>
        <p:nvPicPr>
          <p:cNvPr id="3" name="Picture 2" descr="C# Windows Forms Application">
            <a:extLst>
              <a:ext uri="{FF2B5EF4-FFF2-40B4-BE49-F238E27FC236}">
                <a16:creationId xmlns:a16="http://schemas.microsoft.com/office/drawing/2014/main" id="{D5F0D50A-8E18-47DE-93B9-1EE3D6D4D5F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30942" y="899653"/>
            <a:ext cx="9896168" cy="5176682"/>
          </a:xfrm>
          <a:prstGeom prst="rect">
            <a:avLst/>
          </a:prstGeom>
          <a:noFill/>
          <a:ln>
            <a:noFill/>
          </a:ln>
        </p:spPr>
      </p:pic>
    </p:spTree>
    <p:extLst>
      <p:ext uri="{BB962C8B-B14F-4D97-AF65-F5344CB8AC3E}">
        <p14:creationId xmlns:p14="http://schemas.microsoft.com/office/powerpoint/2010/main" val="2356394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AD76B5B-6C80-4C79-B002-58993817C5AF}"/>
              </a:ext>
            </a:extLst>
          </p:cNvPr>
          <p:cNvSpPr/>
          <p:nvPr/>
        </p:nvSpPr>
        <p:spPr>
          <a:xfrm>
            <a:off x="103239" y="124476"/>
            <a:ext cx="11503742" cy="1765996"/>
          </a:xfrm>
          <a:prstGeom prst="rect">
            <a:avLst/>
          </a:prstGeom>
        </p:spPr>
        <p:txBody>
          <a:bodyPr wrap="square">
            <a:spAutoFit/>
          </a:bodyPr>
          <a:lstStyle/>
          <a:p>
            <a:pPr>
              <a:lnSpc>
                <a:spcPct val="107000"/>
              </a:lnSpc>
              <a:spcAft>
                <a:spcPts val="800"/>
              </a:spcAf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In the Solution Explorer, you will also be able to see the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DemoApplication</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Solution. This solution will contain the below 2 project files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A Form application called Forms1.cs. This file will contain all the code for the Windows Form application.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The Main program called </a:t>
            </a:r>
            <a:r>
              <a:rPr lang="en-US" dirty="0" err="1">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Program.cs</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is default code file which is created when a new application is created in Visual Studio. This code will contain the startup code for the application as a whole.</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descr="C# Windows Forms Application">
            <a:extLst>
              <a:ext uri="{FF2B5EF4-FFF2-40B4-BE49-F238E27FC236}">
                <a16:creationId xmlns:a16="http://schemas.microsoft.com/office/drawing/2014/main" id="{36FB92B5-10B9-4CB5-B5B4-F24B41F841F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67764" y="2125867"/>
            <a:ext cx="8433435" cy="4496159"/>
          </a:xfrm>
          <a:prstGeom prst="rect">
            <a:avLst/>
          </a:prstGeom>
          <a:noFill/>
          <a:ln>
            <a:noFill/>
          </a:ln>
        </p:spPr>
      </p:pic>
    </p:spTree>
    <p:extLst>
      <p:ext uri="{BB962C8B-B14F-4D97-AF65-F5344CB8AC3E}">
        <p14:creationId xmlns:p14="http://schemas.microsoft.com/office/powerpoint/2010/main" val="3724631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7797C2-E70A-40B8-A25D-058EA41DD814}"/>
              </a:ext>
            </a:extLst>
          </p:cNvPr>
          <p:cNvSpPr/>
          <p:nvPr/>
        </p:nvSpPr>
        <p:spPr>
          <a:xfrm>
            <a:off x="260554" y="200403"/>
            <a:ext cx="9738851" cy="400110"/>
          </a:xfrm>
          <a:prstGeom prst="rect">
            <a:avLst/>
          </a:prstGeom>
        </p:spPr>
        <p:txBody>
          <a:bodyPr wrap="square">
            <a:spAutoFit/>
          </a:bodyPr>
          <a:lstStyle/>
          <a:p>
            <a:r>
              <a:rPr lang="en-US" sz="2000" dirty="0">
                <a:solidFill>
                  <a:schemeClr val="accent2"/>
                </a:solidFill>
                <a:latin typeface="Source Sans Pro" panose="020B0503030403020204" pitchFamily="34" charset="0"/>
                <a:ea typeface="Times New Roman" panose="02020603050405020304" pitchFamily="18" charset="0"/>
                <a:cs typeface="Times New Roman" panose="02020603050405020304" pitchFamily="18" charset="0"/>
              </a:rPr>
              <a:t>On the left-hand side of Visual Studio, you will also see a </a:t>
            </a:r>
            <a:r>
              <a:rPr lang="en-US" sz="2000" dirty="0" err="1">
                <a:solidFill>
                  <a:schemeClr val="accent2"/>
                </a:solidFill>
                <a:latin typeface="Source Sans Pro" panose="020B0503030403020204" pitchFamily="34" charset="0"/>
                <a:ea typeface="Times New Roman" panose="02020603050405020304" pitchFamily="18" charset="0"/>
                <a:cs typeface="Times New Roman" panose="02020603050405020304" pitchFamily="18" charset="0"/>
              </a:rPr>
              <a:t>ToolBox</a:t>
            </a:r>
            <a:endParaRPr lang="en-US" sz="2000" dirty="0">
              <a:solidFill>
                <a:schemeClr val="accent2"/>
              </a:solidFill>
            </a:endParaRPr>
          </a:p>
        </p:txBody>
      </p:sp>
      <p:sp>
        <p:nvSpPr>
          <p:cNvPr id="3" name="Rectangle 2">
            <a:extLst>
              <a:ext uri="{FF2B5EF4-FFF2-40B4-BE49-F238E27FC236}">
                <a16:creationId xmlns:a16="http://schemas.microsoft.com/office/drawing/2014/main" id="{3BE0B40C-10BE-411B-86BC-0C2AE1149FEF}"/>
              </a:ext>
            </a:extLst>
          </p:cNvPr>
          <p:cNvSpPr/>
          <p:nvPr/>
        </p:nvSpPr>
        <p:spPr>
          <a:xfrm>
            <a:off x="562894" y="600513"/>
            <a:ext cx="9134169" cy="369332"/>
          </a:xfrm>
          <a:prstGeom prst="rect">
            <a:avLst/>
          </a:prstGeom>
        </p:spPr>
        <p:txBody>
          <a:bodyPr wrap="square">
            <a:spAutoFit/>
          </a:bodyPr>
          <a:lstStyle/>
          <a:p>
            <a:pPr marL="285750" indent="-285750">
              <a:buFont typeface="Arial" panose="020B0604020202020204" pitchFamily="34" charset="0"/>
              <a:buChar char="•"/>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The toolbox contains all the controls which can be added to a Windows Forms</a:t>
            </a:r>
            <a:endParaRPr lang="en-US" dirty="0"/>
          </a:p>
        </p:txBody>
      </p:sp>
      <p:pic>
        <p:nvPicPr>
          <p:cNvPr id="4" name="Picture 3" descr="C# Windows Forms Application">
            <a:extLst>
              <a:ext uri="{FF2B5EF4-FFF2-40B4-BE49-F238E27FC236}">
                <a16:creationId xmlns:a16="http://schemas.microsoft.com/office/drawing/2014/main" id="{6ED2E885-9BF6-4510-9017-D61F541863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07573" y="1369956"/>
            <a:ext cx="8391831" cy="5287642"/>
          </a:xfrm>
          <a:prstGeom prst="rect">
            <a:avLst/>
          </a:prstGeom>
          <a:noFill/>
          <a:ln>
            <a:noFill/>
          </a:ln>
        </p:spPr>
      </p:pic>
    </p:spTree>
    <p:extLst>
      <p:ext uri="{BB962C8B-B14F-4D97-AF65-F5344CB8AC3E}">
        <p14:creationId xmlns:p14="http://schemas.microsoft.com/office/powerpoint/2010/main" val="3027027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4F6F06-9C5A-48E3-930A-1242F21FA578}"/>
              </a:ext>
            </a:extLst>
          </p:cNvPr>
          <p:cNvSpPr/>
          <p:nvPr/>
        </p:nvSpPr>
        <p:spPr>
          <a:xfrm>
            <a:off x="245805" y="185654"/>
            <a:ext cx="9679859" cy="646331"/>
          </a:xfrm>
          <a:prstGeom prst="rect">
            <a:avLst/>
          </a:prstGeom>
        </p:spPr>
        <p:txBody>
          <a:bodyPr wrap="square">
            <a:spAutoFit/>
          </a:bodyPr>
          <a:lstStyle/>
          <a:p>
            <a:r>
              <a:rPr lang="en-US" b="1" dirty="0">
                <a:solidFill>
                  <a:srgbClr val="222222"/>
                </a:solidFill>
                <a:latin typeface="Source Sans Pro" panose="020B0503030403020204" pitchFamily="34" charset="0"/>
                <a:ea typeface="Calibri" panose="020F0502020204030204" pitchFamily="34" charset="0"/>
                <a:cs typeface="Arial" panose="020B0604020202020204" pitchFamily="34" charset="0"/>
              </a:rPr>
              <a:t>Step 3)</a:t>
            </a:r>
            <a:r>
              <a:rPr lang="en-US" dirty="0">
                <a:solidFill>
                  <a:srgbClr val="222222"/>
                </a:solidFill>
                <a:latin typeface="Source Sans Pro" panose="020B0503030403020204" pitchFamily="34" charset="0"/>
                <a:ea typeface="Calibri" panose="020F0502020204030204" pitchFamily="34" charset="0"/>
                <a:cs typeface="Arial" panose="020B0604020202020204" pitchFamily="34" charset="0"/>
              </a:rPr>
              <a:t> In this step, we will now add a label to the Form which will display "Hello World." </a:t>
            </a:r>
          </a:p>
          <a:p>
            <a:r>
              <a:rPr lang="en-US" dirty="0"/>
              <a:t>Once you drag the label to the form, you can see the label embedded on the form as shown below</a:t>
            </a:r>
          </a:p>
        </p:txBody>
      </p:sp>
      <p:pic>
        <p:nvPicPr>
          <p:cNvPr id="3" name="Picture 2" descr="C# Windows Forms Application">
            <a:extLst>
              <a:ext uri="{FF2B5EF4-FFF2-40B4-BE49-F238E27FC236}">
                <a16:creationId xmlns:a16="http://schemas.microsoft.com/office/drawing/2014/main" id="{D6FF466C-B345-4C2E-A35D-C0A9B781F51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7283" y="1282126"/>
            <a:ext cx="6740433" cy="4705719"/>
          </a:xfrm>
          <a:prstGeom prst="rect">
            <a:avLst/>
          </a:prstGeom>
          <a:noFill/>
          <a:ln>
            <a:noFill/>
          </a:ln>
        </p:spPr>
      </p:pic>
      <p:pic>
        <p:nvPicPr>
          <p:cNvPr id="4" name="Picture 3" descr="C# Windows Forms Application">
            <a:extLst>
              <a:ext uri="{FF2B5EF4-FFF2-40B4-BE49-F238E27FC236}">
                <a16:creationId xmlns:a16="http://schemas.microsoft.com/office/drawing/2014/main" id="{C6DD2218-3D45-4453-BD7E-E568FD59211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51176" y="1985552"/>
            <a:ext cx="4390102" cy="3766318"/>
          </a:xfrm>
          <a:prstGeom prst="rect">
            <a:avLst/>
          </a:prstGeom>
          <a:noFill/>
          <a:ln>
            <a:noFill/>
          </a:ln>
        </p:spPr>
      </p:pic>
    </p:spTree>
    <p:extLst>
      <p:ext uri="{BB962C8B-B14F-4D97-AF65-F5344CB8AC3E}">
        <p14:creationId xmlns:p14="http://schemas.microsoft.com/office/powerpoint/2010/main" val="169389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F7D67C-B4E2-4F05-9625-7870D98F9359}"/>
              </a:ext>
            </a:extLst>
          </p:cNvPr>
          <p:cNvSpPr/>
          <p:nvPr/>
        </p:nvSpPr>
        <p:spPr>
          <a:xfrm>
            <a:off x="275303" y="128713"/>
            <a:ext cx="10417278" cy="375359"/>
          </a:xfrm>
          <a:prstGeom prst="rect">
            <a:avLst/>
          </a:prstGeom>
        </p:spPr>
        <p:txBody>
          <a:bodyPr wrap="square">
            <a:spAutoFit/>
          </a:bodyPr>
          <a:lstStyle/>
          <a:p>
            <a:pPr>
              <a:lnSpc>
                <a:spcPct val="107000"/>
              </a:lnSpc>
              <a:spcAft>
                <a:spcPts val="800"/>
              </a:spcAft>
            </a:pPr>
            <a:r>
              <a:rPr lang="en-US" b="1"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Step 4)</a:t>
            </a: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 The next step is to go to the properties of the control and Change the text to 'Hello World'.</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descr="C# Windows Forms Application">
            <a:extLst>
              <a:ext uri="{FF2B5EF4-FFF2-40B4-BE49-F238E27FC236}">
                <a16:creationId xmlns:a16="http://schemas.microsoft.com/office/drawing/2014/main" id="{963546F5-861F-494D-9E92-8CF11E20D0C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81096" y="709929"/>
            <a:ext cx="9713278" cy="5041941"/>
          </a:xfrm>
          <a:prstGeom prst="rect">
            <a:avLst/>
          </a:prstGeom>
          <a:noFill/>
          <a:ln>
            <a:noFill/>
          </a:ln>
        </p:spPr>
      </p:pic>
    </p:spTree>
    <p:extLst>
      <p:ext uri="{BB962C8B-B14F-4D97-AF65-F5344CB8AC3E}">
        <p14:creationId xmlns:p14="http://schemas.microsoft.com/office/powerpoint/2010/main" val="3950691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 Windows Forms Application">
            <a:extLst>
              <a:ext uri="{FF2B5EF4-FFF2-40B4-BE49-F238E27FC236}">
                <a16:creationId xmlns:a16="http://schemas.microsoft.com/office/drawing/2014/main" id="{E3794D92-442F-4046-B47E-33C2AA2F57C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89587" y="1696065"/>
            <a:ext cx="8188437" cy="4826358"/>
          </a:xfrm>
          <a:prstGeom prst="rect">
            <a:avLst/>
          </a:prstGeom>
          <a:noFill/>
          <a:ln>
            <a:noFill/>
          </a:ln>
        </p:spPr>
      </p:pic>
      <p:sp>
        <p:nvSpPr>
          <p:cNvPr id="3" name="Rectangle 2">
            <a:extLst>
              <a:ext uri="{FF2B5EF4-FFF2-40B4-BE49-F238E27FC236}">
                <a16:creationId xmlns:a16="http://schemas.microsoft.com/office/drawing/2014/main" id="{0A32658C-CF88-4356-BF66-215BCC8FB980}"/>
              </a:ext>
            </a:extLst>
          </p:cNvPr>
          <p:cNvSpPr/>
          <p:nvPr/>
        </p:nvSpPr>
        <p:spPr>
          <a:xfrm>
            <a:off x="176981" y="468309"/>
            <a:ext cx="11312013" cy="671722"/>
          </a:xfrm>
          <a:prstGeom prst="rect">
            <a:avLst/>
          </a:prstGeom>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dirty="0">
                <a:solidFill>
                  <a:srgbClr val="222222"/>
                </a:solidFill>
                <a:latin typeface="Source Sans Pro" panose="020B0503030403020204" pitchFamily="34" charset="0"/>
                <a:ea typeface="Times New Roman" panose="02020603050405020304" pitchFamily="18" charset="0"/>
                <a:cs typeface="Times New Roman" panose="02020603050405020304" pitchFamily="18" charset="0"/>
              </a:rPr>
              <a:t>The properties panel also shows up in Visual Studio. So for the label control, in the properties control, go to the Text section and enter "Hello World".</a:t>
            </a:r>
            <a:endParaRPr lang="en-US" sz="1400" dirty="0">
              <a:solidFill>
                <a:srgbClr val="222222"/>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510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1134</TotalTime>
  <Words>879</Words>
  <Application>Microsoft Office PowerPoint</Application>
  <PresentationFormat>Widescreen</PresentationFormat>
  <Paragraphs>113</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Segoe UI</vt:lpstr>
      <vt:lpstr>Source Sans Pro</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50</cp:revision>
  <dcterms:created xsi:type="dcterms:W3CDTF">2019-11-02T19:50:47Z</dcterms:created>
  <dcterms:modified xsi:type="dcterms:W3CDTF">2019-12-07T18:54:55Z</dcterms:modified>
</cp:coreProperties>
</file>