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80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BFC802-DBAA-4F33-A5CA-DE40B12245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762000"/>
            <a:ext cx="7772400" cy="1470025"/>
          </a:xfrm>
        </p:spPr>
        <p:txBody>
          <a:bodyPr/>
          <a:lstStyle/>
          <a:p>
            <a:r>
              <a:rPr lang="en-US" dirty="0" smtClean="0"/>
              <a:t>Object Oriented </a:t>
            </a:r>
            <a:r>
              <a:rPr lang="en-US" dirty="0"/>
              <a:t>Programming</a:t>
            </a:r>
            <a:br>
              <a:rPr lang="en-US" dirty="0"/>
            </a:br>
            <a:r>
              <a:rPr lang="en-US" dirty="0"/>
              <a:t>Polymorphism</a:t>
            </a:r>
            <a:endParaRPr lang="ar-IQ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E273873-F052-4D97-9579-8FBB191E4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2895600"/>
            <a:ext cx="7239000" cy="3352800"/>
          </a:xfrm>
        </p:spPr>
        <p:txBody>
          <a:bodyPr>
            <a:normAutofit fontScale="92500" lnSpcReduction="20000"/>
          </a:bodyPr>
          <a:lstStyle/>
          <a:p>
            <a:r>
              <a:rPr lang="en-US" altLang="ar-IQ" sz="3600" dirty="0" smtClean="0"/>
              <a:t> </a:t>
            </a:r>
            <a:r>
              <a:rPr lang="en-US" altLang="ar-IQ" sz="3600" dirty="0"/>
              <a:t>Safeen H. </a:t>
            </a:r>
            <a:r>
              <a:rPr lang="en-US" altLang="ar-IQ" sz="3600" dirty="0" err="1" smtClean="0"/>
              <a:t>Rasool</a:t>
            </a:r>
            <a:endParaRPr lang="en-US" altLang="ar-IQ" sz="3600" dirty="0" smtClean="0"/>
          </a:p>
          <a:p>
            <a:r>
              <a:rPr lang="en-US" altLang="ar-IQ" sz="3600" dirty="0" smtClean="0"/>
              <a:t>OOP</a:t>
            </a:r>
            <a:endParaRPr lang="en-US" altLang="ar-IQ" sz="3600" dirty="0"/>
          </a:p>
          <a:p>
            <a:r>
              <a:rPr lang="en-US" altLang="ar-IQ" dirty="0" err="1"/>
              <a:t>Salahaddin</a:t>
            </a:r>
            <a:r>
              <a:rPr lang="en-US" altLang="ar-IQ" dirty="0"/>
              <a:t> University-Erbil</a:t>
            </a:r>
            <a:br>
              <a:rPr lang="en-US" altLang="ar-IQ" dirty="0"/>
            </a:br>
            <a:r>
              <a:rPr lang="en-US" altLang="ar-IQ" dirty="0"/>
              <a:t>College of Science, Computer Science </a:t>
            </a:r>
            <a:r>
              <a:rPr lang="en-US" altLang="ar-IQ" dirty="0" smtClean="0"/>
              <a:t>Department</a:t>
            </a:r>
          </a:p>
          <a:p>
            <a:r>
              <a:rPr lang="en-US" altLang="ar-IQ" dirty="0" smtClean="0"/>
              <a:t>Lecture 8</a:t>
            </a:r>
          </a:p>
          <a:p>
            <a:r>
              <a:rPr lang="en-US" altLang="ar-IQ" dirty="0" smtClean="0"/>
              <a:t>Second Year Students </a:t>
            </a:r>
            <a:endParaRPr lang="en-US" altLang="ar-IQ" dirty="0"/>
          </a:p>
        </p:txBody>
      </p:sp>
    </p:spTree>
    <p:extLst>
      <p:ext uri="{BB962C8B-B14F-4D97-AF65-F5344CB8AC3E}">
        <p14:creationId xmlns:p14="http://schemas.microsoft.com/office/powerpoint/2010/main" val="2023479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84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C++ inline function</a:t>
            </a:r>
            <a:endParaRPr lang="ar-IQ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715962"/>
            <a:ext cx="8458200" cy="5913438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compiler places a copy of the code of that function at each point where the function is called at compile time.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inline a function, place the keyword </a:t>
            </a:r>
            <a:r>
              <a:rPr lang="en-US" b="1" dirty="0"/>
              <a:t>inline</a:t>
            </a:r>
            <a:r>
              <a:rPr lang="en-US" dirty="0"/>
              <a:t> before the function name and define the function before any calls are made to the function. </a:t>
            </a:r>
            <a:endParaRPr lang="en-US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compiler can ignore the inline qualifier in case defined function is more than a line.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909942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</a:t>
            </a:r>
            <a:r>
              <a:rPr lang="en-US" smtClean="0"/>
              <a:t>function example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inline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Max(</a:t>
            </a:r>
            <a:r>
              <a:rPr lang="en-US" dirty="0" err="1"/>
              <a:t>int</a:t>
            </a:r>
            <a:r>
              <a:rPr lang="en-US" dirty="0"/>
              <a:t> x, </a:t>
            </a:r>
            <a:r>
              <a:rPr lang="en-US" dirty="0" err="1"/>
              <a:t>int</a:t>
            </a:r>
            <a:r>
              <a:rPr lang="en-US" dirty="0"/>
              <a:t> y)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return (x &gt; y)? x : y;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 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"Max (20,10): " &lt;&lt; Max(20,10)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"Max (0,200): " &lt;&lt; Max(0,200)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"Max (100,1010): " &lt;&lt; Max(100,1010)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return 0;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66019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163E99-CE53-47D7-8732-85AA9DD96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Polymorphism in C++</a:t>
            </a:r>
            <a:endParaRPr lang="ar-IQ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ABD192-D3F7-4AFA-8161-B91BDC4A6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35562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The term "Polymorphism" is the combination of "poly" + "morphs" which means many forms. It is a </a:t>
            </a:r>
            <a:r>
              <a:rPr lang="en-US" dirty="0" err="1"/>
              <a:t>greek</a:t>
            </a:r>
            <a:r>
              <a:rPr lang="en-US" dirty="0"/>
              <a:t> word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we </a:t>
            </a:r>
            <a:r>
              <a:rPr lang="en-US" dirty="0"/>
              <a:t>can define polymorphism as the ability of a message to be displayed in more than one form.</a:t>
            </a:r>
          </a:p>
          <a:p>
            <a:pPr fontAlgn="base"/>
            <a:r>
              <a:rPr lang="en-US" dirty="0" smtClean="0"/>
              <a:t>a person have </a:t>
            </a:r>
            <a:r>
              <a:rPr lang="en-US" dirty="0"/>
              <a:t>different behavior in different situations. </a:t>
            </a:r>
            <a:br>
              <a:rPr lang="en-US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13573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EAE817-8F55-4B9D-A297-117D92119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There are two types of polymorphism in C</a:t>
            </a:r>
            <a:r>
              <a:rPr lang="en-US" sz="3200" dirty="0" smtClean="0"/>
              <a:t>++:</a:t>
            </a:r>
            <a:endParaRPr lang="ar-IQ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D0B691-47D8-49F4-BEC1-98130A465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8" name="Picture 4" descr="C++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399"/>
            <a:ext cx="7772400" cy="4851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489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F61BA1-CD69-49DC-9419-3ABED21DE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6248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In C++ polymorphism is mainly divided </a:t>
            </a:r>
            <a:r>
              <a:rPr lang="en-US" b="1" dirty="0" smtClean="0"/>
              <a:t>into:</a:t>
            </a:r>
            <a:endParaRPr lang="en-US" b="1" dirty="0"/>
          </a:p>
          <a:p>
            <a:pPr lvl="1"/>
            <a:r>
              <a:rPr lang="en-US" dirty="0"/>
              <a:t>Compile time Polymorphism</a:t>
            </a:r>
          </a:p>
          <a:p>
            <a:pPr lvl="1"/>
            <a:r>
              <a:rPr lang="en-US" dirty="0"/>
              <a:t>Runtime Polymorphism</a:t>
            </a:r>
          </a:p>
          <a:p>
            <a:pPr marL="0" indent="0">
              <a:buNone/>
            </a:pPr>
            <a:r>
              <a:rPr lang="en-US" b="1" dirty="0" smtClean="0"/>
              <a:t>1- Compile </a:t>
            </a:r>
            <a:r>
              <a:rPr lang="en-US" b="1" dirty="0"/>
              <a:t>time polymorphism</a:t>
            </a:r>
            <a:r>
              <a:rPr lang="en-US" dirty="0"/>
              <a:t>: This type of polymorphism is achieved by function </a:t>
            </a:r>
            <a:r>
              <a:rPr lang="en-US" dirty="0" smtClean="0"/>
              <a:t>overloading </a:t>
            </a:r>
            <a:r>
              <a:rPr lang="en-US" dirty="0"/>
              <a:t>or operator overloading. 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information </a:t>
            </a:r>
            <a:r>
              <a:rPr lang="en-US" dirty="0" smtClean="0"/>
              <a:t>available </a:t>
            </a:r>
            <a:r>
              <a:rPr lang="en-US" dirty="0"/>
              <a:t>at the compile </a:t>
            </a:r>
            <a:r>
              <a:rPr lang="en-US" dirty="0" smtClean="0"/>
              <a:t>time, </a:t>
            </a:r>
            <a:r>
              <a:rPr lang="en-US" dirty="0"/>
              <a:t>therefore, compiler selects the appropriate function at the compile time.</a:t>
            </a:r>
          </a:p>
          <a:p>
            <a:pPr lvl="1"/>
            <a:r>
              <a:rPr lang="en-US" b="1" dirty="0"/>
              <a:t>Function Overloading</a:t>
            </a:r>
            <a:r>
              <a:rPr lang="en-US" dirty="0"/>
              <a:t>: When there are multiple functions with same name but different parameters then these functions are said to be </a:t>
            </a:r>
            <a:r>
              <a:rPr lang="en-US" b="1" dirty="0"/>
              <a:t>overloaded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Functions can be overloaded by </a:t>
            </a:r>
            <a:r>
              <a:rPr lang="en-US" b="1" dirty="0"/>
              <a:t>change in number of arguments</a:t>
            </a:r>
            <a:r>
              <a:rPr lang="en-US" dirty="0"/>
              <a:t> or/and </a:t>
            </a:r>
            <a:r>
              <a:rPr lang="en-US" b="1" dirty="0"/>
              <a:t>change in type of arguments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43108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7F7D6A-B643-4FE5-B020-DC9737ED0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Compile time polymorphism</a:t>
            </a:r>
            <a:r>
              <a:rPr lang="en-US" dirty="0"/>
              <a:t>:</a:t>
            </a:r>
            <a:endParaRPr lang="en-US" b="1" dirty="0"/>
          </a:p>
          <a:p>
            <a:pPr lvl="1"/>
            <a:r>
              <a:rPr lang="en-US" b="1" dirty="0"/>
              <a:t>Operator Overloading</a:t>
            </a:r>
            <a:r>
              <a:rPr lang="en-US" dirty="0"/>
              <a:t>: C++ also provide option to overload operators. For example, we can make the operator (‘+’) for string class to concatenate two strings.</a:t>
            </a:r>
          </a:p>
          <a:p>
            <a:pPr marL="0" indent="0">
              <a:buNone/>
            </a:pPr>
            <a:r>
              <a:rPr lang="en-US" b="1" dirty="0" smtClean="0"/>
              <a:t>2- Runtime </a:t>
            </a:r>
            <a:r>
              <a:rPr lang="en-US" b="1" dirty="0"/>
              <a:t>polymorphism</a:t>
            </a:r>
            <a:r>
              <a:rPr lang="en-US" dirty="0"/>
              <a:t>:  is achieved when the object's method is invoked at the run time instead of compile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</a:t>
            </a:r>
            <a:r>
              <a:rPr lang="en-US" dirty="0"/>
              <a:t>type of polymorphism is achieved by Function Overriding. </a:t>
            </a:r>
          </a:p>
          <a:p>
            <a:pPr lvl="1"/>
            <a:r>
              <a:rPr lang="en-US" b="1" dirty="0"/>
              <a:t>Function overriding</a:t>
            </a:r>
            <a:r>
              <a:rPr lang="en-US" dirty="0"/>
              <a:t> When child class declares a method, which is already present in the parent class then this is called function overriding, here child class overrides the parent class</a:t>
            </a:r>
            <a:r>
              <a:rPr lang="en-US" dirty="0" smtClean="0"/>
              <a:t>. That base function is said to be </a:t>
            </a:r>
            <a:r>
              <a:rPr lang="en-US" b="1" dirty="0" smtClean="0"/>
              <a:t>overridden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method </a:t>
            </a:r>
            <a:r>
              <a:rPr lang="en-US" dirty="0"/>
              <a:t>overriding </a:t>
            </a:r>
            <a:r>
              <a:rPr lang="en-US" dirty="0" smtClean="0"/>
              <a:t>is </a:t>
            </a:r>
            <a:r>
              <a:rPr lang="en-US" dirty="0"/>
              <a:t>also known as </a:t>
            </a:r>
            <a:r>
              <a:rPr lang="en-US" b="1" dirty="0"/>
              <a:t>dynamic binding</a:t>
            </a:r>
            <a:r>
              <a:rPr lang="en-US" dirty="0"/>
              <a:t> or </a:t>
            </a:r>
            <a:r>
              <a:rPr lang="en-US" b="1" dirty="0"/>
              <a:t>late binding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47196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88E007-94A5-41ED-AA4C-70A8312EE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Polymorphism in C++ requirements:</a:t>
            </a:r>
            <a:endParaRPr lang="ar-IQ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021BA7-6BA0-4FCC-BB6B-BD501B29A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There </a:t>
            </a:r>
            <a:r>
              <a:rPr lang="en-US" dirty="0"/>
              <a:t>must be an inheritance hierarchy.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classes in the hierarchy must have a virtual method with the same signature. (overridden method)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There </a:t>
            </a:r>
            <a:r>
              <a:rPr lang="en-US" dirty="0"/>
              <a:t>must be either a pointer or a reference to a base class.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25770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390410-F9BA-49C8-B307-402A398B2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Virtual Function in C++</a:t>
            </a:r>
            <a:endParaRPr lang="ar-IQ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C3A64B-18DF-42A6-8496-86FFCDB78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5724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n-US" dirty="0"/>
              <a:t>a member function which is declared within base class and is re-defined (</a:t>
            </a:r>
            <a:r>
              <a:rPr lang="en-US" dirty="0" err="1"/>
              <a:t>Overriden</a:t>
            </a:r>
            <a:r>
              <a:rPr lang="en-US" dirty="0"/>
              <a:t>) by derived class. </a:t>
            </a:r>
          </a:p>
          <a:p>
            <a:pPr fontAlgn="base"/>
            <a:r>
              <a:rPr lang="en-US" dirty="0"/>
              <a:t>When you refer to a derived class object using a pointer or a reference to the base class, you can call a virtual function for that object and execute the derived class’s version of the function.</a:t>
            </a:r>
          </a:p>
          <a:p>
            <a:pPr lvl="0" fontAlgn="base"/>
            <a:r>
              <a:rPr lang="en-US" dirty="0"/>
              <a:t>Virtual functions ensure that the correct function is called for an object, regardless of the type of reference (or pointer) used for function call.</a:t>
            </a:r>
          </a:p>
          <a:p>
            <a:pPr lvl="0" fontAlgn="base"/>
            <a:r>
              <a:rPr lang="en-US" dirty="0"/>
              <a:t>They are mainly used to achieve</a:t>
            </a:r>
            <a:r>
              <a:rPr lang="en-US" u="sng" dirty="0"/>
              <a:t> Runtime polymorphism</a:t>
            </a:r>
            <a:endParaRPr lang="en-US" dirty="0"/>
          </a:p>
          <a:p>
            <a:pPr lvl="0" fontAlgn="base"/>
            <a:r>
              <a:rPr lang="en-US" dirty="0"/>
              <a:t>Functions are declared with a </a:t>
            </a:r>
            <a:r>
              <a:rPr lang="en-US" b="1" dirty="0"/>
              <a:t>virtual </a:t>
            </a:r>
            <a:r>
              <a:rPr lang="en-US" dirty="0"/>
              <a:t>keyword in base class.</a:t>
            </a:r>
          </a:p>
          <a:p>
            <a:pPr lvl="0" fontAlgn="base"/>
            <a:r>
              <a:rPr lang="en-US" dirty="0"/>
              <a:t>The resolving of function call is done at Run-time.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8525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2827D3-2752-4F06-8BCD-E03F96A10C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8600"/>
            <a:ext cx="4267200" cy="6477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#include&lt;iostream&gt; </a:t>
            </a:r>
          </a:p>
          <a:p>
            <a:pPr marL="0" indent="0">
              <a:buNone/>
            </a:pPr>
            <a:r>
              <a:rPr lang="en-US" dirty="0"/>
              <a:t>using namespace std; 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class base </a:t>
            </a:r>
          </a:p>
          <a:p>
            <a:pPr marL="0" indent="0">
              <a:buNone/>
            </a:pPr>
            <a:r>
              <a:rPr lang="en-US" dirty="0"/>
              <a:t>{ </a:t>
            </a:r>
          </a:p>
          <a:p>
            <a:pPr marL="0" indent="0">
              <a:buNone/>
            </a:pPr>
            <a:r>
              <a:rPr lang="en-US" dirty="0"/>
              <a:t>public: </a:t>
            </a:r>
          </a:p>
          <a:p>
            <a:pPr marL="0" indent="0">
              <a:buNone/>
            </a:pPr>
            <a:r>
              <a:rPr lang="en-US" dirty="0"/>
              <a:t>    virtual void print () </a:t>
            </a:r>
          </a:p>
          <a:p>
            <a:pPr marL="0" indent="0">
              <a:buNone/>
            </a:pPr>
            <a:r>
              <a:rPr lang="en-US" dirty="0"/>
              <a:t>    { </a:t>
            </a:r>
            <a:r>
              <a:rPr lang="en-US" dirty="0" err="1"/>
              <a:t>cout</a:t>
            </a:r>
            <a:r>
              <a:rPr lang="en-US" dirty="0"/>
              <a:t>&lt;&lt; "print base class" &lt;&lt;</a:t>
            </a:r>
            <a:r>
              <a:rPr lang="en-US" dirty="0" err="1"/>
              <a:t>endl</a:t>
            </a:r>
            <a:r>
              <a:rPr lang="en-US" dirty="0"/>
              <a:t>; } 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   void show () </a:t>
            </a:r>
          </a:p>
          <a:p>
            <a:pPr marL="0" indent="0">
              <a:buNone/>
            </a:pPr>
            <a:r>
              <a:rPr lang="en-US" dirty="0"/>
              <a:t>    { </a:t>
            </a:r>
            <a:r>
              <a:rPr lang="en-US" dirty="0" err="1"/>
              <a:t>cout</a:t>
            </a:r>
            <a:r>
              <a:rPr lang="en-US" dirty="0"/>
              <a:t>&lt;&lt; "show base class" &lt;&lt;</a:t>
            </a:r>
            <a:r>
              <a:rPr lang="en-US" dirty="0" err="1"/>
              <a:t>endl</a:t>
            </a:r>
            <a:r>
              <a:rPr lang="en-US" dirty="0"/>
              <a:t>; } </a:t>
            </a:r>
          </a:p>
          <a:p>
            <a:pPr marL="0" indent="0">
              <a:buNone/>
            </a:pPr>
            <a:r>
              <a:rPr lang="en-US" dirty="0"/>
              <a:t>}; 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class derived</a:t>
            </a:r>
            <a:r>
              <a:rPr lang="en-US" dirty="0" smtClean="0"/>
              <a:t>: public </a:t>
            </a:r>
            <a:r>
              <a:rPr lang="en-US" dirty="0"/>
              <a:t>base </a:t>
            </a:r>
          </a:p>
          <a:p>
            <a:pPr marL="0" indent="0">
              <a:buNone/>
            </a:pPr>
            <a:r>
              <a:rPr lang="en-US" dirty="0"/>
              <a:t>{ </a:t>
            </a:r>
          </a:p>
          <a:p>
            <a:pPr marL="0" indent="0">
              <a:buNone/>
            </a:pPr>
            <a:r>
              <a:rPr lang="en-US" dirty="0"/>
              <a:t>public: </a:t>
            </a:r>
          </a:p>
          <a:p>
            <a:pPr marL="0" indent="0">
              <a:buNone/>
            </a:pPr>
            <a:r>
              <a:rPr lang="en-US" dirty="0"/>
              <a:t>    void print () </a:t>
            </a:r>
          </a:p>
          <a:p>
            <a:pPr marL="0" indent="0">
              <a:buNone/>
            </a:pPr>
            <a:r>
              <a:rPr lang="en-US" dirty="0"/>
              <a:t>    { </a:t>
            </a:r>
            <a:r>
              <a:rPr lang="en-US" dirty="0" err="1"/>
              <a:t>cout</a:t>
            </a:r>
            <a:r>
              <a:rPr lang="en-US" dirty="0"/>
              <a:t>&lt;&lt; "print derived class" &lt;&lt;</a:t>
            </a:r>
            <a:r>
              <a:rPr lang="en-US" dirty="0" err="1"/>
              <a:t>endl</a:t>
            </a:r>
            <a:r>
              <a:rPr lang="en-US" dirty="0"/>
              <a:t>; } 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   void show () </a:t>
            </a:r>
          </a:p>
          <a:p>
            <a:pPr marL="0" indent="0">
              <a:buNone/>
            </a:pPr>
            <a:r>
              <a:rPr lang="en-US" dirty="0"/>
              <a:t>    { </a:t>
            </a:r>
            <a:r>
              <a:rPr lang="en-US" dirty="0" err="1"/>
              <a:t>cout</a:t>
            </a:r>
            <a:r>
              <a:rPr lang="en-US" dirty="0"/>
              <a:t>&lt;&lt; "show derived class" &lt;&lt;</a:t>
            </a:r>
            <a:r>
              <a:rPr lang="en-US" dirty="0" err="1"/>
              <a:t>endl</a:t>
            </a:r>
            <a:r>
              <a:rPr lang="en-US" dirty="0"/>
              <a:t>; } </a:t>
            </a:r>
          </a:p>
          <a:p>
            <a:pPr marL="0" indent="0">
              <a:buNone/>
            </a:pPr>
            <a:r>
              <a:rPr lang="en-US" dirty="0"/>
              <a:t>}; </a:t>
            </a:r>
            <a:endParaRPr lang="ar-IQ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5B97E5B-087F-4ABB-AA99-1BFD76BACF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267200" cy="6477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int main() </a:t>
            </a:r>
          </a:p>
          <a:p>
            <a:pPr marL="0" indent="0">
              <a:buNone/>
            </a:pPr>
            <a:r>
              <a:rPr lang="en-US" dirty="0"/>
              <a:t>{ </a:t>
            </a:r>
          </a:p>
          <a:p>
            <a:pPr marL="0" indent="0">
              <a:buNone/>
            </a:pPr>
            <a:r>
              <a:rPr lang="en-US" dirty="0"/>
              <a:t>    base *</a:t>
            </a:r>
            <a:r>
              <a:rPr lang="en-US" dirty="0" err="1"/>
              <a:t>bptr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    derived d;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bptr</a:t>
            </a:r>
            <a:r>
              <a:rPr lang="en-US" dirty="0"/>
              <a:t> = &amp;d; </a:t>
            </a:r>
          </a:p>
          <a:p>
            <a:pPr marL="0" indent="0">
              <a:buNone/>
            </a:pPr>
            <a:r>
              <a:rPr lang="en-US" dirty="0"/>
              <a:t>      </a:t>
            </a:r>
          </a:p>
          <a:p>
            <a:pPr marL="0" indent="0">
              <a:buNone/>
            </a:pPr>
            <a:r>
              <a:rPr lang="en-US" dirty="0"/>
              <a:t>    //virtual function, </a:t>
            </a:r>
            <a:r>
              <a:rPr lang="en-US" dirty="0" err="1"/>
              <a:t>binded</a:t>
            </a:r>
            <a:r>
              <a:rPr lang="en-US" dirty="0"/>
              <a:t> at runtime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bptr</a:t>
            </a:r>
            <a:r>
              <a:rPr lang="en-US" dirty="0"/>
              <a:t>-&gt;print();  </a:t>
            </a:r>
          </a:p>
          <a:p>
            <a:pPr marL="0" indent="0">
              <a:buNone/>
            </a:pPr>
            <a:r>
              <a:rPr lang="en-US" dirty="0"/>
              <a:t>      </a:t>
            </a:r>
          </a:p>
          <a:p>
            <a:pPr marL="0" indent="0">
              <a:buNone/>
            </a:pPr>
            <a:r>
              <a:rPr lang="en-US" dirty="0"/>
              <a:t>    // Non-virtual function, </a:t>
            </a:r>
            <a:r>
              <a:rPr lang="en-US" dirty="0" err="1"/>
              <a:t>binded</a:t>
            </a:r>
            <a:r>
              <a:rPr lang="en-US" dirty="0"/>
              <a:t> at compile time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bptr</a:t>
            </a:r>
            <a:r>
              <a:rPr lang="en-US" dirty="0"/>
              <a:t>-&gt;show(); 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Output: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print derived class</a:t>
            </a:r>
          </a:p>
          <a:p>
            <a:pPr marL="0" indent="0">
              <a:buNone/>
            </a:pPr>
            <a:r>
              <a:rPr lang="en-US" dirty="0"/>
              <a:t>show base class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2597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B68CA7-E97C-4780-B589-BE56AA6FB3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" y="168812"/>
            <a:ext cx="4571999" cy="6553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#include&lt;iostream&gt; </a:t>
            </a:r>
          </a:p>
          <a:p>
            <a:pPr marL="0" indent="0">
              <a:buNone/>
            </a:pPr>
            <a:r>
              <a:rPr lang="en-US" sz="2000" dirty="0"/>
              <a:t>using namespace std; </a:t>
            </a:r>
          </a:p>
          <a:p>
            <a:pPr marL="0" indent="0">
              <a:buNone/>
            </a:pPr>
            <a:r>
              <a:rPr lang="en-US" sz="2000" dirty="0"/>
              <a:t>  class base </a:t>
            </a:r>
          </a:p>
          <a:p>
            <a:pPr marL="0" indent="0">
              <a:buNone/>
            </a:pPr>
            <a:r>
              <a:rPr lang="en-US" sz="2000" dirty="0"/>
              <a:t>{ </a:t>
            </a:r>
          </a:p>
          <a:p>
            <a:pPr marL="0" indent="0">
              <a:buNone/>
            </a:pPr>
            <a:r>
              <a:rPr lang="en-US" sz="2000" dirty="0"/>
              <a:t>public: </a:t>
            </a:r>
          </a:p>
          <a:p>
            <a:pPr marL="0" indent="0">
              <a:buNone/>
            </a:pPr>
            <a:r>
              <a:rPr lang="en-US" sz="2000" dirty="0"/>
              <a:t> void fun_1() { </a:t>
            </a:r>
            <a:r>
              <a:rPr lang="en-US" sz="2000" dirty="0" err="1"/>
              <a:t>cout</a:t>
            </a:r>
            <a:r>
              <a:rPr lang="en-US" sz="2000" dirty="0"/>
              <a:t> &lt;&lt; "base-1\n"; }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virtual </a:t>
            </a:r>
            <a:r>
              <a:rPr lang="en-US" sz="2000" dirty="0"/>
              <a:t>void fun_2() { </a:t>
            </a:r>
            <a:r>
              <a:rPr lang="en-US" sz="2000" dirty="0" err="1"/>
              <a:t>cout</a:t>
            </a:r>
            <a:r>
              <a:rPr lang="en-US" sz="2000" dirty="0"/>
              <a:t> &lt;&lt; "base-2\n"; } 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virtual</a:t>
            </a:r>
            <a:r>
              <a:rPr lang="en-US" sz="2000" dirty="0" smtClean="0"/>
              <a:t> </a:t>
            </a:r>
            <a:r>
              <a:rPr lang="en-US" sz="2000" dirty="0"/>
              <a:t>void fun_3() { </a:t>
            </a:r>
            <a:r>
              <a:rPr lang="en-US" sz="2000" dirty="0" err="1"/>
              <a:t>cout</a:t>
            </a:r>
            <a:r>
              <a:rPr lang="en-US" sz="2000" dirty="0"/>
              <a:t> &lt;&lt; "base-3\n"; } 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virtual</a:t>
            </a:r>
            <a:r>
              <a:rPr lang="en-US" sz="2000" dirty="0" smtClean="0"/>
              <a:t> </a:t>
            </a:r>
            <a:r>
              <a:rPr lang="en-US" sz="2000" dirty="0"/>
              <a:t>void fun_4() { </a:t>
            </a:r>
            <a:r>
              <a:rPr lang="en-US" sz="2000" dirty="0" err="1"/>
              <a:t>cout</a:t>
            </a:r>
            <a:r>
              <a:rPr lang="en-US" sz="2000" dirty="0"/>
              <a:t> &lt;&lt; "base-4\n"; } </a:t>
            </a:r>
          </a:p>
          <a:p>
            <a:pPr marL="0" indent="0">
              <a:buNone/>
            </a:pPr>
            <a:r>
              <a:rPr lang="en-US" sz="2000" dirty="0"/>
              <a:t>}; </a:t>
            </a:r>
          </a:p>
          <a:p>
            <a:pPr marL="0" indent="0">
              <a:buNone/>
            </a:pPr>
            <a:r>
              <a:rPr lang="en-US" sz="2000" dirty="0"/>
              <a:t>class derived : public base </a:t>
            </a:r>
          </a:p>
          <a:p>
            <a:pPr marL="0" indent="0">
              <a:buNone/>
            </a:pPr>
            <a:r>
              <a:rPr lang="en-US" sz="2000" dirty="0"/>
              <a:t>{ </a:t>
            </a:r>
          </a:p>
          <a:p>
            <a:pPr marL="0" indent="0">
              <a:buNone/>
            </a:pPr>
            <a:r>
              <a:rPr lang="en-US" sz="2000" dirty="0"/>
              <a:t>public: 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dirty="0"/>
              <a:t>void fun_1() { </a:t>
            </a:r>
            <a:r>
              <a:rPr lang="en-US" sz="2000" dirty="0" err="1"/>
              <a:t>cout</a:t>
            </a:r>
            <a:r>
              <a:rPr lang="en-US" sz="2000" dirty="0"/>
              <a:t> &lt;&lt; "derived-1\n"; } 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dirty="0"/>
              <a:t>void fun_2() { </a:t>
            </a:r>
            <a:r>
              <a:rPr lang="en-US" sz="2000" dirty="0" err="1"/>
              <a:t>cout</a:t>
            </a:r>
            <a:r>
              <a:rPr lang="en-US" sz="2000" dirty="0"/>
              <a:t> &lt;&lt; "derived-2\n"; } 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dirty="0"/>
              <a:t>void fun_4(</a:t>
            </a:r>
            <a:r>
              <a:rPr lang="en-US" sz="2000" b="1" dirty="0">
                <a:solidFill>
                  <a:srgbClr val="FF0000"/>
                </a:solidFill>
              </a:rPr>
              <a:t>int x</a:t>
            </a:r>
            <a:r>
              <a:rPr lang="en-US" sz="2000" dirty="0"/>
              <a:t>) { </a:t>
            </a:r>
            <a:r>
              <a:rPr lang="en-US" sz="2000" dirty="0" err="1"/>
              <a:t>cout</a:t>
            </a:r>
            <a:r>
              <a:rPr lang="en-US" sz="2000" dirty="0"/>
              <a:t> &lt;&lt; "derived-4\n"; } </a:t>
            </a:r>
          </a:p>
          <a:p>
            <a:pPr marL="0" indent="0">
              <a:buNone/>
            </a:pPr>
            <a:r>
              <a:rPr lang="en-US" sz="2000" dirty="0"/>
              <a:t>}; </a:t>
            </a:r>
            <a:endParaRPr lang="ar-IQ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B6A21CC-D81F-4BBB-B076-CB4FAD3124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3000" y="168812"/>
            <a:ext cx="4038600" cy="65367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int main() </a:t>
            </a:r>
          </a:p>
          <a:p>
            <a:pPr marL="0" indent="0">
              <a:buNone/>
            </a:pPr>
            <a:r>
              <a:rPr lang="en-US" dirty="0"/>
              <a:t>{ </a:t>
            </a:r>
          </a:p>
          <a:p>
            <a:pPr marL="0" indent="0">
              <a:buNone/>
            </a:pPr>
            <a:r>
              <a:rPr lang="en-US" dirty="0"/>
              <a:t>    base *p; </a:t>
            </a:r>
          </a:p>
          <a:p>
            <a:pPr marL="0" indent="0">
              <a:buNone/>
            </a:pPr>
            <a:r>
              <a:rPr lang="en-US" dirty="0"/>
              <a:t>    derived obj1; </a:t>
            </a:r>
          </a:p>
          <a:p>
            <a:pPr marL="0" indent="0">
              <a:buNone/>
            </a:pPr>
            <a:r>
              <a:rPr lang="en-US" dirty="0"/>
              <a:t>    p = &amp;obj1; </a:t>
            </a:r>
          </a:p>
          <a:p>
            <a:pPr marL="0" indent="0">
              <a:buNone/>
            </a:pPr>
            <a:r>
              <a:rPr lang="en-US" dirty="0" smtClean="0"/>
              <a:t>    p-</a:t>
            </a:r>
            <a:r>
              <a:rPr lang="en-US" dirty="0"/>
              <a:t>&gt;fun_1(); </a:t>
            </a:r>
          </a:p>
          <a:p>
            <a:pPr marL="0" indent="0">
              <a:buNone/>
            </a:pPr>
            <a:r>
              <a:rPr lang="en-US" dirty="0"/>
              <a:t>    p-&gt;fun_2(); </a:t>
            </a:r>
          </a:p>
          <a:p>
            <a:pPr marL="0" indent="0">
              <a:buNone/>
            </a:pPr>
            <a:r>
              <a:rPr lang="en-US" dirty="0"/>
              <a:t>    p-&gt;fun_3(); </a:t>
            </a:r>
          </a:p>
          <a:p>
            <a:pPr marL="0" indent="0">
              <a:buNone/>
            </a:pPr>
            <a:r>
              <a:rPr lang="en-US" dirty="0"/>
              <a:t>    p-&gt;fun_4(); </a:t>
            </a:r>
          </a:p>
          <a:p>
            <a:pPr marL="0" indent="0">
              <a:buNone/>
            </a:pPr>
            <a:endParaRPr lang="en-US" sz="3100" dirty="0"/>
          </a:p>
          <a:p>
            <a:pPr marL="0" indent="0">
              <a:buNone/>
            </a:pPr>
            <a:r>
              <a:rPr lang="en-US" dirty="0"/>
              <a:t>Output: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base-1</a:t>
            </a:r>
          </a:p>
          <a:p>
            <a:pPr marL="0" indent="0">
              <a:buNone/>
            </a:pPr>
            <a:r>
              <a:rPr lang="en-US" dirty="0"/>
              <a:t>derived-2</a:t>
            </a:r>
          </a:p>
          <a:p>
            <a:pPr marL="0" indent="0">
              <a:buNone/>
            </a:pPr>
            <a:r>
              <a:rPr lang="en-US" dirty="0"/>
              <a:t>base-3</a:t>
            </a:r>
          </a:p>
          <a:p>
            <a:pPr marL="0" indent="0">
              <a:buNone/>
            </a:pPr>
            <a:r>
              <a:rPr lang="en-US" dirty="0"/>
              <a:t>base-4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91037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741</Words>
  <Application>Microsoft Office PowerPoint</Application>
  <PresentationFormat>On-screen Show (4:3)</PresentationFormat>
  <Paragraphs>126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Object Oriented Programming Polymorphism</vt:lpstr>
      <vt:lpstr>Polymorphism in C++</vt:lpstr>
      <vt:lpstr>There are two types of polymorphism in C++:</vt:lpstr>
      <vt:lpstr>PowerPoint Presentation</vt:lpstr>
      <vt:lpstr>PowerPoint Presentation</vt:lpstr>
      <vt:lpstr>Polymorphism in C++ requirements:</vt:lpstr>
      <vt:lpstr>Virtual Function in C++</vt:lpstr>
      <vt:lpstr>PowerPoint Presentation</vt:lpstr>
      <vt:lpstr>PowerPoint Presentation</vt:lpstr>
      <vt:lpstr>C++ inline function</vt:lpstr>
      <vt:lpstr>Inline function 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IB_1</dc:creator>
  <cp:lastModifiedBy>Safeen</cp:lastModifiedBy>
  <cp:revision>22</cp:revision>
  <dcterms:created xsi:type="dcterms:W3CDTF">2006-08-16T00:00:00Z</dcterms:created>
  <dcterms:modified xsi:type="dcterms:W3CDTF">2023-06-08T20:14:12Z</dcterms:modified>
</cp:coreProperties>
</file>