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57" r:id="rId7"/>
    <p:sldId id="265" r:id="rId8"/>
    <p:sldId id="266" r:id="rId9"/>
    <p:sldId id="267" r:id="rId10"/>
    <p:sldId id="273" r:id="rId11"/>
    <p:sldId id="275" r:id="rId12"/>
    <p:sldId id="268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FC802-DBAA-4F33-A5CA-DE40B1224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Object Oriented </a:t>
            </a:r>
            <a:r>
              <a:rPr lang="en-US" dirty="0" smtClean="0"/>
              <a:t>Programming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en-US" dirty="0" smtClean="0"/>
              <a:t>Generic Function and Class</a:t>
            </a:r>
            <a:endParaRPr lang="ar-IQ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273873-F052-4D97-9579-8FBB191E4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486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OOP</a:t>
            </a:r>
            <a:endParaRPr lang="en-US" altLang="ar-IQ" sz="4000" dirty="0"/>
          </a:p>
          <a:p>
            <a:r>
              <a:rPr lang="en-US" altLang="ar-IQ" sz="4000" dirty="0"/>
              <a:t> </a:t>
            </a:r>
            <a:r>
              <a:rPr lang="en-US" altLang="ar-IQ" sz="4000" dirty="0" err="1"/>
              <a:t>Safeen</a:t>
            </a:r>
            <a:r>
              <a:rPr lang="en-US" altLang="ar-IQ" sz="4000" dirty="0"/>
              <a:t> H. </a:t>
            </a:r>
            <a:r>
              <a:rPr lang="en-US" altLang="ar-IQ" sz="4000" dirty="0" err="1"/>
              <a:t>Rasool</a:t>
            </a:r>
            <a:endParaRPr lang="en-US" altLang="ar-IQ" sz="4000" dirty="0"/>
          </a:p>
          <a:p>
            <a:r>
              <a:rPr lang="en-US" altLang="ar-IQ" sz="3600" dirty="0" err="1"/>
              <a:t>Salahaddin</a:t>
            </a:r>
            <a:r>
              <a:rPr lang="en-US" altLang="ar-IQ" sz="3600" dirty="0"/>
              <a:t> University-Erbil</a:t>
            </a:r>
            <a:br>
              <a:rPr lang="en-US" altLang="ar-IQ" sz="3600" dirty="0"/>
            </a:br>
            <a:r>
              <a:rPr lang="en-US" altLang="ar-IQ" sz="3600" dirty="0"/>
              <a:t>College of Science, Computer Science Department</a:t>
            </a:r>
          </a:p>
          <a:p>
            <a:r>
              <a:rPr lang="en-US" altLang="ar-IQ" sz="3600" dirty="0"/>
              <a:t>Lecture </a:t>
            </a:r>
            <a:r>
              <a:rPr lang="en-US" altLang="ar-IQ" sz="3600" dirty="0"/>
              <a:t>9</a:t>
            </a:r>
            <a:endParaRPr lang="en-US" altLang="ar-IQ" sz="3600" dirty="0"/>
          </a:p>
          <a:p>
            <a:r>
              <a:rPr lang="en-US" altLang="ar-IQ" sz="3600" dirty="0"/>
              <a:t>Second Year Students </a:t>
            </a:r>
          </a:p>
        </p:txBody>
      </p:sp>
    </p:spTree>
    <p:extLst>
      <p:ext uri="{BB962C8B-B14F-4D97-AF65-F5344CB8AC3E}">
        <p14:creationId xmlns:p14="http://schemas.microsoft.com/office/powerpoint/2010/main" val="2023479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500" t="17390" r="39167" b="16425"/>
          <a:stretch/>
        </p:blipFill>
        <p:spPr>
          <a:xfrm>
            <a:off x="457200" y="0"/>
            <a:ext cx="79865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6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833" t="17391" r="25833" b="11463"/>
          <a:stretch/>
        </p:blipFill>
        <p:spPr>
          <a:xfrm>
            <a:off x="-37009" y="304256"/>
            <a:ext cx="9181009" cy="60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4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Class </a:t>
            </a:r>
            <a:r>
              <a:rPr lang="en-US" b="1" dirty="0" smtClean="0"/>
              <a:t>templates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a class can have members that use template parameters as types. For example</a:t>
            </a:r>
            <a:r>
              <a:rPr lang="en-US" dirty="0" smtClean="0"/>
              <a:t>:</a:t>
            </a:r>
          </a:p>
          <a:p>
            <a:r>
              <a:rPr lang="en-US" dirty="0"/>
              <a:t>template &lt;class T&gt;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/>
              <a:t>mypair</a:t>
            </a:r>
            <a:r>
              <a:rPr lang="en-US" dirty="0"/>
              <a:t> {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 </a:t>
            </a:r>
            <a:r>
              <a:rPr lang="en-US" dirty="0"/>
              <a:t>values [2];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mypair</a:t>
            </a:r>
            <a:r>
              <a:rPr lang="en-US" dirty="0" smtClean="0"/>
              <a:t> </a:t>
            </a:r>
            <a:r>
              <a:rPr lang="en-US" dirty="0"/>
              <a:t>(T first, T second)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  <a:r>
              <a:rPr lang="en-US" dirty="0"/>
              <a:t>values[0]=first;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values[1</a:t>
            </a:r>
            <a:r>
              <a:rPr lang="en-US" dirty="0"/>
              <a:t>]=second; 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}; </a:t>
            </a:r>
            <a:endParaRPr lang="en-US" dirty="0"/>
          </a:p>
          <a:p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4724400" y="4724400"/>
            <a:ext cx="396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/>
              <a:t>mypair&lt;int&gt; myobject (115, 36);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4482152" y="5505896"/>
            <a:ext cx="4446896" cy="662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mypair</a:t>
            </a:r>
            <a:r>
              <a:rPr lang="en-US" dirty="0" smtClean="0"/>
              <a:t>&lt;double</a:t>
            </a:r>
            <a:r>
              <a:rPr lang="en-US" dirty="0"/>
              <a:t>&gt; </a:t>
            </a:r>
            <a:r>
              <a:rPr lang="en-US" dirty="0" err="1"/>
              <a:t>myfloats</a:t>
            </a:r>
            <a:r>
              <a:rPr lang="en-US" dirty="0"/>
              <a:t> (3.0, 2.18);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791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Variable and static function 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declare a member of a class as static it means no matter how many objects of the class are created, there is only one copy of the static member</a:t>
            </a:r>
            <a:r>
              <a:rPr lang="en-US" dirty="0" smtClean="0"/>
              <a:t>.</a:t>
            </a:r>
          </a:p>
          <a:p>
            <a:r>
              <a:rPr lang="en-US" dirty="0"/>
              <a:t>A static member is shared by all objects of the class.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670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228600"/>
            <a:ext cx="41148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class Box {</a:t>
            </a:r>
          </a:p>
          <a:p>
            <a:pPr marL="0" indent="0">
              <a:buNone/>
            </a:pPr>
            <a:r>
              <a:rPr lang="en-US" dirty="0"/>
              <a:t>   public:</a:t>
            </a:r>
          </a:p>
          <a:p>
            <a:pPr marL="0" indent="0">
              <a:buNone/>
            </a:pPr>
            <a:r>
              <a:rPr lang="en-US" dirty="0"/>
              <a:t>      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objectCount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sz="2300" dirty="0" smtClean="0"/>
              <a:t>Box(double </a:t>
            </a:r>
            <a:r>
              <a:rPr lang="en-US" sz="2300" dirty="0"/>
              <a:t>l = 2.0, double b = 2.0, double h = 2.0)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cout</a:t>
            </a:r>
            <a:r>
              <a:rPr lang="en-US" dirty="0"/>
              <a:t> &lt;&lt;"Constructor called."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/>
              <a:t>length = l</a:t>
            </a:r>
            <a:r>
              <a:rPr lang="en-US" dirty="0" smtClean="0"/>
              <a:t>;  breadth </a:t>
            </a:r>
            <a:r>
              <a:rPr lang="en-US" dirty="0"/>
              <a:t>= b</a:t>
            </a:r>
            <a:r>
              <a:rPr lang="en-US" dirty="0" smtClean="0"/>
              <a:t>;  </a:t>
            </a:r>
            <a:r>
              <a:rPr lang="en-US" dirty="0"/>
              <a:t>height = 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objectCount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double Volume() {</a:t>
            </a:r>
          </a:p>
          <a:p>
            <a:pPr marL="0" indent="0">
              <a:buNone/>
            </a:pPr>
            <a:r>
              <a:rPr lang="en-US" dirty="0"/>
              <a:t>         return length * breadth * height;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   static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getCount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{         </a:t>
            </a:r>
            <a:r>
              <a:rPr lang="en-US" dirty="0"/>
              <a:t>return </a:t>
            </a:r>
            <a:r>
              <a:rPr lang="en-US" dirty="0" err="1"/>
              <a:t>objectCount</a:t>
            </a:r>
            <a:r>
              <a:rPr lang="en-US" dirty="0" smtClean="0"/>
              <a:t>;      }</a:t>
            </a:r>
          </a:p>
          <a:p>
            <a:pPr marL="0" indent="0">
              <a:buNone/>
            </a:pPr>
            <a:r>
              <a:rPr lang="en-US" dirty="0"/>
              <a:t>private:</a:t>
            </a:r>
          </a:p>
          <a:p>
            <a:pPr marL="0" indent="0">
              <a:buNone/>
            </a:pPr>
            <a:r>
              <a:rPr lang="en-US" dirty="0"/>
              <a:t>      double length;     // Length of a box</a:t>
            </a:r>
          </a:p>
          <a:p>
            <a:pPr marL="0" indent="0">
              <a:buNone/>
            </a:pPr>
            <a:r>
              <a:rPr lang="en-US" dirty="0"/>
              <a:t>      double breadth;    // Breadth of a box</a:t>
            </a:r>
          </a:p>
          <a:p>
            <a:pPr marL="0" indent="0">
              <a:buNone/>
            </a:pPr>
            <a:r>
              <a:rPr lang="en-US" dirty="0"/>
              <a:t>      double height;     // Height of a box</a:t>
            </a:r>
          </a:p>
          <a:p>
            <a:pPr marL="0" indent="0">
              <a:buNone/>
            </a:pPr>
            <a:r>
              <a:rPr lang="en-US" dirty="0"/>
              <a:t>};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64994"/>
            <a:ext cx="4267200" cy="48404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Box::</a:t>
            </a:r>
            <a:r>
              <a:rPr lang="en-US" dirty="0" err="1"/>
              <a:t>objectCount</a:t>
            </a:r>
            <a:r>
              <a:rPr lang="en-US" dirty="0"/>
              <a:t> = 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main()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</a:t>
            </a:r>
            <a:r>
              <a:rPr lang="en-US" dirty="0" err="1"/>
              <a:t>Inital</a:t>
            </a:r>
            <a:r>
              <a:rPr lang="en-US" dirty="0"/>
              <a:t> Stage Count: " &lt;&lt; Box::</a:t>
            </a:r>
            <a:r>
              <a:rPr lang="en-US" dirty="0" err="1"/>
              <a:t>getCount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/>
              <a:t>   Box Box1(3.3, 1.2, 1.5);    // Declare box1</a:t>
            </a:r>
          </a:p>
          <a:p>
            <a:pPr marL="0" indent="0">
              <a:buNone/>
            </a:pPr>
            <a:r>
              <a:rPr lang="en-US" dirty="0"/>
              <a:t>   Box Box2(8.5, 6.0, 2.0);    // Declare box2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   // </a:t>
            </a:r>
            <a:r>
              <a:rPr lang="en-US" dirty="0" smtClean="0"/>
              <a:t>total </a:t>
            </a:r>
            <a:r>
              <a:rPr lang="en-US" dirty="0"/>
              <a:t>number of objects </a:t>
            </a:r>
            <a:r>
              <a:rPr lang="en-US" dirty="0" smtClean="0"/>
              <a:t>after creating.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"Final Stage Count: " &lt;&lt; Box::</a:t>
            </a:r>
            <a:r>
              <a:rPr lang="en-US" dirty="0" err="1"/>
              <a:t>getCount</a:t>
            </a:r>
            <a:r>
              <a:rPr lang="en-US" dirty="0"/>
              <a:t>()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dirty="0"/>
              <a:t>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 result is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5105400"/>
            <a:ext cx="285964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91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in C++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sz="1200" dirty="0"/>
              <a:t>  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 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arr</a:t>
            </a:r>
            <a:r>
              <a:rPr lang="en-US" dirty="0"/>
              <a:t>[] = { 10, 20, 30, 40 };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// Printing elements of an array using </a:t>
            </a:r>
            <a:r>
              <a:rPr lang="en-US" dirty="0" smtClean="0"/>
              <a:t> </a:t>
            </a:r>
            <a:r>
              <a:rPr lang="en-US" dirty="0" err="1"/>
              <a:t>foreach</a:t>
            </a:r>
            <a:r>
              <a:rPr lang="en-US" dirty="0"/>
              <a:t> loop </a:t>
            </a:r>
          </a:p>
          <a:p>
            <a:pPr marL="0" indent="0">
              <a:buNone/>
            </a:pPr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x : </a:t>
            </a:r>
            <a:r>
              <a:rPr lang="en-US" dirty="0" err="1"/>
              <a:t>arr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cout</a:t>
            </a:r>
            <a:r>
              <a:rPr lang="en-US" dirty="0"/>
              <a:t> &lt;&lt; x &lt;&lt; 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ar-IQ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838200"/>
            <a:ext cx="1524000" cy="280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4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Generic Function </a:t>
            </a:r>
            <a:r>
              <a:rPr lang="en-US" b="1" dirty="0"/>
              <a:t>– </a:t>
            </a:r>
            <a:r>
              <a:rPr lang="en-US" b="1" dirty="0" smtClean="0"/>
              <a:t>Overloading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void </a:t>
            </a:r>
            <a:r>
              <a:rPr lang="en-US" sz="2800" b="1" dirty="0" err="1"/>
              <a:t>my_swap</a:t>
            </a:r>
            <a:r>
              <a:rPr lang="en-US" sz="2800" b="1" dirty="0"/>
              <a:t> (</a:t>
            </a:r>
            <a:r>
              <a:rPr lang="en-US" sz="2800" b="1" dirty="0" err="1"/>
              <a:t>int</a:t>
            </a:r>
            <a:r>
              <a:rPr lang="en-US" sz="2800" b="1" dirty="0"/>
              <a:t> &amp;f, </a:t>
            </a:r>
            <a:r>
              <a:rPr lang="en-US" sz="2800" b="1" dirty="0" err="1"/>
              <a:t>int</a:t>
            </a:r>
            <a:r>
              <a:rPr lang="en-US" sz="2800" b="1" dirty="0"/>
              <a:t> &amp;s </a:t>
            </a:r>
            <a:r>
              <a:rPr lang="en-US" sz="2800" b="1" dirty="0" smtClean="0"/>
              <a:t>)</a:t>
            </a:r>
          </a:p>
          <a:p>
            <a:pPr marL="0" indent="0">
              <a:buNone/>
            </a:pPr>
            <a:r>
              <a:rPr lang="en-US" sz="2800" b="1" dirty="0" smtClean="0"/>
              <a:t> </a:t>
            </a:r>
            <a:r>
              <a:rPr lang="en-US" sz="2800" dirty="0"/>
              <a:t>{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/>
              <a:t>tmp</a:t>
            </a:r>
            <a:r>
              <a:rPr lang="en-US" sz="2800" dirty="0"/>
              <a:t> = f; f=s; s=</a:t>
            </a:r>
            <a:r>
              <a:rPr lang="en-US" sz="2800" dirty="0" err="1"/>
              <a:t>tmp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}</a:t>
            </a:r>
            <a:endParaRPr lang="ar-IQ" sz="2800" dirty="0" smtClean="0"/>
          </a:p>
          <a:p>
            <a:pPr marL="0" indent="0">
              <a:buNone/>
            </a:pPr>
            <a:r>
              <a:rPr lang="en-US" sz="2800" b="1" dirty="0" smtClean="0"/>
              <a:t>void </a:t>
            </a:r>
            <a:r>
              <a:rPr lang="en-US" sz="2800" b="1" dirty="0" err="1" smtClean="0"/>
              <a:t>my_swap</a:t>
            </a:r>
            <a:r>
              <a:rPr lang="en-US" sz="2800" b="1" dirty="0" smtClean="0"/>
              <a:t> (string &amp;f, string &amp;s ) </a:t>
            </a:r>
          </a:p>
          <a:p>
            <a:pPr marL="0" indent="0">
              <a:buNone/>
            </a:pPr>
            <a:r>
              <a:rPr lang="en-US" sz="2800" dirty="0" smtClean="0"/>
              <a:t>{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string </a:t>
            </a:r>
            <a:r>
              <a:rPr lang="en-US" sz="2800" dirty="0" err="1"/>
              <a:t>tmp</a:t>
            </a:r>
            <a:r>
              <a:rPr lang="en-US" sz="2800" dirty="0"/>
              <a:t> = f; f=s; s=</a:t>
            </a:r>
            <a:r>
              <a:rPr lang="en-US" sz="2800" dirty="0" err="1"/>
              <a:t>tmp</a:t>
            </a:r>
            <a:r>
              <a:rPr lang="en-US" sz="2800" dirty="0"/>
              <a:t>;</a:t>
            </a:r>
          </a:p>
          <a:p>
            <a:pPr marL="0" indent="0">
              <a:buNone/>
            </a:pPr>
            <a:r>
              <a:rPr lang="en-US" sz="2800" dirty="0"/>
              <a:t>}</a:t>
            </a:r>
            <a:endParaRPr lang="ar-IQ" sz="2800" dirty="0"/>
          </a:p>
        </p:txBody>
      </p:sp>
      <p:sp>
        <p:nvSpPr>
          <p:cNvPr id="4" name="Rectangle 3"/>
          <p:cNvSpPr/>
          <p:nvPr/>
        </p:nvSpPr>
        <p:spPr>
          <a:xfrm>
            <a:off x="1981200" y="5316946"/>
            <a:ext cx="46482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810000"/>
                </a:solidFill>
                <a:latin typeface="TeXGyreSchola-Regular"/>
              </a:rPr>
              <a:t>overloading</a:t>
            </a:r>
            <a:r>
              <a:rPr lang="en-US" sz="2000" dirty="0">
                <a:solidFill>
                  <a:srgbClr val="000000"/>
                </a:solidFill>
                <a:latin typeface="TeXGyreSchola-Regular"/>
              </a:rPr>
              <a:t>: set of methods all </a:t>
            </a:r>
            <a:r>
              <a:rPr lang="en-US" sz="2000" dirty="0" smtClean="0">
                <a:solidFill>
                  <a:srgbClr val="000000"/>
                </a:solidFill>
                <a:latin typeface="TeXGyreSchola-Regular"/>
              </a:rPr>
              <a:t>having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eXGyreSchola-Regular"/>
              </a:rPr>
              <a:t>1-</a:t>
            </a:r>
            <a:r>
              <a:rPr lang="en-US" sz="900" dirty="0" smtClean="0">
                <a:solidFill>
                  <a:srgbClr val="000000"/>
                </a:solidFill>
                <a:latin typeface="OpenSymbo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eXGyreSchola-Regular"/>
              </a:rPr>
              <a:t>the same </a:t>
            </a:r>
            <a:r>
              <a:rPr lang="en-US" sz="2000" dirty="0" smtClean="0">
                <a:solidFill>
                  <a:srgbClr val="000000"/>
                </a:solidFill>
                <a:latin typeface="TeXGyreSchola-Regular"/>
              </a:rPr>
              <a:t>name 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eXGyreSchola-Regular"/>
              </a:rPr>
              <a:t>2-different </a:t>
            </a:r>
            <a:r>
              <a:rPr lang="en-US" sz="2000" dirty="0">
                <a:solidFill>
                  <a:srgbClr val="000000"/>
                </a:solidFill>
                <a:latin typeface="TeXGyreSchola-Regular"/>
              </a:rPr>
              <a:t>arguments list (signature)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01579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generic function – void pointers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void </a:t>
            </a:r>
            <a:r>
              <a:rPr lang="en-US" sz="2400" b="1" dirty="0" err="1"/>
              <a:t>my_swap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b="1" dirty="0"/>
              <a:t>void* </a:t>
            </a:r>
            <a:r>
              <a:rPr lang="en-US" sz="2400" dirty="0"/>
              <a:t>&amp;f, </a:t>
            </a:r>
            <a:r>
              <a:rPr lang="en-US" sz="2400" b="1" dirty="0"/>
              <a:t>void* </a:t>
            </a:r>
            <a:r>
              <a:rPr lang="en-US" sz="2400" dirty="0"/>
              <a:t>&amp;s 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 {	void</a:t>
            </a:r>
            <a:r>
              <a:rPr lang="en-US" sz="2400" dirty="0"/>
              <a:t>* </a:t>
            </a:r>
            <a:r>
              <a:rPr lang="en-US" sz="2400" dirty="0" err="1"/>
              <a:t>tmp</a:t>
            </a:r>
            <a:r>
              <a:rPr lang="en-US" sz="2400" dirty="0"/>
              <a:t> = f</a:t>
            </a:r>
            <a:r>
              <a:rPr lang="en-US" sz="2400" dirty="0" smtClean="0"/>
              <a:t>;		f=s;	s=</a:t>
            </a:r>
            <a:r>
              <a:rPr lang="en-US" sz="2400" dirty="0" err="1" smtClean="0"/>
              <a:t>tmp</a:t>
            </a:r>
            <a:r>
              <a:rPr lang="en-US" sz="2400" dirty="0" smtClean="0"/>
              <a:t>;		}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main() {</a:t>
            </a:r>
          </a:p>
          <a:p>
            <a:pPr marL="0" indent="0">
              <a:buNone/>
            </a:pPr>
            <a:r>
              <a:rPr lang="en-US" sz="2400" b="1" dirty="0"/>
              <a:t>void* a</a:t>
            </a:r>
            <a:r>
              <a:rPr lang="en-US" sz="2400" dirty="0"/>
              <a:t>; void* b;</a:t>
            </a:r>
          </a:p>
          <a:p>
            <a:pPr marL="0" indent="0">
              <a:buNone/>
            </a:pPr>
            <a:r>
              <a:rPr lang="en-US" sz="2400" dirty="0"/>
              <a:t>a = new </a:t>
            </a:r>
            <a:r>
              <a:rPr lang="en-US" sz="2400" dirty="0" err="1"/>
              <a:t>std</a:t>
            </a:r>
            <a:r>
              <a:rPr lang="en-US" sz="2400" dirty="0"/>
              <a:t>::string("hello"); b = new </a:t>
            </a:r>
            <a:r>
              <a:rPr lang="en-US" sz="2400" dirty="0" err="1"/>
              <a:t>std</a:t>
            </a:r>
            <a:r>
              <a:rPr lang="en-US" sz="2400" dirty="0"/>
              <a:t>::string("world");</a:t>
            </a:r>
          </a:p>
          <a:p>
            <a:pPr marL="0" indent="0">
              <a:buNone/>
            </a:pPr>
            <a:r>
              <a:rPr lang="en-US" sz="2400" dirty="0" err="1"/>
              <a:t>cout</a:t>
            </a:r>
            <a:r>
              <a:rPr lang="en-US" sz="2400" dirty="0"/>
              <a:t> &lt;&lt; </a:t>
            </a:r>
            <a:r>
              <a:rPr lang="en-US" sz="2400" b="1" dirty="0"/>
              <a:t>*((string*) a) </a:t>
            </a:r>
            <a:r>
              <a:rPr lang="en-US" sz="2400" dirty="0"/>
              <a:t>&lt;&lt; *((string*) b)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b="1" dirty="0" err="1"/>
              <a:t>my_swap</a:t>
            </a:r>
            <a:r>
              <a:rPr lang="en-US" sz="2400" b="1" dirty="0"/>
              <a:t> (</a:t>
            </a:r>
            <a:r>
              <a:rPr lang="en-US" sz="2400" b="1" dirty="0" err="1"/>
              <a:t>a,b</a:t>
            </a:r>
            <a:r>
              <a:rPr lang="en-US" sz="2400" b="1" dirty="0"/>
              <a:t>);</a:t>
            </a:r>
          </a:p>
          <a:p>
            <a:pPr marL="0" indent="0">
              <a:buNone/>
            </a:pPr>
            <a:r>
              <a:rPr lang="en-US" sz="2400" dirty="0" err="1"/>
              <a:t>cout</a:t>
            </a:r>
            <a:r>
              <a:rPr lang="en-US" sz="2400" dirty="0"/>
              <a:t> &lt;&lt; *((string*) a) &lt;&lt; *((string*) b)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b="1" dirty="0"/>
              <a:t>void* x; </a:t>
            </a:r>
            <a:r>
              <a:rPr lang="en-US" sz="2400" dirty="0"/>
              <a:t>void* y;</a:t>
            </a:r>
          </a:p>
          <a:p>
            <a:pPr marL="0" indent="0">
              <a:buNone/>
            </a:pPr>
            <a:r>
              <a:rPr lang="en-US" sz="2400" dirty="0"/>
              <a:t>x = new </a:t>
            </a:r>
            <a:r>
              <a:rPr lang="en-US" sz="2400" dirty="0" err="1"/>
              <a:t>int</a:t>
            </a:r>
            <a:r>
              <a:rPr lang="en-US" sz="2400" dirty="0"/>
              <a:t>(33); y = new </a:t>
            </a:r>
            <a:r>
              <a:rPr lang="en-US" sz="2400" dirty="0" err="1"/>
              <a:t>int</a:t>
            </a:r>
            <a:r>
              <a:rPr lang="en-US" sz="2400" dirty="0"/>
              <a:t>(44);</a:t>
            </a:r>
          </a:p>
          <a:p>
            <a:pPr marL="0" indent="0">
              <a:buNone/>
            </a:pPr>
            <a:r>
              <a:rPr lang="fr-FR" sz="2400" dirty="0"/>
              <a:t>cout &lt;&lt; </a:t>
            </a:r>
            <a:r>
              <a:rPr lang="fr-FR" sz="2400" b="1" dirty="0"/>
              <a:t>*((</a:t>
            </a:r>
            <a:r>
              <a:rPr lang="fr-FR" sz="2400" b="1" dirty="0" err="1"/>
              <a:t>int</a:t>
            </a:r>
            <a:r>
              <a:rPr lang="fr-FR" sz="2400" b="1" dirty="0"/>
              <a:t>*) x) </a:t>
            </a:r>
            <a:r>
              <a:rPr lang="fr-FR" sz="2400" dirty="0"/>
              <a:t>&lt;&lt; *((</a:t>
            </a:r>
            <a:r>
              <a:rPr lang="fr-FR" sz="2400" dirty="0" err="1"/>
              <a:t>int</a:t>
            </a:r>
            <a:r>
              <a:rPr lang="fr-FR" sz="2400" dirty="0"/>
              <a:t>*) y) &lt;&lt; </a:t>
            </a:r>
            <a:r>
              <a:rPr lang="fr-FR" sz="2400" dirty="0" err="1"/>
              <a:t>endl</a:t>
            </a:r>
            <a:r>
              <a:rPr lang="fr-FR" sz="2400" dirty="0"/>
              <a:t>;</a:t>
            </a:r>
          </a:p>
          <a:p>
            <a:pPr marL="0" indent="0">
              <a:buNone/>
            </a:pPr>
            <a:r>
              <a:rPr lang="en-US" sz="2400" dirty="0" err="1"/>
              <a:t>my_swap</a:t>
            </a:r>
            <a:r>
              <a:rPr lang="en-US" sz="2400" dirty="0"/>
              <a:t>(</a:t>
            </a:r>
            <a:r>
              <a:rPr lang="en-US" sz="2400" dirty="0" err="1"/>
              <a:t>x,y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fr-FR" sz="2400" dirty="0"/>
              <a:t>cout &lt;&lt; *((</a:t>
            </a:r>
            <a:r>
              <a:rPr lang="fr-FR" sz="2400" dirty="0" err="1"/>
              <a:t>int</a:t>
            </a:r>
            <a:r>
              <a:rPr lang="fr-FR" sz="2400" dirty="0"/>
              <a:t>*) x) &lt;&lt; *((</a:t>
            </a:r>
            <a:r>
              <a:rPr lang="fr-FR" sz="2400" dirty="0" err="1"/>
              <a:t>int</a:t>
            </a:r>
            <a:r>
              <a:rPr lang="fr-FR" sz="2400" dirty="0"/>
              <a:t>*) y) &lt;&lt; </a:t>
            </a:r>
            <a:r>
              <a:rPr lang="fr-FR" sz="2400" dirty="0" err="1"/>
              <a:t>endl</a:t>
            </a:r>
            <a:r>
              <a:rPr lang="fr-FR" sz="2400" dirty="0"/>
              <a:t>;</a:t>
            </a:r>
          </a:p>
          <a:p>
            <a:pPr marL="0" indent="0">
              <a:buNone/>
            </a:pPr>
            <a:r>
              <a:rPr lang="en-US" sz="2400" dirty="0" err="1"/>
              <a:t>cout</a:t>
            </a:r>
            <a:r>
              <a:rPr lang="en-US" sz="2400" dirty="0"/>
              <a:t> &lt;&lt; "a = " &lt;&lt; </a:t>
            </a:r>
            <a:r>
              <a:rPr lang="en-US" sz="2400" b="1" dirty="0"/>
              <a:t>*((</a:t>
            </a:r>
            <a:r>
              <a:rPr lang="en-US" sz="2400" b="1" dirty="0" err="1"/>
              <a:t>int</a:t>
            </a:r>
            <a:r>
              <a:rPr lang="en-US" sz="2400" b="1" dirty="0"/>
              <a:t>*) a) </a:t>
            </a:r>
            <a:r>
              <a:rPr lang="en-US" sz="2400" dirty="0"/>
              <a:t>&lt;&lt; </a:t>
            </a:r>
            <a:r>
              <a:rPr lang="en-US" sz="2400" dirty="0" err="1"/>
              <a:t>endl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return 0;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40222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void*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write a method that takes a </a:t>
            </a:r>
            <a:r>
              <a:rPr lang="en-US" b="1" dirty="0"/>
              <a:t>void pointer </a:t>
            </a:r>
            <a:r>
              <a:rPr lang="en-US" dirty="0"/>
              <a:t>as an argument, and then use </a:t>
            </a:r>
            <a:r>
              <a:rPr lang="en-US" dirty="0" smtClean="0"/>
              <a:t>that method </a:t>
            </a:r>
            <a:r>
              <a:rPr lang="en-US" dirty="0"/>
              <a:t>with any </a:t>
            </a:r>
            <a:r>
              <a:rPr lang="en-US" dirty="0" smtClean="0"/>
              <a:t>pointer.</a:t>
            </a: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method is more general and can be used in more </a:t>
            </a:r>
            <a:r>
              <a:rPr lang="en-US" dirty="0" smtClean="0"/>
              <a:t>places.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need </a:t>
            </a:r>
            <a:r>
              <a:rPr lang="en-US" b="1" dirty="0"/>
              <a:t>cast </a:t>
            </a:r>
            <a:r>
              <a:rPr lang="en-US" dirty="0"/>
              <a:t>from void pointer to a specific </a:t>
            </a:r>
            <a:r>
              <a:rPr lang="en-US" dirty="0" smtClean="0"/>
              <a:t>pointer.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1869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Template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templates allows functions and classes to operate with generic types</a:t>
            </a:r>
          </a:p>
          <a:p>
            <a:pPr marL="0" indent="0">
              <a:buNone/>
            </a:pPr>
            <a:r>
              <a:rPr lang="en-US" dirty="0"/>
              <a:t>● with templates a function or a class can work on many different data</a:t>
            </a:r>
          </a:p>
          <a:p>
            <a:pPr marL="0" indent="0">
              <a:buNone/>
            </a:pPr>
            <a:r>
              <a:rPr lang="en-US" dirty="0"/>
              <a:t>types without being rewritten for each one</a:t>
            </a:r>
          </a:p>
          <a:p>
            <a:pPr marL="0" indent="0">
              <a:buNone/>
            </a:pPr>
            <a:r>
              <a:rPr lang="en-US" dirty="0" smtClean="0"/>
              <a:t>kinds </a:t>
            </a:r>
            <a:r>
              <a:rPr lang="en-US" dirty="0"/>
              <a:t>of templates: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b="1" dirty="0"/>
              <a:t>function </a:t>
            </a:r>
            <a:r>
              <a:rPr lang="en-US" dirty="0"/>
              <a:t>templates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b="1" dirty="0"/>
              <a:t>class </a:t>
            </a:r>
            <a:r>
              <a:rPr lang="en-US" dirty="0"/>
              <a:t>templates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b="1" dirty="0"/>
              <a:t>variable </a:t>
            </a:r>
            <a:r>
              <a:rPr lang="en-US" dirty="0"/>
              <a:t>templates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866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63E99-CE53-47D7-8732-85AA9DD9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ABD192-D3F7-4AFA-8161-B91BDC4A6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are </a:t>
            </a:r>
            <a:r>
              <a:rPr lang="en-US" dirty="0"/>
              <a:t>special functions that can operate with </a:t>
            </a:r>
            <a:r>
              <a:rPr lang="en-US" i="1" dirty="0"/>
              <a:t>generic types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smtClean="0"/>
              <a:t>This </a:t>
            </a:r>
            <a:r>
              <a:rPr lang="en-US" dirty="0"/>
              <a:t>allows us to create a function template whose functionality can be adapted to more than one type or class without repeating the entire code for each type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In C++ this can be achieved using </a:t>
            </a:r>
            <a:r>
              <a:rPr lang="en-US" i="1" dirty="0"/>
              <a:t>template parameters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357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/>
              <a:t>A template parameter is a special kind of parameter that can be used to pass a type as argument: just like regular function parameters can be used to pass values to a </a:t>
            </a:r>
            <a:r>
              <a:rPr lang="en-US" dirty="0" smtClean="0"/>
              <a:t>function.</a:t>
            </a:r>
          </a:p>
          <a:p>
            <a:r>
              <a:rPr lang="en-US" dirty="0"/>
              <a:t>The format for declaring function templates with type parameters is</a:t>
            </a:r>
            <a:r>
              <a:rPr lang="en-US" dirty="0" smtClean="0"/>
              <a:t>:</a:t>
            </a:r>
          </a:p>
          <a:p>
            <a:endParaRPr lang="en-US" sz="1100" dirty="0"/>
          </a:p>
          <a:p>
            <a:r>
              <a:rPr lang="en-US" sz="2600" dirty="0"/>
              <a:t>template &lt;class identifier&gt; </a:t>
            </a:r>
            <a:r>
              <a:rPr lang="en-US" sz="2600" dirty="0" err="1"/>
              <a:t>function_declaration</a:t>
            </a:r>
            <a:r>
              <a:rPr lang="en-US" sz="2600" dirty="0"/>
              <a:t>;</a:t>
            </a:r>
          </a:p>
          <a:p>
            <a:r>
              <a:rPr lang="en-US" sz="2600" dirty="0"/>
              <a:t>template &lt;</a:t>
            </a:r>
            <a:r>
              <a:rPr lang="en-US" sz="2600" dirty="0" err="1"/>
              <a:t>typename</a:t>
            </a:r>
            <a:r>
              <a:rPr lang="en-US" sz="2600" dirty="0"/>
              <a:t> identifier&gt; </a:t>
            </a:r>
            <a:r>
              <a:rPr lang="en-US" sz="2600" dirty="0" err="1"/>
              <a:t>function_declaration</a:t>
            </a:r>
            <a:r>
              <a:rPr lang="en-US" sz="2600" dirty="0" smtClean="0"/>
              <a:t>;</a:t>
            </a:r>
          </a:p>
          <a:p>
            <a:r>
              <a:rPr lang="en-US" dirty="0"/>
              <a:t>Can be called </a:t>
            </a:r>
          </a:p>
          <a:p>
            <a:r>
              <a:rPr lang="en-US" sz="2800" dirty="0" err="1"/>
              <a:t>function_name</a:t>
            </a:r>
            <a:r>
              <a:rPr lang="en-US" sz="2800" dirty="0"/>
              <a:t> &lt;type&gt; (parameters)</a:t>
            </a:r>
            <a:endParaRPr lang="ar-IQ" sz="2600" dirty="0"/>
          </a:p>
        </p:txBody>
      </p:sp>
    </p:spTree>
    <p:extLst>
      <p:ext uri="{BB962C8B-B14F-4D97-AF65-F5344CB8AC3E}">
        <p14:creationId xmlns:p14="http://schemas.microsoft.com/office/powerpoint/2010/main" val="3832587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example creates </a:t>
            </a:r>
            <a:r>
              <a:rPr lang="en-US" dirty="0"/>
              <a:t>a template function that returns the greater one of two objects we could use</a:t>
            </a:r>
            <a:r>
              <a:rPr lang="en-US" dirty="0" smtClean="0"/>
              <a:t>:</a:t>
            </a:r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sz="2800" dirty="0"/>
              <a:t>emplate &lt;class </a:t>
            </a:r>
            <a:r>
              <a:rPr lang="en-US" sz="2800" dirty="0" err="1"/>
              <a:t>myType</a:t>
            </a:r>
            <a:r>
              <a:rPr lang="en-US" sz="2800" dirty="0"/>
              <a:t>&gt;</a:t>
            </a:r>
          </a:p>
          <a:p>
            <a:pPr marL="0" indent="0">
              <a:buNone/>
            </a:pPr>
            <a:r>
              <a:rPr lang="en-US" sz="2800" dirty="0" err="1"/>
              <a:t>myType</a:t>
            </a:r>
            <a:r>
              <a:rPr lang="en-US" sz="2800" dirty="0"/>
              <a:t> </a:t>
            </a:r>
            <a:r>
              <a:rPr lang="en-US" sz="2800" dirty="0" err="1"/>
              <a:t>GetMax</a:t>
            </a:r>
            <a:r>
              <a:rPr lang="en-US" sz="2800" dirty="0"/>
              <a:t> (</a:t>
            </a:r>
            <a:r>
              <a:rPr lang="en-US" sz="2800" dirty="0" err="1"/>
              <a:t>myType</a:t>
            </a:r>
            <a:r>
              <a:rPr lang="en-US" sz="2800" dirty="0"/>
              <a:t> a, </a:t>
            </a:r>
            <a:r>
              <a:rPr lang="en-US" sz="2800" dirty="0" err="1"/>
              <a:t>myType</a:t>
            </a:r>
            <a:r>
              <a:rPr lang="en-US" sz="2800" dirty="0"/>
              <a:t> b) {</a:t>
            </a:r>
          </a:p>
          <a:p>
            <a:pPr marL="0" indent="0">
              <a:buNone/>
            </a:pPr>
            <a:r>
              <a:rPr lang="en-US" sz="2800" dirty="0"/>
              <a:t> return (a&gt;</a:t>
            </a:r>
            <a:r>
              <a:rPr lang="en-US" sz="2800" dirty="0" err="1"/>
              <a:t>b?a:b</a:t>
            </a:r>
            <a:r>
              <a:rPr lang="en-US" sz="2800" dirty="0"/>
              <a:t>);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/>
              <a:t> the function template </a:t>
            </a:r>
            <a:r>
              <a:rPr lang="en-US" sz="2800" dirty="0" err="1"/>
              <a:t>GetMax</a:t>
            </a:r>
            <a:r>
              <a:rPr lang="en-US" sz="2800" dirty="0"/>
              <a:t> returns the greater of </a:t>
            </a:r>
            <a:r>
              <a:rPr lang="en-US" sz="2800" dirty="0" smtClean="0"/>
              <a:t>two </a:t>
            </a:r>
            <a:r>
              <a:rPr lang="en-US" sz="2800" dirty="0"/>
              <a:t>parameters of this still-undefined type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s-ES" sz="2800" dirty="0" err="1"/>
              <a:t>int</a:t>
            </a:r>
            <a:r>
              <a:rPr lang="es-ES" sz="2800" dirty="0"/>
              <a:t> </a:t>
            </a:r>
            <a:r>
              <a:rPr lang="es-ES" sz="2800" dirty="0" err="1"/>
              <a:t>x,y</a:t>
            </a:r>
            <a:r>
              <a:rPr lang="es-ES" sz="2800" dirty="0"/>
              <a:t>;</a:t>
            </a:r>
          </a:p>
          <a:p>
            <a:pPr marL="0" indent="0">
              <a:buNone/>
            </a:pPr>
            <a:r>
              <a:rPr lang="es-ES" sz="2800" dirty="0" err="1"/>
              <a:t>GetMax</a:t>
            </a:r>
            <a:r>
              <a:rPr lang="es-ES" sz="2800" dirty="0"/>
              <a:t> &lt;</a:t>
            </a:r>
            <a:r>
              <a:rPr lang="es-ES" sz="2800" dirty="0" err="1"/>
              <a:t>int</a:t>
            </a:r>
            <a:r>
              <a:rPr lang="es-ES" sz="2800" dirty="0"/>
              <a:t>&gt; (</a:t>
            </a:r>
            <a:r>
              <a:rPr lang="es-ES" sz="2800" dirty="0" err="1"/>
              <a:t>x,y</a:t>
            </a:r>
            <a:r>
              <a:rPr lang="es-ES" sz="2800" dirty="0"/>
              <a:t>);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241054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 descr="templates-c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637"/>
            <a:ext cx="8777288" cy="627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01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631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OpenSymbol</vt:lpstr>
      <vt:lpstr>TeXGyreSchola-Regular</vt:lpstr>
      <vt:lpstr>Times New Roman</vt:lpstr>
      <vt:lpstr>Office Theme</vt:lpstr>
      <vt:lpstr>Object Oriented Programming Generic Function and Class</vt:lpstr>
      <vt:lpstr>Generic Function – Overloading</vt:lpstr>
      <vt:lpstr>generic function – void pointers</vt:lpstr>
      <vt:lpstr>void*</vt:lpstr>
      <vt:lpstr>Template</vt:lpstr>
      <vt:lpstr>Function 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templates</vt:lpstr>
      <vt:lpstr>Static Variable and static function </vt:lpstr>
      <vt:lpstr>PowerPoint Presentation</vt:lpstr>
      <vt:lpstr>For each in C++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IB_1</dc:creator>
  <cp:lastModifiedBy>Safeen</cp:lastModifiedBy>
  <cp:revision>31</cp:revision>
  <dcterms:created xsi:type="dcterms:W3CDTF">2006-08-16T00:00:00Z</dcterms:created>
  <dcterms:modified xsi:type="dcterms:W3CDTF">2022-05-04T16:39:53Z</dcterms:modified>
</cp:coreProperties>
</file>