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75" r:id="rId2"/>
    <p:sldId id="385" r:id="rId3"/>
    <p:sldId id="386" r:id="rId4"/>
    <p:sldId id="387" r:id="rId5"/>
    <p:sldId id="388" r:id="rId6"/>
    <p:sldId id="389" r:id="rId7"/>
    <p:sldId id="390" r:id="rId8"/>
    <p:sldId id="391" r:id="rId9"/>
    <p:sldId id="392" r:id="rId10"/>
    <p:sldId id="361" r:id="rId11"/>
    <p:sldId id="374" r:id="rId12"/>
    <p:sldId id="328" r:id="rId13"/>
    <p:sldId id="363" r:id="rId14"/>
    <p:sldId id="358" r:id="rId15"/>
    <p:sldId id="373" r:id="rId16"/>
    <p:sldId id="359" r:id="rId17"/>
    <p:sldId id="364" r:id="rId18"/>
    <p:sldId id="402" r:id="rId19"/>
    <p:sldId id="403" r:id="rId20"/>
    <p:sldId id="404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  <a:srgbClr val="FF99FF"/>
    <a:srgbClr val="CCFFFF"/>
    <a:srgbClr val="660066"/>
    <a:srgbClr val="006600"/>
    <a:srgbClr val="BE71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7" autoAdjust="0"/>
    <p:restoredTop sz="94576" autoAdjust="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DA45F28-A993-447B-9C32-752570586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6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F1DBC5F-099C-499C-B6E9-415F32609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9881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altLang="ar-IQ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1DA8767-845F-4545-ABA5-101C2FB01FD2}" type="slidenum">
              <a:rPr lang="en-US" altLang="ar-IQ" sz="1200" smtClean="0">
                <a:solidFill>
                  <a:srgbClr val="000000"/>
                </a:solidFill>
              </a:rPr>
              <a:pPr/>
              <a:t>1</a:t>
            </a:fld>
            <a:endParaRPr lang="en-US" altLang="ar-IQ" sz="12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845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ar-IQ" altLang="ar-IQ" smtClean="0"/>
          </a:p>
        </p:txBody>
      </p:sp>
    </p:spTree>
    <p:extLst>
      <p:ext uri="{BB962C8B-B14F-4D97-AF65-F5344CB8AC3E}">
        <p14:creationId xmlns:p14="http://schemas.microsoft.com/office/powerpoint/2010/main" val="247356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ar-IQ" altLang="ar-IQ" smtClean="0"/>
          </a:p>
        </p:txBody>
      </p:sp>
    </p:spTree>
    <p:extLst>
      <p:ext uri="{BB962C8B-B14F-4D97-AF65-F5344CB8AC3E}">
        <p14:creationId xmlns:p14="http://schemas.microsoft.com/office/powerpoint/2010/main" val="1304997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4763D-74CF-4B36-B1D1-1E285C32C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145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3A7AC-1EAE-4709-8CDA-F7F8E23AA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626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85004-EF9A-45A6-AA09-C6684B2652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505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1D310-0A9B-494F-A869-139B67C4B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54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57342-E7F2-4A26-A538-7A57F3F45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181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949F9-9D6A-47A7-830E-8C2FDD31D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62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92A12-3720-4B8F-AB28-D300A92B1C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296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E5F67-A52D-49A6-8200-767FD1D6E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43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1B8E4-0FD5-4C50-A4D7-9650EFD6AD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49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D9EF1-9539-40D0-B826-7146ADE88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20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8EEC7-929A-4B4C-B3A8-AF1CBDA14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426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IQ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IQ" smtClean="0"/>
              <a:t>Click to edit Master text styles</a:t>
            </a:r>
          </a:p>
          <a:p>
            <a:pPr lvl="1"/>
            <a:r>
              <a:rPr lang="en-US" altLang="ar-IQ" smtClean="0"/>
              <a:t>Second level</a:t>
            </a:r>
          </a:p>
          <a:p>
            <a:pPr lvl="2"/>
            <a:r>
              <a:rPr lang="en-US" altLang="ar-IQ" smtClean="0"/>
              <a:t>Third level</a:t>
            </a:r>
          </a:p>
          <a:p>
            <a:pPr lvl="3"/>
            <a:r>
              <a:rPr lang="en-US" altLang="ar-IQ" smtClean="0"/>
              <a:t>Fourth level</a:t>
            </a:r>
          </a:p>
          <a:p>
            <a:pPr lvl="4"/>
            <a:r>
              <a:rPr lang="en-US" altLang="ar-IQ" smtClean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AF636C4-82C0-47F0-96F8-2C28A61D2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719138"/>
            <a:ext cx="7772400" cy="1033462"/>
          </a:xfrm>
        </p:spPr>
        <p:txBody>
          <a:bodyPr/>
          <a:lstStyle/>
          <a:p>
            <a:pPr eaLnBrk="1" hangingPunct="1"/>
            <a:r>
              <a:rPr lang="en-US" altLang="ar-IQ" sz="4400" b="1" smtClean="0">
                <a:solidFill>
                  <a:schemeClr val="tx1"/>
                </a:solidFill>
              </a:rPr>
              <a:t>Object Oriented Programming</a:t>
            </a:r>
            <a:endParaRPr lang="th-TH" altLang="ar-IQ" sz="4400" b="1" smtClean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514600"/>
            <a:ext cx="8153400" cy="2057400"/>
          </a:xfrm>
        </p:spPr>
        <p:txBody>
          <a:bodyPr/>
          <a:lstStyle/>
          <a:p>
            <a:pPr eaLnBrk="1" hangingPunct="1"/>
            <a:r>
              <a:rPr lang="en-US" altLang="ar-IQ" sz="2800" b="1" smtClean="0"/>
              <a:t>Inheritance in C++ </a:t>
            </a:r>
            <a:endParaRPr lang="en-US" altLang="ar-IQ" sz="2800" smtClean="0"/>
          </a:p>
          <a:p>
            <a:pPr eaLnBrk="1" hangingPunct="1"/>
            <a:r>
              <a:rPr lang="en-US" altLang="ar-IQ" sz="2800" smtClean="0"/>
              <a:t>Safeen H. Rasool</a:t>
            </a:r>
          </a:p>
          <a:p>
            <a:pPr eaLnBrk="1" hangingPunct="1"/>
            <a:r>
              <a:rPr lang="en-US" altLang="ar-IQ" smtClean="0"/>
              <a:t>Salahaddin University-Erbil</a:t>
            </a:r>
            <a:br>
              <a:rPr lang="en-US" altLang="ar-IQ" smtClean="0"/>
            </a:br>
            <a:r>
              <a:rPr lang="en-US" altLang="ar-IQ" smtClean="0"/>
              <a:t>College of Science, Computer Science Department</a:t>
            </a:r>
          </a:p>
          <a:p>
            <a:pPr eaLnBrk="1" hangingPunct="1"/>
            <a:r>
              <a:rPr lang="en-US" altLang="ar-IQ" smtClean="0"/>
              <a:t>Second Year Students </a:t>
            </a:r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2665413" y="4964113"/>
            <a:ext cx="4117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IQ" sz="1800">
                <a:solidFill>
                  <a:srgbClr val="000000"/>
                </a:solidFill>
                <a:latin typeface="Arial" panose="020B0604020202020204" pitchFamily="34" charset="0"/>
              </a:rPr>
              <a:t>Lecture (7) (Theoretical &amp; Practical)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2F6E4C4-8CE5-44CF-A9B1-55125B081B4E}" type="slidenum">
              <a:rPr lang="en-US" altLang="ar-IQ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ar-IQ" sz="1400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609600"/>
          </a:xfrm>
        </p:spPr>
        <p:txBody>
          <a:bodyPr/>
          <a:lstStyle/>
          <a:p>
            <a:r>
              <a:rPr lang="en-US" altLang="ar-IQ" sz="3600" smtClean="0">
                <a:latin typeface="Comic Sans MS" panose="030F0702030302020204" pitchFamily="66" charset="0"/>
              </a:rPr>
              <a:t>What to inherit?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r>
              <a:rPr lang="en-US" altLang="ar-IQ" smtClean="0">
                <a:solidFill>
                  <a:schemeClr val="accent2"/>
                </a:solidFill>
              </a:rPr>
              <a:t>In principle</a:t>
            </a:r>
            <a:r>
              <a:rPr lang="en-US" altLang="ar-IQ" smtClean="0"/>
              <a:t>, every member of a base class is inherited by a derived class</a:t>
            </a:r>
          </a:p>
          <a:p>
            <a:pPr lvl="1"/>
            <a:r>
              <a:rPr lang="en-US" altLang="ar-IQ" smtClean="0"/>
              <a:t> just with different access permission</a:t>
            </a:r>
          </a:p>
          <a:p>
            <a:pPr lvl="1"/>
            <a:endParaRPr lang="en-US" altLang="ar-IQ" sz="1000" smtClean="0"/>
          </a:p>
          <a:p>
            <a:r>
              <a:rPr lang="en-US" altLang="ar-IQ" smtClean="0">
                <a:solidFill>
                  <a:srgbClr val="FF0000"/>
                </a:solidFill>
              </a:rPr>
              <a:t>However</a:t>
            </a:r>
            <a:r>
              <a:rPr lang="en-US" altLang="ar-IQ" smtClean="0"/>
              <a:t>, there are exceptions for</a:t>
            </a:r>
          </a:p>
          <a:p>
            <a:pPr lvl="1"/>
            <a:r>
              <a:rPr lang="en-US" altLang="ar-IQ" smtClean="0"/>
              <a:t>constructor and destructor </a:t>
            </a:r>
          </a:p>
          <a:p>
            <a:pPr lvl="1"/>
            <a:r>
              <a:rPr lang="en-US" altLang="ar-IQ" smtClean="0"/>
              <a:t>operator=() member </a:t>
            </a:r>
          </a:p>
          <a:p>
            <a:pPr lvl="1"/>
            <a:r>
              <a:rPr lang="en-US" altLang="ar-IQ" smtClean="0"/>
              <a:t>friends</a:t>
            </a:r>
          </a:p>
          <a:p>
            <a:pPr>
              <a:buFontTx/>
              <a:buNone/>
            </a:pPr>
            <a:r>
              <a:rPr lang="en-US" altLang="ar-IQ" smtClean="0"/>
              <a:t>	Since all these functions are class-specific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ar-IQ" sz="3600" smtClean="0">
                <a:latin typeface="Comic Sans MS" panose="030F0702030302020204" pitchFamily="66" charset="0"/>
              </a:rPr>
              <a:t>Direct and Indirect Base Classes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495141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ar-IQ" sz="2800" smtClean="0">
                <a:cs typeface="Times New Roman" panose="02020603050405020304" pitchFamily="18" charset="0"/>
              </a:rPr>
              <a:t>Direct base class </a:t>
            </a:r>
          </a:p>
          <a:p>
            <a:pPr lvl="1">
              <a:lnSpc>
                <a:spcPct val="150000"/>
              </a:lnSpc>
            </a:pPr>
            <a:r>
              <a:rPr lang="en-US" altLang="ar-IQ" sz="2000" smtClean="0">
                <a:cs typeface="Times New Roman" panose="02020603050405020304" pitchFamily="18" charset="0"/>
              </a:rPr>
              <a:t>Explicitly listed derived class’ header with the colon (</a:t>
            </a:r>
            <a:r>
              <a:rPr lang="en-US" altLang="ar-IQ" sz="2000" b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en-US" altLang="ar-IQ" sz="2000" smtClean="0">
                <a:cs typeface="Times New Roman" panose="02020603050405020304" pitchFamily="18" charset="0"/>
              </a:rPr>
              <a:t>) notation when that derived class is declared. </a:t>
            </a:r>
          </a:p>
          <a:p>
            <a:pPr lvl="1">
              <a:lnSpc>
                <a:spcPct val="150000"/>
              </a:lnSpc>
            </a:pPr>
            <a:r>
              <a:rPr lang="en-US" altLang="ar-IQ" sz="2000" b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class HourlyWorker : public Employee</a:t>
            </a:r>
          </a:p>
          <a:p>
            <a:pPr lvl="2">
              <a:lnSpc>
                <a:spcPct val="150000"/>
              </a:lnSpc>
            </a:pPr>
            <a:r>
              <a:rPr lang="en-US" altLang="ar-IQ" sz="2000" b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Employee </a:t>
            </a:r>
            <a:r>
              <a:rPr lang="en-US" altLang="ar-IQ" sz="2000" smtClean="0">
                <a:cs typeface="Times New Roman" panose="02020603050405020304" pitchFamily="18" charset="0"/>
              </a:rPr>
              <a:t>is a direct base class of </a:t>
            </a:r>
            <a:r>
              <a:rPr lang="en-US" altLang="ar-IQ" sz="2000" b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HourlyWorker</a:t>
            </a:r>
          </a:p>
          <a:p>
            <a:pPr algn="just">
              <a:lnSpc>
                <a:spcPct val="150000"/>
              </a:lnSpc>
            </a:pPr>
            <a:r>
              <a:rPr lang="en-US" altLang="ar-IQ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Indirect base class </a:t>
            </a:r>
          </a:p>
          <a:p>
            <a:pPr lvl="1" algn="just">
              <a:lnSpc>
                <a:spcPct val="150000"/>
              </a:lnSpc>
            </a:pPr>
            <a:r>
              <a:rPr lang="en-US" altLang="ar-IQ" sz="2000" smtClean="0">
                <a:solidFill>
                  <a:srgbClr val="000000"/>
                </a:solidFill>
                <a:cs typeface="Times New Roman" panose="02020603050405020304" pitchFamily="18" charset="0"/>
              </a:rPr>
              <a:t>Inherited from two or more levels up the class hierarchy</a:t>
            </a:r>
          </a:p>
          <a:p>
            <a:pPr lvl="1" algn="just">
              <a:lnSpc>
                <a:spcPct val="150000"/>
              </a:lnSpc>
            </a:pPr>
            <a:r>
              <a:rPr lang="en-US" altLang="ar-IQ" sz="2000" b="1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class MinuteWorker : public HourlyWorker</a:t>
            </a:r>
          </a:p>
          <a:p>
            <a:pPr lvl="2" algn="just">
              <a:lnSpc>
                <a:spcPct val="150000"/>
              </a:lnSpc>
            </a:pPr>
            <a:r>
              <a:rPr lang="en-US" altLang="ar-IQ" sz="2000" b="1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Employee</a:t>
            </a:r>
            <a:r>
              <a:rPr lang="en-US" altLang="ar-IQ" sz="2000" smtClean="0">
                <a:solidFill>
                  <a:srgbClr val="000000"/>
                </a:solidFill>
                <a:cs typeface="Times New Roman" panose="02020603050405020304" pitchFamily="18" charset="0"/>
              </a:rPr>
              <a:t> is an indirect base class of </a:t>
            </a:r>
            <a:r>
              <a:rPr lang="en-US" altLang="ar-IQ" sz="2000" b="1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MinuteWorker</a:t>
            </a:r>
          </a:p>
        </p:txBody>
      </p:sp>
      <p:sp>
        <p:nvSpPr>
          <p:cNvPr id="1536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6C6506-076F-4AB5-A0C4-BA6CB5CE052A}" type="slidenum">
              <a:rPr lang="en-US" altLang="ar-IQ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ar-IQ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CCE5133-0BD8-4D13-8CBC-A8B78C296212}" type="slidenum">
              <a:rPr lang="en-US" altLang="ar-IQ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ar-IQ" sz="1400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953500" cy="1049338"/>
          </a:xfrm>
          <a:noFill/>
        </p:spPr>
        <p:txBody>
          <a:bodyPr lIns="92075" tIns="46038" rIns="92075" bIns="46038" anchor="b"/>
          <a:lstStyle/>
          <a:p>
            <a:r>
              <a:rPr lang="en-US" altLang="ar-IQ" sz="4000" smtClean="0"/>
              <a:t>Constructor Rules for Derived Classes 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924800" cy="1431925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ar-IQ" sz="2400" smtClean="0"/>
              <a:t>	</a:t>
            </a:r>
            <a:r>
              <a:rPr lang="en-US" altLang="ar-IQ" sz="2400" smtClean="0">
                <a:solidFill>
                  <a:srgbClr val="339933"/>
                </a:solidFill>
              </a:rPr>
              <a:t>The default constructor and the destructor of the base class are always called when a new object of a derived class is created or destroyed.</a:t>
            </a:r>
            <a:r>
              <a:rPr lang="en-US" altLang="ar-IQ" sz="2400" smtClean="0"/>
              <a:t> </a:t>
            </a:r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609600" y="2971800"/>
            <a:ext cx="3962400" cy="25908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ar-IQ" sz="2000">
                <a:solidFill>
                  <a:srgbClr val="000066"/>
                </a:solidFill>
              </a:rPr>
              <a:t>class A {</a:t>
            </a:r>
          </a:p>
          <a:p>
            <a:pPr>
              <a:buFontTx/>
              <a:buNone/>
            </a:pPr>
            <a:r>
              <a:rPr lang="en-US" altLang="ar-IQ" sz="2000">
                <a:solidFill>
                  <a:srgbClr val="000066"/>
                </a:solidFill>
              </a:rPr>
              <a:t>   public:</a:t>
            </a:r>
          </a:p>
          <a:p>
            <a:pPr>
              <a:buFontTx/>
              <a:buNone/>
            </a:pPr>
            <a:r>
              <a:rPr lang="en-US" altLang="ar-IQ" sz="2000">
                <a:solidFill>
                  <a:srgbClr val="000066"/>
                </a:solidFill>
              </a:rPr>
              <a:t>	A ( )</a:t>
            </a:r>
          </a:p>
          <a:p>
            <a:pPr>
              <a:buFontTx/>
              <a:buNone/>
            </a:pPr>
            <a:r>
              <a:rPr lang="en-US" altLang="ar-IQ" sz="2000">
                <a:solidFill>
                  <a:srgbClr val="000066"/>
                </a:solidFill>
              </a:rPr>
              <a:t>	  {cout&lt;&lt; “A:default”&lt;&lt;endl;}</a:t>
            </a:r>
          </a:p>
          <a:p>
            <a:pPr>
              <a:buFontTx/>
              <a:buNone/>
            </a:pPr>
            <a:r>
              <a:rPr lang="en-US" altLang="ar-IQ" sz="2000">
                <a:solidFill>
                  <a:srgbClr val="000066"/>
                </a:solidFill>
              </a:rPr>
              <a:t>	A (int a)</a:t>
            </a:r>
          </a:p>
          <a:p>
            <a:pPr>
              <a:buFontTx/>
              <a:buNone/>
            </a:pPr>
            <a:r>
              <a:rPr lang="en-US" altLang="ar-IQ" sz="2000">
                <a:solidFill>
                  <a:srgbClr val="000066"/>
                </a:solidFill>
              </a:rPr>
              <a:t>	  {cout&lt;&lt;“A:parameter”&lt;&lt;endl;}</a:t>
            </a:r>
          </a:p>
          <a:p>
            <a:pPr>
              <a:buFontTx/>
              <a:buNone/>
            </a:pPr>
            <a:r>
              <a:rPr lang="en-US" altLang="ar-IQ" sz="2000">
                <a:solidFill>
                  <a:srgbClr val="000066"/>
                </a:solidFill>
              </a:rPr>
              <a:t>};</a:t>
            </a:r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5486400" y="3048000"/>
            <a:ext cx="3048000" cy="22860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ar-IQ" sz="2000">
                <a:solidFill>
                  <a:schemeClr val="accent2"/>
                </a:solidFill>
              </a:rPr>
              <a:t>class B : public A </a:t>
            </a:r>
          </a:p>
          <a:p>
            <a:pPr>
              <a:buFontTx/>
              <a:buNone/>
            </a:pPr>
            <a:r>
              <a:rPr lang="en-US" altLang="ar-IQ" sz="2000">
                <a:solidFill>
                  <a:schemeClr val="accent2"/>
                </a:solidFill>
              </a:rPr>
              <a:t>{</a:t>
            </a:r>
          </a:p>
          <a:p>
            <a:pPr>
              <a:buFontTx/>
              <a:buNone/>
            </a:pPr>
            <a:r>
              <a:rPr lang="en-US" altLang="ar-IQ" sz="2000">
                <a:solidFill>
                  <a:schemeClr val="accent2"/>
                </a:solidFill>
              </a:rPr>
              <a:t>   public: </a:t>
            </a:r>
          </a:p>
          <a:p>
            <a:pPr>
              <a:buFontTx/>
              <a:buNone/>
            </a:pPr>
            <a:r>
              <a:rPr lang="en-US" altLang="ar-IQ" sz="2000">
                <a:solidFill>
                  <a:schemeClr val="accent2"/>
                </a:solidFill>
              </a:rPr>
              <a:t>	B (int a)</a:t>
            </a:r>
          </a:p>
          <a:p>
            <a:pPr>
              <a:buFontTx/>
              <a:buNone/>
            </a:pPr>
            <a:r>
              <a:rPr lang="en-US" altLang="ar-IQ" sz="2000">
                <a:solidFill>
                  <a:schemeClr val="accent2"/>
                </a:solidFill>
              </a:rPr>
              <a:t>	    {cout&lt;&lt;“B”&lt;&lt;endl;}</a:t>
            </a:r>
            <a:endParaRPr lang="en-US" altLang="ar-IQ" sz="180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altLang="ar-IQ" sz="2000">
                <a:solidFill>
                  <a:schemeClr val="accent2"/>
                </a:solidFill>
              </a:rPr>
              <a:t>};</a:t>
            </a:r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2667000" y="6019800"/>
            <a:ext cx="1325563" cy="457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ar-IQ" sz="2400"/>
              <a:t>B test(1);</a:t>
            </a:r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5867400" y="5791200"/>
            <a:ext cx="1752600" cy="82232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ar-IQ" sz="2400"/>
              <a:t>A:default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ar-IQ" sz="2400"/>
              <a:t>B</a:t>
            </a:r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4784725" y="5729288"/>
            <a:ext cx="901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ar-IQ" sz="2000"/>
              <a:t>output: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 animBg="1"/>
      <p:bldP spid="101381" grpId="0" animBg="1"/>
      <p:bldP spid="101382" grpId="0" animBg="1"/>
      <p:bldP spid="101383" grpId="0" animBg="1"/>
      <p:bldP spid="10138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B003788-AFC6-4DB4-9AF0-7DC96E956B1C}" type="slidenum">
              <a:rPr lang="en-US" altLang="ar-IQ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ar-IQ" sz="1400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953500" cy="685800"/>
          </a:xfrm>
          <a:noFill/>
        </p:spPr>
        <p:txBody>
          <a:bodyPr lIns="92075" tIns="46038" rIns="92075" bIns="46038" anchor="b"/>
          <a:lstStyle/>
          <a:p>
            <a:r>
              <a:rPr lang="en-US" altLang="ar-IQ" sz="4000" smtClean="0"/>
              <a:t>Constructor Rules for Derived Classes 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914400"/>
            <a:ext cx="6781800" cy="9144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ar-IQ" sz="2800" smtClean="0"/>
              <a:t>	</a:t>
            </a:r>
            <a:r>
              <a:rPr lang="en-US" altLang="ar-IQ" sz="2800" smtClean="0">
                <a:solidFill>
                  <a:srgbClr val="339933"/>
                </a:solidFill>
              </a:rPr>
              <a:t>You can also specify an constructor of the base class other than the default constructor</a:t>
            </a:r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685800" y="3124200"/>
            <a:ext cx="3962400" cy="25908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ar-IQ" sz="2000">
                <a:solidFill>
                  <a:srgbClr val="000066"/>
                </a:solidFill>
              </a:rPr>
              <a:t>class A {</a:t>
            </a:r>
          </a:p>
          <a:p>
            <a:pPr>
              <a:buFontTx/>
              <a:buNone/>
            </a:pPr>
            <a:r>
              <a:rPr lang="en-US" altLang="ar-IQ" sz="2000">
                <a:solidFill>
                  <a:srgbClr val="000066"/>
                </a:solidFill>
              </a:rPr>
              <a:t>   public:</a:t>
            </a:r>
          </a:p>
          <a:p>
            <a:pPr>
              <a:buFontTx/>
              <a:buNone/>
            </a:pPr>
            <a:r>
              <a:rPr lang="en-US" altLang="ar-IQ" sz="2000">
                <a:solidFill>
                  <a:srgbClr val="000066"/>
                </a:solidFill>
              </a:rPr>
              <a:t>	A ( )</a:t>
            </a:r>
          </a:p>
          <a:p>
            <a:pPr>
              <a:buFontTx/>
              <a:buNone/>
            </a:pPr>
            <a:r>
              <a:rPr lang="en-US" altLang="ar-IQ" sz="2000">
                <a:solidFill>
                  <a:srgbClr val="000066"/>
                </a:solidFill>
              </a:rPr>
              <a:t>	  {cout&lt;&lt; “A:default”&lt;&lt;endl;}</a:t>
            </a:r>
          </a:p>
          <a:p>
            <a:pPr>
              <a:buFontTx/>
              <a:buNone/>
            </a:pPr>
            <a:r>
              <a:rPr lang="en-US" altLang="ar-IQ" sz="2000">
                <a:solidFill>
                  <a:srgbClr val="000066"/>
                </a:solidFill>
              </a:rPr>
              <a:t>	A (int a)</a:t>
            </a:r>
          </a:p>
          <a:p>
            <a:pPr>
              <a:buFontTx/>
              <a:buNone/>
            </a:pPr>
            <a:r>
              <a:rPr lang="en-US" altLang="ar-IQ" sz="2000">
                <a:solidFill>
                  <a:srgbClr val="000066"/>
                </a:solidFill>
              </a:rPr>
              <a:t>	  {cout&lt;&lt;“A:parameter”&lt;&lt;endl;}</a:t>
            </a:r>
          </a:p>
          <a:p>
            <a:pPr>
              <a:buFontTx/>
              <a:buNone/>
            </a:pPr>
            <a:r>
              <a:rPr lang="en-US" altLang="ar-IQ" sz="2000">
                <a:solidFill>
                  <a:srgbClr val="000066"/>
                </a:solidFill>
              </a:rPr>
              <a:t>};</a:t>
            </a:r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5562600" y="3200400"/>
            <a:ext cx="3048000" cy="22860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ar-IQ" sz="2000">
                <a:solidFill>
                  <a:schemeClr val="accent2"/>
                </a:solidFill>
              </a:rPr>
              <a:t>class C : public A {</a:t>
            </a:r>
          </a:p>
          <a:p>
            <a:pPr>
              <a:buFontTx/>
              <a:buNone/>
            </a:pPr>
            <a:r>
              <a:rPr lang="en-US" altLang="ar-IQ" sz="2000">
                <a:solidFill>
                  <a:schemeClr val="accent2"/>
                </a:solidFill>
              </a:rPr>
              <a:t>   public: </a:t>
            </a:r>
          </a:p>
          <a:p>
            <a:pPr>
              <a:buFontTx/>
              <a:buNone/>
            </a:pPr>
            <a:r>
              <a:rPr lang="en-US" altLang="ar-IQ" sz="2000">
                <a:solidFill>
                  <a:schemeClr val="accent2"/>
                </a:solidFill>
              </a:rPr>
              <a:t>	</a:t>
            </a:r>
            <a:r>
              <a:rPr lang="en-US" altLang="ar-IQ" sz="2000">
                <a:solidFill>
                  <a:srgbClr val="0066FF"/>
                </a:solidFill>
              </a:rPr>
              <a:t>C (int a) : A(a)</a:t>
            </a:r>
          </a:p>
          <a:p>
            <a:pPr>
              <a:buFontTx/>
              <a:buNone/>
            </a:pPr>
            <a:r>
              <a:rPr lang="en-US" altLang="ar-IQ" sz="2000">
                <a:solidFill>
                  <a:schemeClr val="accent2"/>
                </a:solidFill>
              </a:rPr>
              <a:t>	    {cout&lt;&lt;“C”&lt;&lt;endl;}</a:t>
            </a:r>
            <a:endParaRPr lang="en-US" altLang="ar-IQ" sz="180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altLang="ar-IQ" sz="2000">
                <a:solidFill>
                  <a:schemeClr val="accent2"/>
                </a:solidFill>
              </a:rPr>
              <a:t>};</a:t>
            </a:r>
          </a:p>
        </p:txBody>
      </p:sp>
      <p:sp>
        <p:nvSpPr>
          <p:cNvPr id="160774" name="Text Box 6"/>
          <p:cNvSpPr txBox="1">
            <a:spLocks noChangeArrowheads="1"/>
          </p:cNvSpPr>
          <p:nvPr/>
        </p:nvSpPr>
        <p:spPr bwMode="auto">
          <a:xfrm>
            <a:off x="2667000" y="6019800"/>
            <a:ext cx="1325563" cy="457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ar-IQ" sz="2400"/>
              <a:t>C test(1);</a:t>
            </a:r>
          </a:p>
        </p:txBody>
      </p:sp>
      <p:sp>
        <p:nvSpPr>
          <p:cNvPr id="160775" name="Text Box 7"/>
          <p:cNvSpPr txBox="1">
            <a:spLocks noChangeArrowheads="1"/>
          </p:cNvSpPr>
          <p:nvPr/>
        </p:nvSpPr>
        <p:spPr bwMode="auto">
          <a:xfrm>
            <a:off x="5867400" y="5791200"/>
            <a:ext cx="1752600" cy="82232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ar-IQ" sz="2400"/>
              <a:t>A:parameter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ar-IQ" sz="2400"/>
              <a:t>C</a:t>
            </a:r>
          </a:p>
        </p:txBody>
      </p:sp>
      <p:sp>
        <p:nvSpPr>
          <p:cNvPr id="160776" name="Text Box 8"/>
          <p:cNvSpPr txBox="1">
            <a:spLocks noChangeArrowheads="1"/>
          </p:cNvSpPr>
          <p:nvPr/>
        </p:nvSpPr>
        <p:spPr bwMode="auto">
          <a:xfrm>
            <a:off x="4784725" y="5729288"/>
            <a:ext cx="901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ar-IQ" sz="2000"/>
              <a:t>output:</a:t>
            </a:r>
          </a:p>
        </p:txBody>
      </p:sp>
      <p:sp>
        <p:nvSpPr>
          <p:cNvPr id="18442" name="Text Box 9"/>
          <p:cNvSpPr txBox="1">
            <a:spLocks noChangeArrowheads="1"/>
          </p:cNvSpPr>
          <p:nvPr/>
        </p:nvSpPr>
        <p:spPr bwMode="auto">
          <a:xfrm>
            <a:off x="806450" y="1811338"/>
            <a:ext cx="7499350" cy="116046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endParaRPr lang="en-US" altLang="ar-IQ" sz="800" b="1">
              <a:solidFill>
                <a:schemeClr val="accent2"/>
              </a:solidFill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ar-IQ" sz="1800" b="1">
                <a:solidFill>
                  <a:schemeClr val="accent2"/>
                </a:solidFill>
              </a:rPr>
              <a:t>DerivedClassCon ( derivedClass args ) : BaseClassCon ( baseClass args ) 	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ar-IQ" sz="1800" b="1">
                <a:solidFill>
                  <a:schemeClr val="accent2"/>
                </a:solidFill>
              </a:rPr>
              <a:t>	{  DerivedClass constructor body   }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n-US" altLang="ar-IQ" sz="8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0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2" grpId="0" animBg="1"/>
      <p:bldP spid="160773" grpId="0" animBg="1"/>
      <p:bldP spid="160774" grpId="0" animBg="1"/>
      <p:bldP spid="160775" grpId="0" animBg="1"/>
      <p:bldP spid="16077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B1FFD8-19CB-45B9-A5FA-4106F89CBE8D}" type="slidenum">
              <a:rPr lang="en-US" altLang="ar-IQ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ar-IQ" sz="140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r>
              <a:rPr lang="en-US" altLang="ar-IQ" sz="4000" smtClean="0">
                <a:latin typeface="Comic Sans MS" panose="030F0702030302020204" pitchFamily="66" charset="0"/>
              </a:rPr>
              <a:t>Define its Own Members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992313" y="2655888"/>
            <a:ext cx="827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ar-IQ" sz="2400"/>
              <a:t>Point</a:t>
            </a: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1298575" y="3722688"/>
            <a:ext cx="927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ar-IQ" sz="2400"/>
              <a:t>Circle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257800" y="1143000"/>
            <a:ext cx="3276600" cy="2286000"/>
          </a:xfrm>
          <a:prstGeom prst="rect">
            <a:avLst/>
          </a:prstGeom>
          <a:solidFill>
            <a:srgbClr val="D5E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ar-IQ" sz="2000"/>
              <a:t>class Point{</a:t>
            </a:r>
          </a:p>
          <a:p>
            <a:pPr>
              <a:buFontTx/>
              <a:buNone/>
            </a:pPr>
            <a:r>
              <a:rPr lang="en-US" altLang="ar-IQ" sz="2000"/>
              <a:t>	</a:t>
            </a:r>
            <a:r>
              <a:rPr lang="en-US" altLang="ar-IQ" sz="2000">
                <a:solidFill>
                  <a:srgbClr val="FF0000"/>
                </a:solidFill>
              </a:rPr>
              <a:t>protected:</a:t>
            </a:r>
          </a:p>
          <a:p>
            <a:pPr>
              <a:buFontTx/>
              <a:buNone/>
            </a:pPr>
            <a:r>
              <a:rPr lang="en-US" altLang="ar-IQ" sz="2000"/>
              <a:t>	   int x, y;</a:t>
            </a:r>
          </a:p>
          <a:p>
            <a:pPr>
              <a:buFontTx/>
              <a:buNone/>
            </a:pPr>
            <a:r>
              <a:rPr lang="en-US" altLang="ar-IQ" sz="2000"/>
              <a:t>	public:</a:t>
            </a:r>
          </a:p>
          <a:p>
            <a:pPr>
              <a:buFontTx/>
              <a:buNone/>
            </a:pPr>
            <a:r>
              <a:rPr lang="en-US" altLang="ar-IQ" sz="2000"/>
              <a:t>	   void set(int a, int b);</a:t>
            </a:r>
          </a:p>
          <a:p>
            <a:pPr>
              <a:buFontTx/>
              <a:buNone/>
            </a:pPr>
            <a:r>
              <a:rPr lang="en-US" altLang="ar-IQ" sz="2000"/>
              <a:t>};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914400" y="4572000"/>
            <a:ext cx="3352800" cy="22098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ar-IQ" sz="2000">
                <a:solidFill>
                  <a:srgbClr val="000066"/>
                </a:solidFill>
              </a:rPr>
              <a:t>class Circle : public Point{</a:t>
            </a:r>
          </a:p>
          <a:p>
            <a:pPr>
              <a:buFontTx/>
              <a:buNone/>
            </a:pPr>
            <a:r>
              <a:rPr lang="en-US" altLang="ar-IQ" sz="2000">
                <a:solidFill>
                  <a:srgbClr val="000066"/>
                </a:solidFill>
              </a:rPr>
              <a:t>	private: </a:t>
            </a:r>
          </a:p>
          <a:p>
            <a:pPr>
              <a:buFontTx/>
              <a:buNone/>
            </a:pPr>
            <a:r>
              <a:rPr lang="en-US" altLang="ar-IQ" sz="2000">
                <a:solidFill>
                  <a:srgbClr val="000066"/>
                </a:solidFill>
              </a:rPr>
              <a:t>		double r;</a:t>
            </a:r>
          </a:p>
          <a:p>
            <a:pPr>
              <a:buFontTx/>
              <a:buNone/>
            </a:pPr>
            <a:r>
              <a:rPr lang="en-US" altLang="ar-IQ" sz="2000">
                <a:solidFill>
                  <a:srgbClr val="000066"/>
                </a:solidFill>
              </a:rPr>
              <a:t>	public:</a:t>
            </a:r>
          </a:p>
          <a:p>
            <a:pPr>
              <a:buFontTx/>
              <a:buNone/>
            </a:pPr>
            <a:r>
              <a:rPr lang="en-US" altLang="ar-IQ" sz="2000">
                <a:solidFill>
                  <a:srgbClr val="000066"/>
                </a:solidFill>
              </a:rPr>
              <a:t>		void set_r(double c);</a:t>
            </a:r>
          </a:p>
          <a:p>
            <a:pPr>
              <a:buFontTx/>
              <a:buNone/>
            </a:pPr>
            <a:r>
              <a:rPr lang="en-US" altLang="ar-IQ" sz="2000">
                <a:solidFill>
                  <a:srgbClr val="000066"/>
                </a:solidFill>
              </a:rPr>
              <a:t>};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3200400" y="2576513"/>
            <a:ext cx="3079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ar-IQ" sz="1800" b="1"/>
              <a:t>x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ar-IQ" sz="1800" b="1"/>
              <a:t>y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990600" y="3494088"/>
            <a:ext cx="3079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ar-IQ" sz="1800" b="1"/>
              <a:t>x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ar-IQ" sz="1800" b="1"/>
              <a:t>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ar-IQ" sz="1800" b="1"/>
              <a:t>r</a:t>
            </a: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1752600" y="3113088"/>
            <a:ext cx="381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151564" name="Rectangle 12"/>
          <p:cNvSpPr>
            <a:spLocks noChangeArrowheads="1"/>
          </p:cNvSpPr>
          <p:nvPr/>
        </p:nvSpPr>
        <p:spPr bwMode="auto">
          <a:xfrm>
            <a:off x="5257800" y="3657600"/>
            <a:ext cx="3505200" cy="30480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ar-IQ" sz="1800"/>
              <a:t>class Circle{</a:t>
            </a:r>
            <a:r>
              <a:rPr lang="en-US" altLang="ar-IQ" sz="2000"/>
              <a:t>	</a:t>
            </a:r>
          </a:p>
          <a:p>
            <a:pPr>
              <a:buFontTx/>
              <a:buNone/>
            </a:pPr>
            <a:r>
              <a:rPr lang="en-US" altLang="ar-IQ" sz="1800">
                <a:solidFill>
                  <a:srgbClr val="FF0000"/>
                </a:solidFill>
              </a:rPr>
              <a:t>     protected:</a:t>
            </a:r>
          </a:p>
          <a:p>
            <a:pPr>
              <a:buFontTx/>
              <a:buNone/>
            </a:pPr>
            <a:r>
              <a:rPr lang="en-US" altLang="ar-IQ" sz="1800"/>
              <a:t>	   int x, y;</a:t>
            </a:r>
          </a:p>
          <a:p>
            <a:pPr>
              <a:buFontTx/>
              <a:buNone/>
            </a:pPr>
            <a:r>
              <a:rPr lang="en-US" altLang="ar-IQ" sz="1800"/>
              <a:t>	</a:t>
            </a:r>
            <a:r>
              <a:rPr lang="en-US" altLang="ar-IQ" sz="1800">
                <a:solidFill>
                  <a:srgbClr val="FF0000"/>
                </a:solidFill>
              </a:rPr>
              <a:t>private:</a:t>
            </a:r>
          </a:p>
          <a:p>
            <a:pPr>
              <a:buFontTx/>
              <a:buNone/>
            </a:pPr>
            <a:r>
              <a:rPr lang="en-US" altLang="ar-IQ" sz="1800"/>
              <a:t>	   </a:t>
            </a:r>
            <a:r>
              <a:rPr lang="en-US" altLang="ar-IQ" sz="1800">
                <a:solidFill>
                  <a:srgbClr val="000066"/>
                </a:solidFill>
              </a:rPr>
              <a:t>double r;</a:t>
            </a:r>
          </a:p>
          <a:p>
            <a:pPr>
              <a:buFontTx/>
              <a:buNone/>
            </a:pPr>
            <a:r>
              <a:rPr lang="en-US" altLang="ar-IQ" sz="1800"/>
              <a:t>	</a:t>
            </a:r>
            <a:r>
              <a:rPr lang="en-US" altLang="ar-IQ" sz="1800">
                <a:solidFill>
                  <a:srgbClr val="FF0000"/>
                </a:solidFill>
              </a:rPr>
              <a:t>public:</a:t>
            </a:r>
          </a:p>
          <a:p>
            <a:pPr>
              <a:buFontTx/>
              <a:buNone/>
            </a:pPr>
            <a:r>
              <a:rPr lang="en-US" altLang="ar-IQ" sz="1800"/>
              <a:t>	   void set(int a, int b);</a:t>
            </a:r>
          </a:p>
          <a:p>
            <a:pPr>
              <a:buFontTx/>
              <a:buNone/>
            </a:pPr>
            <a:r>
              <a:rPr lang="en-US" altLang="ar-IQ" sz="1800"/>
              <a:t>	   </a:t>
            </a:r>
            <a:r>
              <a:rPr lang="en-US" altLang="ar-IQ" sz="1800">
                <a:solidFill>
                  <a:srgbClr val="000066"/>
                </a:solidFill>
              </a:rPr>
              <a:t>void set_r(double c);</a:t>
            </a:r>
          </a:p>
          <a:p>
            <a:pPr>
              <a:buFontTx/>
              <a:buNone/>
            </a:pPr>
            <a:r>
              <a:rPr lang="en-US" altLang="ar-IQ" sz="1800">
                <a:solidFill>
                  <a:srgbClr val="000066"/>
                </a:solidFill>
              </a:rPr>
              <a:t>};</a:t>
            </a:r>
          </a:p>
        </p:txBody>
      </p:sp>
      <p:sp>
        <p:nvSpPr>
          <p:cNvPr id="20492" name="Text Box 13"/>
          <p:cNvSpPr txBox="1">
            <a:spLocks noChangeArrowheads="1"/>
          </p:cNvSpPr>
          <p:nvPr/>
        </p:nvSpPr>
        <p:spPr bwMode="auto">
          <a:xfrm>
            <a:off x="609600" y="1143000"/>
            <a:ext cx="4267200" cy="1311275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ar-IQ" sz="2000">
                <a:latin typeface="Comic Sans MS" panose="030F0702030302020204" pitchFamily="66" charset="0"/>
              </a:rPr>
              <a:t>The derived class can also define its own members,  in addition to the members inherited from the base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1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1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6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ar-IQ" sz="2400" smtClean="0">
                <a:latin typeface="Comic Sans MS" panose="030F0702030302020204" pitchFamily="66" charset="0"/>
              </a:rPr>
              <a:t>Overriding Base-Class Members in a Derived Class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876800"/>
          </a:xfrm>
        </p:spPr>
        <p:txBody>
          <a:bodyPr/>
          <a:lstStyle/>
          <a:p>
            <a:r>
              <a:rPr lang="en-US" altLang="ar-IQ" smtClean="0">
                <a:cs typeface="Times New Roman" panose="02020603050405020304" pitchFamily="18" charset="0"/>
              </a:rPr>
              <a:t>To override a base-class member function </a:t>
            </a:r>
          </a:p>
          <a:p>
            <a:pPr lvl="1"/>
            <a:r>
              <a:rPr lang="en-US" altLang="ar-IQ" sz="2400" smtClean="0">
                <a:cs typeface="Times New Roman" panose="02020603050405020304" pitchFamily="18" charset="0"/>
              </a:rPr>
              <a:t>In derived class, supply new version of that function</a:t>
            </a:r>
          </a:p>
          <a:p>
            <a:pPr lvl="2"/>
            <a:r>
              <a:rPr lang="en-US" altLang="ar-IQ" smtClean="0">
                <a:cs typeface="Times New Roman" panose="02020603050405020304" pitchFamily="18" charset="0"/>
              </a:rPr>
              <a:t>Same function name, different definition</a:t>
            </a:r>
          </a:p>
          <a:p>
            <a:pPr lvl="1"/>
            <a:r>
              <a:rPr lang="en-US" altLang="ar-IQ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The scope-resolution operator may be used to access the base class version from the derived class</a:t>
            </a:r>
            <a:r>
              <a:rPr lang="en-US" altLang="ar-IQ" sz="2400" smtClean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150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A554B72-8EED-43FA-956E-4D8B2366261D}" type="slidenum">
              <a:rPr lang="en-US" altLang="ar-IQ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ar-IQ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FD61156-D887-472C-8D30-A05AC7C631CA}" type="slidenum">
              <a:rPr lang="en-US" altLang="ar-IQ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ar-IQ" sz="1400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altLang="ar-IQ" sz="4000" smtClean="0">
                <a:latin typeface="Comic Sans MS" panose="030F0702030302020204" pitchFamily="66" charset="0"/>
              </a:rPr>
              <a:t>Even more …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2438400"/>
          </a:xfrm>
        </p:spPr>
        <p:txBody>
          <a:bodyPr/>
          <a:lstStyle/>
          <a:p>
            <a:r>
              <a:rPr lang="en-US" altLang="ar-IQ" sz="2400" smtClean="0"/>
              <a:t>A derived class can </a:t>
            </a:r>
            <a:r>
              <a:rPr lang="en-US" altLang="ar-IQ" sz="2400" smtClean="0">
                <a:solidFill>
                  <a:srgbClr val="FF0000"/>
                </a:solidFill>
              </a:rPr>
              <a:t>override</a:t>
            </a:r>
            <a:r>
              <a:rPr lang="en-US" altLang="ar-IQ" sz="2400" smtClean="0"/>
              <a:t> methods defined in its parent class. </a:t>
            </a:r>
          </a:p>
          <a:p>
            <a:r>
              <a:rPr lang="en-US" altLang="ar-IQ" sz="2400" smtClean="0"/>
              <a:t>With overriding,</a:t>
            </a:r>
            <a:r>
              <a:rPr lang="en-US" altLang="ar-IQ" smtClean="0"/>
              <a:t> </a:t>
            </a:r>
          </a:p>
          <a:p>
            <a:pPr lvl="1"/>
            <a:r>
              <a:rPr lang="en-US" altLang="ar-IQ" sz="2000" smtClean="0"/>
              <a:t>the method in the subclass has the identical signature to the method in the base class. </a:t>
            </a:r>
          </a:p>
          <a:p>
            <a:pPr lvl="1"/>
            <a:r>
              <a:rPr lang="en-US" altLang="ar-IQ" sz="2000" smtClean="0"/>
              <a:t>a subclass implements its own version of a base class method. </a:t>
            </a:r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533400" y="3810000"/>
            <a:ext cx="3962400" cy="27432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ar-IQ" sz="2000">
                <a:solidFill>
                  <a:srgbClr val="000066"/>
                </a:solidFill>
              </a:rPr>
              <a:t>class A {</a:t>
            </a:r>
          </a:p>
          <a:p>
            <a:pPr>
              <a:buFontTx/>
              <a:buNone/>
            </a:pPr>
            <a:r>
              <a:rPr lang="en-US" altLang="ar-IQ" sz="2000">
                <a:solidFill>
                  <a:srgbClr val="000066"/>
                </a:solidFill>
              </a:rPr>
              <a:t>   protected:</a:t>
            </a:r>
          </a:p>
          <a:p>
            <a:pPr>
              <a:buFontTx/>
              <a:buNone/>
            </a:pPr>
            <a:r>
              <a:rPr lang="en-US" altLang="ar-IQ" sz="2000">
                <a:solidFill>
                  <a:srgbClr val="000066"/>
                </a:solidFill>
              </a:rPr>
              <a:t>	int x, y;</a:t>
            </a:r>
          </a:p>
          <a:p>
            <a:pPr>
              <a:buFontTx/>
              <a:buNone/>
            </a:pPr>
            <a:r>
              <a:rPr lang="en-US" altLang="ar-IQ" sz="2000">
                <a:solidFill>
                  <a:srgbClr val="000066"/>
                </a:solidFill>
              </a:rPr>
              <a:t>   public:</a:t>
            </a:r>
          </a:p>
          <a:p>
            <a:pPr>
              <a:buFontTx/>
              <a:buNone/>
            </a:pPr>
            <a:r>
              <a:rPr lang="en-US" altLang="ar-IQ" sz="2000">
                <a:solidFill>
                  <a:srgbClr val="000066"/>
                </a:solidFill>
              </a:rPr>
              <a:t>	void print ()</a:t>
            </a:r>
          </a:p>
          <a:p>
            <a:pPr>
              <a:buFontTx/>
              <a:buNone/>
            </a:pPr>
            <a:r>
              <a:rPr lang="en-US" altLang="ar-IQ" sz="2000">
                <a:solidFill>
                  <a:srgbClr val="000066"/>
                </a:solidFill>
              </a:rPr>
              <a:t>		{cout&lt;&lt;“From A”&lt;&lt;endl;}</a:t>
            </a:r>
          </a:p>
          <a:p>
            <a:pPr>
              <a:buFontTx/>
              <a:buNone/>
            </a:pPr>
            <a:r>
              <a:rPr lang="en-US" altLang="ar-IQ" sz="2000">
                <a:solidFill>
                  <a:srgbClr val="000066"/>
                </a:solidFill>
              </a:rPr>
              <a:t>};</a:t>
            </a:r>
          </a:p>
        </p:txBody>
      </p:sp>
      <p:sp>
        <p:nvSpPr>
          <p:cNvPr id="152583" name="Rectangle 7"/>
          <p:cNvSpPr>
            <a:spLocks noChangeArrowheads="1"/>
          </p:cNvSpPr>
          <p:nvPr/>
        </p:nvSpPr>
        <p:spPr bwMode="auto">
          <a:xfrm>
            <a:off x="4876800" y="4038600"/>
            <a:ext cx="3733800" cy="22860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ar-IQ" sz="2000">
                <a:solidFill>
                  <a:schemeClr val="accent2"/>
                </a:solidFill>
              </a:rPr>
              <a:t>class B : public A {</a:t>
            </a:r>
          </a:p>
          <a:p>
            <a:pPr>
              <a:buFontTx/>
              <a:buNone/>
            </a:pPr>
            <a:r>
              <a:rPr lang="en-US" altLang="ar-IQ" sz="2000">
                <a:solidFill>
                  <a:schemeClr val="accent2"/>
                </a:solidFill>
              </a:rPr>
              <a:t>   public: </a:t>
            </a:r>
          </a:p>
          <a:p>
            <a:pPr>
              <a:buFontTx/>
              <a:buNone/>
            </a:pPr>
            <a:r>
              <a:rPr lang="en-US" altLang="ar-IQ" sz="2000">
                <a:solidFill>
                  <a:schemeClr val="accent2"/>
                </a:solidFill>
              </a:rPr>
              <a:t>	void print ()</a:t>
            </a:r>
          </a:p>
          <a:p>
            <a:pPr>
              <a:buFontTx/>
              <a:buNone/>
            </a:pPr>
            <a:r>
              <a:rPr lang="en-US" altLang="ar-IQ" sz="2000">
                <a:solidFill>
                  <a:schemeClr val="accent2"/>
                </a:solidFill>
              </a:rPr>
              <a:t>	    {cout&lt;&lt;“From B”&lt;&lt;endl;}</a:t>
            </a:r>
            <a:endParaRPr lang="en-US" altLang="ar-IQ" sz="180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altLang="ar-IQ" sz="2000">
                <a:solidFill>
                  <a:schemeClr val="accent2"/>
                </a:solidFill>
              </a:rPr>
              <a:t>};</a:t>
            </a:r>
          </a:p>
        </p:txBody>
      </p:sp>
      <p:sp>
        <p:nvSpPr>
          <p:cNvPr id="152584" name="Line 8"/>
          <p:cNvSpPr>
            <a:spLocks noChangeShapeType="1"/>
          </p:cNvSpPr>
          <p:nvPr/>
        </p:nvSpPr>
        <p:spPr bwMode="auto">
          <a:xfrm flipV="1">
            <a:off x="2438400" y="5334000"/>
            <a:ext cx="2667000" cy="1524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82" grpId="0" animBg="1"/>
      <p:bldP spid="152583" grpId="0" animBg="1"/>
      <p:bldP spid="15258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520B66B-1BB5-40C7-86D0-6BB5AD9B99BD}" type="slidenum">
              <a:rPr lang="en-US" altLang="ar-IQ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ar-IQ" sz="1400" smtClean="0"/>
          </a:p>
        </p:txBody>
      </p:sp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533400" y="1295400"/>
            <a:ext cx="3276600" cy="3733800"/>
          </a:xfrm>
          <a:prstGeom prst="rect">
            <a:avLst/>
          </a:prstGeom>
          <a:solidFill>
            <a:srgbClr val="FFE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ar-IQ" sz="2000"/>
              <a:t>class Point{</a:t>
            </a:r>
          </a:p>
          <a:p>
            <a:pPr>
              <a:buFontTx/>
              <a:buNone/>
            </a:pPr>
            <a:r>
              <a:rPr lang="en-US" altLang="ar-IQ" sz="2000"/>
              <a:t>	</a:t>
            </a:r>
            <a:r>
              <a:rPr lang="en-US" altLang="ar-IQ" sz="2000">
                <a:solidFill>
                  <a:srgbClr val="FF0000"/>
                </a:solidFill>
              </a:rPr>
              <a:t>protected:</a:t>
            </a:r>
          </a:p>
          <a:p>
            <a:pPr>
              <a:buFontTx/>
              <a:buNone/>
            </a:pPr>
            <a:r>
              <a:rPr lang="en-US" altLang="ar-IQ" sz="2000"/>
              <a:t>	   int x, y;</a:t>
            </a:r>
          </a:p>
          <a:p>
            <a:pPr>
              <a:buFontTx/>
              <a:buNone/>
            </a:pPr>
            <a:r>
              <a:rPr lang="en-US" altLang="ar-IQ" sz="2000"/>
              <a:t>	public:</a:t>
            </a:r>
          </a:p>
          <a:p>
            <a:pPr>
              <a:buFontTx/>
              <a:buNone/>
            </a:pPr>
            <a:r>
              <a:rPr lang="en-US" altLang="ar-IQ" sz="2000"/>
              <a:t>	   void </a:t>
            </a:r>
            <a:r>
              <a:rPr lang="en-US" altLang="ar-IQ" sz="2000">
                <a:solidFill>
                  <a:schemeClr val="accent2"/>
                </a:solidFill>
              </a:rPr>
              <a:t>set</a:t>
            </a:r>
            <a:r>
              <a:rPr lang="en-US" altLang="ar-IQ" sz="2000"/>
              <a:t>(int a, int b)</a:t>
            </a:r>
          </a:p>
          <a:p>
            <a:pPr>
              <a:buFontTx/>
              <a:buNone/>
            </a:pPr>
            <a:r>
              <a:rPr lang="en-US" altLang="ar-IQ" sz="2000"/>
              <a:t>		{x=a; y=b;}</a:t>
            </a:r>
          </a:p>
          <a:p>
            <a:pPr>
              <a:buFontTx/>
              <a:buNone/>
            </a:pPr>
            <a:r>
              <a:rPr lang="en-US" altLang="ar-IQ" sz="2000"/>
              <a:t>	   void </a:t>
            </a:r>
            <a:r>
              <a:rPr lang="en-US" altLang="ar-IQ" sz="2000">
                <a:solidFill>
                  <a:srgbClr val="660066"/>
                </a:solidFill>
              </a:rPr>
              <a:t>foo</a:t>
            </a:r>
            <a:r>
              <a:rPr lang="en-US" altLang="ar-IQ" sz="2000"/>
              <a:t> ();</a:t>
            </a:r>
          </a:p>
          <a:p>
            <a:pPr>
              <a:buFontTx/>
              <a:buNone/>
            </a:pPr>
            <a:r>
              <a:rPr lang="en-US" altLang="ar-IQ" sz="2000"/>
              <a:t>	   void </a:t>
            </a:r>
            <a:r>
              <a:rPr lang="en-US" altLang="ar-IQ" sz="2000">
                <a:solidFill>
                  <a:srgbClr val="00CC00"/>
                </a:solidFill>
              </a:rPr>
              <a:t>print</a:t>
            </a:r>
            <a:r>
              <a:rPr lang="en-US" altLang="ar-IQ" sz="2000"/>
              <a:t>();</a:t>
            </a:r>
          </a:p>
          <a:p>
            <a:pPr>
              <a:buFontTx/>
              <a:buNone/>
            </a:pPr>
            <a:r>
              <a:rPr lang="en-US" altLang="ar-IQ" sz="2000"/>
              <a:t>};</a:t>
            </a:r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auto">
          <a:xfrm>
            <a:off x="4114800" y="1295400"/>
            <a:ext cx="4724400" cy="32004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ar-IQ" sz="2000">
                <a:solidFill>
                  <a:srgbClr val="000066"/>
                </a:solidFill>
              </a:rPr>
              <a:t>class Circle : public Point{</a:t>
            </a:r>
          </a:p>
          <a:p>
            <a:pPr>
              <a:buFontTx/>
              <a:buNone/>
            </a:pPr>
            <a:r>
              <a:rPr lang="en-US" altLang="ar-IQ" sz="2000">
                <a:solidFill>
                  <a:srgbClr val="000066"/>
                </a:solidFill>
              </a:rPr>
              <a:t>  private:  double r;</a:t>
            </a:r>
          </a:p>
          <a:p>
            <a:pPr>
              <a:buFontTx/>
              <a:buNone/>
            </a:pPr>
            <a:r>
              <a:rPr lang="en-US" altLang="ar-IQ" sz="2000">
                <a:solidFill>
                  <a:srgbClr val="000066"/>
                </a:solidFill>
              </a:rPr>
              <a:t>  public:</a:t>
            </a:r>
          </a:p>
          <a:p>
            <a:pPr>
              <a:buFontTx/>
              <a:buNone/>
            </a:pPr>
            <a:r>
              <a:rPr lang="en-US" altLang="ar-IQ" sz="2000">
                <a:solidFill>
                  <a:srgbClr val="000066"/>
                </a:solidFill>
              </a:rPr>
              <a:t>	void </a:t>
            </a:r>
            <a:r>
              <a:rPr lang="en-US" altLang="ar-IQ" sz="2000">
                <a:solidFill>
                  <a:srgbClr val="FF0000"/>
                </a:solidFill>
              </a:rPr>
              <a:t>set</a:t>
            </a:r>
            <a:r>
              <a:rPr lang="en-US" altLang="ar-IQ" sz="2000">
                <a:solidFill>
                  <a:srgbClr val="000066"/>
                </a:solidFill>
              </a:rPr>
              <a:t> (int a, int b, double c) {</a:t>
            </a:r>
          </a:p>
          <a:p>
            <a:pPr>
              <a:buFontTx/>
              <a:buNone/>
            </a:pPr>
            <a:r>
              <a:rPr lang="en-US" altLang="ar-IQ" sz="2000">
                <a:solidFill>
                  <a:srgbClr val="000066"/>
                </a:solidFill>
              </a:rPr>
              <a:t>	     </a:t>
            </a:r>
            <a:r>
              <a:rPr lang="en-US" altLang="ar-IQ" sz="2000">
                <a:solidFill>
                  <a:schemeClr val="accent2"/>
                </a:solidFill>
              </a:rPr>
              <a:t>Point :: set(a, b); </a:t>
            </a:r>
            <a:r>
              <a:rPr lang="en-US" altLang="ar-IQ" sz="1600">
                <a:solidFill>
                  <a:schemeClr val="accent2"/>
                </a:solidFill>
              </a:rPr>
              <a:t>//same name function call</a:t>
            </a:r>
          </a:p>
          <a:p>
            <a:pPr>
              <a:buFontTx/>
              <a:buNone/>
            </a:pPr>
            <a:r>
              <a:rPr lang="en-US" altLang="ar-IQ" sz="2000">
                <a:solidFill>
                  <a:srgbClr val="000066"/>
                </a:solidFill>
              </a:rPr>
              <a:t>	     r = c;</a:t>
            </a:r>
          </a:p>
          <a:p>
            <a:pPr>
              <a:buFontTx/>
              <a:buNone/>
            </a:pPr>
            <a:r>
              <a:rPr lang="en-US" altLang="ar-IQ" sz="2000">
                <a:solidFill>
                  <a:srgbClr val="000066"/>
                </a:solidFill>
              </a:rPr>
              <a:t>	}</a:t>
            </a:r>
          </a:p>
          <a:p>
            <a:pPr>
              <a:buFontTx/>
              <a:buNone/>
            </a:pPr>
            <a:r>
              <a:rPr lang="en-US" altLang="ar-IQ" sz="2000">
                <a:solidFill>
                  <a:srgbClr val="000066"/>
                </a:solidFill>
              </a:rPr>
              <a:t>	void </a:t>
            </a:r>
            <a:r>
              <a:rPr lang="en-US" altLang="ar-IQ" sz="2000">
                <a:solidFill>
                  <a:srgbClr val="BE7100"/>
                </a:solidFill>
              </a:rPr>
              <a:t>print</a:t>
            </a:r>
            <a:r>
              <a:rPr lang="en-US" altLang="ar-IQ" sz="2000">
                <a:solidFill>
                  <a:srgbClr val="000066"/>
                </a:solidFill>
              </a:rPr>
              <a:t>();  };</a:t>
            </a:r>
          </a:p>
        </p:txBody>
      </p:sp>
      <p:sp>
        <p:nvSpPr>
          <p:cNvPr id="23557" name="Rectangle 9"/>
          <p:cNvSpPr>
            <a:spLocks noChangeArrowheads="1"/>
          </p:cNvSpPr>
          <p:nvPr/>
        </p:nvSpPr>
        <p:spPr bwMode="auto">
          <a:xfrm>
            <a:off x="533400" y="533400"/>
            <a:ext cx="7924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ar-IQ" sz="3600">
                <a:latin typeface="Comic Sans MS" panose="030F0702030302020204" pitchFamily="66" charset="0"/>
              </a:rPr>
              <a:t>	Access a Method</a:t>
            </a:r>
          </a:p>
        </p:txBody>
      </p:sp>
      <p:sp>
        <p:nvSpPr>
          <p:cNvPr id="163851" name="Rectangle 11"/>
          <p:cNvSpPr>
            <a:spLocks noChangeArrowheads="1"/>
          </p:cNvSpPr>
          <p:nvPr/>
        </p:nvSpPr>
        <p:spPr bwMode="auto">
          <a:xfrm>
            <a:off x="4191000" y="4876800"/>
            <a:ext cx="4724400" cy="15240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ar-IQ" sz="2000"/>
              <a:t>	Circle C;</a:t>
            </a:r>
          </a:p>
          <a:p>
            <a:pPr>
              <a:buFontTx/>
              <a:buNone/>
            </a:pPr>
            <a:r>
              <a:rPr lang="en-US" altLang="ar-IQ" sz="2000"/>
              <a:t>	C.</a:t>
            </a:r>
            <a:r>
              <a:rPr lang="en-US" altLang="ar-IQ" sz="2000">
                <a:solidFill>
                  <a:srgbClr val="FF0000"/>
                </a:solidFill>
              </a:rPr>
              <a:t>set</a:t>
            </a:r>
            <a:r>
              <a:rPr lang="en-US" altLang="ar-IQ" sz="2000"/>
              <a:t>(10,10,100);   // from class Circle</a:t>
            </a:r>
          </a:p>
          <a:p>
            <a:pPr>
              <a:buFontTx/>
              <a:buNone/>
            </a:pPr>
            <a:r>
              <a:rPr lang="en-US" altLang="ar-IQ" sz="2000"/>
              <a:t>	C.</a:t>
            </a:r>
            <a:r>
              <a:rPr lang="en-US" altLang="ar-IQ" sz="2000">
                <a:solidFill>
                  <a:srgbClr val="660066"/>
                </a:solidFill>
              </a:rPr>
              <a:t>foo </a:t>
            </a:r>
            <a:r>
              <a:rPr lang="en-US" altLang="ar-IQ" sz="2000"/>
              <a:t>();  // from base class Point</a:t>
            </a:r>
          </a:p>
          <a:p>
            <a:pPr>
              <a:buFontTx/>
              <a:buNone/>
            </a:pPr>
            <a:r>
              <a:rPr lang="en-US" altLang="ar-IQ" sz="2000"/>
              <a:t>	C.</a:t>
            </a:r>
            <a:r>
              <a:rPr lang="en-US" altLang="ar-IQ" sz="2000">
                <a:solidFill>
                  <a:srgbClr val="BE7100"/>
                </a:solidFill>
              </a:rPr>
              <a:t>print</a:t>
            </a:r>
            <a:r>
              <a:rPr lang="en-US" altLang="ar-IQ" sz="2000"/>
              <a:t>(); // from class Circle</a:t>
            </a:r>
          </a:p>
        </p:txBody>
      </p:sp>
      <p:sp>
        <p:nvSpPr>
          <p:cNvPr id="163852" name="Rectangle 12"/>
          <p:cNvSpPr>
            <a:spLocks noChangeArrowheads="1"/>
          </p:cNvSpPr>
          <p:nvPr/>
        </p:nvSpPr>
        <p:spPr bwMode="auto">
          <a:xfrm>
            <a:off x="381000" y="5181600"/>
            <a:ext cx="3581400" cy="1219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ar-IQ" sz="2000"/>
              <a:t>Point A;</a:t>
            </a:r>
          </a:p>
          <a:p>
            <a:pPr>
              <a:buFontTx/>
              <a:buNone/>
            </a:pPr>
            <a:r>
              <a:rPr lang="en-US" altLang="ar-IQ" sz="2000"/>
              <a:t>A.</a:t>
            </a:r>
            <a:r>
              <a:rPr lang="en-US" altLang="ar-IQ" sz="2000">
                <a:solidFill>
                  <a:schemeClr val="accent2"/>
                </a:solidFill>
              </a:rPr>
              <a:t>set</a:t>
            </a:r>
            <a:r>
              <a:rPr lang="en-US" altLang="ar-IQ" sz="2000"/>
              <a:t>(30,50);  </a:t>
            </a:r>
            <a:r>
              <a:rPr lang="en-US" altLang="ar-IQ" sz="1600"/>
              <a:t>// from base class Point</a:t>
            </a:r>
          </a:p>
          <a:p>
            <a:pPr>
              <a:buFontTx/>
              <a:buNone/>
            </a:pPr>
            <a:r>
              <a:rPr lang="en-US" altLang="ar-IQ" sz="2000"/>
              <a:t>A.</a:t>
            </a:r>
            <a:r>
              <a:rPr lang="en-US" altLang="ar-IQ" sz="2000">
                <a:solidFill>
                  <a:srgbClr val="00CC00"/>
                </a:solidFill>
              </a:rPr>
              <a:t>print</a:t>
            </a:r>
            <a:r>
              <a:rPr lang="en-US" altLang="ar-IQ" sz="2000"/>
              <a:t>(); </a:t>
            </a:r>
            <a:r>
              <a:rPr lang="en-US" altLang="ar-IQ" sz="1600"/>
              <a:t>// from base class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500"/>
                                        <p:tgtEl>
                                          <p:spTgt spid="163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1" grpId="0" animBg="1"/>
      <p:bldP spid="16385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3"/>
          <p:cNvSpPr>
            <a:spLocks noGrp="1"/>
          </p:cNvSpPr>
          <p:nvPr>
            <p:ph type="title"/>
          </p:nvPr>
        </p:nvSpPr>
        <p:spPr>
          <a:xfrm>
            <a:off x="719138" y="36513"/>
            <a:ext cx="7772400" cy="1143000"/>
          </a:xfrm>
        </p:spPr>
        <p:txBody>
          <a:bodyPr/>
          <a:lstStyle/>
          <a:p>
            <a:r>
              <a:rPr lang="en-US" altLang="ar-IQ" b="1" smtClean="0"/>
              <a:t>Abstract Class</a:t>
            </a:r>
            <a:endParaRPr lang="ar-IQ" altLang="ar-IQ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410200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A class with </a:t>
            </a:r>
            <a:r>
              <a:rPr lang="en-US" sz="2400" b="1" dirty="0" smtClean="0"/>
              <a:t>pure virtual function </a:t>
            </a:r>
            <a:r>
              <a:rPr lang="en-US" sz="2400" dirty="0" smtClean="0"/>
              <a:t>is known as abstract class. For example the following function is a pure virtual function:</a:t>
            </a:r>
          </a:p>
          <a:p>
            <a:pPr lvl="1">
              <a:defRPr/>
            </a:pPr>
            <a:r>
              <a:rPr lang="en-US" sz="2000" dirty="0" smtClean="0"/>
              <a:t>virtual void fun() = 0;</a:t>
            </a:r>
          </a:p>
          <a:p>
            <a:pPr>
              <a:defRPr/>
            </a:pPr>
            <a:r>
              <a:rPr lang="en-US" sz="2400" dirty="0" smtClean="0"/>
              <a:t>A pure virtual function is marked with a </a:t>
            </a:r>
            <a:r>
              <a:rPr lang="en-US" sz="2400" b="1" dirty="0" smtClean="0"/>
              <a:t>virtual</a:t>
            </a:r>
            <a:r>
              <a:rPr lang="en-US" sz="2400" dirty="0" smtClean="0"/>
              <a:t> keyword and has = 0 after its signature. You can call this function an abstract function as it has no body. </a:t>
            </a:r>
            <a:br>
              <a:rPr lang="en-US" sz="2400" dirty="0" smtClean="0"/>
            </a:br>
            <a:r>
              <a:rPr lang="en-US" sz="2400" b="1" dirty="0" smtClean="0"/>
              <a:t>Abstract Class Rules: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smtClean="0"/>
              <a:t>As </a:t>
            </a:r>
            <a:r>
              <a:rPr lang="en-US" sz="2400" dirty="0"/>
              <a:t>we have seen that any class that has a </a:t>
            </a:r>
            <a:r>
              <a:rPr lang="en-US" sz="2400" b="1" dirty="0"/>
              <a:t>pure virtual function</a:t>
            </a:r>
            <a:r>
              <a:rPr lang="en-US" sz="2400" dirty="0"/>
              <a:t> is an abstract class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smtClean="0"/>
              <a:t>We </a:t>
            </a:r>
            <a:r>
              <a:rPr lang="en-US" sz="2400" dirty="0"/>
              <a:t>cannot create the instance of abstract class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smtClean="0"/>
              <a:t>We </a:t>
            </a:r>
            <a:r>
              <a:rPr lang="en-US" sz="2400" dirty="0"/>
              <a:t>can create pointer and reference of base abstract class points to the instance of child class.</a:t>
            </a:r>
            <a:endParaRPr lang="en-US" sz="2400" dirty="0" smtClean="0"/>
          </a:p>
        </p:txBody>
      </p:sp>
      <p:sp>
        <p:nvSpPr>
          <p:cNvPr id="24580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37C7AFC-FD7F-4F1B-B9D6-005273AA1FC8}" type="slidenum">
              <a:rPr lang="en-US" altLang="ar-IQ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ar-IQ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5"/>
          <p:cNvSpPr>
            <a:spLocks noGrp="1"/>
          </p:cNvSpPr>
          <p:nvPr>
            <p:ph sz="half" idx="1"/>
          </p:nvPr>
        </p:nvSpPr>
        <p:spPr>
          <a:xfrm>
            <a:off x="228600" y="228600"/>
            <a:ext cx="5181600" cy="6324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ar-IQ" sz="2000" smtClean="0"/>
              <a:t>class Animal{</a:t>
            </a:r>
          </a:p>
          <a:p>
            <a:pPr marL="0" indent="0">
              <a:buFontTx/>
              <a:buNone/>
            </a:pPr>
            <a:r>
              <a:rPr lang="en-US" altLang="ar-IQ" sz="2000" smtClean="0"/>
              <a:t>public:</a:t>
            </a:r>
          </a:p>
          <a:p>
            <a:pPr marL="0" indent="0">
              <a:buFontTx/>
              <a:buNone/>
            </a:pPr>
            <a:r>
              <a:rPr lang="en-US" altLang="ar-IQ" sz="2000" smtClean="0"/>
              <a:t>virtual void sound() = 0; //Pure Virtual Function</a:t>
            </a:r>
          </a:p>
          <a:p>
            <a:pPr marL="0" indent="0">
              <a:buFontTx/>
              <a:buNone/>
            </a:pPr>
            <a:r>
              <a:rPr lang="en-US" altLang="ar-IQ" sz="2000" smtClean="0"/>
              <a:t>void sleeping() {       //Normal member Function</a:t>
            </a:r>
          </a:p>
          <a:p>
            <a:pPr marL="0" indent="0">
              <a:buFontTx/>
              <a:buNone/>
            </a:pPr>
            <a:r>
              <a:rPr lang="en-US" altLang="ar-IQ" sz="2000" smtClean="0"/>
              <a:t>      cout&lt;&lt;"Sleeping";</a:t>
            </a:r>
          </a:p>
          <a:p>
            <a:pPr marL="0" indent="0">
              <a:buFontTx/>
              <a:buNone/>
            </a:pPr>
            <a:r>
              <a:rPr lang="en-US" altLang="ar-IQ" sz="2000" smtClean="0"/>
              <a:t>   }</a:t>
            </a:r>
          </a:p>
          <a:p>
            <a:pPr marL="0" indent="0">
              <a:buFontTx/>
              <a:buNone/>
            </a:pPr>
            <a:r>
              <a:rPr lang="en-US" altLang="ar-IQ" sz="2000" smtClean="0"/>
              <a:t>};</a:t>
            </a:r>
          </a:p>
          <a:p>
            <a:pPr marL="0" indent="0">
              <a:buFontTx/>
              <a:buNone/>
            </a:pPr>
            <a:r>
              <a:rPr lang="en-US" altLang="ar-IQ" sz="2000" smtClean="0"/>
              <a:t>class Dog: public Animal{</a:t>
            </a:r>
          </a:p>
          <a:p>
            <a:pPr marL="0" indent="0">
              <a:buFontTx/>
              <a:buNone/>
            </a:pPr>
            <a:r>
              <a:rPr lang="en-US" altLang="ar-IQ" sz="2000" smtClean="0"/>
              <a:t>public:</a:t>
            </a:r>
          </a:p>
          <a:p>
            <a:pPr marL="0" indent="0">
              <a:buFontTx/>
              <a:buNone/>
            </a:pPr>
            <a:r>
              <a:rPr lang="en-US" altLang="ar-IQ" sz="2000" smtClean="0"/>
              <a:t>   void sound() {   cout&lt;&lt;"Woof"&lt;&lt;endl;   }</a:t>
            </a:r>
          </a:p>
          <a:p>
            <a:pPr marL="0" indent="0">
              <a:buFontTx/>
              <a:buNone/>
            </a:pPr>
            <a:r>
              <a:rPr lang="en-US" altLang="ar-IQ" sz="2000" smtClean="0"/>
              <a:t>};</a:t>
            </a:r>
          </a:p>
          <a:p>
            <a:pPr marL="0" indent="0">
              <a:buFontTx/>
              <a:buNone/>
            </a:pPr>
            <a:r>
              <a:rPr lang="en-US" altLang="ar-IQ" sz="2000" smtClean="0"/>
              <a:t>int main(){</a:t>
            </a:r>
          </a:p>
          <a:p>
            <a:pPr marL="0" indent="0">
              <a:buFontTx/>
              <a:buNone/>
            </a:pPr>
            <a:r>
              <a:rPr lang="en-US" altLang="ar-IQ" sz="2400" smtClean="0">
                <a:solidFill>
                  <a:srgbClr val="00B050"/>
                </a:solidFill>
              </a:rPr>
              <a:t>   Dog obj;</a:t>
            </a:r>
          </a:p>
          <a:p>
            <a:pPr marL="0" indent="0">
              <a:buFontTx/>
              <a:buNone/>
            </a:pPr>
            <a:r>
              <a:rPr lang="en-US" altLang="ar-IQ" sz="2000" smtClean="0"/>
              <a:t>   obj.sound();</a:t>
            </a:r>
          </a:p>
          <a:p>
            <a:pPr marL="0" indent="0">
              <a:buFontTx/>
              <a:buNone/>
            </a:pPr>
            <a:r>
              <a:rPr lang="en-US" altLang="ar-IQ" sz="2000" smtClean="0"/>
              <a:t>   obj.sleeping();</a:t>
            </a:r>
          </a:p>
          <a:p>
            <a:pPr marL="0" indent="0">
              <a:buFontTx/>
              <a:buNone/>
            </a:pPr>
            <a:r>
              <a:rPr lang="en-US" altLang="ar-IQ" sz="2000" smtClean="0"/>
              <a:t>   return 0;</a:t>
            </a:r>
          </a:p>
          <a:p>
            <a:pPr marL="0" indent="0">
              <a:buFontTx/>
              <a:buNone/>
            </a:pPr>
            <a:r>
              <a:rPr lang="en-US" altLang="ar-IQ" sz="2000" smtClean="0"/>
              <a:t>}</a:t>
            </a:r>
            <a:endParaRPr lang="ar-IQ" altLang="ar-IQ" sz="200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410200" y="228600"/>
            <a:ext cx="3495675" cy="27432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000" b="1" dirty="0" smtClean="0">
                <a:solidFill>
                  <a:srgbClr val="00B050"/>
                </a:solidFill>
              </a:rPr>
              <a:t>Animal </a:t>
            </a:r>
            <a:r>
              <a:rPr lang="en-US" sz="2000" b="1" dirty="0" err="1" smtClean="0">
                <a:solidFill>
                  <a:srgbClr val="00B050"/>
                </a:solidFill>
              </a:rPr>
              <a:t>obj</a:t>
            </a:r>
            <a:r>
              <a:rPr lang="en-US" sz="2000" b="1" dirty="0" smtClean="0">
                <a:solidFill>
                  <a:srgbClr val="00B050"/>
                </a:solidFill>
              </a:rPr>
              <a:t>;</a:t>
            </a:r>
          </a:p>
          <a:p>
            <a:pPr>
              <a:defRPr/>
            </a:pPr>
            <a:r>
              <a:rPr lang="en-US" sz="2400" dirty="0" smtClean="0"/>
              <a:t> will </a:t>
            </a:r>
            <a:r>
              <a:rPr lang="en-US" sz="2400" dirty="0"/>
              <a:t>caused compilation </a:t>
            </a:r>
            <a:r>
              <a:rPr lang="en-US" sz="2400" dirty="0" smtClean="0"/>
              <a:t>error</a:t>
            </a:r>
            <a:r>
              <a:rPr lang="en-US" sz="2400" dirty="0"/>
              <a:t> </a:t>
            </a:r>
            <a:r>
              <a:rPr lang="en-US" sz="2400" dirty="0" smtClean="0"/>
              <a:t>as it is abstract class and cannot be used alone </a:t>
            </a:r>
          </a:p>
          <a:p>
            <a:pPr>
              <a:defRPr/>
            </a:pPr>
            <a:r>
              <a:rPr lang="en-US" sz="2400" dirty="0" smtClean="0"/>
              <a:t>It must be used through derived class only.</a:t>
            </a:r>
          </a:p>
          <a:p>
            <a:pPr>
              <a:defRPr/>
            </a:pPr>
            <a:endParaRPr lang="ar-IQ" sz="2400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DC1244A-45EA-48B5-B987-5974244605A5}" type="slidenum">
              <a:rPr lang="en-US" altLang="ar-IQ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ar-IQ" sz="1400" smtClean="0"/>
          </a:p>
        </p:txBody>
      </p:sp>
      <p:sp>
        <p:nvSpPr>
          <p:cNvPr id="25605" name="Content Placeholder 6"/>
          <p:cNvSpPr txBox="1">
            <a:spLocks/>
          </p:cNvSpPr>
          <p:nvPr/>
        </p:nvSpPr>
        <p:spPr bwMode="auto">
          <a:xfrm>
            <a:off x="5410200" y="3200400"/>
            <a:ext cx="3465513" cy="28194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ar-IQ" sz="2000"/>
              <a:t>We can create pointer and reference of base abstract class points to the instance of child class.</a:t>
            </a:r>
          </a:p>
          <a:p>
            <a:pPr>
              <a:buFontTx/>
              <a:buNone/>
            </a:pPr>
            <a:endParaRPr lang="en-US" altLang="ar-IQ" sz="2000"/>
          </a:p>
          <a:p>
            <a:pPr>
              <a:buFontTx/>
              <a:buNone/>
            </a:pPr>
            <a:r>
              <a:rPr lang="en-US" altLang="ar-IQ" sz="2000"/>
              <a:t>Animal *obj = new Dog();</a:t>
            </a:r>
          </a:p>
          <a:p>
            <a:pPr>
              <a:buFontTx/>
              <a:buNone/>
            </a:pPr>
            <a:r>
              <a:rPr lang="en-US" altLang="ar-IQ" sz="2000"/>
              <a:t>obj-&gt;sound();</a:t>
            </a:r>
          </a:p>
          <a:p>
            <a:pPr>
              <a:buFontTx/>
              <a:buNone/>
            </a:pPr>
            <a:endParaRPr lang="ar-IQ" altLang="ar-IQ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IQ" smtClean="0"/>
              <a:t>C++ Multiple Inheritance</a:t>
            </a:r>
            <a:endParaRPr lang="ar-IQ" altLang="ar-IQ" smtClean="0"/>
          </a:p>
        </p:txBody>
      </p:sp>
      <p:sp>
        <p:nvSpPr>
          <p:cNvPr id="6147" name="Content Placeholder 8"/>
          <p:cNvSpPr>
            <a:spLocks noGrp="1"/>
          </p:cNvSpPr>
          <p:nvPr>
            <p:ph idx="1"/>
          </p:nvPr>
        </p:nvSpPr>
        <p:spPr>
          <a:xfrm>
            <a:off x="212725" y="1946275"/>
            <a:ext cx="8702675" cy="4114800"/>
          </a:xfrm>
        </p:spPr>
        <p:txBody>
          <a:bodyPr/>
          <a:lstStyle/>
          <a:p>
            <a:r>
              <a:rPr lang="en-US" altLang="ar-IQ" b="1" smtClean="0"/>
              <a:t>Multiple inheritance</a:t>
            </a:r>
            <a:r>
              <a:rPr lang="en-US" altLang="ar-IQ" smtClean="0"/>
              <a:t> is the process of deriving a new class that inherits the attributes from two or more classes.</a:t>
            </a:r>
          </a:p>
          <a:p>
            <a:endParaRPr lang="ar-IQ" altLang="ar-IQ" smtClean="0"/>
          </a:p>
        </p:txBody>
      </p:sp>
      <p:sp>
        <p:nvSpPr>
          <p:cNvPr id="614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541AAA-875D-4A7F-AC19-BC87A2DBC236}" type="slidenum">
              <a:rPr lang="en-US" altLang="ar-IQ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ar-IQ" sz="1400" smtClean="0"/>
          </a:p>
        </p:txBody>
      </p:sp>
      <p:pic>
        <p:nvPicPr>
          <p:cNvPr id="6149" name="Picture 2" descr="C++ Inherita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792538"/>
            <a:ext cx="4710113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IQ" smtClean="0"/>
              <a:t>Abstract Class</a:t>
            </a:r>
            <a:endParaRPr lang="ar-IQ" altLang="ar-IQ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2590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Java</a:t>
            </a:r>
          </a:p>
          <a:p>
            <a:pPr marL="0" indent="0">
              <a:buFontTx/>
              <a:buNone/>
              <a:defRPr/>
            </a:pPr>
            <a:r>
              <a:rPr lang="en-US" sz="1800" b="1" dirty="0"/>
              <a:t>abstract</a:t>
            </a:r>
            <a:r>
              <a:rPr lang="en-US" sz="1800" dirty="0"/>
              <a:t> </a:t>
            </a:r>
            <a:r>
              <a:rPr lang="en-US" sz="1800" b="1" dirty="0"/>
              <a:t>class</a:t>
            </a:r>
            <a:r>
              <a:rPr lang="en-US" sz="1800" dirty="0"/>
              <a:t> Vehicle  </a:t>
            </a:r>
          </a:p>
          <a:p>
            <a:pPr marL="0" indent="0">
              <a:buFontTx/>
              <a:buNone/>
              <a:defRPr/>
            </a:pPr>
            <a:r>
              <a:rPr lang="en-US" sz="1800" dirty="0"/>
              <a:t>{  </a:t>
            </a:r>
          </a:p>
          <a:p>
            <a:pPr marL="0" indent="0">
              <a:buFontTx/>
              <a:buNone/>
              <a:defRPr/>
            </a:pPr>
            <a:r>
              <a:rPr lang="en-US" sz="1800" dirty="0"/>
              <a:t>    </a:t>
            </a:r>
            <a:r>
              <a:rPr lang="en-US" sz="1800" b="1" dirty="0"/>
              <a:t>abstract</a:t>
            </a:r>
            <a:r>
              <a:rPr lang="en-US" sz="1800" dirty="0"/>
              <a:t> </a:t>
            </a:r>
            <a:r>
              <a:rPr lang="en-US" sz="1800" b="1" dirty="0"/>
              <a:t>void</a:t>
            </a:r>
            <a:r>
              <a:rPr lang="en-US" sz="1800" dirty="0"/>
              <a:t> bike();    </a:t>
            </a:r>
          </a:p>
          <a:p>
            <a:pPr marL="0" indent="0">
              <a:buFontTx/>
              <a:buNone/>
              <a:defRPr/>
            </a:pPr>
            <a:r>
              <a:rPr lang="en-US" sz="1800" dirty="0"/>
              <a:t>}  </a:t>
            </a:r>
          </a:p>
          <a:p>
            <a:pPr marL="0" indent="0">
              <a:buFontTx/>
              <a:buNone/>
              <a:defRPr/>
            </a:pPr>
            <a:r>
              <a:rPr lang="en-US" sz="1800" b="1" dirty="0"/>
              <a:t>class</a:t>
            </a:r>
            <a:r>
              <a:rPr lang="en-US" sz="1800" dirty="0"/>
              <a:t> Honda </a:t>
            </a:r>
            <a:r>
              <a:rPr lang="en-US" sz="1800" b="1" dirty="0"/>
              <a:t>extends</a:t>
            </a:r>
            <a:r>
              <a:rPr lang="en-US" sz="1800" dirty="0"/>
              <a:t> Vehicle  </a:t>
            </a:r>
          </a:p>
          <a:p>
            <a:pPr marL="0" indent="0">
              <a:buFontTx/>
              <a:buNone/>
              <a:defRPr/>
            </a:pPr>
            <a:r>
              <a:rPr lang="en-US" sz="1800" dirty="0"/>
              <a:t>{  </a:t>
            </a:r>
            <a:r>
              <a:rPr lang="en-US" sz="1800" dirty="0" smtClean="0"/>
              <a:t>			}</a:t>
            </a:r>
            <a:endParaRPr lang="en-US" sz="1800" dirty="0"/>
          </a:p>
          <a:p>
            <a:pPr>
              <a:defRPr/>
            </a:pPr>
            <a:endParaRPr lang="ar-IQ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1371600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C#</a:t>
            </a:r>
          </a:p>
          <a:p>
            <a:pPr marL="0" indent="0">
              <a:buFontTx/>
              <a:buNone/>
              <a:defRPr/>
            </a:pPr>
            <a:r>
              <a:rPr lang="en-US" sz="2400" dirty="0" smtClean="0">
                <a:solidFill>
                  <a:srgbClr val="0101FD"/>
                </a:solidFill>
                <a:latin typeface="SFMono-Regular"/>
              </a:rPr>
              <a:t>public</a:t>
            </a:r>
            <a:r>
              <a:rPr lang="en-US" sz="2400" dirty="0" smtClean="0">
                <a:solidFill>
                  <a:srgbClr val="171717"/>
                </a:solidFill>
                <a:latin typeface="SFMono-Regular"/>
              </a:rPr>
              <a:t> </a:t>
            </a:r>
            <a:r>
              <a:rPr lang="en-US" sz="2400" dirty="0" smtClean="0">
                <a:solidFill>
                  <a:srgbClr val="0101FD"/>
                </a:solidFill>
                <a:latin typeface="SFMono-Regular"/>
              </a:rPr>
              <a:t>abstract</a:t>
            </a:r>
            <a:r>
              <a:rPr lang="en-US" sz="2400" dirty="0" smtClean="0">
                <a:solidFill>
                  <a:srgbClr val="171717"/>
                </a:solidFill>
                <a:latin typeface="SFMono-Regular"/>
              </a:rPr>
              <a:t> </a:t>
            </a:r>
            <a:r>
              <a:rPr lang="en-US" sz="2400" dirty="0" smtClean="0">
                <a:solidFill>
                  <a:srgbClr val="0101FD"/>
                </a:solidFill>
                <a:latin typeface="SFMono-Regular"/>
              </a:rPr>
              <a:t>class</a:t>
            </a:r>
            <a:r>
              <a:rPr lang="en-US" sz="2400" dirty="0" smtClean="0">
                <a:solidFill>
                  <a:srgbClr val="171717"/>
                </a:solidFill>
                <a:latin typeface="SFMono-Regular"/>
              </a:rPr>
              <a:t> </a:t>
            </a:r>
            <a:r>
              <a:rPr lang="en-US" sz="2400" dirty="0" smtClean="0">
                <a:solidFill>
                  <a:srgbClr val="007D9A"/>
                </a:solidFill>
                <a:latin typeface="SFMono-Regular"/>
              </a:rPr>
              <a:t>A</a:t>
            </a:r>
            <a:r>
              <a:rPr lang="en-US" sz="2400" dirty="0" smtClean="0">
                <a:solidFill>
                  <a:srgbClr val="171717"/>
                </a:solidFill>
                <a:latin typeface="SFMono-Regular"/>
              </a:rPr>
              <a:t> </a:t>
            </a:r>
          </a:p>
          <a:p>
            <a:pPr marL="0" indent="0">
              <a:buFontTx/>
              <a:buNone/>
              <a:defRPr/>
            </a:pPr>
            <a:r>
              <a:rPr lang="en-US" sz="2400" dirty="0" smtClean="0">
                <a:solidFill>
                  <a:srgbClr val="171717"/>
                </a:solidFill>
                <a:latin typeface="SFMono-Regular"/>
              </a:rPr>
              <a:t>{ </a:t>
            </a:r>
            <a:r>
              <a:rPr lang="en-US" sz="2400" dirty="0" smtClean="0">
                <a:solidFill>
                  <a:srgbClr val="008000"/>
                </a:solidFill>
                <a:latin typeface="SFMono-Regular"/>
              </a:rPr>
              <a:t>// Class members here.</a:t>
            </a:r>
            <a:r>
              <a:rPr lang="en-US" sz="2400" dirty="0" smtClean="0">
                <a:solidFill>
                  <a:srgbClr val="171717"/>
                </a:solidFill>
                <a:latin typeface="SFMono-Regular"/>
              </a:rPr>
              <a:t> }</a:t>
            </a:r>
            <a:endParaRPr lang="ar-IQ" sz="2400" dirty="0"/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AF5EE3-FB14-4F69-AF1F-8E4EDC9C7DB3}" type="slidenum">
              <a:rPr lang="en-US" altLang="ar-IQ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ar-IQ" sz="1400" smtClean="0"/>
          </a:p>
        </p:txBody>
      </p:sp>
      <p:sp>
        <p:nvSpPr>
          <p:cNvPr id="26630" name="Content Placeholder 3"/>
          <p:cNvSpPr txBox="1">
            <a:spLocks/>
          </p:cNvSpPr>
          <p:nvPr/>
        </p:nvSpPr>
        <p:spPr bwMode="auto">
          <a:xfrm>
            <a:off x="4495800" y="3886200"/>
            <a:ext cx="38100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ar-IQ" sz="2000" b="1"/>
              <a:t>Paython</a:t>
            </a:r>
          </a:p>
          <a:p>
            <a:pPr>
              <a:buFontTx/>
              <a:buNone/>
            </a:pPr>
            <a:r>
              <a:rPr lang="en-US" altLang="ar-IQ" sz="2000"/>
              <a:t>class AbstractClass:</a:t>
            </a:r>
          </a:p>
          <a:p>
            <a:pPr>
              <a:buFontTx/>
              <a:buNone/>
            </a:pPr>
            <a:r>
              <a:rPr lang="en-US" altLang="ar-IQ" sz="2000"/>
              <a:t>    def do_something(self):</a:t>
            </a:r>
          </a:p>
          <a:p>
            <a:pPr>
              <a:buFontTx/>
              <a:buNone/>
            </a:pPr>
            <a:r>
              <a:rPr lang="en-US" altLang="ar-IQ" sz="2000"/>
              <a:t>        pass</a:t>
            </a:r>
          </a:p>
          <a:p>
            <a:pPr>
              <a:buFontTx/>
              <a:buNone/>
            </a:pPr>
            <a:r>
              <a:rPr lang="en-US" altLang="ar-IQ" sz="2000"/>
              <a:t>class B(AbstractClass):</a:t>
            </a:r>
          </a:p>
          <a:p>
            <a:pPr>
              <a:buFontTx/>
              <a:buNone/>
            </a:pPr>
            <a:r>
              <a:rPr lang="en-US" altLang="ar-IQ" sz="2000"/>
              <a:t>    pass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28600" y="530225"/>
            <a:ext cx="4267200" cy="61722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1600" b="1" dirty="0" smtClean="0">
                <a:solidFill>
                  <a:srgbClr val="006699"/>
                </a:solidFill>
                <a:latin typeface="verdana" panose="020B0604030504040204" pitchFamily="34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 A  </a:t>
            </a:r>
          </a:p>
          <a:p>
            <a:pPr marL="0" indent="0">
              <a:buFontTx/>
              <a:buNone/>
              <a:defRPr/>
            </a:pPr>
            <a:r>
              <a:rPr 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{  </a:t>
            </a:r>
          </a:p>
          <a:p>
            <a:pPr marL="0" indent="0">
              <a:buFontTx/>
              <a:buNone/>
              <a:defRPr/>
            </a:pPr>
            <a:r>
              <a:rPr 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    </a:t>
            </a:r>
            <a:r>
              <a:rPr lang="en-US" sz="1600" b="1" dirty="0" smtClean="0">
                <a:solidFill>
                  <a:srgbClr val="006699"/>
                </a:solidFill>
                <a:latin typeface="verdana" panose="020B0604030504040204" pitchFamily="34" charset="0"/>
              </a:rPr>
              <a:t>protected</a:t>
            </a:r>
            <a:r>
              <a:rPr 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:  </a:t>
            </a:r>
          </a:p>
          <a:p>
            <a:pPr marL="0" indent="0">
              <a:buFontTx/>
              <a:buNone/>
              <a:defRPr/>
            </a:pPr>
            <a:r>
              <a:rPr 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     </a:t>
            </a:r>
            <a:r>
              <a:rPr lang="en-US" sz="1600" b="1" dirty="0" err="1" smtClean="0">
                <a:solidFill>
                  <a:srgbClr val="2E8B57"/>
                </a:solidFill>
                <a:latin typeface="verdana" panose="020B0604030504040204" pitchFamily="34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 a;  </a:t>
            </a:r>
          </a:p>
          <a:p>
            <a:pPr marL="0" indent="0">
              <a:buFontTx/>
              <a:buNone/>
              <a:defRPr/>
            </a:pPr>
            <a:r>
              <a:rPr 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    </a:t>
            </a:r>
            <a:r>
              <a:rPr lang="en-US" sz="1600" b="1" dirty="0" smtClean="0">
                <a:solidFill>
                  <a:srgbClr val="006699"/>
                </a:solidFill>
                <a:latin typeface="verdana" panose="020B0604030504040204" pitchFamily="34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:  </a:t>
            </a:r>
          </a:p>
          <a:p>
            <a:pPr marL="0" indent="0">
              <a:buFontTx/>
              <a:buNone/>
              <a:defRPr/>
            </a:pPr>
            <a:r>
              <a:rPr 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    </a:t>
            </a:r>
            <a:r>
              <a:rPr lang="en-US" sz="1600" b="1" dirty="0" smtClean="0">
                <a:solidFill>
                  <a:srgbClr val="006699"/>
                </a:solidFill>
                <a:latin typeface="verdana" panose="020B0604030504040204" pitchFamily="34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 </a:t>
            </a:r>
            <a:r>
              <a:rPr lang="en-US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get_a</a:t>
            </a:r>
            <a:r>
              <a:rPr 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US" sz="1600" b="1" dirty="0" err="1" smtClean="0">
                <a:solidFill>
                  <a:srgbClr val="2E8B57"/>
                </a:solidFill>
                <a:latin typeface="verdana" panose="020B0604030504040204" pitchFamily="34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 n)  </a:t>
            </a:r>
          </a:p>
          <a:p>
            <a:pPr marL="0" indent="0">
              <a:buFontTx/>
              <a:buNone/>
              <a:defRPr/>
            </a:pPr>
            <a:r>
              <a:rPr 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    {  </a:t>
            </a:r>
          </a:p>
          <a:p>
            <a:pPr marL="0" indent="0">
              <a:buFontTx/>
              <a:buNone/>
              <a:defRPr/>
            </a:pPr>
            <a:r>
              <a:rPr 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        a = n;  </a:t>
            </a:r>
          </a:p>
          <a:p>
            <a:pPr marL="0" indent="0">
              <a:buFontTx/>
              <a:buNone/>
              <a:defRPr/>
            </a:pPr>
            <a:r>
              <a:rPr 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    }  </a:t>
            </a:r>
          </a:p>
          <a:p>
            <a:pPr marL="0" indent="0">
              <a:buFontTx/>
              <a:buNone/>
              <a:defRPr/>
            </a:pPr>
            <a:r>
              <a:rPr 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};  </a:t>
            </a:r>
          </a:p>
          <a:p>
            <a:pPr marL="0" indent="0">
              <a:buFontTx/>
              <a:buNone/>
              <a:defRPr/>
            </a:pPr>
            <a:r>
              <a:rPr 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  </a:t>
            </a:r>
          </a:p>
          <a:p>
            <a:pPr marL="0" indent="0">
              <a:buFontTx/>
              <a:buNone/>
              <a:defRPr/>
            </a:pPr>
            <a:r>
              <a:rPr lang="en-US" sz="1600" b="1" dirty="0" smtClean="0">
                <a:solidFill>
                  <a:srgbClr val="006699"/>
                </a:solidFill>
                <a:latin typeface="verdana" panose="020B0604030504040204" pitchFamily="34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 B  </a:t>
            </a:r>
          </a:p>
          <a:p>
            <a:pPr marL="0" indent="0">
              <a:buFontTx/>
              <a:buNone/>
              <a:defRPr/>
            </a:pPr>
            <a:r>
              <a:rPr 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{  </a:t>
            </a:r>
          </a:p>
          <a:p>
            <a:pPr marL="0" indent="0">
              <a:buFontTx/>
              <a:buNone/>
              <a:defRPr/>
            </a:pPr>
            <a:r>
              <a:rPr 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    </a:t>
            </a:r>
            <a:r>
              <a:rPr lang="en-US" sz="1600" b="1" dirty="0" smtClean="0">
                <a:solidFill>
                  <a:srgbClr val="006699"/>
                </a:solidFill>
                <a:latin typeface="verdana" panose="020B0604030504040204" pitchFamily="34" charset="0"/>
              </a:rPr>
              <a:t>protected</a:t>
            </a:r>
            <a:r>
              <a:rPr 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:  </a:t>
            </a:r>
          </a:p>
          <a:p>
            <a:pPr marL="0" indent="0">
              <a:buFontTx/>
              <a:buNone/>
              <a:defRPr/>
            </a:pPr>
            <a:r>
              <a:rPr 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    </a:t>
            </a:r>
            <a:r>
              <a:rPr lang="en-US" sz="1600" b="1" dirty="0" err="1" smtClean="0">
                <a:solidFill>
                  <a:srgbClr val="2E8B57"/>
                </a:solidFill>
                <a:latin typeface="verdana" panose="020B0604030504040204" pitchFamily="34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 b;  </a:t>
            </a:r>
          </a:p>
          <a:p>
            <a:pPr marL="0" indent="0">
              <a:buFontTx/>
              <a:buNone/>
              <a:defRPr/>
            </a:pPr>
            <a:r>
              <a:rPr 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    </a:t>
            </a:r>
            <a:r>
              <a:rPr lang="en-US" sz="1600" b="1" dirty="0" smtClean="0">
                <a:solidFill>
                  <a:srgbClr val="006699"/>
                </a:solidFill>
                <a:latin typeface="verdana" panose="020B0604030504040204" pitchFamily="34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:  </a:t>
            </a:r>
          </a:p>
          <a:p>
            <a:pPr marL="0" indent="0">
              <a:buFontTx/>
              <a:buNone/>
              <a:defRPr/>
            </a:pPr>
            <a:r>
              <a:rPr 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    </a:t>
            </a:r>
            <a:r>
              <a:rPr lang="en-US" sz="1600" b="1" dirty="0" smtClean="0">
                <a:solidFill>
                  <a:srgbClr val="006699"/>
                </a:solidFill>
                <a:latin typeface="verdana" panose="020B0604030504040204" pitchFamily="34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 </a:t>
            </a:r>
            <a:r>
              <a:rPr lang="en-US" sz="1600" dirty="0" err="1">
                <a:solidFill>
                  <a:srgbClr val="000000"/>
                </a:solidFill>
                <a:latin typeface="verdana" panose="020B0604030504040204" pitchFamily="34" charset="0"/>
              </a:rPr>
              <a:t>get_b</a:t>
            </a:r>
            <a:r>
              <a:rPr 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US" sz="1600" b="1" dirty="0" err="1" smtClean="0">
                <a:solidFill>
                  <a:srgbClr val="2E8B57"/>
                </a:solidFill>
                <a:latin typeface="verdana" panose="020B0604030504040204" pitchFamily="34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 n)  </a:t>
            </a:r>
          </a:p>
          <a:p>
            <a:pPr marL="0" indent="0">
              <a:buFontTx/>
              <a:buNone/>
              <a:defRPr/>
            </a:pPr>
            <a:r>
              <a:rPr 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    {  </a:t>
            </a:r>
          </a:p>
          <a:p>
            <a:pPr marL="0" indent="0">
              <a:buFontTx/>
              <a:buNone/>
              <a:defRPr/>
            </a:pPr>
            <a:r>
              <a:rPr 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        b = n;  </a:t>
            </a:r>
          </a:p>
          <a:p>
            <a:pPr marL="0" indent="0">
              <a:buFontTx/>
              <a:buNone/>
              <a:defRPr/>
            </a:pPr>
            <a:r>
              <a:rPr 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    }  </a:t>
            </a:r>
          </a:p>
          <a:p>
            <a:pPr marL="0" indent="0">
              <a:buFontTx/>
              <a:buNone/>
              <a:defRPr/>
            </a:pPr>
            <a:r>
              <a:rPr 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};  </a:t>
            </a:r>
          </a:p>
          <a:p>
            <a:pPr>
              <a:defRPr/>
            </a:pPr>
            <a:endParaRPr lang="ar-IQ" sz="1600" dirty="0"/>
          </a:p>
        </p:txBody>
      </p:sp>
      <p:sp>
        <p:nvSpPr>
          <p:cNvPr id="7171" name="Content Placeholder 6"/>
          <p:cNvSpPr>
            <a:spLocks noGrp="1"/>
          </p:cNvSpPr>
          <p:nvPr>
            <p:ph sz="half" idx="2"/>
          </p:nvPr>
        </p:nvSpPr>
        <p:spPr>
          <a:xfrm>
            <a:off x="3200400" y="387350"/>
            <a:ext cx="5503863" cy="5867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ar-IQ" sz="1400" b="1" smtClean="0">
                <a:solidFill>
                  <a:srgbClr val="006699"/>
                </a:solidFill>
                <a:latin typeface="Verdana" panose="020B0604030504040204" pitchFamily="34" charset="0"/>
              </a:rPr>
              <a:t>class</a:t>
            </a: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 C : </a:t>
            </a:r>
            <a:r>
              <a:rPr lang="en-US" altLang="ar-IQ" sz="1400" b="1" smtClean="0">
                <a:solidFill>
                  <a:srgbClr val="006699"/>
                </a:solidFill>
                <a:latin typeface="Verdana" panose="020B0604030504040204" pitchFamily="34" charset="0"/>
              </a:rPr>
              <a:t>public</a:t>
            </a: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 A,</a:t>
            </a:r>
            <a:r>
              <a:rPr lang="en-US" altLang="ar-IQ" sz="1400" b="1" smtClean="0">
                <a:solidFill>
                  <a:srgbClr val="006699"/>
                </a:solidFill>
                <a:latin typeface="Verdana" panose="020B0604030504040204" pitchFamily="34" charset="0"/>
              </a:rPr>
              <a:t>public</a:t>
            </a: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 B  </a:t>
            </a:r>
          </a:p>
          <a:p>
            <a:pPr marL="0" indent="0">
              <a:buFontTx/>
              <a:buNone/>
            </a:pP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{  </a:t>
            </a:r>
          </a:p>
          <a:p>
            <a:pPr marL="0" indent="0">
              <a:buFontTx/>
              <a:buNone/>
            </a:pP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   </a:t>
            </a:r>
            <a:r>
              <a:rPr lang="en-US" altLang="ar-IQ" sz="1400" b="1" smtClean="0">
                <a:solidFill>
                  <a:srgbClr val="006699"/>
                </a:solidFill>
                <a:latin typeface="Verdana" panose="020B0604030504040204" pitchFamily="34" charset="0"/>
              </a:rPr>
              <a:t>public</a:t>
            </a: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:  </a:t>
            </a:r>
          </a:p>
          <a:p>
            <a:pPr marL="0" indent="0">
              <a:buFontTx/>
              <a:buNone/>
            </a:pP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    </a:t>
            </a:r>
            <a:r>
              <a:rPr lang="en-US" altLang="ar-IQ" sz="1400" b="1" smtClean="0">
                <a:solidFill>
                  <a:srgbClr val="006699"/>
                </a:solidFill>
                <a:latin typeface="Verdana" panose="020B0604030504040204" pitchFamily="34" charset="0"/>
              </a:rPr>
              <a:t>void</a:t>
            </a: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 display()  </a:t>
            </a:r>
          </a:p>
          <a:p>
            <a:pPr marL="0" indent="0">
              <a:buFontTx/>
              <a:buNone/>
            </a:pP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    {  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        std::cout &lt;&lt; </a:t>
            </a:r>
            <a:r>
              <a:rPr lang="en-US" altLang="ar-IQ" sz="1400" smtClean="0">
                <a:solidFill>
                  <a:srgbClr val="0000FF"/>
                </a:solidFill>
                <a:latin typeface="Verdana" panose="020B0604030504040204" pitchFamily="34" charset="0"/>
              </a:rPr>
              <a:t>"The value of a is : "</a:t>
            </a: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 &lt;&lt;a&lt;&lt; std::endl;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        std::cout &lt;&lt; </a:t>
            </a:r>
            <a:r>
              <a:rPr lang="en-US" altLang="ar-IQ" sz="1400" smtClean="0">
                <a:solidFill>
                  <a:srgbClr val="0000FF"/>
                </a:solidFill>
                <a:latin typeface="Verdana" panose="020B0604030504040204" pitchFamily="34" charset="0"/>
              </a:rPr>
              <a:t>"The value of b is : "</a:t>
            </a: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 &lt;&lt;b&lt;&lt; std::endl;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        cout&lt;&lt;</a:t>
            </a:r>
            <a:r>
              <a:rPr lang="en-US" altLang="ar-IQ" sz="1400" smtClean="0">
                <a:solidFill>
                  <a:srgbClr val="0000FF"/>
                </a:solidFill>
                <a:latin typeface="Verdana" panose="020B0604030504040204" pitchFamily="34" charset="0"/>
              </a:rPr>
              <a:t>"Addition of a and b is : "</a:t>
            </a: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&lt;&lt;a+b;  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    }  </a:t>
            </a:r>
          </a:p>
          <a:p>
            <a:pPr marL="0" indent="0">
              <a:buFontTx/>
              <a:buNone/>
            </a:pP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};  </a:t>
            </a:r>
          </a:p>
          <a:p>
            <a:pPr marL="0" indent="0">
              <a:buFontTx/>
              <a:buNone/>
            </a:pPr>
            <a:endParaRPr lang="en-US" altLang="ar-IQ" sz="140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0" indent="0">
              <a:buFontTx/>
              <a:buNone/>
            </a:pPr>
            <a:r>
              <a:rPr lang="en-US" altLang="ar-IQ" sz="1400" b="1" smtClean="0">
                <a:solidFill>
                  <a:srgbClr val="2E8B57"/>
                </a:solidFill>
                <a:latin typeface="Verdana" panose="020B0604030504040204" pitchFamily="34" charset="0"/>
              </a:rPr>
              <a:t>int</a:t>
            </a: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 main()  </a:t>
            </a:r>
          </a:p>
          <a:p>
            <a:pPr marL="0" indent="0">
              <a:buFontTx/>
              <a:buNone/>
            </a:pP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{  </a:t>
            </a:r>
          </a:p>
          <a:p>
            <a:pPr marL="0" indent="0">
              <a:buFontTx/>
              <a:buNone/>
            </a:pP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   C c;  </a:t>
            </a:r>
          </a:p>
          <a:p>
            <a:pPr marL="0" indent="0">
              <a:buFontTx/>
              <a:buNone/>
            </a:pP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   c.get_a(10);  </a:t>
            </a:r>
          </a:p>
          <a:p>
            <a:pPr marL="0" indent="0">
              <a:buFontTx/>
              <a:buNone/>
            </a:pP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   c.get_b(20);  </a:t>
            </a:r>
          </a:p>
          <a:p>
            <a:pPr marL="0" indent="0">
              <a:buFontTx/>
              <a:buNone/>
            </a:pP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   c.display();  </a:t>
            </a:r>
          </a:p>
          <a:p>
            <a:pPr marL="0" indent="0">
              <a:buFontTx/>
              <a:buNone/>
            </a:pP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    </a:t>
            </a:r>
            <a:r>
              <a:rPr lang="en-US" altLang="ar-IQ" sz="1400" b="1" smtClean="0">
                <a:solidFill>
                  <a:srgbClr val="006699"/>
                </a:solidFill>
                <a:latin typeface="Verdana" panose="020B0604030504040204" pitchFamily="34" charset="0"/>
              </a:rPr>
              <a:t>return</a:t>
            </a: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 0;  </a:t>
            </a:r>
          </a:p>
          <a:p>
            <a:pPr marL="0" indent="0">
              <a:buFontTx/>
              <a:buNone/>
            </a:pP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}  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551CD3-DB1C-4F5A-8DEC-DC2FFA747916}" type="slidenum">
              <a:rPr lang="en-US" altLang="ar-IQ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ar-IQ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5"/>
          <p:cNvSpPr>
            <a:spLocks noGrp="1"/>
          </p:cNvSpPr>
          <p:nvPr>
            <p:ph type="title"/>
          </p:nvPr>
        </p:nvSpPr>
        <p:spPr>
          <a:xfrm>
            <a:off x="692150" y="17463"/>
            <a:ext cx="7772400" cy="1143000"/>
          </a:xfrm>
        </p:spPr>
        <p:txBody>
          <a:bodyPr/>
          <a:lstStyle/>
          <a:p>
            <a:r>
              <a:rPr lang="en-US" altLang="ar-IQ" sz="4000" smtClean="0"/>
              <a:t>Ambiguity Resolution in Inheritance</a:t>
            </a:r>
            <a:endParaRPr lang="ar-IQ" altLang="ar-IQ" sz="4000" smtClean="0"/>
          </a:p>
        </p:txBody>
      </p:sp>
      <p:sp>
        <p:nvSpPr>
          <p:cNvPr id="8195" name="Content Placeholder 6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/>
          <a:lstStyle/>
          <a:p>
            <a:r>
              <a:rPr lang="en-US" altLang="ar-IQ" sz="2800" smtClean="0"/>
              <a:t>Ambiguity can be occurred in using the multiple inheritance when a function with the same name occurs in more than one base class.</a:t>
            </a:r>
          </a:p>
          <a:p>
            <a:r>
              <a:rPr lang="en-US" altLang="ar-IQ" sz="2800" smtClean="0"/>
              <a:t> issue can be resolved by using the class resolution operator with the function.</a:t>
            </a:r>
          </a:p>
          <a:p>
            <a:r>
              <a:rPr lang="en-US" altLang="ar-IQ" sz="2800" b="1" smtClean="0"/>
              <a:t>Java and C#</a:t>
            </a:r>
            <a:r>
              <a:rPr lang="en-US" altLang="ar-IQ" sz="2800" smtClean="0"/>
              <a:t> doesn't allow multiple </a:t>
            </a:r>
            <a:r>
              <a:rPr lang="en-US" altLang="ar-IQ" sz="2800" b="1" smtClean="0"/>
              <a:t>inheritance</a:t>
            </a:r>
            <a:r>
              <a:rPr lang="en-US" altLang="ar-IQ" sz="2800" smtClean="0"/>
              <a:t> to avoid the ambiguity caused by it. </a:t>
            </a:r>
          </a:p>
          <a:p>
            <a:r>
              <a:rPr lang="en-US" altLang="ar-IQ" sz="2800" smtClean="0"/>
              <a:t>One of the example of such problem is called </a:t>
            </a:r>
            <a:r>
              <a:rPr lang="en-US" altLang="ar-IQ" sz="2800" b="1" smtClean="0"/>
              <a:t>diamond problem </a:t>
            </a:r>
            <a:r>
              <a:rPr lang="en-US" altLang="ar-IQ" sz="2800" smtClean="0"/>
              <a:t>that occurs in multiple inheritance.</a:t>
            </a:r>
            <a:endParaRPr lang="ar-IQ" altLang="ar-IQ" sz="2800" smtClean="0"/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4E14908-10A6-4220-9F87-BC6EC20F3037}" type="slidenum">
              <a:rPr lang="en-US" altLang="ar-IQ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ar-IQ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5"/>
          <p:cNvSpPr>
            <a:spLocks noGrp="1"/>
          </p:cNvSpPr>
          <p:nvPr>
            <p:ph sz="half" idx="1"/>
          </p:nvPr>
        </p:nvSpPr>
        <p:spPr>
          <a:xfrm>
            <a:off x="304800" y="381000"/>
            <a:ext cx="4038600" cy="6324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ar-IQ" sz="1400" b="1" smtClean="0">
                <a:solidFill>
                  <a:srgbClr val="006699"/>
                </a:solidFill>
                <a:latin typeface="Verdana" panose="020B0604030504040204" pitchFamily="34" charset="0"/>
              </a:rPr>
              <a:t>class</a:t>
            </a: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 A  </a:t>
            </a:r>
          </a:p>
          <a:p>
            <a:pPr marL="0" indent="0">
              <a:buFontTx/>
              <a:buNone/>
            </a:pP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{  </a:t>
            </a:r>
          </a:p>
          <a:p>
            <a:pPr marL="0" indent="0">
              <a:buFontTx/>
              <a:buNone/>
            </a:pP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    </a:t>
            </a:r>
            <a:r>
              <a:rPr lang="en-US" altLang="ar-IQ" sz="1400" b="1" smtClean="0">
                <a:solidFill>
                  <a:srgbClr val="006699"/>
                </a:solidFill>
                <a:latin typeface="Verdana" panose="020B0604030504040204" pitchFamily="34" charset="0"/>
              </a:rPr>
              <a:t>public</a:t>
            </a: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:  </a:t>
            </a:r>
          </a:p>
          <a:p>
            <a:pPr marL="0" indent="0">
              <a:buFontTx/>
              <a:buNone/>
            </a:pP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    </a:t>
            </a:r>
            <a:r>
              <a:rPr lang="en-US" altLang="ar-IQ" sz="1400" b="1" smtClean="0">
                <a:solidFill>
                  <a:srgbClr val="006699"/>
                </a:solidFill>
                <a:latin typeface="Verdana" panose="020B0604030504040204" pitchFamily="34" charset="0"/>
              </a:rPr>
              <a:t>void</a:t>
            </a: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 display()  </a:t>
            </a:r>
          </a:p>
          <a:p>
            <a:pPr marL="0" indent="0">
              <a:buFontTx/>
              <a:buNone/>
            </a:pP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    {   std::cout &lt;&lt; </a:t>
            </a:r>
            <a:r>
              <a:rPr lang="en-US" altLang="ar-IQ" sz="1400" smtClean="0">
                <a:solidFill>
                  <a:srgbClr val="0000FF"/>
                </a:solidFill>
                <a:latin typeface="Verdana" panose="020B0604030504040204" pitchFamily="34" charset="0"/>
              </a:rPr>
              <a:t>"Class A"</a:t>
            </a: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;  }  </a:t>
            </a:r>
          </a:p>
          <a:p>
            <a:pPr marL="0" indent="0">
              <a:buFontTx/>
              <a:buNone/>
            </a:pP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};  </a:t>
            </a:r>
          </a:p>
          <a:p>
            <a:pPr marL="0" indent="0">
              <a:buFontTx/>
              <a:buNone/>
            </a:pPr>
            <a:r>
              <a:rPr lang="en-US" altLang="ar-IQ" sz="1400" b="1" smtClean="0">
                <a:solidFill>
                  <a:srgbClr val="006699"/>
                </a:solidFill>
                <a:latin typeface="Verdana" panose="020B0604030504040204" pitchFamily="34" charset="0"/>
              </a:rPr>
              <a:t>class</a:t>
            </a: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 B  </a:t>
            </a:r>
          </a:p>
          <a:p>
            <a:pPr marL="0" indent="0">
              <a:buFontTx/>
              <a:buNone/>
            </a:pP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{  </a:t>
            </a:r>
          </a:p>
          <a:p>
            <a:pPr marL="0" indent="0">
              <a:buFontTx/>
              <a:buNone/>
            </a:pP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    </a:t>
            </a:r>
            <a:r>
              <a:rPr lang="en-US" altLang="ar-IQ" sz="1400" b="1" smtClean="0">
                <a:solidFill>
                  <a:srgbClr val="006699"/>
                </a:solidFill>
                <a:latin typeface="Verdana" panose="020B0604030504040204" pitchFamily="34" charset="0"/>
              </a:rPr>
              <a:t>public</a:t>
            </a: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:  </a:t>
            </a:r>
          </a:p>
          <a:p>
            <a:pPr marL="0" indent="0">
              <a:buFontTx/>
              <a:buNone/>
            </a:pP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    </a:t>
            </a:r>
            <a:r>
              <a:rPr lang="en-US" altLang="ar-IQ" sz="1400" b="1" smtClean="0">
                <a:solidFill>
                  <a:srgbClr val="006699"/>
                </a:solidFill>
                <a:latin typeface="Verdana" panose="020B0604030504040204" pitchFamily="34" charset="0"/>
              </a:rPr>
              <a:t>void</a:t>
            </a: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 display()  </a:t>
            </a:r>
          </a:p>
          <a:p>
            <a:pPr marL="0" indent="0">
              <a:buFontTx/>
              <a:buNone/>
            </a:pP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    {  std::cout &lt;&lt; </a:t>
            </a:r>
            <a:r>
              <a:rPr lang="en-US" altLang="ar-IQ" sz="1400" smtClean="0">
                <a:solidFill>
                  <a:srgbClr val="0000FF"/>
                </a:solidFill>
                <a:latin typeface="Verdana" panose="020B0604030504040204" pitchFamily="34" charset="0"/>
              </a:rPr>
              <a:t>"Class B"</a:t>
            </a: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 ;  }  </a:t>
            </a:r>
          </a:p>
          <a:p>
            <a:pPr marL="0" indent="0">
              <a:buFontTx/>
              <a:buNone/>
            </a:pP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};  </a:t>
            </a:r>
          </a:p>
          <a:p>
            <a:pPr marL="0" indent="0">
              <a:buFontTx/>
              <a:buNone/>
            </a:pPr>
            <a:endParaRPr lang="en-US" altLang="ar-IQ" sz="10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0" indent="0">
              <a:buFontTx/>
              <a:buNone/>
            </a:pPr>
            <a:r>
              <a:rPr lang="en-US" altLang="ar-IQ" sz="1400" b="1" smtClean="0">
                <a:solidFill>
                  <a:srgbClr val="006699"/>
                </a:solidFill>
                <a:latin typeface="Verdana" panose="020B0604030504040204" pitchFamily="34" charset="0"/>
              </a:rPr>
              <a:t>class</a:t>
            </a: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 C : </a:t>
            </a:r>
            <a:r>
              <a:rPr lang="en-US" altLang="ar-IQ" sz="1400" b="1" smtClean="0">
                <a:solidFill>
                  <a:srgbClr val="006699"/>
                </a:solidFill>
                <a:latin typeface="Verdana" panose="020B0604030504040204" pitchFamily="34" charset="0"/>
              </a:rPr>
              <a:t>public</a:t>
            </a: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 A, </a:t>
            </a:r>
            <a:r>
              <a:rPr lang="en-US" altLang="ar-IQ" sz="1400" b="1" smtClean="0">
                <a:solidFill>
                  <a:srgbClr val="006699"/>
                </a:solidFill>
                <a:latin typeface="Verdana" panose="020B0604030504040204" pitchFamily="34" charset="0"/>
              </a:rPr>
              <a:t>public</a:t>
            </a: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 B  </a:t>
            </a:r>
          </a:p>
          <a:p>
            <a:pPr marL="0" indent="0">
              <a:buFontTx/>
              <a:buNone/>
            </a:pP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{  </a:t>
            </a:r>
          </a:p>
          <a:p>
            <a:pPr marL="0" indent="0">
              <a:buFontTx/>
              <a:buNone/>
            </a:pP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    </a:t>
            </a:r>
            <a:r>
              <a:rPr lang="en-US" altLang="ar-IQ" sz="1400" b="1" smtClean="0">
                <a:solidFill>
                  <a:srgbClr val="006699"/>
                </a:solidFill>
                <a:latin typeface="Verdana" panose="020B0604030504040204" pitchFamily="34" charset="0"/>
              </a:rPr>
              <a:t>void</a:t>
            </a: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 view()  </a:t>
            </a:r>
          </a:p>
          <a:p>
            <a:pPr marL="0" indent="0">
              <a:buFontTx/>
              <a:buNone/>
            </a:pP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    {  </a:t>
            </a:r>
          </a:p>
          <a:p>
            <a:pPr marL="0" indent="0">
              <a:buFontTx/>
              <a:buNone/>
            </a:pP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        display();  </a:t>
            </a:r>
          </a:p>
          <a:p>
            <a:pPr marL="0" indent="0">
              <a:buFontTx/>
              <a:buNone/>
            </a:pP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    }  </a:t>
            </a:r>
          </a:p>
          <a:p>
            <a:pPr marL="0" indent="0">
              <a:buFontTx/>
              <a:buNone/>
            </a:pP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};  </a:t>
            </a:r>
          </a:p>
          <a:p>
            <a:pPr marL="0" indent="0">
              <a:buFontTx/>
              <a:buNone/>
            </a:pPr>
            <a:r>
              <a:rPr lang="en-US" altLang="ar-IQ" sz="1400" b="1" smtClean="0">
                <a:solidFill>
                  <a:srgbClr val="2E8B57"/>
                </a:solidFill>
                <a:latin typeface="Verdana" panose="020B0604030504040204" pitchFamily="34" charset="0"/>
              </a:rPr>
              <a:t>int</a:t>
            </a: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 main()  </a:t>
            </a:r>
          </a:p>
          <a:p>
            <a:pPr marL="0" indent="0">
              <a:buFontTx/>
              <a:buNone/>
            </a:pP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{  </a:t>
            </a:r>
          </a:p>
          <a:p>
            <a:pPr marL="0" indent="0">
              <a:buFontTx/>
              <a:buNone/>
            </a:pP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    C c;  </a:t>
            </a:r>
          </a:p>
          <a:p>
            <a:pPr marL="0" indent="0">
              <a:buFontTx/>
              <a:buNone/>
            </a:pP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    c.display();  </a:t>
            </a:r>
          </a:p>
          <a:p>
            <a:pPr marL="0" indent="0">
              <a:buFontTx/>
              <a:buNone/>
            </a:pP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    </a:t>
            </a:r>
            <a:r>
              <a:rPr lang="en-US" altLang="ar-IQ" sz="1400" b="1" smtClean="0">
                <a:solidFill>
                  <a:srgbClr val="006699"/>
                </a:solidFill>
                <a:latin typeface="Verdana" panose="020B0604030504040204" pitchFamily="34" charset="0"/>
              </a:rPr>
              <a:t>return</a:t>
            </a: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 0;  </a:t>
            </a:r>
          </a:p>
          <a:p>
            <a:pPr marL="0" indent="0">
              <a:buFontTx/>
              <a:buNone/>
            </a:pPr>
            <a:r>
              <a:rPr lang="en-US" altLang="ar-IQ" sz="1400" smtClean="0">
                <a:solidFill>
                  <a:srgbClr val="000000"/>
                </a:solidFill>
                <a:latin typeface="Verdana" panose="020B0604030504040204" pitchFamily="34" charset="0"/>
              </a:rPr>
              <a:t>}  </a:t>
            </a:r>
          </a:p>
        </p:txBody>
      </p:sp>
      <p:sp>
        <p:nvSpPr>
          <p:cNvPr id="9219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228600"/>
            <a:ext cx="4267200" cy="6172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ar-IQ" sz="2800" smtClean="0"/>
              <a:t>error: reference to 'display' is ambiguous  display();</a:t>
            </a:r>
          </a:p>
          <a:p>
            <a:pPr marL="0" indent="0">
              <a:buFontTx/>
              <a:buNone/>
            </a:pPr>
            <a:endParaRPr lang="en-US" altLang="ar-IQ" sz="500" smtClean="0"/>
          </a:p>
          <a:p>
            <a:pPr marL="0" indent="0">
              <a:buFontTx/>
              <a:buNone/>
            </a:pPr>
            <a:r>
              <a:rPr lang="en-US" altLang="ar-IQ" sz="2000" smtClean="0"/>
              <a:t>The above issue can be resolved by using the class </a:t>
            </a:r>
            <a:r>
              <a:rPr lang="en-US" altLang="ar-IQ" sz="2000" b="1" smtClean="0"/>
              <a:t>resolution operator </a:t>
            </a:r>
            <a:r>
              <a:rPr lang="en-US" altLang="ar-IQ" sz="2000" smtClean="0"/>
              <a:t>with the function.</a:t>
            </a:r>
          </a:p>
          <a:p>
            <a:pPr marL="0" indent="0">
              <a:buFontTx/>
              <a:buNone/>
            </a:pPr>
            <a:endParaRPr lang="en-US" altLang="ar-IQ" sz="700" smtClean="0"/>
          </a:p>
          <a:p>
            <a:pPr marL="0" indent="0">
              <a:buFontTx/>
              <a:buNone/>
            </a:pPr>
            <a:r>
              <a:rPr lang="en-US" altLang="ar-IQ" sz="2000" b="1" smtClean="0">
                <a:solidFill>
                  <a:srgbClr val="006699"/>
                </a:solidFill>
                <a:latin typeface="Verdana" panose="020B0604030504040204" pitchFamily="34" charset="0"/>
              </a:rPr>
              <a:t>class</a:t>
            </a:r>
            <a:r>
              <a:rPr lang="en-US" altLang="ar-IQ" sz="2000" smtClean="0">
                <a:solidFill>
                  <a:srgbClr val="000000"/>
                </a:solidFill>
                <a:latin typeface="Verdana" panose="020B0604030504040204" pitchFamily="34" charset="0"/>
              </a:rPr>
              <a:t> C : </a:t>
            </a:r>
            <a:r>
              <a:rPr lang="en-US" altLang="ar-IQ" sz="2000" b="1" smtClean="0">
                <a:solidFill>
                  <a:srgbClr val="006699"/>
                </a:solidFill>
                <a:latin typeface="Verdana" panose="020B0604030504040204" pitchFamily="34" charset="0"/>
              </a:rPr>
              <a:t>public</a:t>
            </a:r>
            <a:r>
              <a:rPr lang="en-US" altLang="ar-IQ" sz="2000" smtClean="0">
                <a:solidFill>
                  <a:srgbClr val="000000"/>
                </a:solidFill>
                <a:latin typeface="Verdana" panose="020B0604030504040204" pitchFamily="34" charset="0"/>
              </a:rPr>
              <a:t> A, </a:t>
            </a:r>
            <a:r>
              <a:rPr lang="en-US" altLang="ar-IQ" sz="2000" b="1" smtClean="0">
                <a:solidFill>
                  <a:srgbClr val="006699"/>
                </a:solidFill>
                <a:latin typeface="Verdana" panose="020B0604030504040204" pitchFamily="34" charset="0"/>
              </a:rPr>
              <a:t>public</a:t>
            </a:r>
            <a:r>
              <a:rPr lang="en-US" altLang="ar-IQ" sz="2000" smtClean="0">
                <a:solidFill>
                  <a:srgbClr val="000000"/>
                </a:solidFill>
                <a:latin typeface="Verdana" panose="020B0604030504040204" pitchFamily="34" charset="0"/>
              </a:rPr>
              <a:t> B  </a:t>
            </a:r>
          </a:p>
          <a:p>
            <a:pPr marL="0" indent="0">
              <a:buFontTx/>
              <a:buNone/>
            </a:pPr>
            <a:r>
              <a:rPr lang="en-US" altLang="ar-IQ" sz="2000" smtClean="0">
                <a:solidFill>
                  <a:srgbClr val="000000"/>
                </a:solidFill>
                <a:latin typeface="Verdana" panose="020B0604030504040204" pitchFamily="34" charset="0"/>
              </a:rPr>
              <a:t>{  </a:t>
            </a:r>
          </a:p>
          <a:p>
            <a:pPr marL="0" indent="0">
              <a:buFontTx/>
              <a:buNone/>
            </a:pPr>
            <a:r>
              <a:rPr lang="en-US" altLang="ar-IQ" sz="2000" smtClean="0">
                <a:solidFill>
                  <a:srgbClr val="000000"/>
                </a:solidFill>
                <a:latin typeface="Verdana" panose="020B0604030504040204" pitchFamily="34" charset="0"/>
              </a:rPr>
              <a:t>    </a:t>
            </a:r>
            <a:r>
              <a:rPr lang="en-US" altLang="ar-IQ" sz="2000" b="1" smtClean="0">
                <a:solidFill>
                  <a:srgbClr val="006699"/>
                </a:solidFill>
                <a:latin typeface="Verdana" panose="020B0604030504040204" pitchFamily="34" charset="0"/>
              </a:rPr>
              <a:t>void</a:t>
            </a:r>
            <a:r>
              <a:rPr lang="en-US" altLang="ar-IQ" sz="2000" smtClean="0">
                <a:solidFill>
                  <a:srgbClr val="000000"/>
                </a:solidFill>
                <a:latin typeface="Verdana" panose="020B0604030504040204" pitchFamily="34" charset="0"/>
              </a:rPr>
              <a:t> view()  </a:t>
            </a:r>
          </a:p>
          <a:p>
            <a:pPr marL="0" indent="0">
              <a:buFontTx/>
              <a:buNone/>
            </a:pPr>
            <a:r>
              <a:rPr lang="en-US" altLang="ar-IQ" sz="2000" smtClean="0">
                <a:solidFill>
                  <a:srgbClr val="000000"/>
                </a:solidFill>
                <a:latin typeface="Verdana" panose="020B0604030504040204" pitchFamily="34" charset="0"/>
              </a:rPr>
              <a:t>    {  </a:t>
            </a:r>
          </a:p>
          <a:p>
            <a:pPr marL="0" indent="0">
              <a:buFontTx/>
              <a:buNone/>
            </a:pPr>
            <a:r>
              <a:rPr lang="en-US" altLang="ar-IQ" sz="2000" smtClean="0">
                <a:solidFill>
                  <a:srgbClr val="000000"/>
                </a:solidFill>
                <a:latin typeface="Verdana" panose="020B0604030504040204" pitchFamily="34" charset="0"/>
              </a:rPr>
              <a:t>        A :: display();        </a:t>
            </a:r>
          </a:p>
          <a:p>
            <a:pPr marL="0" indent="0">
              <a:buFontTx/>
              <a:buNone/>
            </a:pPr>
            <a:r>
              <a:rPr lang="en-US" altLang="ar-IQ" sz="2000" smtClean="0">
                <a:solidFill>
                  <a:srgbClr val="000000"/>
                </a:solidFill>
                <a:latin typeface="Verdana" panose="020B0604030504040204" pitchFamily="34" charset="0"/>
              </a:rPr>
              <a:t>        B :: display();        </a:t>
            </a:r>
          </a:p>
          <a:p>
            <a:pPr marL="0" indent="0">
              <a:buFontTx/>
              <a:buNone/>
            </a:pPr>
            <a:r>
              <a:rPr lang="en-US" altLang="ar-IQ" sz="2000" smtClean="0">
                <a:solidFill>
                  <a:srgbClr val="000000"/>
                </a:solidFill>
                <a:latin typeface="Verdana" panose="020B0604030504040204" pitchFamily="34" charset="0"/>
              </a:rPr>
              <a:t>      }  </a:t>
            </a:r>
          </a:p>
          <a:p>
            <a:pPr marL="0" indent="0">
              <a:buFontTx/>
              <a:buNone/>
            </a:pPr>
            <a:r>
              <a:rPr lang="en-US" altLang="ar-IQ" sz="2000" smtClean="0">
                <a:solidFill>
                  <a:srgbClr val="000000"/>
                </a:solidFill>
                <a:latin typeface="Verdana" panose="020B0604030504040204" pitchFamily="34" charset="0"/>
              </a:rPr>
              <a:t>}; 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B49C97E-7746-44A5-85A5-443C7B781929}" type="slidenum">
              <a:rPr lang="en-US" altLang="ar-IQ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ar-IQ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IQ" smtClean="0"/>
              <a:t>C++ Hybrid Inheritance</a:t>
            </a:r>
            <a:endParaRPr lang="ar-IQ" altLang="ar-IQ" smtClean="0"/>
          </a:p>
        </p:txBody>
      </p:sp>
      <p:sp>
        <p:nvSpPr>
          <p:cNvPr id="10243" name="Content Placeholder 5"/>
          <p:cNvSpPr>
            <a:spLocks noGrp="1"/>
          </p:cNvSpPr>
          <p:nvPr>
            <p:ph idx="1"/>
          </p:nvPr>
        </p:nvSpPr>
        <p:spPr>
          <a:xfrm>
            <a:off x="631825" y="1752600"/>
            <a:ext cx="7772400" cy="4114800"/>
          </a:xfrm>
        </p:spPr>
        <p:txBody>
          <a:bodyPr/>
          <a:lstStyle/>
          <a:p>
            <a:r>
              <a:rPr lang="en-US" altLang="ar-IQ" smtClean="0"/>
              <a:t>Hybrid inheritance is a combination of more than one type of inheritance.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BF7E57C-FD4F-408B-803B-6058FC50B962}" type="slidenum">
              <a:rPr lang="en-US" altLang="ar-IQ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ar-IQ" sz="1400" smtClean="0"/>
          </a:p>
        </p:txBody>
      </p:sp>
      <p:pic>
        <p:nvPicPr>
          <p:cNvPr id="10245" name="Picture 2" descr="C++ Inherita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033713"/>
            <a:ext cx="2886075" cy="321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28600" y="228600"/>
            <a:ext cx="3124200" cy="6400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6699"/>
                </a:solidFill>
                <a:latin typeface="verdana" panose="020B0604030504040204" pitchFamily="34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 A  </a:t>
            </a:r>
          </a:p>
          <a:p>
            <a:pPr marL="0" indent="0">
              <a:buFontTx/>
              <a:buNone/>
              <a:defRPr/>
            </a:pP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{  </a:t>
            </a:r>
          </a:p>
          <a:p>
            <a:pPr marL="0" indent="0">
              <a:buFontTx/>
              <a:buNone/>
              <a:defRPr/>
            </a:pP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    </a:t>
            </a:r>
            <a:r>
              <a:rPr lang="en-US" sz="1400" b="1" dirty="0" smtClean="0">
                <a:solidFill>
                  <a:srgbClr val="006699"/>
                </a:solidFill>
                <a:latin typeface="verdana" panose="020B0604030504040204" pitchFamily="34" charset="0"/>
              </a:rPr>
              <a:t>protected</a:t>
            </a: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:  </a:t>
            </a:r>
          </a:p>
          <a:p>
            <a:pPr marL="0" indent="0">
              <a:buFontTx/>
              <a:buNone/>
              <a:defRPr/>
            </a:pP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    </a:t>
            </a:r>
            <a:r>
              <a:rPr lang="en-US" sz="1400" b="1" dirty="0" err="1" smtClean="0">
                <a:solidFill>
                  <a:srgbClr val="2E8B57"/>
                </a:solidFill>
                <a:latin typeface="verdana" panose="020B0604030504040204" pitchFamily="34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 a;  </a:t>
            </a:r>
          </a:p>
          <a:p>
            <a:pPr marL="0" indent="0">
              <a:buFontTx/>
              <a:buNone/>
              <a:defRPr/>
            </a:pP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    </a:t>
            </a:r>
            <a:r>
              <a:rPr lang="en-US" sz="1400" b="1" dirty="0" smtClean="0">
                <a:solidFill>
                  <a:srgbClr val="006699"/>
                </a:solidFill>
                <a:latin typeface="verdana" panose="020B0604030504040204" pitchFamily="34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:  </a:t>
            </a:r>
          </a:p>
          <a:p>
            <a:pPr marL="0" indent="0">
              <a:buFontTx/>
              <a:buNone/>
              <a:defRPr/>
            </a:pP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    </a:t>
            </a:r>
            <a:r>
              <a:rPr lang="en-US" sz="1400" b="1" dirty="0" smtClean="0">
                <a:solidFill>
                  <a:srgbClr val="006699"/>
                </a:solidFill>
                <a:latin typeface="verdana" panose="020B0604030504040204" pitchFamily="34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 </a:t>
            </a:r>
            <a:r>
              <a:rPr 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get_a</a:t>
            </a: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()  </a:t>
            </a:r>
          </a:p>
          <a:p>
            <a:pPr marL="0" indent="0">
              <a:buFontTx/>
              <a:buNone/>
              <a:defRPr/>
            </a:pP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    {         </a:t>
            </a:r>
            <a:r>
              <a:rPr 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cin</a:t>
            </a: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&gt;&gt;a;      }  </a:t>
            </a:r>
          </a:p>
          <a:p>
            <a:pPr marL="0" indent="0">
              <a:buFontTx/>
              <a:buNone/>
              <a:defRPr/>
            </a:pP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};  </a:t>
            </a:r>
          </a:p>
          <a:p>
            <a:pPr>
              <a:defRPr/>
            </a:pPr>
            <a:endParaRPr lang="en-US" sz="200" dirty="0" smtClean="0"/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6699"/>
                </a:solidFill>
                <a:latin typeface="verdana" panose="020B0604030504040204" pitchFamily="34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 B : </a:t>
            </a:r>
            <a:r>
              <a:rPr lang="en-US" sz="1400" b="1" dirty="0" smtClean="0">
                <a:solidFill>
                  <a:srgbClr val="006699"/>
                </a:solidFill>
                <a:latin typeface="verdana" panose="020B0604030504040204" pitchFamily="34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 A   </a:t>
            </a:r>
          </a:p>
          <a:p>
            <a:pPr marL="0" indent="0">
              <a:buFontTx/>
              <a:buNone/>
              <a:defRPr/>
            </a:pP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{  </a:t>
            </a:r>
          </a:p>
          <a:p>
            <a:pPr marL="0" indent="0">
              <a:buFontTx/>
              <a:buNone/>
              <a:defRPr/>
            </a:pP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    </a:t>
            </a:r>
            <a:r>
              <a:rPr lang="en-US" sz="1400" b="1" dirty="0" smtClean="0">
                <a:solidFill>
                  <a:srgbClr val="006699"/>
                </a:solidFill>
                <a:latin typeface="verdana" panose="020B0604030504040204" pitchFamily="34" charset="0"/>
              </a:rPr>
              <a:t>protected</a:t>
            </a: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:  </a:t>
            </a:r>
          </a:p>
          <a:p>
            <a:pPr marL="0" indent="0">
              <a:buFontTx/>
              <a:buNone/>
              <a:defRPr/>
            </a:pP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    </a:t>
            </a:r>
            <a:r>
              <a:rPr lang="en-US" sz="1400" b="1" dirty="0" err="1" smtClean="0">
                <a:solidFill>
                  <a:srgbClr val="2E8B57"/>
                </a:solidFill>
                <a:latin typeface="verdana" panose="020B0604030504040204" pitchFamily="34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 b;  </a:t>
            </a:r>
          </a:p>
          <a:p>
            <a:pPr marL="0" indent="0">
              <a:buFontTx/>
              <a:buNone/>
              <a:defRPr/>
            </a:pP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    </a:t>
            </a:r>
            <a:r>
              <a:rPr lang="en-US" sz="1400" b="1" dirty="0" smtClean="0">
                <a:solidFill>
                  <a:srgbClr val="006699"/>
                </a:solidFill>
                <a:latin typeface="verdana" panose="020B0604030504040204" pitchFamily="34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:  </a:t>
            </a:r>
          </a:p>
          <a:p>
            <a:pPr marL="0" indent="0">
              <a:buFontTx/>
              <a:buNone/>
              <a:defRPr/>
            </a:pP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    </a:t>
            </a:r>
            <a:r>
              <a:rPr lang="en-US" sz="1400" b="1" dirty="0" smtClean="0">
                <a:solidFill>
                  <a:srgbClr val="006699"/>
                </a:solidFill>
                <a:latin typeface="verdana" panose="020B0604030504040204" pitchFamily="34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 </a:t>
            </a:r>
            <a:r>
              <a:rPr 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get_b</a:t>
            </a: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()  </a:t>
            </a:r>
          </a:p>
          <a:p>
            <a:pPr marL="0" indent="0">
              <a:buFontTx/>
              <a:buNone/>
              <a:defRPr/>
            </a:pP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    {         </a:t>
            </a:r>
            <a:r>
              <a:rPr 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cin</a:t>
            </a: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&gt;&gt;b;      }  </a:t>
            </a:r>
          </a:p>
          <a:p>
            <a:pPr marL="0" indent="0">
              <a:buFontTx/>
              <a:buNone/>
              <a:defRPr/>
            </a:pP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};  </a:t>
            </a:r>
          </a:p>
          <a:p>
            <a:pPr marL="0" indent="0">
              <a:buFontTx/>
              <a:buNone/>
              <a:defRPr/>
            </a:pPr>
            <a:r>
              <a:rPr lang="en-US" sz="1400" b="1" dirty="0" smtClean="0">
                <a:solidFill>
                  <a:srgbClr val="006699"/>
                </a:solidFill>
                <a:latin typeface="verdana" panose="020B0604030504040204" pitchFamily="34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 C   </a:t>
            </a:r>
          </a:p>
          <a:p>
            <a:pPr marL="0" indent="0">
              <a:buFontTx/>
              <a:buNone/>
              <a:defRPr/>
            </a:pP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{  </a:t>
            </a:r>
          </a:p>
          <a:p>
            <a:pPr marL="0" indent="0">
              <a:buFontTx/>
              <a:buNone/>
              <a:defRPr/>
            </a:pP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    </a:t>
            </a:r>
            <a:r>
              <a:rPr lang="en-US" sz="1400" b="1" dirty="0" smtClean="0">
                <a:solidFill>
                  <a:srgbClr val="006699"/>
                </a:solidFill>
                <a:latin typeface="verdana" panose="020B0604030504040204" pitchFamily="34" charset="0"/>
              </a:rPr>
              <a:t>protected</a:t>
            </a: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:  </a:t>
            </a:r>
          </a:p>
          <a:p>
            <a:pPr marL="0" indent="0">
              <a:buFontTx/>
              <a:buNone/>
              <a:defRPr/>
            </a:pP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    </a:t>
            </a:r>
            <a:r>
              <a:rPr lang="en-US" sz="1400" b="1" dirty="0" err="1" smtClean="0">
                <a:solidFill>
                  <a:srgbClr val="2E8B57"/>
                </a:solidFill>
                <a:latin typeface="verdana" panose="020B0604030504040204" pitchFamily="34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 c;  </a:t>
            </a:r>
          </a:p>
          <a:p>
            <a:pPr marL="0" indent="0">
              <a:buFontTx/>
              <a:buNone/>
              <a:defRPr/>
            </a:pP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    </a:t>
            </a:r>
            <a:r>
              <a:rPr lang="en-US" sz="1400" b="1" dirty="0" smtClean="0">
                <a:solidFill>
                  <a:srgbClr val="006699"/>
                </a:solidFill>
                <a:latin typeface="verdana" panose="020B0604030504040204" pitchFamily="34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:  </a:t>
            </a:r>
          </a:p>
          <a:p>
            <a:pPr marL="0" indent="0">
              <a:buFontTx/>
              <a:buNone/>
              <a:defRPr/>
            </a:pP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    </a:t>
            </a:r>
            <a:r>
              <a:rPr lang="en-US" sz="1400" b="1" dirty="0" smtClean="0">
                <a:solidFill>
                  <a:srgbClr val="006699"/>
                </a:solidFill>
                <a:latin typeface="verdana" panose="020B0604030504040204" pitchFamily="34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 </a:t>
            </a:r>
            <a:r>
              <a:rPr 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get_c</a:t>
            </a: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()  </a:t>
            </a:r>
          </a:p>
          <a:p>
            <a:pPr marL="0" indent="0">
              <a:buFontTx/>
              <a:buNone/>
              <a:defRPr/>
            </a:pP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    </a:t>
            </a:r>
            <a:r>
              <a:rPr lang="en-US" sz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{</a:t>
            </a: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       </a:t>
            </a:r>
            <a:r>
              <a:rPr lang="en-US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cin</a:t>
            </a: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&gt;&gt;c;      }  </a:t>
            </a:r>
          </a:p>
          <a:p>
            <a:pPr marL="0" indent="0">
              <a:buFontTx/>
              <a:buNone/>
              <a:defRPr/>
            </a:pP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};  </a:t>
            </a:r>
          </a:p>
          <a:p>
            <a:pPr marL="0" indent="0">
              <a:buFontTx/>
              <a:buNone/>
              <a:defRPr/>
            </a:pPr>
            <a:endParaRPr lang="ar-IQ" sz="1400" dirty="0"/>
          </a:p>
        </p:txBody>
      </p:sp>
      <p:sp>
        <p:nvSpPr>
          <p:cNvPr id="1126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254000"/>
            <a:ext cx="4267200" cy="6400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ar-IQ" sz="1600" b="1" smtClean="0">
                <a:solidFill>
                  <a:srgbClr val="006699"/>
                </a:solidFill>
                <a:latin typeface="Verdana" panose="020B0604030504040204" pitchFamily="34" charset="0"/>
              </a:rPr>
              <a:t>class</a:t>
            </a: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D : </a:t>
            </a:r>
            <a:r>
              <a:rPr lang="en-US" altLang="ar-IQ" sz="1600" b="1" smtClean="0">
                <a:solidFill>
                  <a:srgbClr val="006699"/>
                </a:solidFill>
                <a:latin typeface="Verdana" panose="020B0604030504040204" pitchFamily="34" charset="0"/>
              </a:rPr>
              <a:t>public</a:t>
            </a: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B, </a:t>
            </a:r>
            <a:r>
              <a:rPr lang="en-US" altLang="ar-IQ" sz="1600" b="1" smtClean="0">
                <a:solidFill>
                  <a:srgbClr val="006699"/>
                </a:solidFill>
                <a:latin typeface="Verdana" panose="020B0604030504040204" pitchFamily="34" charset="0"/>
              </a:rPr>
              <a:t>public</a:t>
            </a: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C  </a:t>
            </a:r>
          </a:p>
          <a:p>
            <a:pPr marL="0" indent="0">
              <a:buFontTx/>
              <a:buNone/>
            </a:pP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{  </a:t>
            </a:r>
          </a:p>
          <a:p>
            <a:pPr marL="0" indent="0">
              <a:buFontTx/>
              <a:buNone/>
            </a:pP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   </a:t>
            </a:r>
            <a:r>
              <a:rPr lang="en-US" altLang="ar-IQ" sz="1600" b="1" smtClean="0">
                <a:solidFill>
                  <a:srgbClr val="006699"/>
                </a:solidFill>
                <a:latin typeface="Verdana" panose="020B0604030504040204" pitchFamily="34" charset="0"/>
              </a:rPr>
              <a:t>protected</a:t>
            </a: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:  </a:t>
            </a:r>
          </a:p>
          <a:p>
            <a:pPr marL="0" indent="0">
              <a:buFontTx/>
              <a:buNone/>
            </a:pP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   </a:t>
            </a:r>
            <a:r>
              <a:rPr lang="en-US" altLang="ar-IQ" sz="1600" b="1" smtClean="0">
                <a:solidFill>
                  <a:srgbClr val="2E8B57"/>
                </a:solidFill>
                <a:latin typeface="Verdana" panose="020B0604030504040204" pitchFamily="34" charset="0"/>
              </a:rPr>
              <a:t>int</a:t>
            </a: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d;  </a:t>
            </a:r>
          </a:p>
          <a:p>
            <a:pPr marL="0" indent="0">
              <a:buFontTx/>
              <a:buNone/>
            </a:pP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   </a:t>
            </a:r>
            <a:r>
              <a:rPr lang="en-US" altLang="ar-IQ" sz="1600" b="1" smtClean="0">
                <a:solidFill>
                  <a:srgbClr val="006699"/>
                </a:solidFill>
                <a:latin typeface="Verdana" panose="020B0604030504040204" pitchFamily="34" charset="0"/>
              </a:rPr>
              <a:t>public</a:t>
            </a: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:  </a:t>
            </a:r>
          </a:p>
          <a:p>
            <a:pPr marL="0" indent="0">
              <a:buFontTx/>
              <a:buNone/>
            </a:pP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   </a:t>
            </a:r>
            <a:r>
              <a:rPr lang="en-US" altLang="ar-IQ" sz="1600" b="1" smtClean="0">
                <a:solidFill>
                  <a:srgbClr val="006699"/>
                </a:solidFill>
                <a:latin typeface="Verdana" panose="020B0604030504040204" pitchFamily="34" charset="0"/>
              </a:rPr>
              <a:t>void</a:t>
            </a: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mul()  </a:t>
            </a:r>
          </a:p>
          <a:p>
            <a:pPr marL="0" indent="0">
              <a:buFontTx/>
              <a:buNone/>
            </a:pP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   {  </a:t>
            </a:r>
          </a:p>
          <a:p>
            <a:pPr marL="0" indent="0">
              <a:buFontTx/>
              <a:buNone/>
            </a:pP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        get_a();  </a:t>
            </a:r>
          </a:p>
          <a:p>
            <a:pPr marL="0" indent="0">
              <a:buFontTx/>
              <a:buNone/>
            </a:pP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        get_b();  </a:t>
            </a:r>
          </a:p>
          <a:p>
            <a:pPr marL="0" indent="0">
              <a:buFontTx/>
              <a:buNone/>
            </a:pP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        get_c();  </a:t>
            </a:r>
          </a:p>
          <a:p>
            <a:pPr marL="0" indent="0">
              <a:buFontTx/>
              <a:buNone/>
            </a:pP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        std::cout &lt;&lt;a*b*c&lt;&lt; std::endl;  </a:t>
            </a:r>
          </a:p>
          <a:p>
            <a:pPr marL="0" indent="0">
              <a:buFontTx/>
              <a:buNone/>
            </a:pP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   }  </a:t>
            </a:r>
          </a:p>
          <a:p>
            <a:pPr marL="0" indent="0">
              <a:buFontTx/>
              <a:buNone/>
            </a:pP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};  </a:t>
            </a:r>
          </a:p>
          <a:p>
            <a:pPr marL="0" indent="0">
              <a:buFontTx/>
              <a:buNone/>
            </a:pPr>
            <a:r>
              <a:rPr lang="en-US" altLang="ar-IQ" sz="1600" b="1" smtClean="0">
                <a:solidFill>
                  <a:srgbClr val="2E8B57"/>
                </a:solidFill>
                <a:latin typeface="Verdana" panose="020B0604030504040204" pitchFamily="34" charset="0"/>
              </a:rPr>
              <a:t>int</a:t>
            </a: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main()  </a:t>
            </a:r>
          </a:p>
          <a:p>
            <a:pPr marL="0" indent="0">
              <a:buFontTx/>
              <a:buNone/>
            </a:pP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{  </a:t>
            </a:r>
          </a:p>
          <a:p>
            <a:pPr marL="0" indent="0">
              <a:buFontTx/>
              <a:buNone/>
            </a:pP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   D d;  </a:t>
            </a:r>
          </a:p>
          <a:p>
            <a:pPr marL="0" indent="0">
              <a:buFontTx/>
              <a:buNone/>
            </a:pP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   d.mul();  </a:t>
            </a:r>
          </a:p>
          <a:p>
            <a:pPr marL="0" indent="0">
              <a:buFontTx/>
              <a:buNone/>
            </a:pP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   </a:t>
            </a:r>
            <a:r>
              <a:rPr lang="en-US" altLang="ar-IQ" sz="1600" b="1" smtClean="0">
                <a:solidFill>
                  <a:srgbClr val="006699"/>
                </a:solidFill>
                <a:latin typeface="Verdana" panose="020B0604030504040204" pitchFamily="34" charset="0"/>
              </a:rPr>
              <a:t>return</a:t>
            </a: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0;  </a:t>
            </a:r>
          </a:p>
          <a:p>
            <a:pPr marL="0" indent="0">
              <a:buFontTx/>
              <a:buNone/>
            </a:pP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}  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8D27503-3CED-44B7-9652-4A39317E62B1}" type="slidenum">
              <a:rPr lang="en-US" altLang="ar-IQ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ar-IQ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IQ" smtClean="0"/>
              <a:t>C++ Hierarchical Inheritance</a:t>
            </a:r>
            <a:endParaRPr lang="ar-IQ" altLang="ar-IQ" smtClean="0"/>
          </a:p>
        </p:txBody>
      </p:sp>
      <p:sp>
        <p:nvSpPr>
          <p:cNvPr id="1229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ar-IQ" smtClean="0"/>
              <a:t>Hierarchical inheritance is defined as the process of deriving more than one class from a base class.</a:t>
            </a:r>
            <a:endParaRPr lang="ar-IQ" altLang="ar-IQ" smtClean="0"/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81ED44-8D23-4DA0-AB45-F470FE086153}" type="slidenum">
              <a:rPr lang="en-US" altLang="ar-IQ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ar-IQ" sz="1400" smtClean="0"/>
          </a:p>
        </p:txBody>
      </p:sp>
      <p:pic>
        <p:nvPicPr>
          <p:cNvPr id="12293" name="Picture 2" descr="C++ Inherita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352800"/>
            <a:ext cx="3902075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5"/>
          <p:cNvSpPr>
            <a:spLocks noGrp="1"/>
          </p:cNvSpPr>
          <p:nvPr>
            <p:ph sz="half" idx="1"/>
          </p:nvPr>
        </p:nvSpPr>
        <p:spPr>
          <a:xfrm>
            <a:off x="457200" y="228600"/>
            <a:ext cx="4038600" cy="6324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ar-IQ" sz="1600" b="1" smtClean="0">
                <a:solidFill>
                  <a:srgbClr val="006699"/>
                </a:solidFill>
                <a:latin typeface="Verdana" panose="020B0604030504040204" pitchFamily="34" charset="0"/>
              </a:rPr>
              <a:t>class</a:t>
            </a: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Shape  </a:t>
            </a:r>
          </a:p>
          <a:p>
            <a:pPr marL="0" indent="0">
              <a:buFontTx/>
              <a:buNone/>
            </a:pP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{  </a:t>
            </a:r>
          </a:p>
          <a:p>
            <a:pPr marL="0" indent="0">
              <a:buFontTx/>
              <a:buNone/>
            </a:pP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   </a:t>
            </a:r>
            <a:r>
              <a:rPr lang="en-US" altLang="ar-IQ" sz="1600" b="1" smtClean="0">
                <a:solidFill>
                  <a:srgbClr val="006699"/>
                </a:solidFill>
                <a:latin typeface="Verdana" panose="020B0604030504040204" pitchFamily="34" charset="0"/>
              </a:rPr>
              <a:t>public</a:t>
            </a: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:  </a:t>
            </a:r>
          </a:p>
          <a:p>
            <a:pPr marL="0" indent="0">
              <a:buFontTx/>
              <a:buNone/>
            </a:pP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      </a:t>
            </a:r>
            <a:r>
              <a:rPr lang="en-US" altLang="ar-IQ" sz="1600" b="1" smtClean="0">
                <a:solidFill>
                  <a:srgbClr val="2E8B57"/>
                </a:solidFill>
                <a:latin typeface="Verdana" panose="020B0604030504040204" pitchFamily="34" charset="0"/>
              </a:rPr>
              <a:t>int</a:t>
            </a: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a;      </a:t>
            </a:r>
            <a:r>
              <a:rPr lang="en-US" altLang="ar-IQ" sz="1600" b="1" smtClean="0">
                <a:solidFill>
                  <a:srgbClr val="2E8B57"/>
                </a:solidFill>
                <a:latin typeface="Verdana" panose="020B0604030504040204" pitchFamily="34" charset="0"/>
              </a:rPr>
              <a:t>int</a:t>
            </a: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b;  </a:t>
            </a:r>
          </a:p>
          <a:p>
            <a:pPr marL="0" indent="0">
              <a:buFontTx/>
              <a:buNone/>
            </a:pP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   </a:t>
            </a:r>
            <a:r>
              <a:rPr lang="en-US" altLang="ar-IQ" sz="1600" b="1" smtClean="0">
                <a:solidFill>
                  <a:srgbClr val="006699"/>
                </a:solidFill>
                <a:latin typeface="Verdana" panose="020B0604030504040204" pitchFamily="34" charset="0"/>
              </a:rPr>
              <a:t>void</a:t>
            </a: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get_data(</a:t>
            </a:r>
            <a:r>
              <a:rPr lang="en-US" altLang="ar-IQ" sz="1600" b="1" smtClean="0">
                <a:solidFill>
                  <a:srgbClr val="2E8B57"/>
                </a:solidFill>
                <a:latin typeface="Verdana" panose="020B0604030504040204" pitchFamily="34" charset="0"/>
              </a:rPr>
              <a:t>int</a:t>
            </a: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n,</a:t>
            </a:r>
            <a:r>
              <a:rPr lang="en-US" altLang="ar-IQ" sz="1600" b="1" smtClean="0">
                <a:solidFill>
                  <a:srgbClr val="2E8B57"/>
                </a:solidFill>
                <a:latin typeface="Verdana" panose="020B0604030504040204" pitchFamily="34" charset="0"/>
              </a:rPr>
              <a:t>int</a:t>
            </a: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m)  </a:t>
            </a:r>
          </a:p>
          <a:p>
            <a:pPr marL="0" indent="0">
              <a:buFontTx/>
              <a:buNone/>
            </a:pP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      {  a= n;          b = m;   }  </a:t>
            </a:r>
          </a:p>
          <a:p>
            <a:pPr marL="0" indent="0">
              <a:buFontTx/>
              <a:buNone/>
            </a:pP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};  </a:t>
            </a:r>
          </a:p>
          <a:p>
            <a:pPr marL="0" indent="0">
              <a:buFontTx/>
              <a:buNone/>
            </a:pPr>
            <a:r>
              <a:rPr lang="en-US" altLang="ar-IQ" sz="1600" b="1" smtClean="0">
                <a:solidFill>
                  <a:srgbClr val="006699"/>
                </a:solidFill>
                <a:latin typeface="Verdana" panose="020B0604030504040204" pitchFamily="34" charset="0"/>
              </a:rPr>
              <a:t>class</a:t>
            </a: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Rectangle : </a:t>
            </a:r>
            <a:r>
              <a:rPr lang="en-US" altLang="ar-IQ" sz="1600" b="1" smtClean="0">
                <a:solidFill>
                  <a:srgbClr val="006699"/>
                </a:solidFill>
                <a:latin typeface="Verdana" panose="020B0604030504040204" pitchFamily="34" charset="0"/>
              </a:rPr>
              <a:t>public</a:t>
            </a: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Shape </a:t>
            </a:r>
          </a:p>
          <a:p>
            <a:pPr marL="0" indent="0">
              <a:buFontTx/>
              <a:buNone/>
            </a:pP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{  </a:t>
            </a:r>
          </a:p>
          <a:p>
            <a:pPr marL="0" indent="0">
              <a:buFontTx/>
              <a:buNone/>
            </a:pP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   </a:t>
            </a:r>
            <a:r>
              <a:rPr lang="en-US" altLang="ar-IQ" sz="1600" b="1" smtClean="0">
                <a:solidFill>
                  <a:srgbClr val="006699"/>
                </a:solidFill>
                <a:latin typeface="Verdana" panose="020B0604030504040204" pitchFamily="34" charset="0"/>
              </a:rPr>
              <a:t>public</a:t>
            </a: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:  </a:t>
            </a:r>
          </a:p>
          <a:p>
            <a:pPr marL="0" indent="0">
              <a:buFontTx/>
              <a:buNone/>
            </a:pP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   </a:t>
            </a:r>
            <a:r>
              <a:rPr lang="en-US" altLang="ar-IQ" sz="1600" b="1" smtClean="0">
                <a:solidFill>
                  <a:srgbClr val="2E8B57"/>
                </a:solidFill>
                <a:latin typeface="Verdana" panose="020B0604030504040204" pitchFamily="34" charset="0"/>
              </a:rPr>
              <a:t>int</a:t>
            </a: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rect_area()  </a:t>
            </a:r>
          </a:p>
          <a:p>
            <a:pPr marL="0" indent="0">
              <a:buFontTx/>
              <a:buNone/>
            </a:pP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   {  </a:t>
            </a:r>
            <a:r>
              <a:rPr lang="en-US" altLang="ar-IQ" sz="1600" b="1" smtClean="0">
                <a:solidFill>
                  <a:srgbClr val="2E8B57"/>
                </a:solidFill>
                <a:latin typeface="Verdana" panose="020B0604030504040204" pitchFamily="34" charset="0"/>
              </a:rPr>
              <a:t>int</a:t>
            </a: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result = a*b;  </a:t>
            </a:r>
          </a:p>
          <a:p>
            <a:pPr marL="0" indent="0">
              <a:buFontTx/>
              <a:buNone/>
            </a:pP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       </a:t>
            </a:r>
            <a:r>
              <a:rPr lang="en-US" altLang="ar-IQ" sz="1600" b="1" smtClean="0">
                <a:solidFill>
                  <a:srgbClr val="006699"/>
                </a:solidFill>
                <a:latin typeface="Verdana" panose="020B0604030504040204" pitchFamily="34" charset="0"/>
              </a:rPr>
              <a:t>return</a:t>
            </a: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result;    }  </a:t>
            </a:r>
          </a:p>
          <a:p>
            <a:pPr marL="0" indent="0">
              <a:buFontTx/>
              <a:buNone/>
            </a:pP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}; </a:t>
            </a:r>
          </a:p>
          <a:p>
            <a:pPr marL="0" indent="0">
              <a:buFontTx/>
              <a:buNone/>
            </a:pPr>
            <a:r>
              <a:rPr lang="en-US" altLang="ar-IQ" sz="1600" b="1" smtClean="0">
                <a:solidFill>
                  <a:srgbClr val="006699"/>
                </a:solidFill>
                <a:latin typeface="Verdana" panose="020B0604030504040204" pitchFamily="34" charset="0"/>
              </a:rPr>
              <a:t>class</a:t>
            </a: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Triangle : </a:t>
            </a:r>
            <a:r>
              <a:rPr lang="en-US" altLang="ar-IQ" sz="1600" b="1" smtClean="0">
                <a:solidFill>
                  <a:srgbClr val="006699"/>
                </a:solidFill>
                <a:latin typeface="Verdana" panose="020B0604030504040204" pitchFamily="34" charset="0"/>
              </a:rPr>
              <a:t>public</a:t>
            </a: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Shape </a:t>
            </a:r>
          </a:p>
          <a:p>
            <a:pPr marL="0" indent="0">
              <a:buFontTx/>
              <a:buNone/>
            </a:pP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{  </a:t>
            </a:r>
          </a:p>
          <a:p>
            <a:pPr marL="0" indent="0">
              <a:buFontTx/>
              <a:buNone/>
            </a:pP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   </a:t>
            </a:r>
            <a:r>
              <a:rPr lang="en-US" altLang="ar-IQ" sz="1600" b="1" smtClean="0">
                <a:solidFill>
                  <a:srgbClr val="006699"/>
                </a:solidFill>
                <a:latin typeface="Verdana" panose="020B0604030504040204" pitchFamily="34" charset="0"/>
              </a:rPr>
              <a:t>public</a:t>
            </a: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:  </a:t>
            </a:r>
          </a:p>
          <a:p>
            <a:pPr marL="0" indent="0">
              <a:buFontTx/>
              <a:buNone/>
            </a:pP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   </a:t>
            </a:r>
            <a:r>
              <a:rPr lang="en-US" altLang="ar-IQ" sz="1600" b="1" smtClean="0">
                <a:solidFill>
                  <a:srgbClr val="2E8B57"/>
                </a:solidFill>
                <a:latin typeface="Verdana" panose="020B0604030504040204" pitchFamily="34" charset="0"/>
              </a:rPr>
              <a:t>int</a:t>
            </a: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triangle_area()  </a:t>
            </a:r>
          </a:p>
          <a:p>
            <a:pPr marL="0" indent="0">
              <a:buFontTx/>
              <a:buNone/>
            </a:pP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   {  </a:t>
            </a:r>
            <a:r>
              <a:rPr lang="en-US" altLang="ar-IQ" sz="1600" b="1" smtClean="0">
                <a:solidFill>
                  <a:srgbClr val="2E8B57"/>
                </a:solidFill>
                <a:latin typeface="Verdana" panose="020B0604030504040204" pitchFamily="34" charset="0"/>
              </a:rPr>
              <a:t>float</a:t>
            </a: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result = 0.5*a*b;  </a:t>
            </a:r>
          </a:p>
          <a:p>
            <a:pPr marL="0" indent="0">
              <a:buFontTx/>
              <a:buNone/>
            </a:pP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       </a:t>
            </a:r>
            <a:r>
              <a:rPr lang="en-US" altLang="ar-IQ" sz="1600" b="1" smtClean="0">
                <a:solidFill>
                  <a:srgbClr val="006699"/>
                </a:solidFill>
                <a:latin typeface="Verdana" panose="020B0604030504040204" pitchFamily="34" charset="0"/>
              </a:rPr>
              <a:t>return</a:t>
            </a: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result;              }  </a:t>
            </a:r>
          </a:p>
          <a:p>
            <a:pPr marL="0" indent="0">
              <a:buFontTx/>
              <a:buNone/>
            </a:pP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};  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sz="half" idx="2"/>
          </p:nvPr>
        </p:nvSpPr>
        <p:spPr>
          <a:xfrm>
            <a:off x="4191000" y="228600"/>
            <a:ext cx="4953000" cy="6324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 </a:t>
            </a:r>
          </a:p>
          <a:p>
            <a:pPr marL="0" indent="0">
              <a:buFontTx/>
              <a:buNone/>
            </a:pPr>
            <a:r>
              <a:rPr lang="en-US" altLang="ar-IQ" sz="1600" b="1" smtClean="0">
                <a:solidFill>
                  <a:srgbClr val="2E8B57"/>
                </a:solidFill>
                <a:latin typeface="Verdana" panose="020B0604030504040204" pitchFamily="34" charset="0"/>
              </a:rPr>
              <a:t>int</a:t>
            </a: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main()  </a:t>
            </a:r>
          </a:p>
          <a:p>
            <a:pPr marL="0" indent="0">
              <a:buFontTx/>
              <a:buNone/>
            </a:pP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{  </a:t>
            </a:r>
          </a:p>
          <a:p>
            <a:pPr marL="0" indent="0">
              <a:buFontTx/>
              <a:buNone/>
            </a:pP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   Rectangle r;  </a:t>
            </a:r>
          </a:p>
          <a:p>
            <a:pPr marL="0" indent="0">
              <a:buFontTx/>
              <a:buNone/>
            </a:pP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   Triangle t;  </a:t>
            </a:r>
          </a:p>
          <a:p>
            <a:pPr marL="0" indent="0">
              <a:buFontTx/>
              <a:buNone/>
            </a:pP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   </a:t>
            </a:r>
          </a:p>
          <a:p>
            <a:pPr marL="0" indent="0">
              <a:buFontTx/>
              <a:buNone/>
            </a:pPr>
            <a:r>
              <a:rPr lang="en-US" altLang="ar-IQ" sz="1600" b="1" smtClean="0">
                <a:solidFill>
                  <a:srgbClr val="2E8B57"/>
                </a:solidFill>
                <a:latin typeface="Verdana" panose="020B0604030504040204" pitchFamily="34" charset="0"/>
              </a:rPr>
              <a:t>    int</a:t>
            </a: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length, breadth, base, height;  </a:t>
            </a:r>
          </a:p>
          <a:p>
            <a:pPr marL="0" indent="0">
              <a:buFontTx/>
              <a:buNone/>
            </a:pP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   cin&gt;&gt;length&gt;&gt;breadth;  </a:t>
            </a:r>
          </a:p>
          <a:p>
            <a:pPr marL="0" indent="0">
              <a:buFontTx/>
              <a:buNone/>
            </a:pP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   r.get_data(length,breadth);  </a:t>
            </a:r>
          </a:p>
          <a:p>
            <a:pPr marL="0" indent="0">
              <a:buFontTx/>
              <a:buNone/>
            </a:pP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   </a:t>
            </a:r>
            <a:r>
              <a:rPr lang="en-US" altLang="ar-IQ" sz="1600" b="1" smtClean="0">
                <a:solidFill>
                  <a:srgbClr val="2E8B57"/>
                </a:solidFill>
                <a:latin typeface="Verdana" panose="020B0604030504040204" pitchFamily="34" charset="0"/>
              </a:rPr>
              <a:t>int</a:t>
            </a: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m = r.rect_area();</a:t>
            </a:r>
          </a:p>
          <a:p>
            <a:pPr marL="0" indent="0">
              <a:buFontTx/>
              <a:buNone/>
            </a:pP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 </a:t>
            </a:r>
          </a:p>
          <a:p>
            <a:pPr marL="0" indent="0">
              <a:buFontTx/>
              <a:buNone/>
            </a:pP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   cin&gt;&gt;base&gt;&gt;height;  </a:t>
            </a:r>
          </a:p>
          <a:p>
            <a:pPr marL="0" indent="0">
              <a:buFontTx/>
              <a:buNone/>
            </a:pP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   t.get_data(base,height);  </a:t>
            </a:r>
          </a:p>
          <a:p>
            <a:pPr marL="0" indent="0">
              <a:buFontTx/>
              <a:buNone/>
            </a:pP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   </a:t>
            </a:r>
            <a:r>
              <a:rPr lang="en-US" altLang="ar-IQ" sz="1600" b="1" smtClean="0">
                <a:solidFill>
                  <a:srgbClr val="2E8B57"/>
                </a:solidFill>
                <a:latin typeface="Verdana" panose="020B0604030504040204" pitchFamily="34" charset="0"/>
              </a:rPr>
              <a:t>float</a:t>
            </a: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n = t.triangle_area();  </a:t>
            </a:r>
          </a:p>
          <a:p>
            <a:pPr marL="0" indent="0">
              <a:buFontTx/>
              <a:buNone/>
            </a:pP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   cout &lt;&lt;m&lt;&lt; n;  </a:t>
            </a:r>
          </a:p>
          <a:p>
            <a:pPr marL="0" indent="0">
              <a:buFontTx/>
              <a:buNone/>
            </a:pP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   </a:t>
            </a:r>
            <a:r>
              <a:rPr lang="en-US" altLang="ar-IQ" sz="1600" b="1" smtClean="0">
                <a:solidFill>
                  <a:srgbClr val="006699"/>
                </a:solidFill>
                <a:latin typeface="Verdana" panose="020B0604030504040204" pitchFamily="34" charset="0"/>
              </a:rPr>
              <a:t>return</a:t>
            </a: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 0;  </a:t>
            </a:r>
          </a:p>
          <a:p>
            <a:pPr marL="0" indent="0">
              <a:buFontTx/>
              <a:buNone/>
            </a:pPr>
            <a:r>
              <a:rPr lang="en-US" altLang="ar-IQ" sz="1600" smtClean="0">
                <a:solidFill>
                  <a:srgbClr val="000000"/>
                </a:solidFill>
                <a:latin typeface="Verdana" panose="020B0604030504040204" pitchFamily="34" charset="0"/>
              </a:rPr>
              <a:t>}  </a:t>
            </a:r>
          </a:p>
          <a:p>
            <a:pPr marL="0" indent="0">
              <a:buFontTx/>
              <a:buNone/>
            </a:pPr>
            <a:endParaRPr lang="ar-IQ" altLang="ar-IQ" sz="160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E8F681F-4769-4416-A8A1-E0C8C46FBE27}" type="slidenum">
              <a:rPr lang="en-US" altLang="ar-IQ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ar-IQ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3275</TotalTime>
  <Words>724</Words>
  <Application>Microsoft Office PowerPoint</Application>
  <PresentationFormat>On-screen Show (4:3)</PresentationFormat>
  <Paragraphs>380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Times New Roman</vt:lpstr>
      <vt:lpstr>Arial</vt:lpstr>
      <vt:lpstr>Verdana</vt:lpstr>
      <vt:lpstr>Comic Sans MS</vt:lpstr>
      <vt:lpstr>Courier New</vt:lpstr>
      <vt:lpstr>SFMono-Regular</vt:lpstr>
      <vt:lpstr>Blank Presentation</vt:lpstr>
      <vt:lpstr>Object Oriented Programming</vt:lpstr>
      <vt:lpstr>C++ Multiple Inheritance</vt:lpstr>
      <vt:lpstr>PowerPoint Presentation</vt:lpstr>
      <vt:lpstr>Ambiguity Resolution in Inheritance</vt:lpstr>
      <vt:lpstr>PowerPoint Presentation</vt:lpstr>
      <vt:lpstr>C++ Hybrid Inheritance</vt:lpstr>
      <vt:lpstr>PowerPoint Presentation</vt:lpstr>
      <vt:lpstr>C++ Hierarchical Inheritance</vt:lpstr>
      <vt:lpstr>PowerPoint Presentation</vt:lpstr>
      <vt:lpstr>What to inherit?</vt:lpstr>
      <vt:lpstr>Direct and Indirect Base Classes</vt:lpstr>
      <vt:lpstr>Constructor Rules for Derived Classes </vt:lpstr>
      <vt:lpstr>Constructor Rules for Derived Classes </vt:lpstr>
      <vt:lpstr>Define its Own Members</vt:lpstr>
      <vt:lpstr>Overriding Base-Class Members in a Derived Class</vt:lpstr>
      <vt:lpstr>Even more …</vt:lpstr>
      <vt:lpstr>PowerPoint Presentation</vt:lpstr>
      <vt:lpstr>Abstract Class</vt:lpstr>
      <vt:lpstr>PowerPoint Presentation</vt:lpstr>
      <vt:lpstr>Abstract Class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Inheritance</dc:title>
  <dc:creator>Wei Du</dc:creator>
  <cp:lastModifiedBy>IB_1</cp:lastModifiedBy>
  <cp:revision>312</cp:revision>
  <dcterms:created xsi:type="dcterms:W3CDTF">2001-10-27T21:41:10Z</dcterms:created>
  <dcterms:modified xsi:type="dcterms:W3CDTF">2020-05-02T10:33:27Z</dcterms:modified>
</cp:coreProperties>
</file>