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9" r:id="rId2"/>
    <p:sldId id="284" r:id="rId3"/>
    <p:sldId id="270" r:id="rId4"/>
    <p:sldId id="256" r:id="rId5"/>
    <p:sldId id="266" r:id="rId6"/>
    <p:sldId id="257" r:id="rId7"/>
    <p:sldId id="267" r:id="rId8"/>
    <p:sldId id="268" r:id="rId9"/>
    <p:sldId id="258" r:id="rId10"/>
    <p:sldId id="285" r:id="rId11"/>
  </p:sldIdLst>
  <p:sldSz cx="134112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416" y="54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195E6-D27C-4044-AB38-05CDFB275300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4172E-1C4B-435E-AFC1-3C44B390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8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FD0C-3B06-4106-83D0-E32E9B4A18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Dr. Sarah B. Aziz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Subject: Course Outlines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3124624"/>
            <a:ext cx="11399520" cy="276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1680" y="5699760"/>
            <a:ext cx="938784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1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1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82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5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2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9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6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A4C8-0F52-43E4-9C7E-DAB262A9AC89}" type="datetimeFigureOut">
              <a:rPr lang="en-US" smtClean="0"/>
              <a:pPr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C19-15C6-4E90-878E-D549FFF3A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0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47599"/>
            <a:ext cx="13411200" cy="945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112" tIns="67056" rIns="134112" bIns="67056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endParaRPr lang="en-US" sz="3520" b="1" dirty="0">
              <a:solidFill>
                <a:schemeClr val="tx1"/>
              </a:solidFill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endParaRPr lang="en-US" sz="352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endParaRPr lang="en-US" sz="3520" b="1" dirty="0">
              <a:solidFill>
                <a:schemeClr val="tx1"/>
              </a:solidFill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endParaRPr lang="en-US" sz="2933" b="1" dirty="0">
              <a:solidFill>
                <a:schemeClr val="tx1"/>
              </a:solidFill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r>
              <a:rPr lang="en-US" sz="6453" b="1" dirty="0">
                <a:solidFill>
                  <a:schemeClr val="tx1"/>
                </a:solidFill>
                <a:latin typeface="Algerian" pitchFamily="82" charset="0"/>
                <a:ea typeface="Times New Roman" pitchFamily="18" charset="0"/>
                <a:cs typeface="Arial" pitchFamily="34" charset="0"/>
              </a:rPr>
              <a:t>Computation Theory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453" b="1" dirty="0">
                <a:solidFill>
                  <a:schemeClr val="tx1"/>
                </a:solidFill>
                <a:latin typeface="Algerian" pitchFamily="82" charset="0"/>
                <a:ea typeface="Times New Roman" pitchFamily="18" charset="0"/>
                <a:cs typeface="Arial" pitchFamily="34" charset="0"/>
              </a:rPr>
              <a:t>COURSE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07" dirty="0">
              <a:solidFill>
                <a:schemeClr val="tx1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33" dirty="0">
              <a:solidFill>
                <a:schemeClr val="tx1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Under Graduated Degree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Second </a:t>
            </a:r>
            <a:r>
              <a:rPr lang="en-US" sz="2933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stage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Academic Year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2022/2023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33" dirty="0">
              <a:solidFill>
                <a:schemeClr val="tx1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33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Lecturer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latin typeface="Bookman Old Style" pitchFamily="18" charset="0"/>
                <a:cs typeface="Arial" pitchFamily="34" charset="0"/>
              </a:rPr>
              <a:t>Mr. Hawkar Kheder Shaikha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MSc in Computer Science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Email: hawker.shaiha@su.edu.kr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" y="223520"/>
          <a:ext cx="8940800" cy="1424940"/>
        </p:xfrm>
        <a:graphic>
          <a:graphicData uri="http://schemas.openxmlformats.org/drawingml/2006/table">
            <a:tbl>
              <a:tblPr/>
              <a:tblGrid>
                <a:gridCol w="894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300" dirty="0" err="1">
                          <a:latin typeface="Bookman Old Style"/>
                          <a:ea typeface="Times New Roman"/>
                        </a:rPr>
                        <a:t>Salahadden-Hawler</a:t>
                      </a:r>
                      <a:r>
                        <a:rPr lang="en-US" sz="2300" dirty="0">
                          <a:latin typeface="Bookman Old Style"/>
                          <a:ea typeface="Times New Roman"/>
                        </a:rPr>
                        <a:t> University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86586" marR="865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300" dirty="0">
                          <a:latin typeface="Bookman Old Style"/>
                          <a:ea typeface="Times New Roman"/>
                        </a:rPr>
                        <a:t>Science College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86586" marR="865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300" dirty="0">
                          <a:latin typeface="Bookman Old Style"/>
                          <a:ea typeface="Times New Roman"/>
                        </a:rPr>
                        <a:t>Computer Department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86586" marR="865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B91A4E-A5A0-5376-CC18-6DCB96C87205}"/>
                  </a:ext>
                </a:extLst>
              </p:cNvPr>
              <p:cNvSpPr txBox="1"/>
              <p:nvPr/>
            </p:nvSpPr>
            <p:spPr>
              <a:xfrm>
                <a:off x="228600" y="533400"/>
                <a:ext cx="12649200" cy="79919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6510" marR="208279" indent="421640"/>
                <a:r>
                  <a:rPr lang="en-US" sz="2800" spc="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We</a:t>
                </a:r>
                <a:r>
                  <a:rPr lang="en-US" sz="28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can</a:t>
                </a:r>
                <a:r>
                  <a:rPr lang="en-US" sz="2800" spc="17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obviously</a:t>
                </a:r>
                <a:r>
                  <a:rPr lang="en-US" sz="2800" spc="2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say</a:t>
                </a:r>
                <a:r>
                  <a:rPr lang="en-US" sz="28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that</a:t>
                </a:r>
                <a:r>
                  <a:rPr lang="en-US" sz="28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8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method</a:t>
                </a:r>
                <a:r>
                  <a:rPr lang="en-US" sz="2800" spc="229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of</a:t>
                </a:r>
                <a:r>
                  <a:rPr lang="en-US" sz="2800" spc="1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proving</a:t>
                </a:r>
                <a:r>
                  <a:rPr lang="en-US" sz="2800" spc="1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that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something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exists</a:t>
                </a:r>
                <a:r>
                  <a:rPr lang="en-US" sz="28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by</a:t>
                </a:r>
                <a:r>
                  <a:rPr lang="en-US" sz="28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showing</a:t>
                </a:r>
                <a:r>
                  <a:rPr lang="en-US" sz="2800" spc="1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how</a:t>
                </a:r>
                <a:r>
                  <a:rPr lang="en-US" sz="2800" spc="7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to</a:t>
                </a:r>
                <a:r>
                  <a:rPr lang="en-US" sz="2800" spc="17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create</a:t>
                </a:r>
                <a:r>
                  <a:rPr lang="en-US" sz="2800" spc="1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it</a:t>
                </a:r>
                <a:r>
                  <a:rPr lang="en-US" sz="28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800" spc="1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called</a:t>
                </a:r>
                <a:r>
                  <a:rPr lang="en-US" sz="2800" spc="1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i="1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proof</a:t>
                </a:r>
                <a:r>
                  <a:rPr lang="en-US" sz="2800" i="1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i="1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by</a:t>
                </a:r>
                <a:r>
                  <a:rPr lang="en-US" sz="2800" i="1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i="1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constructive algorithm.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>
                  <a:spcBef>
                    <a:spcPts val="50"/>
                  </a:spcBef>
                </a:pPr>
                <a:endParaRPr lang="en-US" sz="1800" dirty="0">
                  <a:latin typeface="Times New Roman"/>
                  <a:cs typeface="Times New Roman"/>
                </a:endParaRPr>
              </a:p>
              <a:p>
                <a:pPr marL="15240" marR="3439160" indent="2540"/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If</a:t>
                </a:r>
                <a:r>
                  <a:rPr lang="en-US" sz="2800" spc="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S=∅</a:t>
                </a:r>
                <a:r>
                  <a:rPr lang="en-US" sz="24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then</a:t>
                </a:r>
                <a:r>
                  <a:rPr lang="en-US" sz="24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S*=</a:t>
                </a:r>
                <a:r>
                  <a:rPr lang="en-US" sz="2400" spc="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{</a:t>
                </a:r>
                <a:r>
                  <a:rPr lang="el-GR" sz="24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Λ</a:t>
                </a:r>
                <a:r>
                  <a:rPr lang="en-US" sz="24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} </a:t>
                </a:r>
              </a:p>
              <a:p>
                <a:pPr marL="15240" marR="3439160" indent="2540"/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This</a:t>
                </a:r>
                <a:r>
                  <a:rPr lang="en-US" sz="24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4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not</a:t>
                </a:r>
                <a:r>
                  <a:rPr lang="en-US" sz="24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4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same</a:t>
                </a:r>
                <a:r>
                  <a:rPr lang="en-US" sz="2400" spc="5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If</a:t>
                </a:r>
                <a:r>
                  <a:rPr lang="en-US" sz="2400" spc="9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S=</a:t>
                </a:r>
                <a:r>
                  <a:rPr lang="en-US" sz="2400" spc="-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{</a:t>
                </a:r>
                <a:r>
                  <a:rPr lang="el-GR" sz="24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Λ</a:t>
                </a:r>
                <a:r>
                  <a:rPr lang="en-US" sz="2400" spc="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}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14604">
                  <a:spcBef>
                    <a:spcPts val="5"/>
                  </a:spcBef>
                </a:pP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Then</a:t>
                </a:r>
                <a:r>
                  <a:rPr lang="en-US" sz="2400" spc="114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S*={</a:t>
                </a:r>
                <a:r>
                  <a:rPr lang="el-GR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Λ</a:t>
                </a:r>
                <a:r>
                  <a:rPr lang="en-US" sz="2400" spc="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}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12700">
                  <a:spcBef>
                    <a:spcPts val="95"/>
                  </a:spcBef>
                </a:pPr>
                <a:r>
                  <a:rPr lang="en-US" sz="24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If S=</a:t>
                </a:r>
                <a:r>
                  <a:rPr lang="en-US" sz="2400" spc="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{W1W2W3}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17780">
                  <a:spcBef>
                    <a:spcPts val="50"/>
                  </a:spcBef>
                </a:pP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Then</a:t>
                </a:r>
                <a:r>
                  <a:rPr lang="en-US" sz="2400" spc="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S*=</a:t>
                </a:r>
                <a:r>
                  <a:rPr lang="en-US" sz="2400" spc="-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{</a:t>
                </a:r>
                <a:r>
                  <a:rPr lang="el-GR" sz="24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Λ</a:t>
                </a:r>
                <a:r>
                  <a:rPr lang="en-US" sz="2400" spc="2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w1</a:t>
                </a:r>
                <a:r>
                  <a:rPr lang="en-US" sz="2400" spc="2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w2</a:t>
                </a:r>
                <a:r>
                  <a:rPr lang="en-US" sz="2400" spc="41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7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W3</a:t>
                </a:r>
                <a:r>
                  <a:rPr lang="en-US" sz="2400" spc="229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1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W1W1W1</a:t>
                </a:r>
                <a:r>
                  <a:rPr lang="en-US" sz="2400" spc="3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w1w1w2</a:t>
                </a:r>
                <a:r>
                  <a:rPr lang="en-US" sz="2400" spc="1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 </a:t>
                </a:r>
                <a:r>
                  <a:rPr lang="en-US" sz="2400" spc="-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w1w2w1...</a:t>
                </a:r>
                <a:r>
                  <a:rPr lang="en-US" sz="2400" spc="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}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16510"/>
                <a:r>
                  <a:rPr lang="en-US" sz="2800" b="1" spc="-55" dirty="0">
                    <a:solidFill>
                      <a:srgbClr val="131113"/>
                    </a:solidFill>
                    <a:latin typeface="Arial"/>
                    <a:cs typeface="Arial"/>
                  </a:rPr>
                  <a:t>And</a:t>
                </a:r>
                <a:r>
                  <a:rPr lang="en-US" sz="2800" b="1" spc="-80" dirty="0">
                    <a:solidFill>
                      <a:srgbClr val="131113"/>
                    </a:solidFill>
                    <a:latin typeface="Arial"/>
                    <a:cs typeface="Arial"/>
                  </a:rPr>
                  <a:t> </a:t>
                </a:r>
                <a:r>
                  <a:rPr lang="en-US" sz="2400" b="1" spc="-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S+=</a:t>
                </a:r>
                <a:r>
                  <a:rPr lang="en-US" sz="2400" b="1" spc="-1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{</a:t>
                </a:r>
                <a:r>
                  <a:rPr lang="en-US" sz="2400" spc="-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9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W1</a:t>
                </a:r>
                <a:r>
                  <a:rPr lang="en-US" sz="24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W2</a:t>
                </a:r>
                <a:r>
                  <a:rPr lang="en-US" sz="24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9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W3</a:t>
                </a:r>
                <a:r>
                  <a:rPr lang="en-US" sz="2400" spc="1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1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W1W1W1</a:t>
                </a:r>
                <a:r>
                  <a:rPr lang="en-US" sz="2400" spc="2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17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W1W1W2</a:t>
                </a:r>
                <a:r>
                  <a:rPr lang="en-US" sz="2400" spc="31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21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W1W2WJ</a:t>
                </a:r>
                <a:r>
                  <a:rPr lang="en-US" sz="2400" spc="-9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...</a:t>
                </a:r>
                <a:r>
                  <a:rPr lang="en-US" sz="24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}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20320"/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Which</a:t>
                </a:r>
                <a:r>
                  <a:rPr lang="en-US" sz="2400" spc="204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400" spc="9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mean</a:t>
                </a:r>
                <a:r>
                  <a:rPr lang="en-US" sz="2400" spc="17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that</a:t>
                </a:r>
                <a:r>
                  <a:rPr lang="en-US" sz="2400" spc="1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sz="2400" dirty="0">
                    <a:solidFill>
                      <a:srgbClr val="3A3A3A"/>
                    </a:solidFill>
                    <a:latin typeface="Times New Roman"/>
                    <a:cs typeface="Times New Roman"/>
                  </a:rPr>
                  <a:t>+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=S*</a:t>
                </a:r>
                <a:r>
                  <a:rPr lang="en-US" sz="24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except</a:t>
                </a:r>
                <a:r>
                  <a:rPr lang="en-US" sz="2400" spc="1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4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l-GR" sz="24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Λ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>
                  <a:spcBef>
                    <a:spcPts val="20"/>
                  </a:spcBef>
                </a:pPr>
                <a:endParaRPr lang="en-US" sz="2800" dirty="0">
                  <a:latin typeface="Times New Roman"/>
                  <a:cs typeface="Times New Roman"/>
                </a:endParaRPr>
              </a:p>
              <a:p>
                <a:pPr marL="22860"/>
                <a:r>
                  <a:rPr lang="en-US" sz="2800" b="1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Theorem1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861694"/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S*=</a:t>
                </a:r>
                <a:r>
                  <a:rPr lang="en-US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S**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27305"/>
                <a:r>
                  <a:rPr lang="en-US" sz="2800" b="1" spc="-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Proof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440690"/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Every</a:t>
                </a:r>
                <a:r>
                  <a:rPr lang="en-US" sz="2400" spc="2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400" spc="2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4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sz="3200" dirty="0">
                    <a:solidFill>
                      <a:srgbClr val="131113"/>
                    </a:solidFill>
                    <a:latin typeface="Arial"/>
                    <a:cs typeface="Arial"/>
                  </a:rPr>
                  <a:t>**</a:t>
                </a:r>
                <a:r>
                  <a:rPr lang="en-US" sz="24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400" spc="1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made</a:t>
                </a:r>
                <a:r>
                  <a:rPr lang="en-US" sz="2400" spc="2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up</a:t>
                </a:r>
                <a:r>
                  <a:rPr lang="en-US" sz="2400" spc="114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of</a:t>
                </a:r>
                <a:r>
                  <a:rPr lang="en-US" sz="24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factors</a:t>
                </a:r>
                <a:r>
                  <a:rPr lang="en-US" sz="2400" spc="21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from</a:t>
                </a:r>
                <a:r>
                  <a:rPr lang="en-US" sz="2400" spc="2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</a:t>
                </a:r>
                <a:r>
                  <a:rPr lang="en-US" sz="3200" dirty="0">
                    <a:solidFill>
                      <a:srgbClr val="131113"/>
                    </a:solidFill>
                    <a:latin typeface="Arial"/>
                    <a:cs typeface="Arial"/>
                  </a:rPr>
                  <a:t>*</a:t>
                </a:r>
                <a:r>
                  <a:rPr lang="en-US" sz="3200" dirty="0">
                    <a:solidFill>
                      <a:srgbClr val="3A3A3A"/>
                    </a:solidFill>
                    <a:latin typeface="Arial"/>
                    <a:cs typeface="Arial"/>
                  </a:rPr>
                  <a:t>.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Every</a:t>
                </a:r>
                <a:r>
                  <a:rPr lang="en-US" sz="24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25400"/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from</a:t>
                </a:r>
                <a:r>
                  <a:rPr lang="en-US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</a:t>
                </a:r>
                <a:r>
                  <a:rPr lang="en-US" sz="24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4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made</a:t>
                </a:r>
                <a:r>
                  <a:rPr lang="en-US" sz="24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up</a:t>
                </a:r>
                <a:r>
                  <a:rPr lang="en-US" sz="24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of</a:t>
                </a:r>
                <a:r>
                  <a:rPr lang="en-US" sz="24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factors</a:t>
                </a:r>
                <a:r>
                  <a:rPr lang="en-US" sz="24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from</a:t>
                </a:r>
                <a:r>
                  <a:rPr lang="en-US" sz="2400" spc="1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S.</a:t>
                </a:r>
                <a:r>
                  <a:rPr lang="en-US" sz="24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Therefore,</a:t>
                </a:r>
                <a:r>
                  <a:rPr lang="en-US" sz="2400" spc="2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every</a:t>
                </a:r>
                <a:r>
                  <a:rPr lang="en-US" sz="2400" spc="1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4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400" spc="19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S**</a:t>
                </a:r>
                <a:r>
                  <a:rPr lang="en-US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27940" marR="5080" indent="-1270"/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made</a:t>
                </a:r>
                <a:r>
                  <a:rPr lang="en-US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up</a:t>
                </a:r>
                <a:r>
                  <a:rPr lang="en-US" sz="2400" spc="1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of</a:t>
                </a:r>
                <a:r>
                  <a:rPr lang="en-US" sz="2400" spc="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factors</a:t>
                </a:r>
                <a:r>
                  <a:rPr lang="en-US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from</a:t>
                </a:r>
                <a:r>
                  <a:rPr lang="en-US" sz="2400" spc="1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S.</a:t>
                </a:r>
                <a:r>
                  <a:rPr lang="en-US" sz="2400" spc="17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Therefore,</a:t>
                </a:r>
                <a:r>
                  <a:rPr lang="en-US" sz="2400" spc="1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every</a:t>
                </a:r>
                <a:r>
                  <a:rPr lang="en-US" sz="2400" spc="1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4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400" spc="16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S**</a:t>
                </a:r>
                <a:r>
                  <a:rPr lang="en-US" sz="2400" spc="114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4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also</a:t>
                </a:r>
                <a:r>
                  <a:rPr lang="en-US" sz="24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</a:t>
                </a:r>
                <a:r>
                  <a:rPr lang="en-US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400" spc="19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S*.</a:t>
                </a:r>
                <a:r>
                  <a:rPr lang="en-US" sz="24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we</a:t>
                </a:r>
                <a:r>
                  <a:rPr lang="en-US" sz="24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can</a:t>
                </a:r>
                <a:r>
                  <a:rPr lang="en-US" sz="24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write</a:t>
                </a:r>
                <a:r>
                  <a:rPr lang="en-US" sz="24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this</a:t>
                </a:r>
                <a:r>
                  <a:rPr lang="en-US" sz="24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as: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31115"/>
                <a:r>
                  <a:rPr lang="en-US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S**</a:t>
                </a:r>
                <a14:m>
                  <m:oMath xmlns:m="http://schemas.openxmlformats.org/officeDocument/2006/math">
                    <m:r>
                      <a:rPr lang="en-US" sz="2400" i="1" spc="145" dirty="0" smtClean="0">
                        <a:solidFill>
                          <a:srgbClr val="13111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∈</m:t>
                    </m:r>
                  </m:oMath>
                </a14:m>
                <a:r>
                  <a:rPr lang="en-US" sz="24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32384">
                  <a:spcBef>
                    <a:spcPts val="100"/>
                  </a:spcBef>
                </a:pP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Or</a:t>
                </a:r>
                <a:r>
                  <a:rPr lang="en-US" sz="2400" spc="9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</a:t>
                </a:r>
                <a14:m>
                  <m:oMath xmlns:m="http://schemas.openxmlformats.org/officeDocument/2006/math">
                    <m:r>
                      <a:rPr lang="en-US" sz="2400" i="1" spc="85" dirty="0" smtClean="0">
                        <a:solidFill>
                          <a:srgbClr val="13111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/>
                      </a:rPr>
                      <m:t>∈</m:t>
                    </m:r>
                  </m:oMath>
                </a14:m>
                <a:r>
                  <a:rPr lang="en-US" sz="24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S**</a:t>
                </a:r>
                <a:endParaRPr lang="en-US" sz="2400" dirty="0">
                  <a:latin typeface="Times New Roman"/>
                  <a:cs typeface="Times New Roman"/>
                </a:endParaRPr>
              </a:p>
              <a:p>
                <a:pPr marL="29845">
                  <a:spcBef>
                    <a:spcPts val="25"/>
                  </a:spcBef>
                </a:pP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This</a:t>
                </a:r>
                <a:r>
                  <a:rPr lang="en-US" sz="2400" spc="17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mean</a:t>
                </a:r>
                <a:r>
                  <a:rPr lang="en-US" sz="2400" spc="16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S*=S**.</a:t>
                </a:r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6B91A4E-A5A0-5376-CC18-6DCB96C87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33400"/>
                <a:ext cx="12649200" cy="7991931"/>
              </a:xfrm>
              <a:prstGeom prst="rect">
                <a:avLst/>
              </a:prstGeom>
              <a:blipFill>
                <a:blip r:embed="rId2"/>
                <a:stretch>
                  <a:fillRect l="-867" t="-839" r="-193" b="-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26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02804"/>
            <a:ext cx="12070080" cy="93831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Copperplate Gothic Bold" pitchFamily="34" charset="0"/>
              </a:rPr>
              <a:t>Grade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3950"/>
            <a:ext cx="12070080" cy="77785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§"/>
            </a:pPr>
            <a:r>
              <a:rPr lang="en-US" sz="3520" b="1" dirty="0"/>
              <a:t>35%		Two Mid Exam</a:t>
            </a:r>
            <a:endParaRPr lang="en-US" sz="3520" b="1" dirty="0">
              <a:latin typeface="Bookman Old Style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70560" y="3464560"/>
            <a:ext cx="12070080" cy="782320"/>
          </a:xfrm>
          <a:prstGeom prst="rect">
            <a:avLst/>
          </a:prstGeom>
        </p:spPr>
        <p:txBody>
          <a:bodyPr vert="horz" lIns="134112" tIns="67056" rIns="134112" bIns="67056" rtlCol="0">
            <a:noAutofit/>
          </a:bodyPr>
          <a:lstStyle/>
          <a:p>
            <a:pPr marL="502931" indent="-502931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520" b="1" dirty="0"/>
              <a:t>5%		Quizzes, Homework, and Class Participation </a:t>
            </a:r>
            <a:endParaRPr lang="en-US" sz="3520" b="1" kern="1200" dirty="0">
              <a:solidFill>
                <a:schemeClr val="tx1"/>
              </a:solidFill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0560" y="4805680"/>
            <a:ext cx="12070080" cy="782320"/>
          </a:xfrm>
          <a:prstGeom prst="rect">
            <a:avLst/>
          </a:prstGeom>
        </p:spPr>
        <p:txBody>
          <a:bodyPr vert="horz" lIns="134112" tIns="67056" rIns="134112" bIns="67056" rtlCol="0">
            <a:noAutofit/>
          </a:bodyPr>
          <a:lstStyle/>
          <a:p>
            <a:pPr marL="502931" indent="-502931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520" b="1" dirty="0"/>
              <a:t>60%		Final Exam</a:t>
            </a:r>
            <a:endParaRPr lang="en-US" sz="3520" b="1" kern="1200" dirty="0">
              <a:solidFill>
                <a:schemeClr val="tx1"/>
              </a:solidFill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185124"/>
            <a:ext cx="12070080" cy="93831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Copperplate Gothic Bold" pitchFamily="34" charset="0"/>
              </a:rPr>
              <a:t>Course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2682240"/>
            <a:ext cx="12070080" cy="782320"/>
          </a:xfrm>
        </p:spPr>
        <p:txBody>
          <a:bodyPr>
            <a:norm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520" b="1" dirty="0">
                <a:latin typeface="Bookman Old Style" pitchFamily="18" charset="0"/>
              </a:rPr>
              <a:t>Introduction</a:t>
            </a:r>
            <a:endParaRPr lang="en-US" sz="3520" dirty="0">
              <a:latin typeface="Bookman Old Style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0560" y="3464560"/>
            <a:ext cx="12070080" cy="782320"/>
          </a:xfrm>
          <a:prstGeom prst="rect">
            <a:avLst/>
          </a:prstGeom>
        </p:spPr>
        <p:txBody>
          <a:bodyPr vert="horz" lIns="134112" tIns="67056" rIns="134112" bIns="67056" rtlCol="0">
            <a:normAutofit/>
          </a:bodyPr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3520" b="1" dirty="0">
                <a:latin typeface="Bookman Old Style" pitchFamily="18" charset="0"/>
              </a:rPr>
              <a:t>Definitions</a:t>
            </a:r>
            <a:endParaRPr lang="en-US" sz="3520" dirty="0">
              <a:latin typeface="Bookman Old Style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0560" y="4246880"/>
            <a:ext cx="12070080" cy="782320"/>
          </a:xfrm>
          <a:prstGeom prst="rect">
            <a:avLst/>
          </a:prstGeom>
        </p:spPr>
        <p:txBody>
          <a:bodyPr vert="horz" lIns="134112" tIns="67056" rIns="134112" bIns="67056" rtlCol="0">
            <a:normAutofit/>
          </a:bodyPr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3520" b="1" kern="1200" dirty="0">
                <a:solidFill>
                  <a:schemeClr val="tx1"/>
                </a:solidFill>
                <a:latin typeface="Bookman Old Style" pitchFamily="18" charset="0"/>
              </a:rPr>
              <a:t>Operations on Languages</a:t>
            </a:r>
            <a:endParaRPr lang="en-US" sz="3520" dirty="0">
              <a:latin typeface="Bookman Old Style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0560" y="5029200"/>
            <a:ext cx="12070080" cy="782320"/>
          </a:xfrm>
          <a:prstGeom prst="rect">
            <a:avLst/>
          </a:prstGeom>
        </p:spPr>
        <p:txBody>
          <a:bodyPr vert="horz" lIns="134112" tIns="67056" rIns="134112" bIns="67056" rtlCol="0">
            <a:normAutofit/>
          </a:bodyPr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3520" b="1" dirty="0">
                <a:latin typeface="Bookman Old Style" pitchFamily="18" charset="0"/>
              </a:rPr>
              <a:t>Formal Languages</a:t>
            </a:r>
            <a:endParaRPr lang="en-US" sz="352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11126" y="48841"/>
            <a:ext cx="1917700" cy="0"/>
          </a:xfrm>
          <a:custGeom>
            <a:avLst/>
            <a:gdLst/>
            <a:ahLst/>
            <a:cxnLst/>
            <a:rect l="l" t="t" r="r" b="b"/>
            <a:pathLst>
              <a:path w="1917700">
                <a:moveTo>
                  <a:pt x="0" y="0"/>
                </a:moveTo>
                <a:lnTo>
                  <a:pt x="1917147" y="0"/>
                </a:lnTo>
              </a:path>
            </a:pathLst>
          </a:custGeom>
          <a:ln w="61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5876" y="685800"/>
            <a:ext cx="12268200" cy="8358057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8415">
              <a:spcBef>
                <a:spcPts val="455"/>
              </a:spcBef>
            </a:pPr>
            <a:r>
              <a:rPr sz="2800" b="1" dirty="0">
                <a:solidFill>
                  <a:srgbClr val="111111"/>
                </a:solidFill>
                <a:latin typeface="Times New Roman"/>
                <a:cs typeface="Times New Roman"/>
              </a:rPr>
              <a:t>Reference:</a:t>
            </a:r>
            <a:r>
              <a:rPr sz="2800" b="1" spc="1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11111"/>
                </a:solidFill>
                <a:latin typeface="Times New Roman"/>
                <a:cs typeface="Times New Roman"/>
              </a:rPr>
              <a:t>Introduction</a:t>
            </a:r>
            <a:r>
              <a:rPr sz="2800" b="1" spc="1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sz="2800" b="1" spc="-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11111"/>
                </a:solidFill>
                <a:latin typeface="Times New Roman"/>
                <a:cs typeface="Times New Roman"/>
              </a:rPr>
              <a:t>Computer</a:t>
            </a:r>
            <a:r>
              <a:rPr sz="2800" b="1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11111"/>
                </a:solidFill>
                <a:latin typeface="Times New Roman"/>
                <a:cs typeface="Times New Roman"/>
              </a:rPr>
              <a:t>Theory/</a:t>
            </a:r>
            <a:r>
              <a:rPr sz="2800" b="1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111111"/>
                </a:solidFill>
                <a:latin typeface="Times New Roman"/>
                <a:cs typeface="Times New Roman"/>
              </a:rPr>
              <a:t>Cohen</a:t>
            </a:r>
            <a:endParaRPr sz="2800" dirty="0">
              <a:latin typeface="Times New Roman"/>
              <a:cs typeface="Times New Roman"/>
            </a:endParaRPr>
          </a:p>
          <a:p>
            <a:pPr marL="772795">
              <a:spcBef>
                <a:spcPts val="375"/>
              </a:spcBef>
            </a:pPr>
            <a:r>
              <a:rPr sz="2800" b="1" dirty="0">
                <a:solidFill>
                  <a:srgbClr val="111111"/>
                </a:solidFill>
                <a:latin typeface="Arial"/>
                <a:cs typeface="Arial"/>
              </a:rPr>
              <a:t>Algorithms for Compiler Design / O.G. Kakde</a:t>
            </a:r>
            <a:endParaRPr sz="2800" dirty="0">
              <a:latin typeface="Arial"/>
              <a:cs typeface="Arial"/>
            </a:endParaRPr>
          </a:p>
          <a:p>
            <a:pPr>
              <a:spcBef>
                <a:spcPts val="35"/>
              </a:spcBef>
            </a:pPr>
            <a:endParaRPr sz="2800" dirty="0">
              <a:latin typeface="Arial"/>
              <a:cs typeface="Arial"/>
            </a:endParaRPr>
          </a:p>
          <a:p>
            <a:pPr marL="1270" algn="ctr"/>
            <a:r>
              <a:rPr sz="3200" b="1"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Languages</a:t>
            </a:r>
            <a:endParaRPr sz="32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7145" marR="5080" indent="417830">
              <a:spcBef>
                <a:spcPts val="5"/>
              </a:spcBef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Till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half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century</a:t>
            </a:r>
            <a:r>
              <a:rPr sz="28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several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people</a:t>
            </a:r>
            <a:r>
              <a:rPr sz="2800" spc="10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define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8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as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way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understanding</a:t>
            </a:r>
            <a:r>
              <a:rPr sz="2800" spc="1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between</a:t>
            </a:r>
            <a:r>
              <a:rPr sz="28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 same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group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beings,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between</a:t>
            </a:r>
            <a:r>
              <a:rPr sz="28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human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beings,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animals,</a:t>
            </a:r>
            <a:r>
              <a:rPr sz="28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even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tiny</a:t>
            </a:r>
            <a:r>
              <a:rPr sz="2800" spc="1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beings</a:t>
            </a:r>
            <a:r>
              <a:rPr sz="2800" dirty="0">
                <a:solidFill>
                  <a:srgbClr val="363636"/>
                </a:solidFill>
                <a:latin typeface="Times New Roman"/>
                <a:cs typeface="Times New Roman"/>
              </a:rPr>
              <a:t>,</a:t>
            </a:r>
            <a:r>
              <a:rPr sz="2800" spc="-15" dirty="0">
                <a:solidFill>
                  <a:srgbClr val="36363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definition</a:t>
            </a:r>
            <a:r>
              <a:rPr sz="2800" spc="1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includes</a:t>
            </a:r>
            <a:r>
              <a:rPr sz="2800" spc="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all</a:t>
            </a:r>
            <a:r>
              <a:rPr sz="2800" spc="5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kinds</a:t>
            </a:r>
            <a:r>
              <a:rPr sz="28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understanding,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talking,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special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signals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voices.</a:t>
            </a:r>
            <a:endParaRPr sz="28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3970" marR="148590" indent="421005"/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definition</a:t>
            </a:r>
            <a:r>
              <a:rPr sz="2800" spc="10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works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till</a:t>
            </a:r>
            <a:r>
              <a:rPr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mathematician</a:t>
            </a:r>
            <a:r>
              <a:rPr sz="2800" spc="1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called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Chomsky</a:t>
            </a:r>
            <a:r>
              <a:rPr sz="2800" spc="1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111111"/>
                </a:solidFill>
                <a:latin typeface="Times New Roman"/>
                <a:cs typeface="Times New Roman"/>
              </a:rPr>
              <a:t>said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that: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800" spc="10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sz="28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defined</a:t>
            </a:r>
            <a:r>
              <a:rPr sz="28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mathematically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as:</a:t>
            </a:r>
            <a:endParaRPr sz="2800" dirty="0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437515" marR="298450" indent="-212090">
              <a:buAutoNum type="arabicPeriod"/>
              <a:tabLst>
                <a:tab pos="433070" algn="l"/>
              </a:tabLst>
            </a:pP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set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letters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which</a:t>
            </a:r>
            <a:r>
              <a:rPr sz="2800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called</a:t>
            </a:r>
            <a:r>
              <a:rPr sz="28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111111"/>
                </a:solidFill>
                <a:latin typeface="Times New Roman"/>
                <a:cs typeface="Times New Roman"/>
              </a:rPr>
              <a:t>Alphabet.</a:t>
            </a:r>
            <a:r>
              <a:rPr sz="2800" b="1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sz="28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seen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any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natural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language,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for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example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alphabet</a:t>
            </a:r>
            <a:r>
              <a:rPr sz="2800" spc="1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English</a:t>
            </a:r>
            <a:r>
              <a:rPr sz="28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be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defined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as:</a:t>
            </a:r>
            <a:endParaRPr sz="2800" dirty="0">
              <a:latin typeface="Times New Roman"/>
              <a:cs typeface="Times New Roman"/>
            </a:endParaRPr>
          </a:p>
          <a:p>
            <a:pPr marL="852169"/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E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=</a:t>
            </a:r>
            <a:r>
              <a:rPr sz="2800" spc="-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{a,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b,...</a:t>
            </a:r>
            <a:r>
              <a:rPr sz="2800" spc="-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262426"/>
                </a:solidFill>
                <a:latin typeface="Times New Roman"/>
                <a:cs typeface="Times New Roman"/>
              </a:rPr>
              <a:t>,</a:t>
            </a:r>
            <a:r>
              <a:rPr sz="2800" spc="80" dirty="0">
                <a:solidFill>
                  <a:srgbClr val="262426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z}</a:t>
            </a:r>
            <a:endParaRPr sz="2800" dirty="0">
              <a:latin typeface="Times New Roman"/>
              <a:cs typeface="Times New Roman"/>
            </a:endParaRPr>
          </a:p>
          <a:p>
            <a:pPr marL="434340" indent="-208915">
              <a:spcBef>
                <a:spcPts val="15"/>
              </a:spcBef>
              <a:buAutoNum type="arabicPeriod" startAt="2"/>
              <a:tabLst>
                <a:tab pos="434975" algn="l"/>
              </a:tabLst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sz="28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concatenate</a:t>
            </a:r>
            <a:r>
              <a:rPr sz="2800" spc="1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letters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alphabet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get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111111"/>
                </a:solidFill>
                <a:latin typeface="Times New Roman"/>
                <a:cs typeface="Times New Roman"/>
              </a:rPr>
              <a:t>words.</a:t>
            </a:r>
            <a:endParaRPr sz="2800" dirty="0">
              <a:latin typeface="Times New Roman"/>
              <a:cs typeface="Times New Roman"/>
            </a:endParaRPr>
          </a:p>
          <a:p>
            <a:pPr marL="432434" indent="-207010">
              <a:buAutoNum type="arabicPeriod" startAt="2"/>
              <a:tabLst>
                <a:tab pos="433070" algn="l"/>
              </a:tabLst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All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words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alphabet</a:t>
            </a:r>
            <a:r>
              <a:rPr sz="2800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make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language.</a:t>
            </a:r>
            <a:endParaRPr sz="2800" dirty="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25E14389-0DA3-BEFD-B436-FE393475FCB3}"/>
              </a:ext>
            </a:extLst>
          </p:cNvPr>
          <p:cNvSpPr txBox="1"/>
          <p:nvPr/>
        </p:nvSpPr>
        <p:spPr>
          <a:xfrm>
            <a:off x="5029200" y="1299318"/>
            <a:ext cx="4699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8800" spc="-710" dirty="0">
                <a:solidFill>
                  <a:srgbClr val="111111"/>
                </a:solidFill>
                <a:latin typeface="Arial"/>
                <a:cs typeface="Arial"/>
              </a:rPr>
              <a:t>&lt;</a:t>
            </a:r>
            <a:endParaRPr sz="8800" dirty="0">
              <a:latin typeface="Arial"/>
              <a:cs typeface="Arial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397819B4-4DE0-E23B-BBB5-2E734E83369E}"/>
              </a:ext>
            </a:extLst>
          </p:cNvPr>
          <p:cNvSpPr txBox="1"/>
          <p:nvPr/>
        </p:nvSpPr>
        <p:spPr>
          <a:xfrm>
            <a:off x="5708817" y="1615177"/>
            <a:ext cx="198738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111111"/>
                </a:solidFill>
                <a:latin typeface="Times New Roman"/>
                <a:cs typeface="Times New Roman"/>
              </a:rPr>
              <a:t>Natural</a:t>
            </a:r>
            <a:r>
              <a:rPr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D082EF58-B707-471A-6296-436782C1477C}"/>
              </a:ext>
            </a:extLst>
          </p:cNvPr>
          <p:cNvSpPr txBox="1"/>
          <p:nvPr/>
        </p:nvSpPr>
        <p:spPr>
          <a:xfrm>
            <a:off x="3810000" y="1828800"/>
            <a:ext cx="134429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75B898AE-A30B-2618-E472-46F9B6933937}"/>
              </a:ext>
            </a:extLst>
          </p:cNvPr>
          <p:cNvSpPr txBox="1"/>
          <p:nvPr/>
        </p:nvSpPr>
        <p:spPr>
          <a:xfrm>
            <a:off x="5687862" y="2124493"/>
            <a:ext cx="198738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rgbClr val="111111"/>
                </a:solidFill>
                <a:latin typeface="Times New Roman"/>
                <a:cs typeface="Times New Roman"/>
              </a:rPr>
              <a:t>Formal</a:t>
            </a:r>
            <a:r>
              <a:rPr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Languages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51DAFC16-FB1C-6990-0DDF-2E7FF845687D}"/>
              </a:ext>
            </a:extLst>
          </p:cNvPr>
          <p:cNvSpPr txBox="1"/>
          <p:nvPr/>
        </p:nvSpPr>
        <p:spPr>
          <a:xfrm>
            <a:off x="1828800" y="2663748"/>
            <a:ext cx="101346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definition</a:t>
            </a:r>
            <a:r>
              <a:rPr sz="2800" spc="1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above</a:t>
            </a:r>
            <a:r>
              <a:rPr sz="28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used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natural</a:t>
            </a:r>
            <a:r>
              <a:rPr sz="28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formal</a:t>
            </a:r>
            <a:r>
              <a:rPr sz="2800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E7FC4EEB-6FD5-F996-08C4-051F0AAB49EB}"/>
              </a:ext>
            </a:extLst>
          </p:cNvPr>
          <p:cNvSpPr txBox="1"/>
          <p:nvPr/>
        </p:nvSpPr>
        <p:spPr>
          <a:xfrm>
            <a:off x="931314" y="3399713"/>
            <a:ext cx="11565485" cy="57852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12700" marR="5080" indent="421005">
              <a:lnSpc>
                <a:spcPct val="150000"/>
              </a:lnSpc>
              <a:spcBef>
                <a:spcPts val="160"/>
              </a:spcBef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As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natural</a:t>
            </a:r>
            <a:r>
              <a:rPr sz="2800" spc="10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800" spc="1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sz="28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all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concatenations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make</a:t>
            </a:r>
            <a:r>
              <a:rPr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permissible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words,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same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things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happen</a:t>
            </a:r>
            <a:r>
              <a:rPr sz="28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formal</a:t>
            </a:r>
            <a:r>
              <a:rPr sz="2800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languages.</a:t>
            </a:r>
            <a:endParaRPr sz="2800" dirty="0">
              <a:latin typeface="Times New Roman"/>
              <a:cs typeface="Times New Roman"/>
            </a:endParaRPr>
          </a:p>
          <a:p>
            <a:pPr marL="17780" marR="1341120" indent="-635">
              <a:lnSpc>
                <a:spcPct val="150000"/>
              </a:lnSpc>
              <a:spcBef>
                <a:spcPts val="240"/>
              </a:spcBef>
            </a:pPr>
            <a:r>
              <a:rPr sz="2800" b="1" dirty="0">
                <a:solidFill>
                  <a:srgbClr val="111111"/>
                </a:solidFill>
                <a:latin typeface="Times New Roman"/>
                <a:cs typeface="Times New Roman"/>
              </a:rPr>
              <a:t>Note:</a:t>
            </a:r>
            <a:r>
              <a:rPr sz="2800" b="1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formal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800" spc="10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deals</a:t>
            </a:r>
            <a:r>
              <a:rPr sz="28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form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meaning.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You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easily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distinguish</a:t>
            </a:r>
            <a:r>
              <a:rPr sz="28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from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definition</a:t>
            </a:r>
            <a:r>
              <a:rPr sz="2800" spc="10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that:</a:t>
            </a:r>
            <a:endParaRPr sz="2800" dirty="0">
              <a:latin typeface="Times New Roman"/>
              <a:cs typeface="Times New Roman"/>
            </a:endParaRPr>
          </a:p>
          <a:p>
            <a:pPr marL="329565">
              <a:lnSpc>
                <a:spcPct val="150000"/>
              </a:lnSpc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Alphabet: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finite</a:t>
            </a:r>
            <a:endParaRPr sz="2800" dirty="0">
              <a:latin typeface="Times New Roman"/>
              <a:cs typeface="Times New Roman"/>
            </a:endParaRPr>
          </a:p>
          <a:p>
            <a:pPr marL="324485" marR="3259454" indent="9525">
              <a:lnSpc>
                <a:spcPct val="150000"/>
              </a:lnSpc>
              <a:spcBef>
                <a:spcPts val="30"/>
              </a:spcBef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Words: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finite </a:t>
            </a:r>
            <a:endParaRPr lang="en-US" sz="2800" spc="-10" dirty="0">
              <a:solidFill>
                <a:srgbClr val="111111"/>
              </a:solidFill>
              <a:latin typeface="Times New Roman"/>
              <a:cs typeface="Times New Roman"/>
            </a:endParaRPr>
          </a:p>
          <a:p>
            <a:pPr marL="324485" marR="3259454" indent="9525">
              <a:lnSpc>
                <a:spcPct val="150000"/>
              </a:lnSpc>
              <a:spcBef>
                <a:spcPts val="30"/>
              </a:spcBef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Language:</a:t>
            </a:r>
            <a:r>
              <a:rPr sz="2800" spc="1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infinite</a:t>
            </a:r>
            <a:endParaRPr sz="2800" dirty="0">
              <a:latin typeface="Times New Roman"/>
              <a:cs typeface="Times New Roman"/>
            </a:endParaRPr>
          </a:p>
          <a:p>
            <a:pPr marL="17145" marR="67310" indent="415925">
              <a:lnSpc>
                <a:spcPct val="150000"/>
              </a:lnSpc>
              <a:spcBef>
                <a:spcPts val="5"/>
              </a:spcBef>
            </a:pPr>
            <a:r>
              <a:rPr sz="2800">
                <a:solidFill>
                  <a:srgbClr val="111111"/>
                </a:solidFill>
                <a:latin typeface="Times New Roman"/>
                <a:cs typeface="Times New Roman"/>
              </a:rPr>
              <a:t>There</a:t>
            </a:r>
            <a:r>
              <a:rPr sz="2800" spc="65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8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one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thing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must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forget</a:t>
            </a:r>
            <a:r>
              <a:rPr sz="28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it,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alphabet</a:t>
            </a:r>
            <a:r>
              <a:rPr sz="2800" spc="1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could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set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an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empty</a:t>
            </a:r>
            <a:r>
              <a:rPr sz="28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set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(or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null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string)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which</a:t>
            </a:r>
            <a:r>
              <a:rPr sz="28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string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no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letters,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denoted</a:t>
            </a:r>
            <a:r>
              <a:rPr sz="28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111111"/>
                </a:solidFill>
                <a:latin typeface="Times New Roman"/>
                <a:cs typeface="Times New Roman"/>
              </a:rPr>
              <a:t>(</a:t>
            </a:r>
            <a:r>
              <a:rPr lang="el-GR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r>
              <a:rPr sz="2800" spc="-20" dirty="0">
                <a:solidFill>
                  <a:srgbClr val="111111"/>
                </a:solidFill>
                <a:latin typeface="Times New Roman"/>
                <a:cs typeface="Times New Roman"/>
              </a:rPr>
              <a:t>).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848581-4A9E-E6A4-7E2B-BA71D9D090D1}"/>
              </a:ext>
            </a:extLst>
          </p:cNvPr>
          <p:cNvSpPr txBox="1"/>
          <p:nvPr/>
        </p:nvSpPr>
        <p:spPr>
          <a:xfrm>
            <a:off x="1285818" y="859289"/>
            <a:ext cx="88040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/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lang="en-US" sz="2800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lang="en-US"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lang="en-US"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classified</a:t>
            </a:r>
            <a:r>
              <a:rPr lang="en-US" sz="2800" spc="1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into</a:t>
            </a:r>
            <a:r>
              <a:rPr lang="en-US"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two</a:t>
            </a:r>
            <a:r>
              <a:rPr lang="en-US"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types</a:t>
            </a:r>
            <a:r>
              <a:rPr lang="en-US" sz="2800" spc="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as</a:t>
            </a:r>
            <a:r>
              <a:rPr lang="en-US" sz="2800" spc="-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follows: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7660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7590" y="1138066"/>
            <a:ext cx="10313409" cy="4552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>
              <a:lnSpc>
                <a:spcPct val="15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0F0E0F"/>
                </a:solidFill>
                <a:latin typeface="Times New Roman"/>
                <a:cs typeface="Times New Roman"/>
              </a:rPr>
              <a:t>Definitions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429895" indent="-417830">
              <a:lnSpc>
                <a:spcPct val="150000"/>
              </a:lnSpc>
              <a:buFont typeface="Times New Roman"/>
              <a:buAutoNum type="arabicPeriod"/>
              <a:tabLst>
                <a:tab pos="429895" algn="l"/>
                <a:tab pos="430530" algn="l"/>
              </a:tabLst>
            </a:pPr>
            <a:r>
              <a:rPr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Function</a:t>
            </a:r>
            <a:r>
              <a:rPr sz="2800" b="1" spc="1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concatenation: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can</a:t>
            </a:r>
            <a:r>
              <a:rPr sz="2800" spc="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concatenate</a:t>
            </a:r>
            <a:r>
              <a:rPr sz="2800" spc="1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word</a:t>
            </a:r>
            <a:r>
              <a:rPr sz="2800" spc="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xxx</a:t>
            </a:r>
            <a:r>
              <a:rPr sz="2800" spc="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endParaRPr sz="2800" dirty="0">
              <a:latin typeface="Times New Roman"/>
              <a:cs typeface="Times New Roman"/>
            </a:endParaRPr>
          </a:p>
          <a:p>
            <a:pPr marL="2002155">
              <a:lnSpc>
                <a:spcPct val="150000"/>
              </a:lnSpc>
            </a:pP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word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xx</a:t>
            </a:r>
            <a:r>
              <a:rPr sz="28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can</a:t>
            </a:r>
            <a:r>
              <a:rPr sz="2800" spc="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obtain</a:t>
            </a:r>
            <a:r>
              <a:rPr sz="28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word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xxxxx</a:t>
            </a:r>
            <a:endParaRPr sz="2800" dirty="0">
              <a:latin typeface="Times New Roman"/>
              <a:cs typeface="Times New Roman"/>
            </a:endParaRPr>
          </a:p>
          <a:p>
            <a:pPr marL="2001520">
              <a:lnSpc>
                <a:spcPct val="150000"/>
              </a:lnSpc>
            </a:pPr>
            <a:r>
              <a:rPr sz="3200" b="1" i="1" dirty="0">
                <a:solidFill>
                  <a:srgbClr val="0F0E0F"/>
                </a:solidFill>
                <a:latin typeface="Times New Roman"/>
                <a:cs typeface="Times New Roman"/>
              </a:rPr>
              <a:t>X'</a:t>
            </a:r>
            <a:r>
              <a:rPr sz="3200" b="1" i="1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F0E0F"/>
                </a:solidFill>
                <a:latin typeface="Times New Roman"/>
                <a:cs typeface="Times New Roman"/>
              </a:rPr>
              <a:t>concatenated</a:t>
            </a:r>
            <a:r>
              <a:rPr sz="2800" b="1" i="1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F0E0F"/>
                </a:solidFill>
                <a:latin typeface="Times New Roman"/>
                <a:cs typeface="Times New Roman"/>
              </a:rPr>
              <a:t>to</a:t>
            </a:r>
            <a:r>
              <a:rPr sz="2800" b="1" i="1" spc="-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b="1" i="1" dirty="0">
                <a:solidFill>
                  <a:srgbClr val="0F0E0F"/>
                </a:solidFill>
                <a:latin typeface="Arial"/>
                <a:cs typeface="Arial"/>
              </a:rPr>
              <a:t>X"</a:t>
            </a:r>
            <a:r>
              <a:rPr sz="2800" b="1" i="1" spc="-60" dirty="0">
                <a:solidFill>
                  <a:srgbClr val="0F0E0F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0F0E0F"/>
                </a:solidFill>
                <a:latin typeface="Times New Roman"/>
                <a:cs typeface="Times New Roman"/>
              </a:rPr>
              <a:t>=</a:t>
            </a:r>
            <a:r>
              <a:rPr sz="3200" spc="-1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3200" b="1" i="1" spc="-20" dirty="0">
                <a:solidFill>
                  <a:srgbClr val="0F0E0F"/>
                </a:solidFill>
                <a:latin typeface="Times New Roman"/>
                <a:cs typeface="Times New Roman"/>
              </a:rPr>
              <a:t>X'+m</a:t>
            </a:r>
            <a:endParaRPr sz="3200" dirty="0">
              <a:latin typeface="Times New Roman"/>
              <a:cs typeface="Times New Roman"/>
            </a:endParaRPr>
          </a:p>
          <a:p>
            <a:pPr marL="263525">
              <a:lnSpc>
                <a:spcPct val="150000"/>
              </a:lnSpc>
              <a:tabLst>
                <a:tab pos="1075690" algn="l"/>
                <a:tab pos="2263775" algn="l"/>
              </a:tabLst>
            </a:pPr>
            <a:r>
              <a:rPr sz="28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2800" i="1" dirty="0">
                <a:solidFill>
                  <a:srgbClr val="0F0E0F"/>
                </a:solidFill>
                <a:latin typeface="Times New Roman"/>
                <a:cs typeface="Times New Roman"/>
              </a:rPr>
              <a:t>	</a:t>
            </a:r>
            <a:r>
              <a:rPr lang="en-US" sz="2800" i="1" dirty="0">
                <a:solidFill>
                  <a:srgbClr val="0F0E0F"/>
                </a:solidFill>
                <a:latin typeface="Times New Roman"/>
                <a:cs typeface="Times New Roman"/>
              </a:rPr>
              <a:t>  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let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a=xx,</a:t>
            </a:r>
            <a:r>
              <a:rPr sz="2800" spc="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F0E0F"/>
                </a:solidFill>
                <a:latin typeface="Times New Roman"/>
                <a:cs typeface="Times New Roman"/>
              </a:rPr>
              <a:t>b=xxx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	then</a:t>
            </a:r>
            <a:r>
              <a:rPr sz="2800" spc="195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ab=xxxxx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  <a:spcBef>
                <a:spcPts val="25"/>
              </a:spcBef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1600" y="7100089"/>
            <a:ext cx="14366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5381" y="7010400"/>
            <a:ext cx="898010" cy="90986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4290" marR="5080" indent="-22225">
              <a:spcBef>
                <a:spcPts val="175"/>
              </a:spcBef>
            </a:pPr>
            <a:r>
              <a:rPr sz="2800" spc="-20" dirty="0">
                <a:solidFill>
                  <a:srgbClr val="0F0E0F"/>
                </a:solidFill>
                <a:latin typeface="Times New Roman"/>
                <a:cs typeface="Times New Roman"/>
              </a:rPr>
              <a:t>lets </a:t>
            </a:r>
            <a:endParaRPr lang="en-US" sz="2800" spc="-20" dirty="0">
              <a:solidFill>
                <a:srgbClr val="0F0E0F"/>
              </a:solidFill>
              <a:latin typeface="Times New Roman"/>
              <a:cs typeface="Times New Roman"/>
            </a:endParaRPr>
          </a:p>
          <a:p>
            <a:pPr marL="34290" marR="5080" indent="-22225">
              <a:spcBef>
                <a:spcPts val="175"/>
              </a:spcBef>
            </a:pPr>
            <a:r>
              <a:rPr sz="2800" spc="-20" dirty="0">
                <a:solidFill>
                  <a:srgbClr val="0F0E0F"/>
                </a:solidFill>
                <a:latin typeface="Times New Roman"/>
                <a:cs typeface="Times New Roman"/>
              </a:rPr>
              <a:t>then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4483" y="6781800"/>
            <a:ext cx="6209094" cy="1228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50000"/>
              </a:lnSpc>
              <a:spcBef>
                <a:spcPts val="100"/>
              </a:spcBef>
            </a:pP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a=xxxx,</a:t>
            </a:r>
            <a:r>
              <a:rPr sz="28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b=543,</a:t>
            </a:r>
            <a:r>
              <a:rPr sz="28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c=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l-GR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Λ</a:t>
            </a:r>
            <a:br>
              <a:rPr lang="en-US" sz="2800" dirty="0"/>
            </a:b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length(a)=4,</a:t>
            </a:r>
            <a:r>
              <a:rPr sz="28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length(b)=3,</a:t>
            </a:r>
            <a:r>
              <a:rPr sz="2800" spc="1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length(c)=</a:t>
            </a:r>
            <a:r>
              <a:rPr lang="en-US"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0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2340" y="8324808"/>
            <a:ext cx="8950935" cy="1154162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431165" marR="5080" indent="-419100">
              <a:spcBef>
                <a:spcPts val="160"/>
              </a:spcBef>
            </a:pPr>
            <a:r>
              <a:rPr sz="2400" b="1" dirty="0">
                <a:solidFill>
                  <a:srgbClr val="0F0E0F"/>
                </a:solidFill>
                <a:latin typeface="Times New Roman"/>
                <a:cs typeface="Times New Roman"/>
              </a:rPr>
              <a:t>Note:</a:t>
            </a:r>
            <a:r>
              <a:rPr sz="2400" b="1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in</a:t>
            </a:r>
            <a:r>
              <a:rPr sz="2400" spc="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case</a:t>
            </a:r>
            <a:r>
              <a:rPr sz="24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where</a:t>
            </a:r>
            <a:r>
              <a:rPr sz="24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parentheses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are</a:t>
            </a:r>
            <a:r>
              <a:rPr sz="2400" spc="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letters</a:t>
            </a:r>
            <a:r>
              <a:rPr sz="24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of the</a:t>
            </a:r>
            <a:r>
              <a:rPr sz="24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alphabet: </a:t>
            </a:r>
            <a:r>
              <a:rPr lang="en-US" sz="2400" dirty="0">
                <a:solidFill>
                  <a:srgbClr val="0F0E0F"/>
                </a:solidFill>
                <a:latin typeface="Times New Roman"/>
                <a:cs typeface="Times New Roman"/>
              </a:rPr>
              <a:t>S={x</a:t>
            </a:r>
            <a:r>
              <a:rPr lang="en-US" sz="24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400" spc="-25" dirty="0">
                <a:solidFill>
                  <a:srgbClr val="0F0E0F"/>
                </a:solidFill>
                <a:latin typeface="Times New Roman"/>
                <a:cs typeface="Times New Roman"/>
              </a:rPr>
              <a:t>()}</a:t>
            </a:r>
            <a:endParaRPr lang="en-US" sz="2400" spc="-10" dirty="0">
              <a:solidFill>
                <a:srgbClr val="0F0E0F"/>
              </a:solidFill>
              <a:latin typeface="Times New Roman"/>
              <a:cs typeface="Times New Roman"/>
            </a:endParaRPr>
          </a:p>
          <a:p>
            <a:pPr marL="431165" marR="5080" indent="-419100">
              <a:spcBef>
                <a:spcPts val="160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Then</a:t>
            </a:r>
            <a:r>
              <a:rPr sz="2400" spc="195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length(xxxxx)=5</a:t>
            </a:r>
            <a:endParaRPr sz="2400" dirty="0">
              <a:latin typeface="Times New Roman"/>
              <a:cs typeface="Times New Roman"/>
            </a:endParaRPr>
          </a:p>
          <a:p>
            <a:pPr marL="426720"/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But</a:t>
            </a:r>
            <a:r>
              <a:rPr sz="24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length((xx)(xxx))=9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93291" y="13576308"/>
            <a:ext cx="85725" cy="251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</a:pPr>
            <a:r>
              <a:rPr sz="1550" spc="-50" dirty="0">
                <a:solidFill>
                  <a:srgbClr val="0F0E0F"/>
                </a:solidFill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68A793-4B8E-FE93-49E0-B2B9EDE750A3}"/>
              </a:ext>
            </a:extLst>
          </p:cNvPr>
          <p:cNvSpPr txBox="1"/>
          <p:nvPr/>
        </p:nvSpPr>
        <p:spPr>
          <a:xfrm>
            <a:off x="1376374" y="6172200"/>
            <a:ext cx="108918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2250" indent="-207645">
              <a:buFont typeface="Times New Roman"/>
              <a:buAutoNum type="arabicPeriod" startAt="2"/>
              <a:tabLst>
                <a:tab pos="222885" algn="l"/>
              </a:tabLst>
            </a:pPr>
            <a:r>
              <a:rPr lang="en-US"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Function</a:t>
            </a:r>
            <a:r>
              <a:rPr lang="en-US" sz="2800" b="1" spc="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length:</a:t>
            </a:r>
            <a:r>
              <a:rPr lang="en-US" sz="2800" b="1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F0E0F"/>
                </a:solidFill>
                <a:latin typeface="Times New Roman"/>
                <a:cs typeface="Times New Roman"/>
              </a:rPr>
              <a:t>used</a:t>
            </a:r>
            <a:r>
              <a:rPr lang="en-US"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F0E0F"/>
                </a:solidFill>
                <a:latin typeface="Times New Roman"/>
                <a:cs typeface="Times New Roman"/>
              </a:rPr>
              <a:t>to find</a:t>
            </a:r>
            <a:r>
              <a:rPr lang="en-US"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lang="en-US"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F0E0F"/>
                </a:solidFill>
                <a:latin typeface="Times New Roman"/>
                <a:cs typeface="Times New Roman"/>
              </a:rPr>
              <a:t>length</a:t>
            </a:r>
            <a:r>
              <a:rPr lang="en-US" sz="28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lang="en-US" sz="2800" spc="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F0E0F"/>
                </a:solidFill>
                <a:latin typeface="Times New Roman"/>
                <a:cs typeface="Times New Roman"/>
              </a:rPr>
              <a:t>any</a:t>
            </a:r>
            <a:r>
              <a:rPr lang="en-US"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F0E0F"/>
                </a:solidFill>
                <a:latin typeface="Times New Roman"/>
                <a:cs typeface="Times New Roman"/>
              </a:rPr>
              <a:t>word </a:t>
            </a:r>
            <a:r>
              <a:rPr lang="en-US" sz="2400" dirty="0">
                <a:solidFill>
                  <a:srgbClr val="0F0E0F"/>
                </a:solidFill>
                <a:latin typeface="Arial"/>
                <a:cs typeface="Arial"/>
              </a:rPr>
              <a:t>in</a:t>
            </a:r>
            <a:r>
              <a:rPr lang="en-US" sz="2400" spc="105" dirty="0">
                <a:solidFill>
                  <a:srgbClr val="0F0E0F"/>
                </a:solidFill>
                <a:latin typeface="Arial"/>
                <a:cs typeface="Arial"/>
              </a:rPr>
              <a:t> </a:t>
            </a:r>
            <a:r>
              <a:rPr lang="en-US" sz="28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lang="en-US"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language.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:a16="http://schemas.microsoft.com/office/drawing/2014/main" id="{689232F8-E6DB-2CAC-65FB-8470ECB27DD3}"/>
              </a:ext>
            </a:extLst>
          </p:cNvPr>
          <p:cNvSpPr txBox="1"/>
          <p:nvPr/>
        </p:nvSpPr>
        <p:spPr>
          <a:xfrm>
            <a:off x="1645714" y="663331"/>
            <a:ext cx="10439400" cy="884216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479550" marR="5080" indent="-1467485">
              <a:spcBef>
                <a:spcPts val="175"/>
              </a:spcBef>
              <a:tabLst>
                <a:tab pos="429895" algn="l"/>
              </a:tabLst>
            </a:pP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3.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	</a:t>
            </a:r>
            <a:r>
              <a:rPr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Function</a:t>
            </a:r>
            <a:r>
              <a:rPr sz="2800" b="1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reverse:</a:t>
            </a:r>
            <a:r>
              <a:rPr sz="2800" b="1" spc="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if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is</a:t>
            </a:r>
            <a:r>
              <a:rPr sz="28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800" spc="-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word</a:t>
            </a:r>
            <a:r>
              <a:rPr sz="28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Arial"/>
                <a:cs typeface="Arial"/>
              </a:rPr>
              <a:t>in</a:t>
            </a:r>
            <a:r>
              <a:rPr sz="2800" spc="105" dirty="0">
                <a:solidFill>
                  <a:srgbClr val="0F0E0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some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language,</a:t>
            </a:r>
            <a:r>
              <a:rPr sz="2800" spc="1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then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reverse</a:t>
            </a:r>
            <a:r>
              <a:rPr sz="2800" spc="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is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same</a:t>
            </a:r>
            <a:r>
              <a:rPr sz="2800" spc="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string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letter</a:t>
            </a:r>
            <a:r>
              <a:rPr sz="2800" spc="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spelled</a:t>
            </a:r>
            <a:r>
              <a:rPr sz="2800" spc="1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backward.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7505C1CD-06C0-692F-A99D-D7D8B4F3279A}"/>
              </a:ext>
            </a:extLst>
          </p:cNvPr>
          <p:cNvSpPr txBox="1"/>
          <p:nvPr/>
        </p:nvSpPr>
        <p:spPr>
          <a:xfrm>
            <a:off x="1295400" y="1905000"/>
            <a:ext cx="127825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8B9036D6-05C2-2493-EEAA-A44028E5B6D4}"/>
              </a:ext>
            </a:extLst>
          </p:cNvPr>
          <p:cNvSpPr txBox="1"/>
          <p:nvPr/>
        </p:nvSpPr>
        <p:spPr>
          <a:xfrm>
            <a:off x="2667000" y="1905001"/>
            <a:ext cx="700450" cy="882293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34290" marR="5080" indent="-22225">
              <a:spcBef>
                <a:spcPts val="160"/>
              </a:spcBef>
            </a:pPr>
            <a:r>
              <a:rPr sz="2800" spc="-20" dirty="0">
                <a:solidFill>
                  <a:srgbClr val="0F0E0F"/>
                </a:solidFill>
                <a:latin typeface="Times New Roman"/>
                <a:cs typeface="Times New Roman"/>
              </a:rPr>
              <a:t>lets then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CECAF435-324F-102B-4B2D-69BF21BA68F7}"/>
              </a:ext>
            </a:extLst>
          </p:cNvPr>
          <p:cNvSpPr txBox="1"/>
          <p:nvPr/>
        </p:nvSpPr>
        <p:spPr>
          <a:xfrm>
            <a:off x="3431334" y="1905001"/>
            <a:ext cx="7617666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spcBef>
                <a:spcPts val="100"/>
              </a:spcBef>
            </a:pP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a=xxxx,</a:t>
            </a:r>
            <a:r>
              <a:rPr sz="28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b=543,</a:t>
            </a:r>
            <a:r>
              <a:rPr sz="2800" spc="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c=</a:t>
            </a:r>
            <a:r>
              <a:rPr sz="28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aab</a:t>
            </a:r>
            <a:endParaRPr sz="2800" dirty="0">
              <a:latin typeface="Times New Roman"/>
              <a:cs typeface="Times New Roman"/>
            </a:endParaRPr>
          </a:p>
          <a:p>
            <a:pPr marL="12700"/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reverse(a)=xxxx,</a:t>
            </a:r>
            <a:r>
              <a:rPr sz="2800" spc="2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reverse(b)=345,</a:t>
            </a:r>
            <a:r>
              <a:rPr sz="28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reverse(c)=baa.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366A4ACB-EFCB-8EB2-D47B-729F6F7502AC}"/>
              </a:ext>
            </a:extLst>
          </p:cNvPr>
          <p:cNvSpPr txBox="1"/>
          <p:nvPr/>
        </p:nvSpPr>
        <p:spPr>
          <a:xfrm>
            <a:off x="918410" y="3445854"/>
            <a:ext cx="11425989" cy="86921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417195">
              <a:lnSpc>
                <a:spcPct val="98500"/>
              </a:lnSpc>
              <a:spcBef>
                <a:spcPts val="125"/>
              </a:spcBef>
            </a:pP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Here</a:t>
            </a:r>
            <a:r>
              <a:rPr sz="28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want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to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mention</a:t>
            </a:r>
            <a:r>
              <a:rPr sz="28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that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if</a:t>
            </a:r>
            <a:r>
              <a:rPr sz="2800" spc="-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8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apply</a:t>
            </a:r>
            <a:r>
              <a:rPr sz="2800" spc="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this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function</a:t>
            </a:r>
            <a:r>
              <a:rPr sz="28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on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words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some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times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result</a:t>
            </a:r>
            <a:r>
              <a:rPr sz="28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does</a:t>
            </a:r>
            <a:r>
              <a:rPr sz="28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not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satisfied</a:t>
            </a:r>
            <a:r>
              <a:rPr sz="2800" spc="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defmition</a:t>
            </a:r>
            <a:r>
              <a:rPr sz="2800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language.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7D6B83F3-3C3E-E64D-84D5-066EC0657D0D}"/>
              </a:ext>
            </a:extLst>
          </p:cNvPr>
          <p:cNvSpPr txBox="1"/>
          <p:nvPr/>
        </p:nvSpPr>
        <p:spPr>
          <a:xfrm>
            <a:off x="973518" y="5577577"/>
            <a:ext cx="160014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id="{41867D13-D5AA-78BD-1606-EC87B700D349}"/>
              </a:ext>
            </a:extLst>
          </p:cNvPr>
          <p:cNvSpPr txBox="1"/>
          <p:nvPr/>
        </p:nvSpPr>
        <p:spPr>
          <a:xfrm>
            <a:off x="3367449" y="5412209"/>
            <a:ext cx="8976949" cy="1745991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6830" marR="5080" indent="-24765">
              <a:spcBef>
                <a:spcPts val="175"/>
              </a:spcBef>
            </a:pP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Let</a:t>
            </a:r>
            <a:r>
              <a:rPr sz="28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 an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alphabet</a:t>
            </a:r>
            <a:r>
              <a:rPr sz="2800" spc="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language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L1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be</a:t>
            </a:r>
            <a:r>
              <a:rPr sz="2800" spc="-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{0</a:t>
            </a:r>
            <a:r>
              <a:rPr sz="2800" spc="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1</a:t>
            </a:r>
            <a:r>
              <a:rPr sz="28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2</a:t>
            </a:r>
            <a:r>
              <a:rPr sz="2800" spc="-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60" dirty="0">
                <a:solidFill>
                  <a:srgbClr val="0F0E0F"/>
                </a:solidFill>
                <a:latin typeface="Times New Roman"/>
                <a:cs typeface="Times New Roman"/>
              </a:rPr>
              <a:t>3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4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5</a:t>
            </a:r>
            <a:r>
              <a:rPr sz="28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6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7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8</a:t>
            </a:r>
            <a:r>
              <a:rPr sz="2800" spc="-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9}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Let</a:t>
            </a:r>
            <a:r>
              <a:rPr sz="2800" spc="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L1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=</a:t>
            </a:r>
            <a:r>
              <a:rPr sz="2800" spc="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{all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words</a:t>
            </a:r>
            <a:r>
              <a:rPr sz="28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that</a:t>
            </a:r>
            <a:r>
              <a:rPr sz="2800" spc="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does</a:t>
            </a:r>
            <a:r>
              <a:rPr sz="28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not</a:t>
            </a:r>
            <a:r>
              <a:rPr sz="28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start</a:t>
            </a:r>
            <a:r>
              <a:rPr sz="28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zero}</a:t>
            </a:r>
            <a:endParaRPr sz="2800" dirty="0">
              <a:latin typeface="Times New Roman"/>
              <a:cs typeface="Times New Roman"/>
            </a:endParaRPr>
          </a:p>
          <a:p>
            <a:pPr marL="38735"/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And</a:t>
            </a:r>
            <a:r>
              <a:rPr lang="en-US"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c=210</a:t>
            </a:r>
            <a:endParaRPr sz="2800" dirty="0">
              <a:latin typeface="Times New Roman"/>
              <a:cs typeface="Times New Roman"/>
            </a:endParaRPr>
          </a:p>
          <a:p>
            <a:pPr marL="38100"/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Then</a:t>
            </a:r>
            <a:r>
              <a:rPr sz="2800" spc="4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reverse(c)=012,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which</a:t>
            </a:r>
            <a:r>
              <a:rPr sz="2800" spc="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is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not</a:t>
            </a:r>
            <a:r>
              <a:rPr sz="2800" spc="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in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L</a:t>
            </a:r>
            <a:r>
              <a:rPr lang="en-US"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1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466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5">
            <a:extLst>
              <a:ext uri="{FF2B5EF4-FFF2-40B4-BE49-F238E27FC236}">
                <a16:creationId xmlns:a16="http://schemas.microsoft.com/office/drawing/2014/main" id="{211D8B15-4F6F-B01A-1210-38D0C5232B01}"/>
              </a:ext>
            </a:extLst>
          </p:cNvPr>
          <p:cNvSpPr txBox="1"/>
          <p:nvPr/>
        </p:nvSpPr>
        <p:spPr>
          <a:xfrm>
            <a:off x="514350" y="771791"/>
            <a:ext cx="123825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1615" indent="-209550">
              <a:spcBef>
                <a:spcPts val="100"/>
              </a:spcBef>
              <a:buFont typeface="Times New Roman"/>
              <a:buAutoNum type="arabicPeriod" startAt="4"/>
              <a:tabLst>
                <a:tab pos="222250" algn="l"/>
              </a:tabLst>
            </a:pPr>
            <a:r>
              <a:rPr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Palindrome:</a:t>
            </a:r>
            <a:r>
              <a:rPr sz="2800" b="1" spc="1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is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8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language</a:t>
            </a:r>
            <a:r>
              <a:rPr sz="2800" spc="1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that={</a:t>
            </a:r>
            <a:r>
              <a:rPr lang="el-GR" sz="2800" spc="125" dirty="0">
                <a:solidFill>
                  <a:srgbClr val="131113"/>
                </a:solidFill>
                <a:latin typeface="Times New Roman"/>
                <a:cs typeface="Times New Roman"/>
              </a:rPr>
              <a:t>Λ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,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all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strings</a:t>
            </a:r>
            <a:r>
              <a:rPr sz="2800" spc="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x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such</a:t>
            </a:r>
            <a:r>
              <a:rPr sz="28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that</a:t>
            </a:r>
            <a:r>
              <a:rPr sz="28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reverse(x)=x}</a:t>
            </a:r>
            <a:endParaRPr sz="2800" dirty="0">
              <a:latin typeface="Times New Roman"/>
              <a:cs typeface="Times New Roman"/>
            </a:endParaRPr>
          </a:p>
          <a:p>
            <a:pPr marL="222885">
              <a:tabLst>
                <a:tab pos="1077595" algn="l"/>
              </a:tabLst>
            </a:pPr>
            <a:r>
              <a:rPr sz="28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2800" i="1" dirty="0">
                <a:solidFill>
                  <a:srgbClr val="0F0E0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aba,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aabaa,</a:t>
            </a:r>
            <a:r>
              <a:rPr sz="2800" spc="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bab,</a:t>
            </a:r>
            <a:r>
              <a:rPr sz="28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bbb,...</a:t>
            </a:r>
            <a:endParaRPr sz="2800" dirty="0"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222885" marR="5080" indent="-222885">
              <a:buFont typeface="Times New Roman"/>
              <a:buAutoNum type="arabicPeriod" startAt="5"/>
              <a:tabLst>
                <a:tab pos="222885" algn="l"/>
              </a:tabLst>
            </a:pPr>
            <a:r>
              <a:rPr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Kleene</a:t>
            </a:r>
            <a:r>
              <a:rPr sz="2800" b="1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star</a:t>
            </a:r>
            <a:r>
              <a:rPr sz="2800" b="1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Arial"/>
                <a:cs typeface="Arial"/>
              </a:rPr>
              <a:t>*</a:t>
            </a:r>
            <a:r>
              <a:rPr sz="2800" spc="-130" dirty="0">
                <a:solidFill>
                  <a:srgbClr val="0F0E0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F0E0F"/>
                </a:solidFill>
                <a:latin typeface="Arial"/>
                <a:cs typeface="Arial"/>
              </a:rPr>
              <a:t>:</a:t>
            </a:r>
            <a:r>
              <a:rPr sz="2800" spc="-45" dirty="0">
                <a:solidFill>
                  <a:srgbClr val="0F0E0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Given</a:t>
            </a:r>
            <a:r>
              <a:rPr sz="2800" spc="8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an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alphabet</a:t>
            </a:r>
            <a:r>
              <a:rPr sz="2800" spc="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</a:t>
            </a:r>
            <a:r>
              <a:rPr sz="2800" spc="135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wish</a:t>
            </a:r>
            <a:r>
              <a:rPr sz="2800" spc="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to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define</a:t>
            </a:r>
            <a:r>
              <a:rPr sz="28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800" spc="-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language</a:t>
            </a:r>
            <a:r>
              <a:rPr sz="2800" spc="1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in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which</a:t>
            </a:r>
            <a:r>
              <a:rPr sz="28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any</a:t>
            </a:r>
            <a:r>
              <a:rPr sz="2800" spc="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string</a:t>
            </a:r>
            <a:r>
              <a:rPr sz="28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letters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from</a:t>
            </a:r>
            <a:r>
              <a:rPr sz="28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</a:t>
            </a:r>
            <a:r>
              <a:rPr sz="2800" spc="130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is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word,</a:t>
            </a:r>
            <a:r>
              <a:rPr sz="28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even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F0E0F"/>
                </a:solidFill>
                <a:latin typeface="Times New Roman"/>
                <a:cs typeface="Times New Roman"/>
              </a:rPr>
              <a:t>null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string,</a:t>
            </a:r>
            <a:r>
              <a:rPr sz="2800" spc="8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this</a:t>
            </a:r>
            <a:r>
              <a:rPr sz="2800" spc="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language</a:t>
            </a:r>
            <a:r>
              <a:rPr sz="2800" spc="8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8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shall</a:t>
            </a:r>
            <a:r>
              <a:rPr sz="2800" spc="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call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closure</a:t>
            </a:r>
            <a:r>
              <a:rPr sz="2800" spc="8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alphabet.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object 16">
            <a:extLst>
              <a:ext uri="{FF2B5EF4-FFF2-40B4-BE49-F238E27FC236}">
                <a16:creationId xmlns:a16="http://schemas.microsoft.com/office/drawing/2014/main" id="{018FADFF-13AE-8AFB-BF98-7DAF87A82278}"/>
              </a:ext>
            </a:extLst>
          </p:cNvPr>
          <p:cNvSpPr txBox="1"/>
          <p:nvPr/>
        </p:nvSpPr>
        <p:spPr>
          <a:xfrm>
            <a:off x="514350" y="3970488"/>
            <a:ext cx="146685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17">
            <a:extLst>
              <a:ext uri="{FF2B5EF4-FFF2-40B4-BE49-F238E27FC236}">
                <a16:creationId xmlns:a16="http://schemas.microsoft.com/office/drawing/2014/main" id="{969F03A6-E435-CE5D-D333-4DB16F565D98}"/>
              </a:ext>
            </a:extLst>
          </p:cNvPr>
          <p:cNvSpPr txBox="1"/>
          <p:nvPr/>
        </p:nvSpPr>
        <p:spPr>
          <a:xfrm>
            <a:off x="2133600" y="3959526"/>
            <a:ext cx="9829800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if</a:t>
            </a:r>
            <a:r>
              <a:rPr sz="2800" spc="-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I={</a:t>
            </a:r>
            <a:r>
              <a:rPr sz="2800" spc="2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a,b,c}</a:t>
            </a:r>
            <a:endParaRPr sz="2800" dirty="0">
              <a:latin typeface="Times New Roman"/>
              <a:cs typeface="Times New Roman"/>
            </a:endParaRPr>
          </a:p>
          <a:p>
            <a:pPr marL="765810" marR="5080" indent="-728980">
              <a:spcBef>
                <a:spcPts val="35"/>
              </a:spcBef>
            </a:pP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Then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100" dirty="0">
                <a:solidFill>
                  <a:srgbClr val="0F0E0F"/>
                </a:solidFill>
                <a:latin typeface="Times New Roman"/>
                <a:cs typeface="Times New Roman"/>
              </a:rPr>
              <a:t>I*={</a:t>
            </a:r>
            <a:r>
              <a:rPr lang="el-GR" sz="2800" spc="125" dirty="0">
                <a:solidFill>
                  <a:srgbClr val="131113"/>
                </a:solidFill>
                <a:latin typeface="Times New Roman"/>
                <a:cs typeface="Times New Roman"/>
              </a:rPr>
              <a:t>Λ</a:t>
            </a:r>
            <a:r>
              <a:rPr sz="28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0F0E0F"/>
                </a:solidFill>
                <a:latin typeface="Times New Roman"/>
                <a:cs typeface="Times New Roman"/>
              </a:rPr>
              <a:t>ab</a:t>
            </a:r>
            <a:r>
              <a:rPr sz="2800" spc="18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55" dirty="0">
                <a:solidFill>
                  <a:srgbClr val="0F0E0F"/>
                </a:solidFill>
                <a:latin typeface="Times New Roman"/>
                <a:cs typeface="Times New Roman"/>
              </a:rPr>
              <a:t>c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aa ab</a:t>
            </a:r>
            <a:r>
              <a:rPr sz="2800" spc="-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ac</a:t>
            </a:r>
            <a:r>
              <a:rPr sz="2800" spc="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ba</a:t>
            </a:r>
            <a:r>
              <a:rPr sz="2800" spc="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bb</a:t>
            </a:r>
            <a:r>
              <a:rPr sz="2800" spc="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be</a:t>
            </a:r>
            <a:r>
              <a:rPr sz="2800" spc="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ca</a:t>
            </a:r>
            <a:r>
              <a:rPr sz="2800" spc="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cb</a:t>
            </a:r>
            <a:r>
              <a:rPr sz="2800" spc="-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cc aaa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aab</a:t>
            </a:r>
            <a:r>
              <a:rPr sz="2800" spc="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aac</a:t>
            </a:r>
            <a:r>
              <a:rPr sz="28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F0E0F"/>
                </a:solidFill>
                <a:latin typeface="Times New Roman"/>
                <a:cs typeface="Times New Roman"/>
              </a:rPr>
              <a:t>bba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bbb</a:t>
            </a:r>
            <a:r>
              <a:rPr sz="2800" spc="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bbc</a:t>
            </a:r>
            <a:r>
              <a:rPr sz="28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cca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ccb</a:t>
            </a:r>
            <a:r>
              <a:rPr sz="28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ccc</a:t>
            </a:r>
            <a:r>
              <a:rPr sz="28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aaaa</a:t>
            </a:r>
            <a:r>
              <a:rPr sz="2800" spc="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aaab</a:t>
            </a:r>
            <a:r>
              <a:rPr sz="2800" spc="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...</a:t>
            </a:r>
            <a:r>
              <a:rPr sz="2800" spc="-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50" dirty="0">
                <a:solidFill>
                  <a:srgbClr val="0F0E0F"/>
                </a:solidFill>
                <a:latin typeface="Times New Roman"/>
                <a:cs typeface="Times New Roman"/>
              </a:rPr>
              <a:t>}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9" name="object 18">
            <a:extLst>
              <a:ext uri="{FF2B5EF4-FFF2-40B4-BE49-F238E27FC236}">
                <a16:creationId xmlns:a16="http://schemas.microsoft.com/office/drawing/2014/main" id="{754A3BE8-4533-B2CE-5CA6-435E8FB83D09}"/>
              </a:ext>
            </a:extLst>
          </p:cNvPr>
          <p:cNvSpPr txBox="1"/>
          <p:nvPr/>
        </p:nvSpPr>
        <p:spPr>
          <a:xfrm>
            <a:off x="1020127" y="5854600"/>
            <a:ext cx="5152073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Lets</a:t>
            </a:r>
            <a:r>
              <a:rPr sz="28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S=</a:t>
            </a:r>
            <a:r>
              <a:rPr sz="2800" spc="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alphabet</a:t>
            </a:r>
            <a:r>
              <a:rPr sz="28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8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language</a:t>
            </a:r>
            <a:endParaRPr sz="2800" dirty="0">
              <a:latin typeface="Times New Roman"/>
              <a:cs typeface="Times New Roman"/>
            </a:endParaRPr>
          </a:p>
          <a:p>
            <a:pPr marL="19685"/>
            <a:r>
              <a:rPr sz="2800" b="1" dirty="0">
                <a:solidFill>
                  <a:srgbClr val="0F0E0F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*=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closure</a:t>
            </a:r>
            <a:r>
              <a:rPr sz="28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800" spc="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F0E0F"/>
                </a:solidFill>
                <a:latin typeface="Times New Roman"/>
                <a:cs typeface="Times New Roman"/>
              </a:rPr>
              <a:t>alphabet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472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4"/>
              <p:cNvSpPr txBox="1"/>
              <p:nvPr/>
            </p:nvSpPr>
            <p:spPr>
              <a:xfrm>
                <a:off x="762000" y="542724"/>
                <a:ext cx="12039599" cy="9115957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12700">
                  <a:spcBef>
                    <a:spcPts val="100"/>
                  </a:spcBef>
                </a:pPr>
                <a:r>
                  <a:rPr lang="en-US" sz="2800" i="1" u="heavy" spc="-10" dirty="0">
                    <a:solidFill>
                      <a:srgbClr val="131113"/>
                    </a:solidFill>
                    <a:uFill>
                      <a:solidFill>
                        <a:srgbClr val="131113"/>
                      </a:solidFill>
                    </a:uFill>
                    <a:latin typeface="Times New Roman"/>
                    <a:cs typeface="Times New Roman"/>
                  </a:rPr>
                  <a:t>Example</a:t>
                </a:r>
                <a:endParaRPr lang="en-US" sz="2800" b="1" spc="50" dirty="0">
                  <a:solidFill>
                    <a:srgbClr val="131113"/>
                  </a:solidFill>
                  <a:latin typeface="Times New Roman"/>
                  <a:cs typeface="Times New Roman"/>
                </a:endParaRPr>
              </a:p>
              <a:p>
                <a:pPr marL="12700">
                  <a:spcBef>
                    <a:spcPts val="100"/>
                  </a:spcBef>
                </a:pPr>
                <a:r>
                  <a:rPr lang="en-US" sz="2800" b="1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S=</a:t>
                </a:r>
                <a:r>
                  <a:rPr lang="en-US" sz="2800" b="1" spc="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b="1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{x}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36830"/>
                <a:r>
                  <a:rPr lang="en-US" sz="2800" b="1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S*=</a:t>
                </a:r>
                <a:r>
                  <a:rPr lang="en-US" sz="2800" b="1" spc="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{</a:t>
                </a:r>
                <a:r>
                  <a:rPr lang="el-GR" sz="28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Λ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,</a:t>
                </a:r>
                <a:r>
                  <a:rPr lang="en-US" sz="28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131113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131113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𝑋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131113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spc="114" dirty="0">
                    <a:solidFill>
                      <a:srgbClr val="131113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| n&gt;=l}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17145" marR="85725" indent="635">
                  <a:spcBef>
                    <a:spcPts val="125"/>
                  </a:spcBef>
                </a:pPr>
                <a:endParaRPr lang="en-US" sz="2800" spc="55" dirty="0">
                  <a:solidFill>
                    <a:srgbClr val="131113"/>
                  </a:solidFill>
                  <a:latin typeface="Times New Roman"/>
                  <a:cs typeface="Times New Roman"/>
                </a:endParaRPr>
              </a:p>
              <a:p>
                <a:pPr marL="17145" marR="85725" indent="635">
                  <a:spcBef>
                    <a:spcPts val="125"/>
                  </a:spcBef>
                </a:pPr>
                <a:r>
                  <a:rPr lang="en-US" sz="2800" spc="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To</a:t>
                </a:r>
                <a:r>
                  <a:rPr lang="en-US" sz="28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prove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</a:t>
                </a:r>
                <a:r>
                  <a:rPr lang="en-US" sz="2800" spc="1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certain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800" spc="17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800" spc="7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8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closure</a:t>
                </a:r>
                <a:r>
                  <a:rPr lang="en-US" sz="2800" spc="19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language</a:t>
                </a:r>
                <a:r>
                  <a:rPr lang="en-US" sz="2800" spc="2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</a:t>
                </a:r>
                <a:r>
                  <a:rPr lang="en-US" sz="2800" spc="7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we</a:t>
                </a:r>
                <a:r>
                  <a:rPr lang="en-US" sz="2800" spc="114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must</a:t>
                </a:r>
                <a:r>
                  <a:rPr lang="en-US" sz="28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show</a:t>
                </a:r>
                <a:r>
                  <a:rPr lang="en-US" sz="28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how</a:t>
                </a:r>
                <a:r>
                  <a:rPr lang="en-US" sz="28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it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can</a:t>
                </a:r>
                <a:r>
                  <a:rPr lang="en-US" sz="28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be</a:t>
                </a:r>
                <a:r>
                  <a:rPr lang="en-US" sz="2800" spc="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written</a:t>
                </a:r>
                <a:r>
                  <a:rPr lang="en-US" sz="28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10" dirty="0">
                    <a:solidFill>
                      <a:srgbClr val="131113"/>
                    </a:solidFill>
                    <a:latin typeface="Arial"/>
                    <a:cs typeface="Arial"/>
                  </a:rPr>
                  <a:t>as</a:t>
                </a:r>
                <a:r>
                  <a:rPr lang="en-US" sz="2400" spc="135" dirty="0">
                    <a:solidFill>
                      <a:srgbClr val="131113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</a:t>
                </a:r>
                <a:r>
                  <a:rPr lang="en-US" sz="2800" spc="19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concatenation</a:t>
                </a:r>
                <a:r>
                  <a:rPr lang="en-US" sz="2800" spc="3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of</a:t>
                </a:r>
                <a:r>
                  <a:rPr lang="en-US" sz="28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words</a:t>
                </a:r>
                <a:r>
                  <a:rPr lang="en-US" sz="28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from</a:t>
                </a:r>
                <a:r>
                  <a:rPr lang="en-US" sz="28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8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set</a:t>
                </a:r>
                <a:r>
                  <a:rPr lang="en-US" sz="28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S.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>
                  <a:spcBef>
                    <a:spcPts val="20"/>
                  </a:spcBef>
                </a:pPr>
                <a:endParaRPr lang="en-US" sz="2800" dirty="0">
                  <a:latin typeface="Times New Roman"/>
                  <a:cs typeface="Times New Roman"/>
                </a:endParaRPr>
              </a:p>
              <a:p>
                <a:pPr marL="19685">
                  <a:tabLst>
                    <a:tab pos="828040" algn="l"/>
                  </a:tabLst>
                </a:pPr>
                <a:r>
                  <a:rPr lang="en-US" sz="2800" i="1" u="heavy" spc="-10" dirty="0">
                    <a:solidFill>
                      <a:srgbClr val="131113"/>
                    </a:solidFill>
                    <a:uFill>
                      <a:solidFill>
                        <a:srgbClr val="131113"/>
                      </a:solidFill>
                    </a:uFill>
                    <a:latin typeface="Times New Roman"/>
                    <a:cs typeface="Times New Roman"/>
                  </a:rPr>
                  <a:t>Example</a:t>
                </a:r>
                <a:r>
                  <a:rPr lang="en-US" sz="2800" i="1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	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Let</a:t>
                </a:r>
                <a:r>
                  <a:rPr lang="en-US" sz="28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S={a,ab}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19050" marR="380365" indent="-1905"/>
                <a:r>
                  <a:rPr lang="en-US" sz="2800" spc="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To</a:t>
                </a:r>
                <a:r>
                  <a:rPr lang="en-US" sz="2800" spc="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find</a:t>
                </a:r>
                <a:r>
                  <a:rPr lang="en-US" sz="28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if</a:t>
                </a:r>
                <a:r>
                  <a:rPr lang="en-US" sz="2800" spc="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800" spc="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800" spc="1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abaab</a:t>
                </a:r>
                <a:r>
                  <a:rPr lang="en-US" sz="28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800" spc="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8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</a:t>
                </a:r>
                <a:r>
                  <a:rPr lang="en-US" sz="28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or</a:t>
                </a:r>
                <a:r>
                  <a:rPr lang="en-US" sz="2800" spc="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not,</a:t>
                </a:r>
                <a:r>
                  <a:rPr lang="en-US" sz="2800" spc="9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we</a:t>
                </a:r>
                <a:r>
                  <a:rPr lang="en-US" sz="2800" spc="7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can</a:t>
                </a:r>
                <a:r>
                  <a:rPr lang="en-US" sz="2800" spc="1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</a:t>
                </a:r>
                <a:r>
                  <a:rPr lang="en-US" sz="28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it</a:t>
                </a:r>
                <a:r>
                  <a:rPr lang="en-US" sz="2800" spc="9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20" dirty="0">
                    <a:solidFill>
                      <a:srgbClr val="131113"/>
                    </a:solidFill>
                    <a:latin typeface="Arial"/>
                    <a:cs typeface="Arial"/>
                  </a:rPr>
                  <a:t>as</a:t>
                </a:r>
                <a:r>
                  <a:rPr lang="en-US" sz="2400" spc="100" dirty="0">
                    <a:solidFill>
                      <a:srgbClr val="131113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follows: (ab)(a)(ab)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17145" marR="231775" indent="-1270">
                  <a:spcBef>
                    <a:spcPts val="15"/>
                  </a:spcBef>
                </a:pP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Every</a:t>
                </a:r>
                <a:r>
                  <a:rPr lang="en-US" sz="2800" spc="1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</a:t>
                </a:r>
                <a:r>
                  <a:rPr lang="en-US" sz="2800" spc="16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800" spc="6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this</a:t>
                </a:r>
                <a:r>
                  <a:rPr lang="en-US" sz="2800" spc="8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800" spc="16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800" spc="6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</a:t>
                </a:r>
                <a:r>
                  <a:rPr lang="en-US" sz="28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800" spc="1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8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</a:t>
                </a:r>
                <a:r>
                  <a:rPr lang="en-US" sz="2800" spc="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so</a:t>
                </a:r>
                <a:r>
                  <a:rPr lang="en-US" sz="28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400" spc="-50" dirty="0">
                    <a:solidFill>
                      <a:srgbClr val="131113"/>
                    </a:solidFill>
                    <a:latin typeface="Arial"/>
                    <a:cs typeface="Arial"/>
                  </a:rPr>
                  <a:t>as</a:t>
                </a:r>
                <a:r>
                  <a:rPr lang="en-US" sz="2400" spc="75" dirty="0">
                    <a:solidFill>
                      <a:srgbClr val="131113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800" spc="1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whole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800" spc="1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abaab.</a:t>
                </a:r>
                <a:r>
                  <a:rPr lang="en-US" sz="2800" spc="5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800" spc="1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8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above</a:t>
                </a:r>
                <a:r>
                  <a:rPr lang="en-US" sz="28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example,</a:t>
                </a:r>
                <a:r>
                  <a:rPr lang="en-US" sz="28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there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is</a:t>
                </a:r>
                <a:r>
                  <a:rPr lang="en-US" sz="2800" spc="9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no</a:t>
                </a:r>
                <a:r>
                  <a:rPr lang="en-US" sz="28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other</a:t>
                </a:r>
                <a:r>
                  <a:rPr lang="en-US" sz="2800" spc="14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way</a:t>
                </a:r>
                <a:r>
                  <a:rPr lang="en-US" sz="2800" spc="17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to</a:t>
                </a:r>
                <a:r>
                  <a:rPr lang="en-US" sz="28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</a:t>
                </a:r>
                <a:r>
                  <a:rPr lang="en-US" sz="2800" spc="15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this</a:t>
                </a:r>
                <a:r>
                  <a:rPr lang="en-US" sz="28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8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that</a:t>
                </a:r>
                <a:r>
                  <a:rPr lang="en-US" sz="2800" spc="1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we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called</a:t>
                </a:r>
                <a:r>
                  <a:rPr lang="en-US" sz="2800" spc="204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i="1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unique.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17145">
                  <a:spcBef>
                    <a:spcPts val="50"/>
                  </a:spcBef>
                </a:pP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While,</a:t>
                </a:r>
                <a:r>
                  <a:rPr lang="en-US" sz="2800" spc="19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some</a:t>
                </a:r>
                <a:r>
                  <a:rPr lang="en-US" sz="28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times</a:t>
                </a:r>
                <a:r>
                  <a:rPr lang="en-US" sz="28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8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can</a:t>
                </a:r>
                <a:r>
                  <a:rPr lang="en-US" sz="2800" spc="19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be</a:t>
                </a:r>
                <a:r>
                  <a:rPr lang="en-US" sz="28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factored</a:t>
                </a:r>
                <a:r>
                  <a:rPr lang="en-US" sz="2800" spc="2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in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different</a:t>
                </a:r>
                <a:r>
                  <a:rPr lang="en-US" sz="2800" spc="2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ways.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>
                  <a:spcBef>
                    <a:spcPts val="45"/>
                  </a:spcBef>
                </a:pPr>
                <a:endParaRPr lang="en-US" sz="2800" dirty="0">
                  <a:latin typeface="Times New Roman"/>
                  <a:cs typeface="Times New Roman"/>
                </a:endParaRPr>
              </a:p>
              <a:p>
                <a:pPr marL="16510">
                  <a:tabLst>
                    <a:tab pos="828040" algn="l"/>
                    <a:tab pos="1315085" algn="l"/>
                  </a:tabLst>
                </a:pPr>
                <a:r>
                  <a:rPr lang="en-US" sz="2800" i="1" u="heavy" spc="-10" dirty="0">
                    <a:solidFill>
                      <a:srgbClr val="131113"/>
                    </a:solidFill>
                    <a:uFill>
                      <a:solidFill>
                        <a:srgbClr val="131113"/>
                      </a:solidFill>
                    </a:uFill>
                    <a:latin typeface="Times New Roman"/>
                    <a:cs typeface="Times New Roman"/>
                  </a:rPr>
                  <a:t>Example</a:t>
                </a:r>
                <a:r>
                  <a:rPr lang="en-US" sz="2800" i="1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	</a:t>
                </a:r>
                <a:r>
                  <a:rPr lang="en-US" sz="2800" spc="-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Lets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	</a:t>
                </a:r>
                <a:r>
                  <a:rPr lang="en-US" sz="2800" b="1" spc="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S={x}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20320"/>
                <a:r>
                  <a:rPr lang="en-US" sz="2800" b="1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S*={</a:t>
                </a:r>
                <a:r>
                  <a:rPr lang="el-GR" sz="2800" b="1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Λ</a:t>
                </a:r>
                <a:r>
                  <a:rPr lang="el-GR" sz="2800" b="1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,</a:t>
                </a:r>
                <a:r>
                  <a:rPr lang="el-GR" sz="2800" b="1" spc="3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u-Arab-IQ" sz="2400" i="1" spc="-30" smtClean="0">
                            <a:solidFill>
                              <a:srgbClr val="131113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ku-Arab-IQ" sz="2400" b="0" i="1" spc="-30" smtClean="0">
                            <a:solidFill>
                              <a:srgbClr val="131113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𝑋</m:t>
                        </m:r>
                      </m:e>
                      <m:sup>
                        <m:r>
                          <a:rPr lang="en-US" sz="2400" b="0" i="1" spc="-30" smtClean="0">
                            <a:solidFill>
                              <a:srgbClr val="131113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spc="-30" dirty="0">
                    <a:solidFill>
                      <a:srgbClr val="131113"/>
                    </a:solidFill>
                    <a:latin typeface="Arial"/>
                    <a:cs typeface="Arial"/>
                  </a:rPr>
                  <a:t> l</a:t>
                </a:r>
                <a:r>
                  <a:rPr lang="en-US" sz="2400" spc="20" dirty="0">
                    <a:solidFill>
                      <a:srgbClr val="131113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b="1" spc="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n&gt;=l}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15240"/>
                <a:r>
                  <a:rPr lang="en-US" sz="28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If</a:t>
                </a:r>
                <a:r>
                  <a:rPr lang="en-US" sz="2800" spc="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we</a:t>
                </a:r>
                <a:r>
                  <a:rPr lang="en-US" sz="2800" spc="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factor</a:t>
                </a:r>
                <a:r>
                  <a:rPr lang="en-US" sz="2800" spc="1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the</a:t>
                </a:r>
                <a:r>
                  <a:rPr lang="en-US" sz="2800" spc="6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word</a:t>
                </a:r>
                <a:r>
                  <a:rPr lang="en-US" sz="2800" spc="7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3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xxxxxxxx,</a:t>
                </a:r>
                <a:r>
                  <a:rPr lang="en-US" sz="2800" spc="9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it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can</a:t>
                </a:r>
                <a:r>
                  <a:rPr lang="en-US" sz="2800" spc="8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be: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19050"/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(xx)</a:t>
                </a:r>
                <a:r>
                  <a:rPr lang="en-US" sz="28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(xx)</a:t>
                </a:r>
                <a:r>
                  <a:rPr lang="en-US" sz="2800" spc="14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(xx)</a:t>
                </a:r>
                <a:r>
                  <a:rPr lang="en-US" sz="2800" spc="12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(xx),</a:t>
                </a:r>
                <a:r>
                  <a:rPr lang="en-US" sz="2800" spc="21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or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15875">
                  <a:spcBef>
                    <a:spcPts val="30"/>
                  </a:spcBef>
                </a:pP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(x)</a:t>
                </a:r>
                <a:r>
                  <a:rPr lang="en-US" sz="2800" spc="204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(xx)</a:t>
                </a:r>
                <a:r>
                  <a:rPr lang="en-US" sz="2800" spc="10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(xxx)</a:t>
                </a:r>
                <a:r>
                  <a:rPr lang="en-US" sz="2800" spc="15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(xx),</a:t>
                </a:r>
                <a:r>
                  <a:rPr lang="en-US" sz="2800" spc="17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or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 marL="12700"/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(xxx)</a:t>
                </a:r>
                <a:r>
                  <a:rPr lang="en-US" sz="2800" spc="16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(xxx)</a:t>
                </a:r>
                <a:r>
                  <a:rPr lang="en-US" sz="2800" spc="204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(xx),</a:t>
                </a:r>
                <a:r>
                  <a:rPr lang="en-US" sz="2800" spc="26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 </a:t>
                </a:r>
                <a:r>
                  <a:rPr lang="en-US" sz="2800" spc="-25" dirty="0">
                    <a:solidFill>
                      <a:srgbClr val="131113"/>
                    </a:solidFill>
                    <a:latin typeface="Times New Roman"/>
                    <a:cs typeface="Times New Roman"/>
                  </a:rPr>
                  <a:t>...</a:t>
                </a:r>
                <a:endParaRPr lang="en-US" sz="2800" dirty="0">
                  <a:latin typeface="Times New Roman"/>
                  <a:cs typeface="Times New Roman"/>
                </a:endParaRPr>
              </a:p>
              <a:p>
                <a:pPr>
                  <a:spcBef>
                    <a:spcPts val="40"/>
                  </a:spcBef>
                </a:pPr>
                <a:endParaRPr lang="en-US" sz="2800" dirty="0">
                  <a:latin typeface="Times New Roman"/>
                  <a:cs typeface="Times New Roman"/>
                </a:endParaRPr>
              </a:p>
              <a:p>
                <a:pPr marL="16510" marR="208279" indent="421640"/>
                <a:endParaRPr sz="2800" dirty="0">
                  <a:latin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42724"/>
                <a:ext cx="12039599" cy="9115957"/>
              </a:xfrm>
              <a:prstGeom prst="rect">
                <a:avLst/>
              </a:prstGeom>
              <a:blipFill>
                <a:blip r:embed="rId2"/>
                <a:stretch>
                  <a:fillRect l="-1671" t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5"/>
          <p:cNvSpPr txBox="1"/>
          <p:nvPr/>
        </p:nvSpPr>
        <p:spPr>
          <a:xfrm>
            <a:off x="2802090" y="9858275"/>
            <a:ext cx="9271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</a:pPr>
            <a:r>
              <a:rPr sz="1450" spc="40" dirty="0">
                <a:solidFill>
                  <a:srgbClr val="131113"/>
                </a:solidFill>
                <a:latin typeface="Times New Roman"/>
                <a:cs typeface="Times New Roman"/>
              </a:rPr>
              <a:t>I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1103</Words>
  <Application>Microsoft Office PowerPoint</Application>
  <PresentationFormat>Custom</PresentationFormat>
  <Paragraphs>129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Algerian</vt:lpstr>
      <vt:lpstr>Arial</vt:lpstr>
      <vt:lpstr>Arial</vt:lpstr>
      <vt:lpstr>Bookman Old Style</vt:lpstr>
      <vt:lpstr>Calibri</vt:lpstr>
      <vt:lpstr>Cambria Math</vt:lpstr>
      <vt:lpstr>Copperplate Gothic Bold</vt:lpstr>
      <vt:lpstr>Times New Roman</vt:lpstr>
      <vt:lpstr>Wingdings</vt:lpstr>
      <vt:lpstr>Office Theme</vt:lpstr>
      <vt:lpstr>PowerPoint Presentation</vt:lpstr>
      <vt:lpstr>Grade Calculation</vt:lpstr>
      <vt:lpstr>Course Components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SBT</dc:creator>
  <cp:lastModifiedBy>S I N O</cp:lastModifiedBy>
  <cp:revision>25</cp:revision>
  <dcterms:created xsi:type="dcterms:W3CDTF">2022-09-13T07:12:59Z</dcterms:created>
  <dcterms:modified xsi:type="dcterms:W3CDTF">2022-09-14T07:43:39Z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2022-09-13T00:00:00Z</vt:filetime>
  </property>
  <property fmtid="{D5CDD505-2E9C-101B-9397-08002B2CF9AE}" pid="3" name="Producer">
    <vt:lpwstr>iLovePDF</vt:lpwstr>
  </property>
</Properties>
</file>