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69" r:id="rId2"/>
    <p:sldId id="259" r:id="rId3"/>
    <p:sldId id="270" r:id="rId4"/>
    <p:sldId id="260" r:id="rId5"/>
    <p:sldId id="271" r:id="rId6"/>
  </p:sldIdLst>
  <p:sldSz cx="13411200" cy="10058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7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1548" y="72"/>
      </p:cViewPr>
      <p:guideLst>
        <p:guide orient="horz" pos="2880"/>
        <p:guide pos="372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195E6-D27C-4044-AB38-05CDFB275300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24013" y="1257300"/>
            <a:ext cx="4524375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4172E-1C4B-435E-AFC1-3C44B390C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788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5FD0C-3B06-4106-83D0-E32E9B4A187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Dr. Sarah B. Aziz</a:t>
            </a: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Subject: Course Outlines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05840" y="3118104"/>
            <a:ext cx="11399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11680" y="5632704"/>
            <a:ext cx="9387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70560" y="2313432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906768" y="2313432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5840" y="3124624"/>
            <a:ext cx="11399520" cy="2769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1680" y="5699760"/>
            <a:ext cx="9387840" cy="2769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0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41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11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82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52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234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94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364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6A4C8-0F52-43E4-9C7E-DAB262A9AC89}" type="datetimeFigureOut">
              <a:rPr lang="en-US" smtClean="0"/>
              <a:pPr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39C19-15C6-4E90-878E-D549FFF3AE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02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0560" y="402336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0560" y="2313432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59808" y="9354312"/>
            <a:ext cx="42915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70560" y="9354312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56064" y="9354312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47599"/>
            <a:ext cx="13411200" cy="9456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4112" tIns="67056" rIns="134112" bIns="67056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1341150" rtl="0" fontAlgn="base">
              <a:spcBef>
                <a:spcPct val="0"/>
              </a:spcBef>
              <a:spcAft>
                <a:spcPct val="0"/>
              </a:spcAft>
            </a:pPr>
            <a:endParaRPr lang="en-US" sz="3520" b="1" dirty="0">
              <a:solidFill>
                <a:schemeClr val="tx1"/>
              </a:solidFill>
              <a:latin typeface="Algerian" pitchFamily="82" charset="0"/>
              <a:ea typeface="Times New Roman" pitchFamily="18" charset="0"/>
              <a:cs typeface="Arial" pitchFamily="34" charset="0"/>
            </a:endParaRPr>
          </a:p>
          <a:p>
            <a:pPr algn="ctr" defTabSz="1341150" rtl="0" fontAlgn="base">
              <a:spcBef>
                <a:spcPct val="0"/>
              </a:spcBef>
              <a:spcAft>
                <a:spcPct val="0"/>
              </a:spcAft>
            </a:pPr>
            <a:endParaRPr lang="en-US" sz="3520" b="1" dirty="0">
              <a:latin typeface="Algerian" pitchFamily="82" charset="0"/>
              <a:ea typeface="Times New Roman" pitchFamily="18" charset="0"/>
              <a:cs typeface="Arial" pitchFamily="34" charset="0"/>
            </a:endParaRPr>
          </a:p>
          <a:p>
            <a:pPr algn="ctr" defTabSz="1341150" rtl="0" fontAlgn="base">
              <a:spcBef>
                <a:spcPct val="0"/>
              </a:spcBef>
              <a:spcAft>
                <a:spcPct val="0"/>
              </a:spcAft>
            </a:pPr>
            <a:endParaRPr lang="en-US" sz="3520" b="1" dirty="0">
              <a:solidFill>
                <a:schemeClr val="tx1"/>
              </a:solidFill>
              <a:latin typeface="Algerian" pitchFamily="82" charset="0"/>
              <a:ea typeface="Times New Roman" pitchFamily="18" charset="0"/>
              <a:cs typeface="Arial" pitchFamily="34" charset="0"/>
            </a:endParaRPr>
          </a:p>
          <a:p>
            <a:pPr algn="ctr" defTabSz="1341150" rtl="0" fontAlgn="base">
              <a:spcBef>
                <a:spcPct val="0"/>
              </a:spcBef>
              <a:spcAft>
                <a:spcPct val="0"/>
              </a:spcAft>
            </a:pPr>
            <a:endParaRPr lang="en-US" sz="2933" b="1" dirty="0">
              <a:solidFill>
                <a:schemeClr val="tx1"/>
              </a:solidFill>
              <a:latin typeface="Algerian" pitchFamily="82" charset="0"/>
              <a:ea typeface="Times New Roman" pitchFamily="18" charset="0"/>
              <a:cs typeface="Arial" pitchFamily="34" charset="0"/>
            </a:endParaRPr>
          </a:p>
          <a:p>
            <a:pPr algn="ctr" defTabSz="1341150" rtl="0" fontAlgn="base">
              <a:spcBef>
                <a:spcPct val="0"/>
              </a:spcBef>
              <a:spcAft>
                <a:spcPct val="0"/>
              </a:spcAft>
            </a:pPr>
            <a:r>
              <a:rPr lang="en-US" sz="6453" b="1" dirty="0">
                <a:solidFill>
                  <a:schemeClr val="tx1"/>
                </a:solidFill>
                <a:latin typeface="Algerian" pitchFamily="82" charset="0"/>
                <a:ea typeface="Times New Roman" pitchFamily="18" charset="0"/>
                <a:cs typeface="Arial" pitchFamily="34" charset="0"/>
              </a:rPr>
              <a:t>Computation Theory</a:t>
            </a:r>
            <a:endParaRPr lang="en-US" sz="2933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defTabSz="134115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6453" b="1" dirty="0">
                <a:solidFill>
                  <a:schemeClr val="tx1"/>
                </a:solidFill>
                <a:latin typeface="Algerian" pitchFamily="82" charset="0"/>
                <a:ea typeface="Times New Roman" pitchFamily="18" charset="0"/>
                <a:cs typeface="Arial" pitchFamily="34" charset="0"/>
              </a:rPr>
              <a:t>COURSE</a:t>
            </a:r>
            <a:endParaRPr lang="en-US" sz="2933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defTabSz="134115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907" dirty="0">
              <a:solidFill>
                <a:schemeClr val="tx1"/>
              </a:solidFill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algn="ctr" defTabSz="134115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933" dirty="0">
              <a:solidFill>
                <a:schemeClr val="tx1"/>
              </a:solidFill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algn="ctr" defTabSz="134115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933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Under Graduated Degree</a:t>
            </a:r>
            <a:endParaRPr lang="en-US" sz="2933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defTabSz="134115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933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Second </a:t>
            </a:r>
            <a:r>
              <a:rPr lang="en-US" sz="2933" dirty="0">
                <a:latin typeface="Bookman Old Style" pitchFamily="18" charset="0"/>
                <a:ea typeface="Times New Roman" pitchFamily="18" charset="0"/>
                <a:cs typeface="Arial" pitchFamily="34" charset="0"/>
              </a:rPr>
              <a:t>stage</a:t>
            </a:r>
            <a:endParaRPr lang="en-US" sz="2933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defTabSz="134115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933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Academic Year</a:t>
            </a:r>
            <a:endParaRPr lang="en-US" sz="2933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defTabSz="134115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933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2023/2024</a:t>
            </a:r>
            <a:endParaRPr lang="en-US" sz="2933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defTabSz="134115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933" dirty="0">
              <a:solidFill>
                <a:schemeClr val="tx1"/>
              </a:solidFill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algn="ctr" defTabSz="1341150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933" dirty="0"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algn="ctr" defTabSz="134115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933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Lecturer</a:t>
            </a:r>
            <a:endParaRPr lang="en-US" sz="2933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defTabSz="134115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933" dirty="0">
                <a:latin typeface="Bookman Old Style" pitchFamily="18" charset="0"/>
                <a:cs typeface="Arial" pitchFamily="34" charset="0"/>
              </a:rPr>
              <a:t>Mr. Hawkar Kheder Shaikha</a:t>
            </a:r>
            <a:endParaRPr lang="en-US" sz="2933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defTabSz="134115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933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MSc in Computer Science</a:t>
            </a:r>
            <a:endParaRPr lang="en-US" sz="2933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defTabSz="134115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933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Email: hawker.shaiha@su.edu.kr</a:t>
            </a:r>
            <a:endParaRPr lang="en-US" sz="2933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35280" y="223520"/>
          <a:ext cx="8940800" cy="1424940"/>
        </p:xfrm>
        <a:graphic>
          <a:graphicData uri="http://schemas.openxmlformats.org/drawingml/2006/table">
            <a:tbl>
              <a:tblPr/>
              <a:tblGrid>
                <a:gridCol w="894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49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2300" dirty="0" err="1">
                          <a:latin typeface="Bookman Old Style"/>
                          <a:ea typeface="Times New Roman"/>
                        </a:rPr>
                        <a:t>Salahadden-Hawler</a:t>
                      </a:r>
                      <a:r>
                        <a:rPr lang="en-US" sz="2300" dirty="0">
                          <a:latin typeface="Bookman Old Style"/>
                          <a:ea typeface="Times New Roman"/>
                        </a:rPr>
                        <a:t> University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86586" marR="8658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9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2300" dirty="0">
                          <a:latin typeface="Bookman Old Style"/>
                          <a:ea typeface="Times New Roman"/>
                        </a:rPr>
                        <a:t>Science College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86586" marR="8658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9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2300" dirty="0">
                          <a:latin typeface="Bookman Old Style"/>
                          <a:ea typeface="Times New Roman"/>
                        </a:rPr>
                        <a:t>Computer Department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86586" marR="8658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3400" y="154142"/>
            <a:ext cx="12496800" cy="2623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7790" algn="ctr">
              <a:spcBef>
                <a:spcPts val="100"/>
              </a:spcBef>
            </a:pPr>
            <a:r>
              <a:rPr sz="2400" b="1" dirty="0">
                <a:solidFill>
                  <a:srgbClr val="111111"/>
                </a:solidFill>
                <a:latin typeface="Times New Roman"/>
                <a:cs typeface="Times New Roman"/>
              </a:rPr>
              <a:t>Regular</a:t>
            </a:r>
            <a:r>
              <a:rPr sz="2400" b="1" spc="20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111111"/>
                </a:solidFill>
                <a:latin typeface="Times New Roman"/>
                <a:cs typeface="Times New Roman"/>
              </a:rPr>
              <a:t>Expression</a:t>
            </a:r>
            <a:endParaRPr sz="2400" dirty="0">
              <a:latin typeface="Times New Roman"/>
              <a:cs typeface="Times New Roman"/>
            </a:endParaRPr>
          </a:p>
          <a:p>
            <a:pPr>
              <a:spcBef>
                <a:spcPts val="10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12700" marR="5080" indent="417195"/>
            <a:r>
              <a:rPr sz="2000" dirty="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sz="2000" spc="8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11111"/>
                </a:solidFill>
                <a:latin typeface="Times New Roman"/>
                <a:cs typeface="Times New Roman"/>
              </a:rPr>
              <a:t>language-defining</a:t>
            </a:r>
            <a:r>
              <a:rPr sz="2000" spc="-2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11111"/>
                </a:solidFill>
                <a:latin typeface="Times New Roman"/>
                <a:cs typeface="Times New Roman"/>
              </a:rPr>
              <a:t>symbols</a:t>
            </a:r>
            <a:r>
              <a:rPr sz="2000" spc="10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11111"/>
                </a:solidFill>
                <a:latin typeface="Times New Roman"/>
                <a:cs typeface="Times New Roman"/>
              </a:rPr>
              <a:t>we</a:t>
            </a:r>
            <a:r>
              <a:rPr sz="2000" spc="9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11111"/>
                </a:solidFill>
                <a:latin typeface="Times New Roman"/>
                <a:cs typeface="Times New Roman"/>
              </a:rPr>
              <a:t>are</a:t>
            </a:r>
            <a:r>
              <a:rPr sz="2000" spc="5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11111"/>
                </a:solidFill>
                <a:latin typeface="Times New Roman"/>
                <a:cs typeface="Times New Roman"/>
              </a:rPr>
              <a:t>about</a:t>
            </a:r>
            <a:r>
              <a:rPr sz="2000" spc="7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11111"/>
                </a:solidFill>
                <a:latin typeface="Times New Roman"/>
                <a:cs typeface="Times New Roman"/>
              </a:rPr>
              <a:t>to</a:t>
            </a:r>
            <a:r>
              <a:rPr sz="2000" spc="3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11111"/>
                </a:solidFill>
                <a:latin typeface="Times New Roman"/>
                <a:cs typeface="Times New Roman"/>
              </a:rPr>
              <a:t>create</a:t>
            </a:r>
            <a:r>
              <a:rPr sz="2000" spc="11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11111"/>
                </a:solidFill>
                <a:latin typeface="Times New Roman"/>
                <a:cs typeface="Times New Roman"/>
              </a:rPr>
              <a:t>are</a:t>
            </a:r>
            <a:r>
              <a:rPr sz="2000" spc="6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111111"/>
                </a:solidFill>
                <a:latin typeface="Times New Roman"/>
                <a:cs typeface="Times New Roman"/>
              </a:rPr>
              <a:t>called </a:t>
            </a:r>
            <a:r>
              <a:rPr sz="2000" dirty="0">
                <a:solidFill>
                  <a:srgbClr val="111111"/>
                </a:solidFill>
                <a:latin typeface="Times New Roman"/>
                <a:cs typeface="Times New Roman"/>
              </a:rPr>
              <a:t>regular</a:t>
            </a:r>
            <a:r>
              <a:rPr sz="2000" spc="6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11111"/>
                </a:solidFill>
                <a:latin typeface="Times New Roman"/>
                <a:cs typeface="Times New Roman"/>
              </a:rPr>
              <a:t>expressions.</a:t>
            </a:r>
            <a:r>
              <a:rPr sz="2000" spc="15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sz="2000" spc="3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11111"/>
                </a:solidFill>
                <a:latin typeface="Times New Roman"/>
                <a:cs typeface="Times New Roman"/>
              </a:rPr>
              <a:t>languages</a:t>
            </a:r>
            <a:r>
              <a:rPr sz="2000" spc="9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11111"/>
                </a:solidFill>
                <a:latin typeface="Times New Roman"/>
                <a:cs typeface="Times New Roman"/>
              </a:rPr>
              <a:t>that</a:t>
            </a:r>
            <a:r>
              <a:rPr sz="2000" spc="5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11111"/>
                </a:solidFill>
                <a:latin typeface="Times New Roman"/>
                <a:cs typeface="Times New Roman"/>
              </a:rPr>
              <a:t>are</a:t>
            </a:r>
            <a:r>
              <a:rPr sz="2000" spc="4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11111"/>
                </a:solidFill>
                <a:latin typeface="Times New Roman"/>
                <a:cs typeface="Times New Roman"/>
              </a:rPr>
              <a:t>associated</a:t>
            </a:r>
            <a:r>
              <a:rPr sz="2000" spc="9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11111"/>
                </a:solidFill>
                <a:latin typeface="Times New Roman"/>
                <a:cs typeface="Times New Roman"/>
              </a:rPr>
              <a:t>with</a:t>
            </a:r>
            <a:r>
              <a:rPr sz="2000" spc="6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11111"/>
                </a:solidFill>
                <a:latin typeface="Times New Roman"/>
                <a:cs typeface="Times New Roman"/>
              </a:rPr>
              <a:t>these</a:t>
            </a:r>
            <a:r>
              <a:rPr sz="2000" spc="5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111111"/>
                </a:solidFill>
                <a:latin typeface="Times New Roman"/>
                <a:cs typeface="Times New Roman"/>
              </a:rPr>
              <a:t>regular </a:t>
            </a:r>
            <a:r>
              <a:rPr sz="2000" dirty="0">
                <a:solidFill>
                  <a:srgbClr val="111111"/>
                </a:solidFill>
                <a:latin typeface="Times New Roman"/>
                <a:cs typeface="Times New Roman"/>
              </a:rPr>
              <a:t>expressions</a:t>
            </a:r>
            <a:r>
              <a:rPr sz="2000" spc="12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11111"/>
                </a:solidFill>
                <a:latin typeface="Times New Roman"/>
                <a:cs typeface="Times New Roman"/>
              </a:rPr>
              <a:t>are</a:t>
            </a:r>
            <a:r>
              <a:rPr sz="2000" spc="3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11111"/>
                </a:solidFill>
                <a:latin typeface="Times New Roman"/>
                <a:cs typeface="Times New Roman"/>
              </a:rPr>
              <a:t>called</a:t>
            </a:r>
            <a:r>
              <a:rPr sz="2000" spc="6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11111"/>
                </a:solidFill>
                <a:latin typeface="Times New Roman"/>
                <a:cs typeface="Times New Roman"/>
              </a:rPr>
              <a:t>regular</a:t>
            </a:r>
            <a:r>
              <a:rPr sz="2000" spc="9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111111"/>
                </a:solidFill>
                <a:latin typeface="Times New Roman"/>
                <a:cs typeface="Times New Roman"/>
              </a:rPr>
              <a:t>languages.</a:t>
            </a:r>
            <a:endParaRPr sz="2000" dirty="0">
              <a:latin typeface="Times New Roman"/>
              <a:cs typeface="Times New Roman"/>
            </a:endParaRPr>
          </a:p>
          <a:p>
            <a:pPr>
              <a:spcBef>
                <a:spcPts val="55"/>
              </a:spcBef>
            </a:pPr>
            <a:endParaRPr sz="2000" dirty="0">
              <a:latin typeface="Times New Roman"/>
              <a:cs typeface="Times New Roman"/>
            </a:endParaRPr>
          </a:p>
          <a:p>
            <a:pPr marL="13970">
              <a:tabLst>
                <a:tab pos="829310" algn="l"/>
              </a:tabLst>
            </a:pPr>
            <a:r>
              <a:rPr sz="2000" i="1" u="heavy" spc="-10" dirty="0">
                <a:solidFill>
                  <a:srgbClr val="111111"/>
                </a:solidFill>
                <a:uFill>
                  <a:solidFill>
                    <a:srgbClr val="111111"/>
                  </a:solidFill>
                </a:uFill>
                <a:latin typeface="Times New Roman"/>
                <a:cs typeface="Times New Roman"/>
              </a:rPr>
              <a:t>Example</a:t>
            </a:r>
            <a:r>
              <a:rPr sz="2000" i="1" dirty="0">
                <a:solidFill>
                  <a:srgbClr val="111111"/>
                </a:solidFill>
                <a:latin typeface="Times New Roman"/>
                <a:cs typeface="Times New Roman"/>
              </a:rPr>
              <a:t>	</a:t>
            </a:r>
            <a:r>
              <a:rPr lang="en-US" sz="2000" i="1" dirty="0">
                <a:solidFill>
                  <a:srgbClr val="111111"/>
                </a:solidFill>
                <a:latin typeface="Times New Roman"/>
                <a:cs typeface="Times New Roman"/>
              </a:rPr>
              <a:t>  </a:t>
            </a:r>
            <a:r>
              <a:rPr sz="2000" dirty="0">
                <a:solidFill>
                  <a:srgbClr val="111111"/>
                </a:solidFill>
                <a:latin typeface="Times New Roman"/>
                <a:cs typeface="Times New Roman"/>
              </a:rPr>
              <a:t>consider</a:t>
            </a:r>
            <a:r>
              <a:rPr sz="2000" spc="9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sz="2000" spc="2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11111"/>
                </a:solidFill>
                <a:latin typeface="Times New Roman"/>
                <a:cs typeface="Times New Roman"/>
              </a:rPr>
              <a:t>language</a:t>
            </a:r>
            <a:r>
              <a:rPr sz="2000" spc="8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000" spc="-50" dirty="0">
                <a:solidFill>
                  <a:srgbClr val="111111"/>
                </a:solidFill>
                <a:latin typeface="Times New Roman"/>
                <a:cs typeface="Times New Roman"/>
              </a:rPr>
              <a:t>L</a:t>
            </a:r>
            <a:endParaRPr sz="2000" dirty="0">
              <a:latin typeface="Times New Roman"/>
              <a:cs typeface="Times New Roman"/>
            </a:endParaRPr>
          </a:p>
          <a:p>
            <a:pPr marL="538480" marR="589915" indent="-526415">
              <a:spcBef>
                <a:spcPts val="55"/>
              </a:spcBef>
            </a:pPr>
            <a:r>
              <a:rPr sz="2000" dirty="0">
                <a:solidFill>
                  <a:srgbClr val="111111"/>
                </a:solidFill>
                <a:latin typeface="Times New Roman"/>
                <a:cs typeface="Times New Roman"/>
              </a:rPr>
              <a:t>where</a:t>
            </a:r>
            <a:r>
              <a:rPr sz="2000" spc="39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11111"/>
                </a:solidFill>
                <a:latin typeface="Times New Roman"/>
                <a:cs typeface="Times New Roman"/>
              </a:rPr>
              <a:t>L={</a:t>
            </a:r>
            <a:r>
              <a:rPr lang="el-GR" sz="2000" dirty="0">
                <a:solidFill>
                  <a:srgbClr val="111111"/>
                </a:solidFill>
                <a:latin typeface="Times New Roman"/>
                <a:cs typeface="Times New Roman"/>
              </a:rPr>
              <a:t>Λ</a:t>
            </a:r>
            <a:r>
              <a:rPr sz="2000" spc="4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11111"/>
                </a:solidFill>
                <a:latin typeface="Times New Roman"/>
                <a:cs typeface="Times New Roman"/>
              </a:rPr>
              <a:t>x</a:t>
            </a:r>
            <a:r>
              <a:rPr sz="2000" spc="5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11111"/>
                </a:solidFill>
                <a:latin typeface="Times New Roman"/>
                <a:cs typeface="Times New Roman"/>
              </a:rPr>
              <a:t>xx</a:t>
            </a:r>
            <a:r>
              <a:rPr sz="2000" spc="-2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11111"/>
                </a:solidFill>
                <a:latin typeface="Times New Roman"/>
                <a:cs typeface="Times New Roman"/>
              </a:rPr>
              <a:t>xxx</a:t>
            </a:r>
            <a:r>
              <a:rPr sz="2000" spc="9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11111"/>
                </a:solidFill>
                <a:latin typeface="Times New Roman"/>
                <a:cs typeface="Times New Roman"/>
              </a:rPr>
              <a:t>...</a:t>
            </a:r>
            <a:r>
              <a:rPr sz="2000" spc="-4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11111"/>
                </a:solidFill>
                <a:latin typeface="Times New Roman"/>
                <a:cs typeface="Times New Roman"/>
              </a:rPr>
              <a:t>}</a:t>
            </a:r>
            <a:r>
              <a:rPr sz="2000" spc="2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11111"/>
                </a:solidFill>
                <a:latin typeface="Times New Roman"/>
                <a:cs typeface="Times New Roman"/>
              </a:rPr>
              <a:t>by</a:t>
            </a:r>
            <a:r>
              <a:rPr sz="2000" spc="8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11111"/>
                </a:solidFill>
                <a:latin typeface="Times New Roman"/>
                <a:cs typeface="Times New Roman"/>
              </a:rPr>
              <a:t>using</a:t>
            </a:r>
            <a:r>
              <a:rPr sz="2000" spc="2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11111"/>
                </a:solidFill>
                <a:latin typeface="Times New Roman"/>
                <a:cs typeface="Times New Roman"/>
              </a:rPr>
              <a:t>star</a:t>
            </a:r>
            <a:r>
              <a:rPr sz="2000" spc="8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11111"/>
                </a:solidFill>
                <a:latin typeface="Times New Roman"/>
                <a:cs typeface="Times New Roman"/>
              </a:rPr>
              <a:t>notation</a:t>
            </a:r>
            <a:r>
              <a:rPr sz="2000" spc="11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11111"/>
                </a:solidFill>
                <a:latin typeface="Times New Roman"/>
                <a:cs typeface="Times New Roman"/>
              </a:rPr>
              <a:t>we</a:t>
            </a:r>
            <a:r>
              <a:rPr sz="2000" spc="4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11111"/>
                </a:solidFill>
                <a:latin typeface="Times New Roman"/>
                <a:cs typeface="Times New Roman"/>
              </a:rPr>
              <a:t>may</a:t>
            </a:r>
            <a:r>
              <a:rPr sz="2000" spc="5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111111"/>
                </a:solidFill>
                <a:latin typeface="Times New Roman"/>
                <a:cs typeface="Times New Roman"/>
              </a:rPr>
              <a:t>write L=language(x*).</a:t>
            </a:r>
            <a:endParaRPr sz="2000" dirty="0">
              <a:latin typeface="Times New Roman"/>
              <a:cs typeface="Times New Roman"/>
            </a:endParaRPr>
          </a:p>
          <a:p>
            <a:pPr marL="15875"/>
            <a:r>
              <a:rPr sz="2000" dirty="0">
                <a:solidFill>
                  <a:srgbClr val="111111"/>
                </a:solidFill>
                <a:latin typeface="Times New Roman"/>
                <a:cs typeface="Times New Roman"/>
              </a:rPr>
              <a:t>Since</a:t>
            </a:r>
            <a:r>
              <a:rPr sz="2000" spc="4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11111"/>
                </a:solidFill>
                <a:latin typeface="Times New Roman"/>
                <a:cs typeface="Times New Roman"/>
              </a:rPr>
              <a:t>x*</a:t>
            </a:r>
            <a:r>
              <a:rPr sz="2000" spc="4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11111"/>
                </a:solidFill>
                <a:latin typeface="Times New Roman"/>
                <a:cs typeface="Times New Roman"/>
              </a:rPr>
              <a:t>is</a:t>
            </a:r>
            <a:r>
              <a:rPr sz="2000" spc="2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11111"/>
                </a:solidFill>
                <a:latin typeface="Times New Roman"/>
                <a:cs typeface="Times New Roman"/>
              </a:rPr>
              <a:t>any</a:t>
            </a:r>
            <a:r>
              <a:rPr sz="2000" spc="3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11111"/>
                </a:solidFill>
                <a:latin typeface="Times New Roman"/>
                <a:cs typeface="Times New Roman"/>
              </a:rPr>
              <a:t>string</a:t>
            </a:r>
            <a:r>
              <a:rPr sz="2000" spc="4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11111"/>
                </a:solidFill>
                <a:latin typeface="Times New Roman"/>
                <a:cs typeface="Times New Roman"/>
              </a:rPr>
              <a:t>of</a:t>
            </a:r>
            <a:r>
              <a:rPr sz="2000" spc="36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11111"/>
                </a:solidFill>
                <a:latin typeface="Times New Roman"/>
                <a:cs typeface="Times New Roman"/>
              </a:rPr>
              <a:t>x's</a:t>
            </a:r>
            <a:r>
              <a:rPr sz="2000" spc="1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111111"/>
                </a:solidFill>
                <a:latin typeface="Times New Roman"/>
                <a:cs typeface="Times New Roman"/>
              </a:rPr>
              <a:t>(including</a:t>
            </a:r>
            <a:r>
              <a:rPr sz="2000" spc="12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l-GR" sz="2000" spc="-25" dirty="0">
                <a:solidFill>
                  <a:srgbClr val="111111"/>
                </a:solidFill>
                <a:latin typeface="Times New Roman"/>
                <a:cs typeface="Times New Roman"/>
              </a:rPr>
              <a:t>Λ</a:t>
            </a:r>
            <a:r>
              <a:rPr sz="2000" spc="-25" dirty="0">
                <a:solidFill>
                  <a:srgbClr val="111111"/>
                </a:solidFill>
                <a:latin typeface="Times New Roman"/>
                <a:cs typeface="Times New Roman"/>
              </a:rPr>
              <a:t>).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57400" y="3048000"/>
            <a:ext cx="2671596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i="1" u="heavy" spc="-10" dirty="0">
                <a:solidFill>
                  <a:srgbClr val="111111"/>
                </a:solidFill>
                <a:uFill>
                  <a:solidFill>
                    <a:srgbClr val="111111"/>
                  </a:solidFill>
                </a:uFill>
                <a:latin typeface="Times New Roman"/>
                <a:cs typeface="Times New Roman"/>
              </a:rPr>
              <a:t>Example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05200" y="3056528"/>
            <a:ext cx="7612754" cy="747256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3655" marR="5080" indent="-21590">
              <a:lnSpc>
                <a:spcPct val="98500"/>
              </a:lnSpc>
              <a:spcBef>
                <a:spcPts val="125"/>
              </a:spcBef>
            </a:pP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if</a:t>
            </a:r>
            <a:r>
              <a:rPr sz="2400" spc="-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we</a:t>
            </a:r>
            <a:r>
              <a:rPr sz="2400" spc="4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have</a:t>
            </a:r>
            <a:r>
              <a:rPr sz="2400" spc="2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sz="2400" spc="3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alphabet</a:t>
            </a:r>
            <a:r>
              <a:rPr lang="en-US" sz="240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l-GR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Σ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={</a:t>
            </a:r>
            <a:r>
              <a:rPr sz="2400" spc="27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sz="2400" spc="-20" dirty="0">
                <a:solidFill>
                  <a:srgbClr val="2A2A2A"/>
                </a:solidFill>
                <a:latin typeface="Times New Roman"/>
                <a:cs typeface="Times New Roman"/>
              </a:rPr>
              <a:t>,</a:t>
            </a:r>
            <a:r>
              <a:rPr sz="2400" spc="-20" dirty="0">
                <a:solidFill>
                  <a:srgbClr val="111111"/>
                </a:solidFill>
                <a:latin typeface="Times New Roman"/>
                <a:cs typeface="Times New Roman"/>
              </a:rPr>
              <a:t>b</a:t>
            </a:r>
            <a:r>
              <a:rPr sz="2400" spc="-20" dirty="0">
                <a:solidFill>
                  <a:srgbClr val="2A2A2A"/>
                </a:solidFill>
                <a:latin typeface="Times New Roman"/>
                <a:cs typeface="Times New Roman"/>
              </a:rPr>
              <a:t>}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And</a:t>
            </a:r>
            <a:r>
              <a:rPr sz="2400" spc="3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L={a</a:t>
            </a:r>
            <a:r>
              <a:rPr sz="2400" spc="5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ab</a:t>
            </a:r>
            <a:r>
              <a:rPr sz="2400" spc="3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abb</a:t>
            </a:r>
            <a:r>
              <a:rPr sz="2400" spc="6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abbb</a:t>
            </a:r>
            <a:r>
              <a:rPr sz="2400" spc="5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abbbb</a:t>
            </a:r>
            <a:r>
              <a:rPr sz="2400" spc="13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...</a:t>
            </a:r>
            <a:r>
              <a:rPr sz="2400" spc="-1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spc="-50" dirty="0">
                <a:solidFill>
                  <a:srgbClr val="111111"/>
                </a:solidFill>
                <a:latin typeface="Times New Roman"/>
                <a:cs typeface="Times New Roman"/>
              </a:rPr>
              <a:t>}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Then</a:t>
            </a:r>
            <a:r>
              <a:rPr sz="2400" spc="7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111111"/>
                </a:solidFill>
                <a:latin typeface="Times New Roman"/>
                <a:cs typeface="Times New Roman"/>
              </a:rPr>
              <a:t>L=language(ab*)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57400" y="4072842"/>
            <a:ext cx="2674649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i="1" u="heavy" spc="-10" dirty="0">
                <a:solidFill>
                  <a:srgbClr val="111111"/>
                </a:solidFill>
                <a:uFill>
                  <a:solidFill>
                    <a:srgbClr val="111111"/>
                  </a:solidFill>
                </a:uFill>
                <a:latin typeface="Times New Roman"/>
                <a:cs typeface="Times New Roman"/>
              </a:rPr>
              <a:t>Example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05200" y="4073998"/>
            <a:ext cx="677325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(ab)*=</a:t>
            </a:r>
            <a:r>
              <a:rPr sz="2400" spc="6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l-GR" sz="2400" spc="60" dirty="0">
                <a:solidFill>
                  <a:srgbClr val="111111"/>
                </a:solidFill>
                <a:latin typeface="Times New Roman"/>
                <a:cs typeface="Times New Roman"/>
              </a:rPr>
              <a:t>Λ</a:t>
            </a:r>
            <a:r>
              <a:rPr sz="2400" spc="2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or</a:t>
            </a:r>
            <a:r>
              <a:rPr sz="2400" spc="2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ab</a:t>
            </a:r>
            <a:r>
              <a:rPr sz="2400" spc="-1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or</a:t>
            </a:r>
            <a:r>
              <a:rPr sz="2400" spc="2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abab</a:t>
            </a:r>
            <a:r>
              <a:rPr sz="2400" spc="6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or</a:t>
            </a:r>
            <a:r>
              <a:rPr sz="2400" spc="2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ababab</a:t>
            </a:r>
            <a:r>
              <a:rPr sz="2400" spc="9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or</a:t>
            </a:r>
            <a:r>
              <a:rPr sz="2400" spc="5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abababab</a:t>
            </a:r>
            <a:r>
              <a:rPr sz="2400" spc="8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111111"/>
                </a:solidFill>
                <a:latin typeface="Times New Roman"/>
                <a:cs typeface="Times New Roman"/>
              </a:rPr>
              <a:t>or</a:t>
            </a:r>
            <a:r>
              <a:rPr sz="2400" spc="11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400" spc="70" dirty="0">
                <a:solidFill>
                  <a:srgbClr val="111111"/>
                </a:solidFill>
                <a:latin typeface="Times New Roman"/>
                <a:cs typeface="Times New Roman"/>
              </a:rPr>
              <a:t>....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6" name="object 8">
            <a:extLst>
              <a:ext uri="{FF2B5EF4-FFF2-40B4-BE49-F238E27FC236}">
                <a16:creationId xmlns:a16="http://schemas.microsoft.com/office/drawing/2014/main" id="{09FB73F3-17AD-4ABA-E059-A4BC32057CAD}"/>
              </a:ext>
            </a:extLst>
          </p:cNvPr>
          <p:cNvSpPr txBox="1"/>
          <p:nvPr/>
        </p:nvSpPr>
        <p:spPr>
          <a:xfrm>
            <a:off x="304800" y="4876800"/>
            <a:ext cx="12725400" cy="44576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">
              <a:spcBef>
                <a:spcPts val="100"/>
              </a:spcBef>
              <a:tabLst>
                <a:tab pos="829944" algn="l"/>
              </a:tabLst>
            </a:pPr>
            <a:r>
              <a:rPr sz="3200" i="1" u="heavy" spc="-10" dirty="0">
                <a:solidFill>
                  <a:srgbClr val="111111"/>
                </a:solidFill>
                <a:uFill>
                  <a:solidFill>
                    <a:srgbClr val="111111"/>
                  </a:solidFill>
                </a:uFill>
                <a:latin typeface="Times New Roman"/>
                <a:cs typeface="Times New Roman"/>
              </a:rPr>
              <a:t>Example</a:t>
            </a:r>
            <a:r>
              <a:rPr sz="3200" i="1" dirty="0">
                <a:solidFill>
                  <a:srgbClr val="111111"/>
                </a:solidFill>
                <a:latin typeface="Times New Roman"/>
                <a:cs typeface="Times New Roman"/>
              </a:rPr>
              <a:t>	</a:t>
            </a:r>
            <a:r>
              <a:rPr sz="3200" spc="-10" dirty="0">
                <a:solidFill>
                  <a:srgbClr val="111111"/>
                </a:solidFill>
                <a:latin typeface="Times New Roman"/>
                <a:cs typeface="Times New Roman"/>
              </a:rPr>
              <a:t>L1=language(xx*)</a:t>
            </a:r>
            <a:endParaRPr sz="3200" dirty="0">
              <a:latin typeface="Times New Roman"/>
              <a:cs typeface="Times New Roman"/>
            </a:endParaRPr>
          </a:p>
          <a:p>
            <a:pPr marL="16510"/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sz="3200" spc="3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language</a:t>
            </a:r>
            <a:r>
              <a:rPr sz="3200" spc="7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LI</a:t>
            </a:r>
            <a:r>
              <a:rPr sz="3200" spc="32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can</a:t>
            </a:r>
            <a:r>
              <a:rPr sz="3200" spc="7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be</a:t>
            </a:r>
            <a:r>
              <a:rPr sz="3200" spc="2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defined</a:t>
            </a:r>
            <a:r>
              <a:rPr sz="3200" spc="6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by</a:t>
            </a:r>
            <a:r>
              <a:rPr sz="3200" spc="5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any</a:t>
            </a:r>
            <a:r>
              <a:rPr sz="3200" spc="5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of</a:t>
            </a:r>
            <a:r>
              <a:rPr sz="3200" spc="-1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sz="3200" spc="2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111111"/>
                </a:solidFill>
                <a:latin typeface="Times New Roman"/>
                <a:cs typeface="Times New Roman"/>
              </a:rPr>
              <a:t>expressions:</a:t>
            </a:r>
            <a:endParaRPr sz="3200" dirty="0">
              <a:latin typeface="Times New Roman"/>
              <a:cs typeface="Times New Roman"/>
            </a:endParaRPr>
          </a:p>
          <a:p>
            <a:pPr marL="12700" marR="5080" indent="3175"/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xx* or</a:t>
            </a:r>
            <a:r>
              <a:rPr sz="3200" spc="170" dirty="0">
                <a:solidFill>
                  <a:srgbClr val="111111"/>
                </a:solidFill>
                <a:latin typeface="Times New Roman"/>
                <a:cs typeface="Times New Roman"/>
              </a:rPr>
              <a:t> 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x</a:t>
            </a:r>
            <a:r>
              <a:rPr sz="3200" dirty="0">
                <a:solidFill>
                  <a:srgbClr val="2A2A2A"/>
                </a:solidFill>
                <a:latin typeface="Times New Roman"/>
                <a:cs typeface="Times New Roman"/>
              </a:rPr>
              <a:t>+</a:t>
            </a:r>
            <a:r>
              <a:rPr sz="3200" spc="65" dirty="0">
                <a:solidFill>
                  <a:srgbClr val="2A2A2A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or</a:t>
            </a:r>
            <a:r>
              <a:rPr sz="3200" spc="-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xx*x*</a:t>
            </a:r>
            <a:r>
              <a:rPr sz="3200" spc="37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or</a:t>
            </a:r>
            <a:r>
              <a:rPr sz="3200" spc="31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x*xx*</a:t>
            </a:r>
            <a:r>
              <a:rPr sz="3200" spc="35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or</a:t>
            </a:r>
            <a:r>
              <a:rPr sz="3200" spc="155" dirty="0">
                <a:solidFill>
                  <a:srgbClr val="111111"/>
                </a:solidFill>
                <a:latin typeface="Times New Roman"/>
                <a:cs typeface="Times New Roman"/>
              </a:rPr>
              <a:t> 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x+x*</a:t>
            </a:r>
            <a:r>
              <a:rPr sz="3200" spc="37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or</a:t>
            </a:r>
            <a:r>
              <a:rPr sz="3200" spc="28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x*x+</a:t>
            </a:r>
            <a:r>
              <a:rPr sz="3200" spc="170" dirty="0">
                <a:solidFill>
                  <a:srgbClr val="111111"/>
                </a:solidFill>
                <a:latin typeface="Times New Roman"/>
                <a:cs typeface="Times New Roman"/>
              </a:rPr>
              <a:t> 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or</a:t>
            </a:r>
            <a:r>
              <a:rPr sz="3200" spc="31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x*x*x*xx*</a:t>
            </a:r>
            <a:r>
              <a:rPr sz="3200" spc="15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spc="-25" dirty="0">
                <a:solidFill>
                  <a:srgbClr val="111111"/>
                </a:solidFill>
                <a:latin typeface="Times New Roman"/>
                <a:cs typeface="Times New Roman"/>
              </a:rPr>
              <a:t>...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Remember</a:t>
            </a:r>
            <a:r>
              <a:rPr sz="3200" spc="13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x*</a:t>
            </a:r>
            <a:r>
              <a:rPr sz="3200" spc="3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can</a:t>
            </a:r>
            <a:r>
              <a:rPr sz="3200" spc="4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always</a:t>
            </a:r>
            <a:r>
              <a:rPr sz="3200" spc="7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be</a:t>
            </a:r>
            <a:r>
              <a:rPr sz="3200" spc="3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l-GR" sz="3200" spc="-25" dirty="0">
                <a:solidFill>
                  <a:srgbClr val="111111"/>
                </a:solidFill>
                <a:latin typeface="Times New Roman"/>
                <a:cs typeface="Times New Roman"/>
              </a:rPr>
              <a:t>Λ</a:t>
            </a:r>
            <a:r>
              <a:rPr sz="3200" spc="-25" dirty="0">
                <a:solidFill>
                  <a:srgbClr val="111111"/>
                </a:solidFill>
                <a:latin typeface="Times New Roman"/>
                <a:cs typeface="Times New Roman"/>
              </a:rPr>
              <a:t>.</a:t>
            </a:r>
            <a:endParaRPr sz="3200" dirty="0">
              <a:latin typeface="Times New Roman"/>
              <a:cs typeface="Times New Roman"/>
            </a:endParaRPr>
          </a:p>
          <a:p>
            <a:pPr>
              <a:spcBef>
                <a:spcPts val="25"/>
              </a:spcBef>
            </a:pPr>
            <a:endParaRPr sz="3200" dirty="0">
              <a:latin typeface="Times New Roman"/>
              <a:cs typeface="Times New Roman"/>
            </a:endParaRPr>
          </a:p>
          <a:p>
            <a:pPr marL="15240">
              <a:spcBef>
                <a:spcPts val="5"/>
              </a:spcBef>
              <a:tabLst>
                <a:tab pos="831215" algn="l"/>
              </a:tabLst>
            </a:pPr>
            <a:r>
              <a:rPr sz="3200" i="1" u="heavy" spc="-10" dirty="0">
                <a:solidFill>
                  <a:srgbClr val="111111"/>
                </a:solidFill>
                <a:uFill>
                  <a:solidFill>
                    <a:srgbClr val="111111"/>
                  </a:solidFill>
                </a:uFill>
                <a:latin typeface="Times New Roman"/>
                <a:cs typeface="Times New Roman"/>
              </a:rPr>
              <a:t>Example</a:t>
            </a:r>
            <a:r>
              <a:rPr sz="3200" i="1" dirty="0">
                <a:solidFill>
                  <a:srgbClr val="111111"/>
                </a:solidFill>
                <a:latin typeface="Times New Roman"/>
                <a:cs typeface="Times New Roman"/>
              </a:rPr>
              <a:t>	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language(ab*a)={aa</a:t>
            </a:r>
            <a:r>
              <a:rPr sz="3200" spc="-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lang="en-US" sz="3200" dirty="0">
                <a:solidFill>
                  <a:srgbClr val="111111"/>
                </a:solidFill>
                <a:latin typeface="Times New Roman"/>
                <a:cs typeface="Times New Roman"/>
              </a:rPr>
              <a:t>b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sz="3200" spc="6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abba</a:t>
            </a:r>
            <a:r>
              <a:rPr sz="3200" spc="11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abb</a:t>
            </a:r>
            <a:r>
              <a:rPr lang="en-US" sz="3200" dirty="0">
                <a:solidFill>
                  <a:srgbClr val="111111"/>
                </a:solidFill>
                <a:latin typeface="Times New Roman"/>
                <a:cs typeface="Times New Roman"/>
              </a:rPr>
              <a:t>b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sz="3200" spc="5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ab</a:t>
            </a:r>
            <a:r>
              <a:rPr lang="en-US" sz="3200" dirty="0">
                <a:solidFill>
                  <a:srgbClr val="111111"/>
                </a:solidFill>
                <a:latin typeface="Times New Roman"/>
                <a:cs typeface="Times New Roman"/>
              </a:rPr>
              <a:t>b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bba</a:t>
            </a:r>
            <a:r>
              <a:rPr sz="3200" spc="21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...</a:t>
            </a:r>
            <a:r>
              <a:rPr sz="3200" spc="4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spc="-50" dirty="0">
                <a:solidFill>
                  <a:srgbClr val="111111"/>
                </a:solidFill>
                <a:latin typeface="Times New Roman"/>
                <a:cs typeface="Times New Roman"/>
              </a:rPr>
              <a:t>}</a:t>
            </a:r>
            <a:endParaRPr sz="3200" dirty="0">
              <a:latin typeface="Times New Roman"/>
              <a:cs typeface="Times New Roman"/>
            </a:endParaRPr>
          </a:p>
          <a:p>
            <a:pPr>
              <a:spcBef>
                <a:spcPts val="50"/>
              </a:spcBef>
            </a:pPr>
            <a:endParaRPr sz="3200" dirty="0">
              <a:latin typeface="Times New Roman"/>
              <a:cs typeface="Times New Roman"/>
            </a:endParaRPr>
          </a:p>
          <a:p>
            <a:pPr marL="17145" marR="160655" indent="1270">
              <a:tabLst>
                <a:tab pos="831215" algn="l"/>
              </a:tabLst>
            </a:pPr>
            <a:r>
              <a:rPr sz="3200" i="1" u="heavy" spc="-10" dirty="0">
                <a:solidFill>
                  <a:srgbClr val="111111"/>
                </a:solidFill>
                <a:uFill>
                  <a:solidFill>
                    <a:srgbClr val="111111"/>
                  </a:solidFill>
                </a:uFill>
                <a:latin typeface="Times New Roman"/>
                <a:cs typeface="Times New Roman"/>
              </a:rPr>
              <a:t>Example</a:t>
            </a:r>
            <a:r>
              <a:rPr sz="3200" i="1" dirty="0">
                <a:solidFill>
                  <a:srgbClr val="111111"/>
                </a:solidFill>
                <a:latin typeface="Times New Roman"/>
                <a:cs typeface="Times New Roman"/>
              </a:rPr>
              <a:t>	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language(a*</a:t>
            </a:r>
            <a:r>
              <a:rPr lang="en-US" sz="3200" dirty="0">
                <a:solidFill>
                  <a:srgbClr val="111111"/>
                </a:solidFill>
                <a:latin typeface="Times New Roman"/>
                <a:cs typeface="Times New Roman"/>
              </a:rPr>
              <a:t>b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*)={</a:t>
            </a:r>
            <a:r>
              <a:rPr lang="el-GR" sz="3200" spc="-25" dirty="0">
                <a:solidFill>
                  <a:srgbClr val="111111"/>
                </a:solidFill>
                <a:latin typeface="Times New Roman"/>
                <a:cs typeface="Times New Roman"/>
              </a:rPr>
              <a:t>Λ</a:t>
            </a:r>
            <a:r>
              <a:rPr sz="3200" spc="3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ab</a:t>
            </a:r>
            <a:r>
              <a:rPr sz="3200" spc="39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aa</a:t>
            </a:r>
            <a:r>
              <a:rPr sz="3200" spc="2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ab</a:t>
            </a:r>
            <a:r>
              <a:rPr sz="3200" spc="2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bb</a:t>
            </a:r>
            <a:r>
              <a:rPr sz="3200" spc="1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dirty="0" err="1">
                <a:solidFill>
                  <a:srgbClr val="111111"/>
                </a:solidFill>
                <a:latin typeface="Times New Roman"/>
                <a:cs typeface="Times New Roman"/>
              </a:rPr>
              <a:t>aaa</a:t>
            </a:r>
            <a:r>
              <a:rPr sz="3200" spc="5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dirty="0" err="1">
                <a:solidFill>
                  <a:srgbClr val="111111"/>
                </a:solidFill>
                <a:latin typeface="Times New Roman"/>
                <a:cs typeface="Times New Roman"/>
              </a:rPr>
              <a:t>aa</a:t>
            </a:r>
            <a:r>
              <a:rPr lang="en-US" sz="3200" dirty="0" err="1">
                <a:solidFill>
                  <a:srgbClr val="111111"/>
                </a:solidFill>
                <a:latin typeface="Times New Roman"/>
                <a:cs typeface="Times New Roman"/>
              </a:rPr>
              <a:t>b</a:t>
            </a:r>
            <a:r>
              <a:rPr sz="3200" spc="9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lang="en-US" sz="3200" dirty="0">
                <a:solidFill>
                  <a:srgbClr val="111111"/>
                </a:solidFill>
                <a:latin typeface="Times New Roman"/>
                <a:cs typeface="Times New Roman"/>
              </a:rPr>
              <a:t>b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b</a:t>
            </a:r>
            <a:r>
              <a:rPr sz="3200" spc="4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bbb</a:t>
            </a:r>
            <a:r>
              <a:rPr sz="3200" spc="11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...</a:t>
            </a:r>
            <a:r>
              <a:rPr sz="3200" spc="33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spc="-50" dirty="0">
                <a:solidFill>
                  <a:srgbClr val="111111"/>
                </a:solidFill>
                <a:latin typeface="Times New Roman"/>
                <a:cs typeface="Times New Roman"/>
              </a:rPr>
              <a:t>} </a:t>
            </a:r>
            <a:endParaRPr lang="en-US" sz="3200" spc="-50" dirty="0">
              <a:solidFill>
                <a:srgbClr val="111111"/>
              </a:solidFill>
              <a:latin typeface="Times New Roman"/>
              <a:cs typeface="Times New Roman"/>
            </a:endParaRPr>
          </a:p>
          <a:p>
            <a:pPr marL="17145" marR="160655" indent="1270">
              <a:tabLst>
                <a:tab pos="831215" algn="l"/>
              </a:tabLst>
            </a:pPr>
            <a:r>
              <a:rPr lang="en-US" sz="3200" spc="-50" dirty="0" err="1">
                <a:solidFill>
                  <a:srgbClr val="111111"/>
                </a:solidFill>
                <a:latin typeface="Times New Roman"/>
                <a:cs typeface="Times New Roman"/>
              </a:rPr>
              <a:t>b</a:t>
            </a:r>
            <a:r>
              <a:rPr sz="3200" dirty="0" err="1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sz="3200" spc="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and</a:t>
            </a:r>
            <a:r>
              <a:rPr sz="3200" spc="10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lang="en-US" sz="3200" dirty="0">
                <a:solidFill>
                  <a:srgbClr val="111111"/>
                </a:solidFill>
                <a:latin typeface="Times New Roman"/>
                <a:cs typeface="Times New Roman"/>
              </a:rPr>
              <a:t>b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sz="3200" spc="5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are</a:t>
            </a:r>
            <a:r>
              <a:rPr sz="3200" spc="1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not</a:t>
            </a:r>
            <a:r>
              <a:rPr sz="3200" spc="6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in</a:t>
            </a:r>
            <a:r>
              <a:rPr sz="3200" spc="1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this</a:t>
            </a:r>
            <a:r>
              <a:rPr sz="3200" spc="3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language</a:t>
            </a:r>
            <a:r>
              <a:rPr sz="3200" spc="7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so</a:t>
            </a:r>
            <a:r>
              <a:rPr sz="3200" spc="2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a*</a:t>
            </a:r>
            <a:r>
              <a:rPr lang="en-US" sz="3200" dirty="0">
                <a:solidFill>
                  <a:srgbClr val="111111"/>
                </a:solidFill>
                <a:latin typeface="Times New Roman"/>
                <a:cs typeface="Times New Roman"/>
              </a:rPr>
              <a:t>b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*</a:t>
            </a:r>
            <a:r>
              <a:rPr sz="3200" spc="3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3200" i="1" spc="-140" dirty="0">
                <a:solidFill>
                  <a:srgbClr val="111111"/>
                </a:solidFill>
                <a:latin typeface="Arial"/>
                <a:cs typeface="Arial"/>
              </a:rPr>
              <a:t>≠</a:t>
            </a:r>
            <a:r>
              <a:rPr sz="1600" i="1" spc="105" dirty="0">
                <a:solidFill>
                  <a:srgbClr val="111111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111111"/>
                </a:solidFill>
                <a:latin typeface="Times New Roman"/>
                <a:cs typeface="Times New Roman"/>
              </a:rPr>
              <a:t>(ab)*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9">
            <a:extLst>
              <a:ext uri="{FF2B5EF4-FFF2-40B4-BE49-F238E27FC236}">
                <a16:creationId xmlns:a16="http://schemas.microsoft.com/office/drawing/2014/main" id="{D6DE7A17-ECA3-3EF4-C0E4-E7F1075C88B6}"/>
              </a:ext>
            </a:extLst>
          </p:cNvPr>
          <p:cNvSpPr txBox="1"/>
          <p:nvPr/>
        </p:nvSpPr>
        <p:spPr>
          <a:xfrm>
            <a:off x="914400" y="699289"/>
            <a:ext cx="1320529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800" i="1" u="heavy" spc="-10" dirty="0">
                <a:solidFill>
                  <a:srgbClr val="111111"/>
                </a:solidFill>
                <a:uFill>
                  <a:solidFill>
                    <a:srgbClr val="111111"/>
                  </a:solidFill>
                </a:uFill>
                <a:latin typeface="Times New Roman"/>
                <a:cs typeface="Times New Roman"/>
              </a:rPr>
              <a:t>Example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7" name="object 10">
            <a:extLst>
              <a:ext uri="{FF2B5EF4-FFF2-40B4-BE49-F238E27FC236}">
                <a16:creationId xmlns:a16="http://schemas.microsoft.com/office/drawing/2014/main" id="{5E60EEAA-F26D-07A8-C575-4BAFBBDCB434}"/>
              </a:ext>
            </a:extLst>
          </p:cNvPr>
          <p:cNvSpPr txBox="1"/>
          <p:nvPr/>
        </p:nvSpPr>
        <p:spPr>
          <a:xfrm>
            <a:off x="2430727" y="664587"/>
            <a:ext cx="9864599" cy="1012457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54610" marR="30480" indent="-17145">
              <a:spcBef>
                <a:spcPts val="215"/>
              </a:spcBef>
              <a:tabLst>
                <a:tab pos="1056640" algn="l"/>
              </a:tabLst>
            </a:pP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sz="3200" spc="3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following</a:t>
            </a:r>
            <a:r>
              <a:rPr sz="3200" spc="6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expressions</a:t>
            </a:r>
            <a:r>
              <a:rPr sz="3200" spc="14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both</a:t>
            </a:r>
            <a:r>
              <a:rPr sz="3200" spc="7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define</a:t>
            </a:r>
            <a:r>
              <a:rPr sz="3200" spc="9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sz="3200" spc="1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111111"/>
                </a:solidFill>
                <a:latin typeface="Times New Roman"/>
                <a:cs typeface="Times New Roman"/>
              </a:rPr>
              <a:t>language </a:t>
            </a:r>
            <a:r>
              <a:rPr sz="3200" spc="40" dirty="0">
                <a:solidFill>
                  <a:srgbClr val="111111"/>
                </a:solidFill>
                <a:latin typeface="Times New Roman"/>
                <a:cs typeface="Times New Roman"/>
              </a:rPr>
              <a:t>L2={</a:t>
            </a:r>
            <a:r>
              <a:rPr lang="en-US" sz="3200" spc="40" dirty="0">
                <a:solidFill>
                  <a:srgbClr val="111111"/>
                </a:solidFill>
                <a:latin typeface="Times New Roman"/>
                <a:cs typeface="Times New Roman"/>
              </a:rPr>
              <a:t>x</a:t>
            </a:r>
            <a:r>
              <a:rPr lang="en-US" sz="3200" spc="60" baseline="44444" dirty="0">
                <a:solidFill>
                  <a:srgbClr val="111111"/>
                </a:solidFill>
                <a:latin typeface="Arial"/>
                <a:cs typeface="Arial"/>
              </a:rPr>
              <a:t>odd</a:t>
            </a:r>
            <a:r>
              <a:rPr lang="en-US" sz="3200" spc="40" dirty="0">
                <a:solidFill>
                  <a:srgbClr val="111111"/>
                </a:solidFill>
                <a:latin typeface="Arial"/>
                <a:cs typeface="Arial"/>
              </a:rPr>
              <a:t>}:</a:t>
            </a:r>
            <a:r>
              <a:rPr lang="en-US" sz="3200" dirty="0">
                <a:solidFill>
                  <a:srgbClr val="111111"/>
                </a:solidFill>
                <a:latin typeface="Arial"/>
                <a:cs typeface="Arial"/>
              </a:rPr>
              <a:t>	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x(xx)*</a:t>
            </a:r>
            <a:r>
              <a:rPr sz="3200" spc="39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111111"/>
                </a:solidFill>
                <a:latin typeface="Times New Roman"/>
                <a:cs typeface="Times New Roman"/>
              </a:rPr>
              <a:t>or</a:t>
            </a:r>
            <a:r>
              <a:rPr sz="3200" spc="32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111111"/>
                </a:solidFill>
                <a:latin typeface="Times New Roman"/>
                <a:cs typeface="Times New Roman"/>
              </a:rPr>
              <a:t>(xx)*x</a:t>
            </a: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9" name="object 11">
            <a:extLst>
              <a:ext uri="{FF2B5EF4-FFF2-40B4-BE49-F238E27FC236}">
                <a16:creationId xmlns:a16="http://schemas.microsoft.com/office/drawing/2014/main" id="{2353EBC4-06FA-FDAC-6A15-92EE8128BB96}"/>
              </a:ext>
            </a:extLst>
          </p:cNvPr>
          <p:cNvSpPr txBox="1"/>
          <p:nvPr/>
        </p:nvSpPr>
        <p:spPr>
          <a:xfrm>
            <a:off x="1346591" y="2896982"/>
            <a:ext cx="1094873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But</a:t>
            </a:r>
            <a:r>
              <a:rPr sz="2800" spc="5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sz="2800" spc="5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expression</a:t>
            </a:r>
            <a:r>
              <a:rPr sz="2800" spc="11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x*xx*</a:t>
            </a:r>
            <a:r>
              <a:rPr sz="2800" spc="8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does</a:t>
            </a:r>
            <a:r>
              <a:rPr sz="2800" spc="7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not</a:t>
            </a:r>
            <a:r>
              <a:rPr sz="2800" spc="5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since</a:t>
            </a:r>
            <a:r>
              <a:rPr sz="2800" spc="4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it</a:t>
            </a:r>
            <a:r>
              <a:rPr sz="2800" spc="2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includes</a:t>
            </a:r>
            <a:r>
              <a:rPr sz="2800" spc="8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sz="2800" spc="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word</a:t>
            </a:r>
            <a:r>
              <a:rPr sz="2800" spc="7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111111"/>
                </a:solidFill>
                <a:latin typeface="Times New Roman"/>
                <a:cs typeface="Times New Roman"/>
              </a:rPr>
              <a:t>(xx)x(x).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1" name="object 12">
            <a:extLst>
              <a:ext uri="{FF2B5EF4-FFF2-40B4-BE49-F238E27FC236}">
                <a16:creationId xmlns:a16="http://schemas.microsoft.com/office/drawing/2014/main" id="{BD4D61CD-C098-F215-6FF2-90C6A6C4F7B5}"/>
              </a:ext>
            </a:extLst>
          </p:cNvPr>
          <p:cNvSpPr txBox="1"/>
          <p:nvPr/>
        </p:nvSpPr>
        <p:spPr>
          <a:xfrm>
            <a:off x="1208424" y="3909385"/>
            <a:ext cx="1190219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i="1" u="heavy" spc="-10" dirty="0">
                <a:solidFill>
                  <a:srgbClr val="111111"/>
                </a:solidFill>
                <a:uFill>
                  <a:solidFill>
                    <a:srgbClr val="111111"/>
                  </a:solidFill>
                </a:uFill>
                <a:latin typeface="Times New Roman"/>
                <a:cs typeface="Times New Roman"/>
              </a:rPr>
              <a:t>Example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000957A2-C70C-1C5F-BEAE-0EA46DC7429C}"/>
              </a:ext>
            </a:extLst>
          </p:cNvPr>
          <p:cNvSpPr txBox="1"/>
          <p:nvPr/>
        </p:nvSpPr>
        <p:spPr>
          <a:xfrm>
            <a:off x="2586962" y="3960236"/>
            <a:ext cx="9552127" cy="1771639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34290" marR="5080" indent="-22225">
              <a:spcBef>
                <a:spcPts val="175"/>
              </a:spcBef>
            </a:pP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consider</a:t>
            </a:r>
            <a:r>
              <a:rPr sz="2800" spc="5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sz="2800" spc="3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language</a:t>
            </a:r>
            <a:r>
              <a:rPr sz="2800" spc="11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T</a:t>
            </a:r>
            <a:r>
              <a:rPr sz="2800" spc="1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defined</a:t>
            </a:r>
            <a:r>
              <a:rPr sz="2800" spc="9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over</a:t>
            </a:r>
            <a:r>
              <a:rPr sz="2800" spc="2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sz="2800" spc="2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alphabet</a:t>
            </a:r>
            <a:r>
              <a:rPr sz="2800" spc="10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l-GR" sz="28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Σ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={</a:t>
            </a:r>
            <a:r>
              <a:rPr sz="2800" spc="29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sz="2800" spc="-10" dirty="0">
                <a:solidFill>
                  <a:srgbClr val="2A2A2A"/>
                </a:solidFill>
                <a:latin typeface="Times New Roman"/>
                <a:cs typeface="Times New Roman"/>
              </a:rPr>
              <a:t>,</a:t>
            </a:r>
            <a:r>
              <a:rPr sz="2800" spc="-10" dirty="0">
                <a:solidFill>
                  <a:srgbClr val="111111"/>
                </a:solidFill>
                <a:latin typeface="Times New Roman"/>
                <a:cs typeface="Times New Roman"/>
              </a:rPr>
              <a:t>b</a:t>
            </a:r>
            <a:r>
              <a:rPr sz="2800" spc="-10" dirty="0">
                <a:solidFill>
                  <a:srgbClr val="2A2A2A"/>
                </a:solidFill>
                <a:latin typeface="Times New Roman"/>
                <a:cs typeface="Times New Roman"/>
              </a:rPr>
              <a:t>,</a:t>
            </a:r>
            <a:r>
              <a:rPr sz="2800" spc="-10" dirty="0">
                <a:solidFill>
                  <a:srgbClr val="111111"/>
                </a:solidFill>
                <a:latin typeface="Times New Roman"/>
                <a:cs typeface="Times New Roman"/>
              </a:rPr>
              <a:t>c} </a:t>
            </a:r>
            <a:endParaRPr lang="en-US" sz="2800" spc="-10" dirty="0">
              <a:solidFill>
                <a:srgbClr val="111111"/>
              </a:solidFill>
              <a:latin typeface="Times New Roman"/>
              <a:cs typeface="Times New Roman"/>
            </a:endParaRPr>
          </a:p>
          <a:p>
            <a:pPr marL="34290" marR="5080" indent="-22225">
              <a:spcBef>
                <a:spcPts val="175"/>
              </a:spcBef>
            </a:pPr>
            <a:r>
              <a:rPr lang="en-US" sz="2800" dirty="0">
                <a:solidFill>
                  <a:srgbClr val="111111"/>
                </a:solidFill>
                <a:latin typeface="Times New Roman"/>
                <a:cs typeface="Times New Roman"/>
              </a:rPr>
              <a:t>T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={a</a:t>
            </a:r>
            <a:r>
              <a:rPr sz="2800" spc="7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spc="55" dirty="0">
                <a:solidFill>
                  <a:srgbClr val="111111"/>
                </a:solidFill>
                <a:latin typeface="Times New Roman"/>
                <a:cs typeface="Times New Roman"/>
              </a:rPr>
              <a:t>c</a:t>
            </a:r>
            <a:r>
              <a:rPr sz="2800" spc="1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ab</a:t>
            </a:r>
            <a:r>
              <a:rPr sz="2800" spc="2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cb</a:t>
            </a:r>
            <a:r>
              <a:rPr sz="2800" spc="2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abb</a:t>
            </a:r>
            <a:r>
              <a:rPr sz="2800" spc="4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ebb</a:t>
            </a:r>
            <a:r>
              <a:rPr sz="2800" spc="4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abbb</a:t>
            </a:r>
            <a:r>
              <a:rPr sz="2800" spc="5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cbbb</a:t>
            </a:r>
            <a:r>
              <a:rPr sz="2800" spc="4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abbbb</a:t>
            </a:r>
            <a:r>
              <a:rPr sz="2800" spc="6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cbbbb</a:t>
            </a:r>
            <a:r>
              <a:rPr sz="2800" spc="11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... </a:t>
            </a:r>
            <a:r>
              <a:rPr sz="2800" spc="-50" dirty="0">
                <a:solidFill>
                  <a:srgbClr val="111111"/>
                </a:solidFill>
                <a:latin typeface="Times New Roman"/>
                <a:cs typeface="Times New Roman"/>
              </a:rPr>
              <a:t>}</a:t>
            </a:r>
            <a:endParaRPr sz="2800" dirty="0">
              <a:latin typeface="Times New Roman"/>
              <a:cs typeface="Times New Roman"/>
            </a:endParaRPr>
          </a:p>
          <a:p>
            <a:pPr marL="37465"/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Then</a:t>
            </a:r>
            <a:r>
              <a:rPr sz="2800" spc="6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111111"/>
                </a:solidFill>
                <a:latin typeface="Times New Roman"/>
                <a:cs typeface="Times New Roman"/>
              </a:rPr>
              <a:t>T=language((a+c)b*)</a:t>
            </a:r>
            <a:endParaRPr sz="2800" dirty="0">
              <a:latin typeface="Times New Roman"/>
              <a:cs typeface="Times New Roman"/>
            </a:endParaRPr>
          </a:p>
          <a:p>
            <a:pPr marL="400685"/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T=language(</a:t>
            </a:r>
            <a:r>
              <a:rPr sz="2800" spc="-19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either</a:t>
            </a:r>
            <a:r>
              <a:rPr sz="2800" spc="7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sz="2800" spc="5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or</a:t>
            </a:r>
            <a:r>
              <a:rPr sz="2800" spc="4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spc="55" dirty="0">
                <a:solidFill>
                  <a:srgbClr val="111111"/>
                </a:solidFill>
                <a:latin typeface="Times New Roman"/>
                <a:cs typeface="Times New Roman"/>
              </a:rPr>
              <a:t>c</a:t>
            </a:r>
            <a:r>
              <a:rPr sz="2800" spc="-2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then</a:t>
            </a:r>
            <a:r>
              <a:rPr sz="2800" spc="2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some</a:t>
            </a:r>
            <a:r>
              <a:rPr sz="2800" spc="6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111111"/>
                </a:solidFill>
                <a:latin typeface="Times New Roman"/>
                <a:cs typeface="Times New Roman"/>
              </a:rPr>
              <a:t>h's)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5" name="object 14">
            <a:extLst>
              <a:ext uri="{FF2B5EF4-FFF2-40B4-BE49-F238E27FC236}">
                <a16:creationId xmlns:a16="http://schemas.microsoft.com/office/drawing/2014/main" id="{6FC90956-5AD7-8084-4324-32744F113A43}"/>
              </a:ext>
            </a:extLst>
          </p:cNvPr>
          <p:cNvSpPr txBox="1"/>
          <p:nvPr/>
        </p:nvSpPr>
        <p:spPr>
          <a:xfrm>
            <a:off x="1346591" y="6553200"/>
            <a:ext cx="11658599" cy="182037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5080" indent="2540">
              <a:spcBef>
                <a:spcPts val="175"/>
              </a:spcBef>
              <a:tabLst>
                <a:tab pos="830580" algn="l"/>
              </a:tabLst>
            </a:pPr>
            <a:r>
              <a:rPr sz="2800" i="1" u="heavy" spc="-10" dirty="0">
                <a:solidFill>
                  <a:srgbClr val="111111"/>
                </a:solidFill>
                <a:uFill>
                  <a:solidFill>
                    <a:srgbClr val="111111"/>
                  </a:solidFill>
                </a:uFill>
                <a:latin typeface="Times New Roman"/>
                <a:cs typeface="Times New Roman"/>
              </a:rPr>
              <a:t>Example</a:t>
            </a:r>
            <a:r>
              <a:rPr sz="2800" i="1" dirty="0">
                <a:solidFill>
                  <a:srgbClr val="111111"/>
                </a:solidFill>
                <a:latin typeface="Times New Roman"/>
                <a:cs typeface="Times New Roman"/>
              </a:rPr>
              <a:t>	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consider</a:t>
            </a:r>
            <a:r>
              <a:rPr sz="2800" spc="9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sz="2800" spc="1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finite</a:t>
            </a:r>
            <a:r>
              <a:rPr sz="2800" spc="5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language</a:t>
            </a:r>
            <a:r>
              <a:rPr sz="2800" spc="3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L</a:t>
            </a:r>
            <a:r>
              <a:rPr sz="2800" spc="5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that</a:t>
            </a:r>
            <a:r>
              <a:rPr sz="2800" spc="7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contains</a:t>
            </a:r>
            <a:r>
              <a:rPr sz="2800" spc="114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all</a:t>
            </a:r>
            <a:r>
              <a:rPr sz="2800" spc="1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the</a:t>
            </a:r>
            <a:r>
              <a:rPr sz="2800" spc="1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strings</a:t>
            </a:r>
            <a:r>
              <a:rPr sz="2800" spc="9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of</a:t>
            </a:r>
            <a:r>
              <a:rPr sz="2800" spc="-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111111"/>
                </a:solidFill>
                <a:latin typeface="Times New Roman"/>
                <a:cs typeface="Times New Roman"/>
              </a:rPr>
              <a:t>a’s </a:t>
            </a:r>
            <a:r>
              <a:rPr lang="en-US" sz="2800" dirty="0">
                <a:solidFill>
                  <a:srgbClr val="111111"/>
                </a:solidFill>
                <a:latin typeface="Times New Roman"/>
                <a:cs typeface="Times New Roman"/>
              </a:rPr>
              <a:t>or</a:t>
            </a:r>
            <a:r>
              <a:rPr sz="2800" spc="7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b's</a:t>
            </a:r>
            <a:r>
              <a:rPr sz="2800" spc="1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of</a:t>
            </a:r>
            <a:r>
              <a:rPr sz="2800" spc="2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length</a:t>
            </a:r>
            <a:r>
              <a:rPr sz="2800" spc="2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exactly</a:t>
            </a:r>
            <a:r>
              <a:rPr sz="2800" spc="8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111111"/>
                </a:solidFill>
                <a:latin typeface="Times New Roman"/>
                <a:cs typeface="Times New Roman"/>
              </a:rPr>
              <a:t>three</a:t>
            </a:r>
            <a:r>
              <a:rPr sz="2800" spc="-10" dirty="0">
                <a:solidFill>
                  <a:srgbClr val="2A2A2A"/>
                </a:solidFill>
                <a:latin typeface="Times New Roman"/>
                <a:cs typeface="Times New Roman"/>
              </a:rPr>
              <a:t>.</a:t>
            </a:r>
            <a:endParaRPr sz="2800" dirty="0">
              <a:latin typeface="Times New Roman"/>
              <a:cs typeface="Times New Roman"/>
            </a:endParaRPr>
          </a:p>
          <a:p>
            <a:pPr marL="848360"/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L={aaa</a:t>
            </a:r>
            <a:r>
              <a:rPr sz="2800" spc="4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 err="1">
                <a:solidFill>
                  <a:srgbClr val="111111"/>
                </a:solidFill>
                <a:latin typeface="Times New Roman"/>
                <a:cs typeface="Times New Roman"/>
              </a:rPr>
              <a:t>aab</a:t>
            </a:r>
            <a:r>
              <a:rPr sz="2800" spc="3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lang="en-US" sz="2800" dirty="0">
                <a:solidFill>
                  <a:srgbClr val="111111"/>
                </a:solidFill>
                <a:latin typeface="Times New Roman"/>
                <a:cs typeface="Times New Roman"/>
              </a:rPr>
              <a:t>b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sz="2800" spc="4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abb</a:t>
            </a:r>
            <a:r>
              <a:rPr sz="2800" spc="45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111111"/>
                </a:solidFill>
                <a:latin typeface="Times New Roman"/>
                <a:cs typeface="Times New Roman"/>
              </a:rPr>
              <a:t>baa</a:t>
            </a:r>
            <a:r>
              <a:rPr sz="2800" spc="9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dirty="0" err="1">
                <a:solidFill>
                  <a:srgbClr val="111111"/>
                </a:solidFill>
                <a:latin typeface="Times New Roman"/>
                <a:cs typeface="Times New Roman"/>
              </a:rPr>
              <a:t>ba</a:t>
            </a:r>
            <a:r>
              <a:rPr lang="en-US" sz="2800" dirty="0" err="1">
                <a:solidFill>
                  <a:srgbClr val="111111"/>
                </a:solidFill>
                <a:latin typeface="Times New Roman"/>
                <a:cs typeface="Times New Roman"/>
              </a:rPr>
              <a:t>b</a:t>
            </a:r>
            <a:r>
              <a:rPr sz="2800" spc="8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lang="en-US" sz="2800" spc="80" dirty="0" err="1">
                <a:solidFill>
                  <a:srgbClr val="111111"/>
                </a:solidFill>
                <a:latin typeface="Times New Roman"/>
                <a:cs typeface="Times New Roman"/>
              </a:rPr>
              <a:t>bb</a:t>
            </a:r>
            <a:r>
              <a:rPr sz="2800" dirty="0" err="1">
                <a:solidFill>
                  <a:srgbClr val="111111"/>
                </a:solidFill>
                <a:latin typeface="Times New Roman"/>
                <a:cs typeface="Times New Roman"/>
              </a:rPr>
              <a:t>a</a:t>
            </a:r>
            <a:r>
              <a:rPr sz="2800" spc="60" dirty="0">
                <a:solidFill>
                  <a:srgbClr val="111111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111111"/>
                </a:solidFill>
                <a:latin typeface="Times New Roman"/>
                <a:cs typeface="Times New Roman"/>
              </a:rPr>
              <a:t>bbb}</a:t>
            </a:r>
            <a:endParaRPr sz="2800" dirty="0">
              <a:latin typeface="Times New Roman"/>
              <a:cs typeface="Times New Roman"/>
            </a:endParaRPr>
          </a:p>
          <a:p>
            <a:pPr marL="848360" marR="2021205">
              <a:spcBef>
                <a:spcPts val="70"/>
              </a:spcBef>
            </a:pPr>
            <a:r>
              <a:rPr sz="2800" spc="-10" dirty="0">
                <a:solidFill>
                  <a:srgbClr val="111111"/>
                </a:solidFill>
                <a:latin typeface="Times New Roman"/>
                <a:cs typeface="Times New Roman"/>
              </a:rPr>
              <a:t>L=language((a+b)(a+b)(a+b)) L=language((</a:t>
            </a:r>
            <a:r>
              <a:rPr sz="2800" spc="-10" dirty="0" err="1">
                <a:solidFill>
                  <a:srgbClr val="111111"/>
                </a:solidFill>
                <a:latin typeface="Times New Roman"/>
                <a:cs typeface="Times New Roman"/>
              </a:rPr>
              <a:t>a+</a:t>
            </a:r>
            <a:r>
              <a:rPr lang="en-US" sz="2800" spc="-10" dirty="0" err="1">
                <a:solidFill>
                  <a:srgbClr val="111111"/>
                </a:solidFill>
                <a:latin typeface="Times New Roman"/>
                <a:cs typeface="Times New Roman"/>
              </a:rPr>
              <a:t>b</a:t>
            </a:r>
            <a:r>
              <a:rPr sz="3200" spc="-10" dirty="0">
                <a:solidFill>
                  <a:srgbClr val="111111"/>
                </a:solidFill>
                <a:latin typeface="Times New Roman"/>
                <a:cs typeface="Times New Roman"/>
              </a:rPr>
              <a:t>)3)</a:t>
            </a:r>
            <a:endParaRPr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6132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62000" y="840224"/>
            <a:ext cx="12192000" cy="30010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0480" indent="3810">
              <a:lnSpc>
                <a:spcPct val="100499"/>
              </a:lnSpc>
              <a:spcBef>
                <a:spcPts val="95"/>
              </a:spcBef>
            </a:pPr>
            <a:r>
              <a:rPr sz="2400" b="1" dirty="0">
                <a:solidFill>
                  <a:srgbClr val="0F0E0F"/>
                </a:solidFill>
                <a:latin typeface="Times New Roman"/>
                <a:cs typeface="Times New Roman"/>
              </a:rPr>
              <a:t>Note</a:t>
            </a:r>
            <a:r>
              <a:rPr sz="2400" b="1" spc="290" dirty="0">
                <a:solidFill>
                  <a:srgbClr val="0F0E0F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from</a:t>
            </a:r>
            <a:r>
              <a:rPr sz="2400" spc="13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the</a:t>
            </a:r>
            <a:r>
              <a:rPr sz="2400" spc="8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alphabet</a:t>
            </a:r>
            <a:r>
              <a:rPr sz="2400" spc="18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lang="el-GR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Σ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={</a:t>
            </a:r>
            <a:r>
              <a:rPr sz="2400" spc="38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a,b}</a:t>
            </a:r>
            <a:r>
              <a:rPr sz="2400" spc="3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,</a:t>
            </a:r>
            <a:r>
              <a:rPr sz="2400" spc="11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if</a:t>
            </a:r>
            <a:r>
              <a:rPr sz="2400" spc="9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we</a:t>
            </a:r>
            <a:r>
              <a:rPr sz="2400" spc="6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want</a:t>
            </a:r>
            <a:r>
              <a:rPr sz="2400" spc="12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to</a:t>
            </a:r>
            <a:r>
              <a:rPr sz="2400" spc="11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refer</a:t>
            </a:r>
            <a:r>
              <a:rPr sz="2400" spc="15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to</a:t>
            </a:r>
            <a:r>
              <a:rPr sz="2400" spc="7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the</a:t>
            </a:r>
            <a:r>
              <a:rPr sz="2400" spc="7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set</a:t>
            </a:r>
            <a:r>
              <a:rPr sz="2400" spc="10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of</a:t>
            </a:r>
            <a:r>
              <a:rPr sz="2400" spc="8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0F0E0F"/>
                </a:solidFill>
                <a:latin typeface="Times New Roman"/>
                <a:cs typeface="Times New Roman"/>
              </a:rPr>
              <a:t>all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possible</a:t>
            </a:r>
            <a:r>
              <a:rPr sz="2400" spc="14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strings</a:t>
            </a:r>
            <a:r>
              <a:rPr sz="2400" spc="16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of</a:t>
            </a:r>
            <a:r>
              <a:rPr sz="2400" spc="14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a's</a:t>
            </a:r>
            <a:r>
              <a:rPr sz="2400" spc="11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>
                <a:solidFill>
                  <a:srgbClr val="0F0E0F"/>
                </a:solidFill>
                <a:latin typeface="Times New Roman"/>
                <a:cs typeface="Times New Roman"/>
              </a:rPr>
              <a:t>and</a:t>
            </a:r>
            <a:r>
              <a:rPr sz="2400" spc="155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lang="en-US" sz="2400" spc="155" dirty="0">
                <a:solidFill>
                  <a:srgbClr val="0F0E0F"/>
                </a:solidFill>
                <a:latin typeface="Times New Roman"/>
                <a:cs typeface="Times New Roman"/>
              </a:rPr>
              <a:t>b</a:t>
            </a:r>
            <a:r>
              <a:rPr sz="2400">
                <a:solidFill>
                  <a:srgbClr val="0F0E0F"/>
                </a:solidFill>
                <a:latin typeface="Times New Roman"/>
                <a:cs typeface="Times New Roman"/>
              </a:rPr>
              <a:t>'s</a:t>
            </a:r>
            <a:r>
              <a:rPr sz="2400" spc="105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of</a:t>
            </a:r>
            <a:r>
              <a:rPr sz="2400" spc="15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any</a:t>
            </a:r>
            <a:r>
              <a:rPr sz="2400" spc="17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length</a:t>
            </a:r>
            <a:r>
              <a:rPr sz="2400" spc="17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(including</a:t>
            </a:r>
            <a:r>
              <a:rPr sz="2400" spc="22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lang="el-GR" sz="2400" spc="-25" dirty="0">
                <a:solidFill>
                  <a:srgbClr val="111111"/>
                </a:solidFill>
                <a:latin typeface="Times New Roman"/>
                <a:cs typeface="Times New Roman"/>
              </a:rPr>
              <a:t>Λ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)</a:t>
            </a:r>
            <a:r>
              <a:rPr sz="2400" spc="114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spc="50" dirty="0">
                <a:solidFill>
                  <a:srgbClr val="0F0E0F"/>
                </a:solidFill>
                <a:latin typeface="Times New Roman"/>
                <a:cs typeface="Times New Roman"/>
              </a:rPr>
              <a:t>we</a:t>
            </a:r>
            <a:r>
              <a:rPr sz="2400" spc="114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could</a:t>
            </a:r>
            <a:r>
              <a:rPr sz="2400" spc="14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F0E0F"/>
                </a:solidFill>
                <a:latin typeface="Times New Roman"/>
                <a:cs typeface="Times New Roman"/>
              </a:rPr>
              <a:t>write </a:t>
            </a:r>
            <a:r>
              <a:rPr sz="2400" b="1" spc="-10" dirty="0">
                <a:solidFill>
                  <a:srgbClr val="0F0E0F"/>
                </a:solidFill>
                <a:latin typeface="Times New Roman"/>
                <a:cs typeface="Times New Roman"/>
              </a:rPr>
              <a:t>(a+b)*</a:t>
            </a:r>
            <a:endParaRPr sz="2400" dirty="0">
              <a:latin typeface="Times New Roman"/>
              <a:cs typeface="Times New Roman"/>
            </a:endParaRPr>
          </a:p>
          <a:p>
            <a:pPr>
              <a:spcBef>
                <a:spcPts val="50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17780" marR="48260" indent="-1905">
              <a:lnSpc>
                <a:spcPct val="103499"/>
              </a:lnSpc>
              <a:tabLst>
                <a:tab pos="826769" algn="l"/>
              </a:tabLst>
            </a:pPr>
            <a:r>
              <a:rPr sz="2400" i="1" u="heavy" spc="-10" dirty="0">
                <a:solidFill>
                  <a:srgbClr val="0F0E0F"/>
                </a:solidFill>
                <a:uFill>
                  <a:solidFill>
                    <a:srgbClr val="0F0E0F"/>
                  </a:solidFill>
                </a:uFill>
                <a:latin typeface="Times New Roman"/>
                <a:cs typeface="Times New Roman"/>
              </a:rPr>
              <a:t>Example</a:t>
            </a:r>
            <a:r>
              <a:rPr lang="en-US" sz="2400" i="1" dirty="0">
                <a:solidFill>
                  <a:srgbClr val="0F0E0F"/>
                </a:solidFill>
                <a:latin typeface="Times New Roman"/>
                <a:cs typeface="Times New Roman"/>
              </a:rPr>
              <a:t>	</a:t>
            </a:r>
            <a:r>
              <a:rPr sz="2400" spc="60" dirty="0">
                <a:solidFill>
                  <a:srgbClr val="0F0E0F"/>
                </a:solidFill>
                <a:latin typeface="Times New Roman"/>
                <a:cs typeface="Times New Roman"/>
              </a:rPr>
              <a:t>we</a:t>
            </a:r>
            <a:r>
              <a:rPr sz="2400" spc="114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can</a:t>
            </a:r>
            <a:r>
              <a:rPr sz="2400" spc="13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describe</a:t>
            </a:r>
            <a:r>
              <a:rPr sz="2400" spc="19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all</a:t>
            </a:r>
            <a:r>
              <a:rPr sz="2400" spc="10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words</a:t>
            </a:r>
            <a:r>
              <a:rPr sz="2400" spc="16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that</a:t>
            </a:r>
            <a:r>
              <a:rPr sz="2400" spc="16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begins</a:t>
            </a:r>
            <a:r>
              <a:rPr sz="2400" spc="9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with</a:t>
            </a:r>
            <a:r>
              <a:rPr sz="2400" spc="13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a</a:t>
            </a:r>
            <a:r>
              <a:rPr sz="2400" spc="114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and</a:t>
            </a:r>
            <a:r>
              <a:rPr sz="2400" spc="13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end</a:t>
            </a:r>
            <a:r>
              <a:rPr sz="2400" spc="15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with</a:t>
            </a:r>
            <a:r>
              <a:rPr sz="2400" spc="15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spc="-50" dirty="0">
                <a:solidFill>
                  <a:srgbClr val="0F0E0F"/>
                </a:solidFill>
                <a:latin typeface="Times New Roman"/>
                <a:cs typeface="Times New Roman"/>
              </a:rPr>
              <a:t>b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with</a:t>
            </a:r>
            <a:r>
              <a:rPr sz="2400" spc="13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the</a:t>
            </a:r>
            <a:r>
              <a:rPr sz="2400" spc="17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expression</a:t>
            </a:r>
            <a:r>
              <a:rPr sz="2400" spc="34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F0E0F"/>
                </a:solidFill>
                <a:latin typeface="Times New Roman"/>
                <a:cs typeface="Times New Roman"/>
              </a:rPr>
              <a:t>a(a+b)*b</a:t>
            </a:r>
            <a:r>
              <a:rPr sz="2400" i="1" spc="30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which</a:t>
            </a:r>
            <a:r>
              <a:rPr sz="2400" spc="23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mean</a:t>
            </a:r>
            <a:r>
              <a:rPr sz="2400" spc="204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F0E0F"/>
                </a:solidFill>
                <a:latin typeface="Times New Roman"/>
                <a:cs typeface="Times New Roman"/>
              </a:rPr>
              <a:t>a(arbitrary</a:t>
            </a:r>
            <a:r>
              <a:rPr sz="2400" i="1" spc="26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i="1" spc="-10" dirty="0">
                <a:solidFill>
                  <a:srgbClr val="0F0E0F"/>
                </a:solidFill>
                <a:latin typeface="Times New Roman"/>
                <a:cs typeface="Times New Roman"/>
              </a:rPr>
              <a:t>string)b</a:t>
            </a:r>
            <a:endParaRPr sz="2400" dirty="0">
              <a:latin typeface="Times New Roman"/>
              <a:cs typeface="Times New Roman"/>
            </a:endParaRPr>
          </a:p>
          <a:p>
            <a:pPr>
              <a:spcBef>
                <a:spcPts val="10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18415" marR="5080">
              <a:lnSpc>
                <a:spcPct val="103499"/>
              </a:lnSpc>
              <a:tabLst>
                <a:tab pos="832485" algn="l"/>
              </a:tabLst>
            </a:pPr>
            <a:r>
              <a:rPr sz="2400" i="1" u="heavy" spc="-10" dirty="0">
                <a:solidFill>
                  <a:srgbClr val="0F0E0F"/>
                </a:solidFill>
                <a:uFill>
                  <a:solidFill>
                    <a:srgbClr val="0F0E0F"/>
                  </a:solidFill>
                </a:uFill>
                <a:latin typeface="Times New Roman"/>
                <a:cs typeface="Times New Roman"/>
              </a:rPr>
              <a:t>Example</a:t>
            </a:r>
            <a:r>
              <a:rPr sz="2400" i="1" dirty="0">
                <a:solidFill>
                  <a:srgbClr val="0F0E0F"/>
                </a:solidFill>
                <a:latin typeface="Times New Roman"/>
                <a:cs typeface="Times New Roman"/>
              </a:rPr>
              <a:t>	</a:t>
            </a:r>
            <a:r>
              <a:rPr sz="2400" spc="110" dirty="0">
                <a:solidFill>
                  <a:srgbClr val="0F0E0F"/>
                </a:solidFill>
                <a:latin typeface="Times New Roman"/>
                <a:cs typeface="Times New Roman"/>
              </a:rPr>
              <a:t>if</a:t>
            </a:r>
            <a:r>
              <a:rPr lang="en-US" sz="2400" spc="11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spc="110" dirty="0">
                <a:solidFill>
                  <a:srgbClr val="0F0E0F"/>
                </a:solidFill>
                <a:latin typeface="Times New Roman"/>
                <a:cs typeface="Times New Roman"/>
              </a:rPr>
              <a:t>we</a:t>
            </a:r>
            <a:r>
              <a:rPr sz="2400" spc="17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have</a:t>
            </a:r>
            <a:r>
              <a:rPr sz="2400" spc="15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the</a:t>
            </a:r>
            <a:r>
              <a:rPr sz="2400" spc="14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expression</a:t>
            </a:r>
            <a:r>
              <a:rPr sz="2400" spc="33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F0E0F"/>
                </a:solidFill>
                <a:latin typeface="Times New Roman"/>
                <a:cs typeface="Times New Roman"/>
              </a:rPr>
              <a:t>(a+b)*a(a+b)</a:t>
            </a:r>
            <a:r>
              <a:rPr sz="2400" i="1" spc="-9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spc="60" dirty="0">
                <a:solidFill>
                  <a:srgbClr val="0F0E0F"/>
                </a:solidFill>
                <a:latin typeface="Times New Roman"/>
                <a:cs typeface="Times New Roman"/>
              </a:rPr>
              <a:t>*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 then</a:t>
            </a:r>
            <a:r>
              <a:rPr sz="2400" spc="18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the</a:t>
            </a:r>
            <a:r>
              <a:rPr sz="2400" spc="16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F0E0F"/>
                </a:solidFill>
                <a:latin typeface="Times New Roman"/>
                <a:cs typeface="Times New Roman"/>
              </a:rPr>
              <a:t>word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abbaab</a:t>
            </a:r>
            <a:r>
              <a:rPr sz="2400" spc="16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can</a:t>
            </a:r>
            <a:r>
              <a:rPr sz="2400" spc="21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be</a:t>
            </a:r>
            <a:r>
              <a:rPr sz="2400" spc="13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considerd</a:t>
            </a:r>
            <a:r>
              <a:rPr sz="2400" spc="22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to</a:t>
            </a:r>
            <a:r>
              <a:rPr sz="2400" spc="24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be</a:t>
            </a:r>
            <a:r>
              <a:rPr sz="2400" spc="13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of</a:t>
            </a:r>
            <a:r>
              <a:rPr sz="2400" spc="10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this</a:t>
            </a:r>
            <a:r>
              <a:rPr sz="2400" spc="13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form</a:t>
            </a:r>
            <a:r>
              <a:rPr sz="2400" spc="19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in</a:t>
            </a:r>
            <a:r>
              <a:rPr sz="2400" spc="10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three</a:t>
            </a:r>
            <a:r>
              <a:rPr sz="2400" spc="16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ways:</a:t>
            </a:r>
            <a:r>
              <a:rPr sz="2400" spc="12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(</a:t>
            </a:r>
            <a:r>
              <a:rPr lang="el-GR" sz="2400" spc="-25" dirty="0">
                <a:solidFill>
                  <a:srgbClr val="111111"/>
                </a:solidFill>
                <a:latin typeface="Times New Roman"/>
                <a:cs typeface="Times New Roman"/>
              </a:rPr>
              <a:t>Λ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)a(bbaab)</a:t>
            </a:r>
            <a:r>
              <a:rPr sz="2400" spc="229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0F0E0F"/>
                </a:solidFill>
                <a:latin typeface="Times New Roman"/>
                <a:cs typeface="Times New Roman"/>
              </a:rPr>
              <a:t>or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(abb)a(ab)</a:t>
            </a:r>
            <a:r>
              <a:rPr sz="2400" spc="23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or</a:t>
            </a:r>
            <a:r>
              <a:rPr sz="2400" spc="18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F0E0F"/>
                </a:solidFill>
                <a:latin typeface="Times New Roman"/>
                <a:cs typeface="Times New Roman"/>
              </a:rPr>
              <a:t>(abba)a(b)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02105" y="4199203"/>
            <a:ext cx="1346109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i="1" u="heavy" spc="-10" dirty="0">
                <a:solidFill>
                  <a:srgbClr val="0F0E0F"/>
                </a:solidFill>
                <a:uFill>
                  <a:solidFill>
                    <a:srgbClr val="0F0E0F"/>
                  </a:solidFill>
                </a:uFill>
                <a:latin typeface="Times New Roman"/>
                <a:cs typeface="Times New Roman"/>
              </a:rPr>
              <a:t>Example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3400" y="4861383"/>
            <a:ext cx="11883903" cy="7368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spc="-10" dirty="0">
                <a:solidFill>
                  <a:srgbClr val="0F0E0F"/>
                </a:solidFill>
                <a:latin typeface="Times New Roman"/>
                <a:cs typeface="Times New Roman"/>
              </a:rPr>
              <a:t>(a+b)*a(a+b)*a(a+b)*</a:t>
            </a:r>
            <a:endParaRPr sz="2400" dirty="0">
              <a:latin typeface="Times New Roman"/>
              <a:cs typeface="Times New Roman"/>
            </a:endParaRPr>
          </a:p>
          <a:p>
            <a:pPr marL="32384" marR="5080" indent="1270">
              <a:lnSpc>
                <a:spcPct val="101800"/>
              </a:lnSpc>
              <a:spcBef>
                <a:spcPts val="25"/>
              </a:spcBef>
            </a:pP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=</a:t>
            </a:r>
            <a:r>
              <a:rPr sz="2400" spc="229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(some</a:t>
            </a:r>
            <a:r>
              <a:rPr sz="2400" spc="28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beginning)(the</a:t>
            </a:r>
            <a:r>
              <a:rPr sz="2400" spc="13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first</a:t>
            </a:r>
            <a:r>
              <a:rPr sz="2400" spc="204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important</a:t>
            </a:r>
            <a:r>
              <a:rPr sz="2400" spc="32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a)(some</a:t>
            </a:r>
            <a:r>
              <a:rPr sz="2400" spc="28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F0E0F"/>
                </a:solidFill>
                <a:latin typeface="Times New Roman"/>
                <a:cs typeface="Times New Roman"/>
              </a:rPr>
              <a:t>middle)(the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second</a:t>
            </a:r>
            <a:r>
              <a:rPr sz="2400" spc="28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important</a:t>
            </a:r>
            <a:r>
              <a:rPr sz="2400" spc="27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a)(some</a:t>
            </a:r>
            <a:r>
              <a:rPr sz="2400" spc="26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F0E0F"/>
                </a:solidFill>
                <a:latin typeface="Times New Roman"/>
                <a:cs typeface="Times New Roman"/>
              </a:rPr>
              <a:t>end)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02104" y="5931481"/>
            <a:ext cx="11883903" cy="33881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53440" marR="198755" indent="-841375">
              <a:spcBef>
                <a:spcPts val="100"/>
              </a:spcBef>
            </a:pP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Another</a:t>
            </a:r>
            <a:r>
              <a:rPr sz="2400" spc="19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expressions</a:t>
            </a:r>
            <a:r>
              <a:rPr sz="2400" spc="21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that</a:t>
            </a:r>
            <a:r>
              <a:rPr sz="2400" spc="17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denote</a:t>
            </a:r>
            <a:r>
              <a:rPr sz="2400" spc="19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all</a:t>
            </a:r>
            <a:r>
              <a:rPr sz="2400" spc="14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the</a:t>
            </a:r>
            <a:r>
              <a:rPr sz="2400" spc="10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words</a:t>
            </a:r>
            <a:r>
              <a:rPr sz="2400" spc="18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with</a:t>
            </a:r>
            <a:r>
              <a:rPr sz="2400" spc="18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at</a:t>
            </a:r>
            <a:r>
              <a:rPr sz="2400" spc="14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least</a:t>
            </a:r>
            <a:r>
              <a:rPr sz="2400" spc="16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two</a:t>
            </a:r>
            <a:r>
              <a:rPr sz="2400" spc="15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a's</a:t>
            </a:r>
            <a:r>
              <a:rPr sz="2400" spc="14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F0E0F"/>
                </a:solidFill>
                <a:latin typeface="Times New Roman"/>
                <a:cs typeface="Times New Roman"/>
              </a:rPr>
              <a:t>are: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b*ab*a(a+b)*,</a:t>
            </a:r>
            <a:r>
              <a:rPr sz="2400" spc="42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(a+b)*ab*ab*,</a:t>
            </a:r>
            <a:r>
              <a:rPr sz="2400" spc="49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F0E0F"/>
                </a:solidFill>
                <a:latin typeface="Times New Roman"/>
                <a:cs typeface="Times New Roman"/>
              </a:rPr>
              <a:t>b*a(a+b)*ab*</a:t>
            </a:r>
            <a:endParaRPr sz="2400" dirty="0">
              <a:latin typeface="Times New Roman"/>
              <a:cs typeface="Times New Roman"/>
            </a:endParaRPr>
          </a:p>
          <a:p>
            <a:pPr marL="15240">
              <a:spcBef>
                <a:spcPts val="50"/>
              </a:spcBef>
            </a:pP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Then</a:t>
            </a:r>
            <a:r>
              <a:rPr sz="2400" spc="14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spc="60" dirty="0">
                <a:solidFill>
                  <a:srgbClr val="0F0E0F"/>
                </a:solidFill>
                <a:latin typeface="Times New Roman"/>
                <a:cs typeface="Times New Roman"/>
              </a:rPr>
              <a:t>we</a:t>
            </a:r>
            <a:r>
              <a:rPr sz="2400" spc="6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could</a:t>
            </a:r>
            <a:r>
              <a:rPr sz="2400" spc="16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F0E0F"/>
                </a:solidFill>
                <a:latin typeface="Times New Roman"/>
                <a:cs typeface="Times New Roman"/>
              </a:rPr>
              <a:t>write:</a:t>
            </a:r>
            <a:endParaRPr sz="2400" dirty="0">
              <a:latin typeface="Times New Roman"/>
              <a:cs typeface="Times New Roman"/>
            </a:endParaRPr>
          </a:p>
          <a:p>
            <a:pPr marL="857250">
              <a:spcBef>
                <a:spcPts val="5"/>
              </a:spcBef>
            </a:pPr>
            <a:r>
              <a:rPr sz="2400" spc="-10" dirty="0">
                <a:solidFill>
                  <a:srgbClr val="0F0E0F"/>
                </a:solidFill>
                <a:latin typeface="Times New Roman"/>
                <a:cs typeface="Times New Roman"/>
              </a:rPr>
              <a:t>language((a+b)*a(a+b)*a(a+b)*)</a:t>
            </a:r>
            <a:endParaRPr sz="2400" dirty="0">
              <a:latin typeface="Times New Roman"/>
              <a:cs typeface="Times New Roman"/>
            </a:endParaRPr>
          </a:p>
          <a:p>
            <a:pPr marL="853440">
              <a:spcBef>
                <a:spcPts val="70"/>
              </a:spcBef>
            </a:pPr>
            <a:r>
              <a:rPr sz="2400" spc="-10" dirty="0">
                <a:solidFill>
                  <a:srgbClr val="0F0E0F"/>
                </a:solidFill>
                <a:latin typeface="Times New Roman"/>
                <a:cs typeface="Times New Roman"/>
              </a:rPr>
              <a:t>=language(b*ab*a(a+b)*)</a:t>
            </a:r>
            <a:endParaRPr sz="2400" dirty="0">
              <a:latin typeface="Times New Roman"/>
              <a:cs typeface="Times New Roman"/>
            </a:endParaRPr>
          </a:p>
          <a:p>
            <a:pPr marL="853440">
              <a:spcBef>
                <a:spcPts val="5"/>
              </a:spcBef>
            </a:pPr>
            <a:r>
              <a:rPr sz="2400" spc="-10" dirty="0">
                <a:solidFill>
                  <a:srgbClr val="0F0E0F"/>
                </a:solidFill>
                <a:latin typeface="Times New Roman"/>
                <a:cs typeface="Times New Roman"/>
              </a:rPr>
              <a:t>=language((a+b)*ab*ab*)</a:t>
            </a:r>
            <a:endParaRPr sz="2400" dirty="0">
              <a:latin typeface="Times New Roman"/>
              <a:cs typeface="Times New Roman"/>
            </a:endParaRPr>
          </a:p>
          <a:p>
            <a:pPr marL="850265">
              <a:spcBef>
                <a:spcPts val="50"/>
              </a:spcBef>
            </a:pPr>
            <a:r>
              <a:rPr sz="2400" spc="-10" dirty="0">
                <a:solidFill>
                  <a:srgbClr val="0F0E0F"/>
                </a:solidFill>
                <a:latin typeface="Times New Roman"/>
                <a:cs typeface="Times New Roman"/>
              </a:rPr>
              <a:t>=language(b*a(a+b)*ab*)</a:t>
            </a:r>
            <a:endParaRPr sz="2400" dirty="0">
              <a:latin typeface="Times New Roman"/>
              <a:cs typeface="Times New Roman"/>
            </a:endParaRPr>
          </a:p>
          <a:p>
            <a:pPr marL="853440">
              <a:spcBef>
                <a:spcPts val="50"/>
              </a:spcBef>
            </a:pP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=all</a:t>
            </a:r>
            <a:r>
              <a:rPr sz="2400" spc="12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words</a:t>
            </a:r>
            <a:r>
              <a:rPr sz="2400" spc="17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with</a:t>
            </a:r>
            <a:r>
              <a:rPr sz="2400" spc="14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at</a:t>
            </a:r>
            <a:r>
              <a:rPr sz="2400" spc="13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least</a:t>
            </a:r>
            <a:r>
              <a:rPr sz="2400" spc="10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two</a:t>
            </a:r>
            <a:r>
              <a:rPr sz="2400" spc="15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F0E0F"/>
                </a:solidFill>
                <a:latin typeface="Times New Roman"/>
                <a:cs typeface="Times New Roman"/>
              </a:rPr>
              <a:t>a's.</a:t>
            </a:r>
            <a:endParaRPr sz="2400" dirty="0">
              <a:latin typeface="Times New Roman"/>
              <a:cs typeface="Times New Roman"/>
            </a:endParaRPr>
          </a:p>
          <a:p>
            <a:pPr marL="851535" marR="5080" indent="-837565">
              <a:spcBef>
                <a:spcPts val="45"/>
              </a:spcBef>
            </a:pPr>
            <a:r>
              <a:rPr sz="2400" b="1" dirty="0">
                <a:solidFill>
                  <a:srgbClr val="0F0E0F"/>
                </a:solidFill>
                <a:latin typeface="Times New Roman"/>
                <a:cs typeface="Times New Roman"/>
              </a:rPr>
              <a:t>Note:</a:t>
            </a:r>
            <a:r>
              <a:rPr sz="2400" b="1" spc="95" dirty="0">
                <a:solidFill>
                  <a:srgbClr val="0F0E0F"/>
                </a:solidFill>
                <a:latin typeface="Times New Roman"/>
                <a:cs typeface="Times New Roman"/>
              </a:rPr>
              <a:t>  </a:t>
            </a:r>
            <a:r>
              <a:rPr sz="2400" spc="50" dirty="0">
                <a:solidFill>
                  <a:srgbClr val="0F0E0F"/>
                </a:solidFill>
                <a:latin typeface="Times New Roman"/>
                <a:cs typeface="Times New Roman"/>
              </a:rPr>
              <a:t>we</a:t>
            </a:r>
            <a:r>
              <a:rPr sz="2400" spc="9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say</a:t>
            </a:r>
            <a:r>
              <a:rPr sz="2400" spc="19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that</a:t>
            </a:r>
            <a:r>
              <a:rPr sz="2400" spc="11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two</a:t>
            </a:r>
            <a:r>
              <a:rPr sz="2400" spc="6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regular</a:t>
            </a:r>
            <a:r>
              <a:rPr sz="2400" spc="20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expressions</a:t>
            </a:r>
            <a:r>
              <a:rPr sz="2400" spc="18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are</a:t>
            </a:r>
            <a:r>
              <a:rPr sz="2400" spc="14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equivalent</a:t>
            </a:r>
            <a:r>
              <a:rPr sz="2400" spc="24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if</a:t>
            </a:r>
            <a:r>
              <a:rPr sz="2400" spc="4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they</a:t>
            </a:r>
            <a:r>
              <a:rPr sz="2400" spc="204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F0E0F"/>
                </a:solidFill>
                <a:latin typeface="Times New Roman"/>
                <a:cs typeface="Times New Roman"/>
              </a:rPr>
              <a:t>describe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the</a:t>
            </a:r>
            <a:r>
              <a:rPr sz="2400" spc="12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same</a:t>
            </a:r>
            <a:r>
              <a:rPr sz="2400" spc="19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F0E0F"/>
                </a:solidFill>
                <a:latin typeface="Times New Roman"/>
                <a:cs typeface="Times New Roman"/>
              </a:rPr>
              <a:t>language.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7">
            <a:extLst>
              <a:ext uri="{FF2B5EF4-FFF2-40B4-BE49-F238E27FC236}">
                <a16:creationId xmlns:a16="http://schemas.microsoft.com/office/drawing/2014/main" id="{1F048706-5BEF-7320-687E-799AF55F2826}"/>
              </a:ext>
            </a:extLst>
          </p:cNvPr>
          <p:cNvSpPr txBox="1"/>
          <p:nvPr/>
        </p:nvSpPr>
        <p:spPr>
          <a:xfrm>
            <a:off x="720609" y="990600"/>
            <a:ext cx="1161377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i="1" u="heavy" spc="-10" dirty="0">
                <a:solidFill>
                  <a:srgbClr val="0F0E0F"/>
                </a:solidFill>
                <a:uFill>
                  <a:solidFill>
                    <a:srgbClr val="0F0E0F"/>
                  </a:solidFill>
                </a:uFill>
                <a:latin typeface="Times New Roman"/>
                <a:cs typeface="Times New Roman"/>
              </a:rPr>
              <a:t>Example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4" name="object 8">
            <a:extLst>
              <a:ext uri="{FF2B5EF4-FFF2-40B4-BE49-F238E27FC236}">
                <a16:creationId xmlns:a16="http://schemas.microsoft.com/office/drawing/2014/main" id="{21D01C88-507A-1CC8-1D09-F947D64D1FBD}"/>
              </a:ext>
            </a:extLst>
          </p:cNvPr>
          <p:cNvSpPr txBox="1"/>
          <p:nvPr/>
        </p:nvSpPr>
        <p:spPr>
          <a:xfrm>
            <a:off x="2209800" y="990600"/>
            <a:ext cx="10169406" cy="744306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33655" marR="5080" indent="-21590">
              <a:lnSpc>
                <a:spcPct val="103499"/>
              </a:lnSpc>
              <a:spcBef>
                <a:spcPts val="50"/>
              </a:spcBef>
            </a:pP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if</a:t>
            </a:r>
            <a:r>
              <a:rPr sz="2400" spc="60" dirty="0">
                <a:solidFill>
                  <a:srgbClr val="0F0E0F"/>
                </a:solidFill>
                <a:latin typeface="Times New Roman"/>
                <a:cs typeface="Times New Roman"/>
              </a:rPr>
              <a:t> we</a:t>
            </a:r>
            <a:r>
              <a:rPr sz="2400" spc="9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want</a:t>
            </a:r>
            <a:r>
              <a:rPr sz="2400" spc="15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all</a:t>
            </a:r>
            <a:r>
              <a:rPr sz="2400" spc="5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the</a:t>
            </a:r>
            <a:r>
              <a:rPr sz="2400" spc="114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words</a:t>
            </a:r>
            <a:r>
              <a:rPr sz="2400" spc="15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with</a:t>
            </a:r>
            <a:r>
              <a:rPr sz="2400" spc="14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exactly</a:t>
            </a:r>
            <a:r>
              <a:rPr sz="2400" spc="12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two</a:t>
            </a:r>
            <a:r>
              <a:rPr sz="2400" spc="10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a's,</a:t>
            </a:r>
            <a:r>
              <a:rPr sz="2400" spc="9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spc="60" dirty="0">
                <a:solidFill>
                  <a:srgbClr val="0F0E0F"/>
                </a:solidFill>
                <a:latin typeface="Times New Roman"/>
                <a:cs typeface="Times New Roman"/>
              </a:rPr>
              <a:t>we</a:t>
            </a:r>
            <a:r>
              <a:rPr sz="2400" spc="10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could</a:t>
            </a:r>
            <a:r>
              <a:rPr sz="2400" spc="17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0F0E0F"/>
                </a:solidFill>
                <a:latin typeface="Times New Roman"/>
                <a:cs typeface="Times New Roman"/>
              </a:rPr>
              <a:t>use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the</a:t>
            </a:r>
            <a:r>
              <a:rPr sz="2400" spc="16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expression:</a:t>
            </a:r>
            <a:r>
              <a:rPr sz="2400" spc="23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F0E0F"/>
                </a:solidFill>
                <a:latin typeface="Times New Roman"/>
                <a:cs typeface="Times New Roman"/>
              </a:rPr>
              <a:t>b*ab*ab*</a:t>
            </a:r>
            <a:r>
              <a:rPr sz="2400" i="1" spc="165" dirty="0">
                <a:solidFill>
                  <a:srgbClr val="0F0E0F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which</a:t>
            </a:r>
            <a:r>
              <a:rPr sz="2400" spc="254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describe</a:t>
            </a:r>
            <a:r>
              <a:rPr sz="2400" spc="20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such</a:t>
            </a:r>
            <a:r>
              <a:rPr sz="2400" spc="21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words</a:t>
            </a:r>
            <a:r>
              <a:rPr sz="2400" spc="25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0F0E0F"/>
                </a:solidFill>
                <a:latin typeface="Times New Roman"/>
                <a:cs typeface="Times New Roman"/>
              </a:rPr>
              <a:t>as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aab,</a:t>
            </a:r>
            <a:r>
              <a:rPr sz="2400" spc="15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baba,</a:t>
            </a:r>
            <a:r>
              <a:rPr sz="2400" spc="17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F0E0F"/>
                </a:solidFill>
                <a:latin typeface="Times New Roman"/>
                <a:cs typeface="Times New Roman"/>
              </a:rPr>
              <a:t>bbbabbabbbb,...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5" name="object 9">
            <a:extLst>
              <a:ext uri="{FF2B5EF4-FFF2-40B4-BE49-F238E27FC236}">
                <a16:creationId xmlns:a16="http://schemas.microsoft.com/office/drawing/2014/main" id="{C7BCE167-26D1-B33A-96DC-4603F7F08DCD}"/>
              </a:ext>
            </a:extLst>
          </p:cNvPr>
          <p:cNvSpPr txBox="1"/>
          <p:nvPr/>
        </p:nvSpPr>
        <p:spPr>
          <a:xfrm>
            <a:off x="720609" y="1890216"/>
            <a:ext cx="1600199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i="1" u="heavy" spc="-10" dirty="0">
                <a:solidFill>
                  <a:srgbClr val="0F0E0F"/>
                </a:solidFill>
                <a:uFill>
                  <a:solidFill>
                    <a:srgbClr val="0F0E0F"/>
                  </a:solidFill>
                </a:uFill>
                <a:latin typeface="Times New Roman"/>
                <a:cs typeface="Times New Roman"/>
              </a:rPr>
              <a:t>Example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6" name="object 10">
            <a:extLst>
              <a:ext uri="{FF2B5EF4-FFF2-40B4-BE49-F238E27FC236}">
                <a16:creationId xmlns:a16="http://schemas.microsoft.com/office/drawing/2014/main" id="{3479AB6D-90E1-3886-BEFF-A534712E94D3}"/>
              </a:ext>
            </a:extLst>
          </p:cNvPr>
          <p:cNvSpPr txBox="1"/>
          <p:nvPr/>
        </p:nvSpPr>
        <p:spPr>
          <a:xfrm>
            <a:off x="2209800" y="2085287"/>
            <a:ext cx="10819980" cy="74103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39370" marR="5080" indent="-27305">
              <a:lnSpc>
                <a:spcPct val="101800"/>
              </a:lnSpc>
              <a:spcBef>
                <a:spcPts val="75"/>
              </a:spcBef>
            </a:pP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the</a:t>
            </a:r>
            <a:r>
              <a:rPr sz="2400" spc="11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language</a:t>
            </a:r>
            <a:r>
              <a:rPr sz="2400" spc="17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of</a:t>
            </a:r>
            <a:r>
              <a:rPr sz="2400" spc="10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all</a:t>
            </a:r>
            <a:r>
              <a:rPr sz="2400" spc="13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words</a:t>
            </a:r>
            <a:r>
              <a:rPr sz="2400" spc="19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that</a:t>
            </a:r>
            <a:r>
              <a:rPr sz="2400" spc="114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have</a:t>
            </a:r>
            <a:r>
              <a:rPr sz="2400" spc="13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at</a:t>
            </a:r>
            <a:r>
              <a:rPr sz="2400" spc="12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least</a:t>
            </a:r>
            <a:r>
              <a:rPr sz="2400" spc="14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one</a:t>
            </a:r>
            <a:r>
              <a:rPr sz="2400" spc="10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a</a:t>
            </a:r>
            <a:r>
              <a:rPr sz="2400" spc="12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and</a:t>
            </a:r>
            <a:r>
              <a:rPr sz="2400" spc="11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at</a:t>
            </a:r>
            <a:r>
              <a:rPr sz="2400" spc="13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F0E0F"/>
                </a:solidFill>
                <a:latin typeface="Times New Roman"/>
                <a:cs typeface="Times New Roman"/>
              </a:rPr>
              <a:t>least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one</a:t>
            </a:r>
            <a:r>
              <a:rPr sz="2400" spc="180" dirty="0">
                <a:solidFill>
                  <a:srgbClr val="0F0E0F"/>
                </a:solidFill>
                <a:latin typeface="Times New Roman"/>
                <a:cs typeface="Times New Roman"/>
              </a:rPr>
              <a:t>  </a:t>
            </a:r>
            <a:r>
              <a:rPr sz="2400" spc="110" dirty="0">
                <a:solidFill>
                  <a:srgbClr val="0F0E0F"/>
                </a:solidFill>
                <a:latin typeface="Times New Roman"/>
                <a:cs typeface="Times New Roman"/>
              </a:rPr>
              <a:t>bis:</a:t>
            </a:r>
            <a:r>
              <a:rPr sz="2400" spc="120" dirty="0">
                <a:solidFill>
                  <a:srgbClr val="0F0E0F"/>
                </a:solidFill>
                <a:latin typeface="Times New Roman"/>
                <a:cs typeface="Times New Roman"/>
              </a:rPr>
              <a:t>  </a:t>
            </a:r>
            <a:r>
              <a:rPr sz="2400" i="1" spc="-10" dirty="0">
                <a:solidFill>
                  <a:srgbClr val="0F0E0F"/>
                </a:solidFill>
                <a:latin typeface="Times New Roman"/>
                <a:cs typeface="Times New Roman"/>
              </a:rPr>
              <a:t>(a+b)*a(a+b)*b(a+b)*+(a+b)*b(a+b)*a(a+b)</a:t>
            </a:r>
            <a:r>
              <a:rPr sz="2400" spc="-10" dirty="0">
                <a:solidFill>
                  <a:srgbClr val="0F0E0F"/>
                </a:solidFill>
                <a:latin typeface="Times New Roman"/>
                <a:cs typeface="Times New Roman"/>
              </a:rPr>
              <a:t>*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7" name="object 11">
            <a:extLst>
              <a:ext uri="{FF2B5EF4-FFF2-40B4-BE49-F238E27FC236}">
                <a16:creationId xmlns:a16="http://schemas.microsoft.com/office/drawing/2014/main" id="{C23D61BD-7E27-1A44-D409-BCE6FD9191D8}"/>
              </a:ext>
            </a:extLst>
          </p:cNvPr>
          <p:cNvSpPr txBox="1"/>
          <p:nvPr/>
        </p:nvSpPr>
        <p:spPr>
          <a:xfrm>
            <a:off x="720609" y="3506366"/>
            <a:ext cx="11506200" cy="735907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6510" marR="5080" indent="-4445">
              <a:lnSpc>
                <a:spcPct val="101099"/>
              </a:lnSpc>
              <a:spcBef>
                <a:spcPts val="85"/>
              </a:spcBef>
              <a:tabLst>
                <a:tab pos="881380" algn="l"/>
                <a:tab pos="3102610" algn="l"/>
              </a:tabLst>
            </a:pPr>
            <a:r>
              <a:rPr sz="2400" b="1" spc="-10" dirty="0">
                <a:solidFill>
                  <a:srgbClr val="0F0E0F"/>
                </a:solidFill>
                <a:latin typeface="Times New Roman"/>
                <a:cs typeface="Times New Roman"/>
              </a:rPr>
              <a:t>Note:</a:t>
            </a:r>
            <a:r>
              <a:rPr sz="2400" b="1" dirty="0">
                <a:solidFill>
                  <a:srgbClr val="0F0E0F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(a+b)*b(a+b)*a(a+b)*</a:t>
            </a:r>
            <a:r>
              <a:rPr sz="2400" spc="27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lang="en-US" sz="2400" i="1" spc="-180" dirty="0">
                <a:solidFill>
                  <a:srgbClr val="0F0E0F"/>
                </a:solidFill>
                <a:latin typeface="Arial"/>
                <a:cs typeface="Arial"/>
              </a:rPr>
              <a:t>≠</a:t>
            </a:r>
            <a:r>
              <a:rPr sz="2400" i="1" spc="465" dirty="0">
                <a:solidFill>
                  <a:srgbClr val="0F0E0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F0E0F"/>
                </a:solidFill>
                <a:latin typeface="Times New Roman"/>
                <a:cs typeface="Times New Roman"/>
              </a:rPr>
              <a:t>bb*aa*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	since</a:t>
            </a:r>
            <a:r>
              <a:rPr sz="2400" spc="15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the</a:t>
            </a:r>
            <a:r>
              <a:rPr sz="2400" spc="10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left</a:t>
            </a:r>
            <a:r>
              <a:rPr sz="2400" spc="17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includes</a:t>
            </a:r>
            <a:r>
              <a:rPr sz="2400" spc="254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0F0E0F"/>
                </a:solidFill>
                <a:latin typeface="Times New Roman"/>
                <a:cs typeface="Times New Roman"/>
              </a:rPr>
              <a:t>the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word</a:t>
            </a:r>
            <a:r>
              <a:rPr sz="2400" spc="17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aba,</a:t>
            </a:r>
            <a:r>
              <a:rPr sz="2400" spc="14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which</a:t>
            </a:r>
            <a:r>
              <a:rPr sz="2400" spc="204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the</a:t>
            </a:r>
            <a:r>
              <a:rPr sz="2400" spc="12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expression</a:t>
            </a:r>
            <a:r>
              <a:rPr sz="2400" spc="28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on</a:t>
            </a:r>
            <a:r>
              <a:rPr sz="2400" spc="12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the</a:t>
            </a:r>
            <a:r>
              <a:rPr sz="2400" spc="13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right</a:t>
            </a:r>
            <a:r>
              <a:rPr sz="2400" spc="17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side</a:t>
            </a:r>
            <a:r>
              <a:rPr sz="2400" spc="12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does</a:t>
            </a:r>
            <a:r>
              <a:rPr sz="2400" spc="12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F0E0F"/>
                </a:solidFill>
                <a:latin typeface="Times New Roman"/>
                <a:cs typeface="Times New Roman"/>
              </a:rPr>
              <a:t>not.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8" name="object 12">
            <a:extLst>
              <a:ext uri="{FF2B5EF4-FFF2-40B4-BE49-F238E27FC236}">
                <a16:creationId xmlns:a16="http://schemas.microsoft.com/office/drawing/2014/main" id="{FF3E4366-EDDC-5B8A-B1BF-8A5D8ECE81CE}"/>
              </a:ext>
            </a:extLst>
          </p:cNvPr>
          <p:cNvSpPr txBox="1"/>
          <p:nvPr/>
        </p:nvSpPr>
        <p:spPr>
          <a:xfrm>
            <a:off x="686490" y="4537055"/>
            <a:ext cx="1515432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b="1" spc="-10" dirty="0">
                <a:solidFill>
                  <a:srgbClr val="0F0E0F"/>
                </a:solidFill>
                <a:latin typeface="Times New Roman"/>
                <a:cs typeface="Times New Roman"/>
              </a:rPr>
              <a:t>Note: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13">
            <a:extLst>
              <a:ext uri="{FF2B5EF4-FFF2-40B4-BE49-F238E27FC236}">
                <a16:creationId xmlns:a16="http://schemas.microsoft.com/office/drawing/2014/main" id="{AE65D92E-DD5B-63BA-13BA-229C1D2B7B65}"/>
              </a:ext>
            </a:extLst>
          </p:cNvPr>
          <p:cNvSpPr txBox="1"/>
          <p:nvPr/>
        </p:nvSpPr>
        <p:spPr>
          <a:xfrm>
            <a:off x="1579818" y="4540362"/>
            <a:ext cx="11104191" cy="2172069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5240" marR="501015" indent="12065">
              <a:lnSpc>
                <a:spcPct val="150000"/>
              </a:lnSpc>
              <a:spcBef>
                <a:spcPts val="75"/>
              </a:spcBef>
            </a:pP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(a+b)*</a:t>
            </a:r>
            <a:r>
              <a:rPr sz="2400" spc="16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=</a:t>
            </a:r>
            <a:r>
              <a:rPr sz="2400" spc="11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(a+b)*</a:t>
            </a:r>
            <a:r>
              <a:rPr sz="2400" spc="16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+</a:t>
            </a:r>
            <a:r>
              <a:rPr sz="2400" spc="15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F0E0F"/>
                </a:solidFill>
                <a:latin typeface="Times New Roman"/>
                <a:cs typeface="Times New Roman"/>
              </a:rPr>
              <a:t>(a+b)* </a:t>
            </a:r>
            <a:endParaRPr lang="en-US" sz="2400" spc="-10" dirty="0">
              <a:solidFill>
                <a:srgbClr val="0F0E0F"/>
              </a:solidFill>
              <a:latin typeface="Times New Roman"/>
              <a:cs typeface="Times New Roman"/>
            </a:endParaRPr>
          </a:p>
          <a:p>
            <a:pPr marL="15240" marR="501015" indent="12065">
              <a:lnSpc>
                <a:spcPct val="150000"/>
              </a:lnSpc>
              <a:spcBef>
                <a:spcPts val="75"/>
              </a:spcBef>
            </a:pP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(a+b)*</a:t>
            </a:r>
            <a:r>
              <a:rPr sz="2400" spc="15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=</a:t>
            </a:r>
            <a:r>
              <a:rPr sz="2400" spc="14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F0E0F"/>
                </a:solidFill>
                <a:latin typeface="Times New Roman"/>
                <a:cs typeface="Times New Roman"/>
              </a:rPr>
              <a:t>(a+b)*(a+b)*</a:t>
            </a:r>
            <a:endParaRPr sz="2400" dirty="0">
              <a:latin typeface="Times New Roman"/>
              <a:cs typeface="Times New Roman"/>
            </a:endParaRPr>
          </a:p>
          <a:p>
            <a:pPr marL="55244" marR="5080" indent="-43180">
              <a:lnSpc>
                <a:spcPct val="150000"/>
              </a:lnSpc>
              <a:spcBef>
                <a:spcPts val="25"/>
              </a:spcBef>
            </a:pP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(a+b)*</a:t>
            </a:r>
            <a:r>
              <a:rPr sz="2400" spc="12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=</a:t>
            </a:r>
            <a:r>
              <a:rPr sz="2400" spc="105" dirty="0">
                <a:solidFill>
                  <a:srgbClr val="0F0E0F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a(a+b)*</a:t>
            </a:r>
            <a:r>
              <a:rPr sz="2400" spc="18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spc="50" dirty="0">
                <a:solidFill>
                  <a:srgbClr val="0F0E0F"/>
                </a:solidFill>
                <a:latin typeface="Times New Roman"/>
                <a:cs typeface="Times New Roman"/>
              </a:rPr>
              <a:t>+</a:t>
            </a:r>
            <a:r>
              <a:rPr sz="2400" spc="13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b(a+b)*</a:t>
            </a:r>
            <a:r>
              <a:rPr sz="2400" spc="14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+</a:t>
            </a:r>
            <a:r>
              <a:rPr sz="2400" spc="14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lang="el-GR" sz="2400" spc="-25" dirty="0">
                <a:solidFill>
                  <a:srgbClr val="111111"/>
                </a:solidFill>
                <a:latin typeface="Times New Roman"/>
                <a:cs typeface="Times New Roman"/>
              </a:rPr>
              <a:t>Λ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endParaRPr lang="en-US" sz="2400" dirty="0">
              <a:solidFill>
                <a:srgbClr val="0F0E0F"/>
              </a:solidFill>
              <a:latin typeface="Times New Roman"/>
              <a:cs typeface="Times New Roman"/>
            </a:endParaRPr>
          </a:p>
          <a:p>
            <a:pPr marL="55244" marR="5080" indent="-43180">
              <a:lnSpc>
                <a:spcPct val="150000"/>
              </a:lnSpc>
              <a:spcBef>
                <a:spcPts val="25"/>
              </a:spcBef>
            </a:pP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(a+b)*</a:t>
            </a:r>
            <a:r>
              <a:rPr sz="2400" spc="21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=</a:t>
            </a:r>
            <a:r>
              <a:rPr sz="2400" spc="23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(a+b)*ab(a+b)*</a:t>
            </a:r>
            <a:r>
              <a:rPr sz="2400" spc="15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+</a:t>
            </a:r>
            <a:r>
              <a:rPr sz="2400" spc="26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F0E0F"/>
                </a:solidFill>
                <a:latin typeface="Times New Roman"/>
                <a:cs typeface="Times New Roman"/>
              </a:rPr>
              <a:t>b*a*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0" name="object 14">
            <a:extLst>
              <a:ext uri="{FF2B5EF4-FFF2-40B4-BE49-F238E27FC236}">
                <a16:creationId xmlns:a16="http://schemas.microsoft.com/office/drawing/2014/main" id="{00BC5759-EB78-965D-477B-FD05A746B8DD}"/>
              </a:ext>
            </a:extLst>
          </p:cNvPr>
          <p:cNvSpPr txBox="1"/>
          <p:nvPr/>
        </p:nvSpPr>
        <p:spPr>
          <a:xfrm>
            <a:off x="732641" y="6816261"/>
            <a:ext cx="11104191" cy="735266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indent="-635">
              <a:lnSpc>
                <a:spcPct val="101499"/>
              </a:lnSpc>
              <a:spcBef>
                <a:spcPts val="80"/>
              </a:spcBef>
            </a:pPr>
            <a:r>
              <a:rPr sz="2400" b="1" dirty="0">
                <a:solidFill>
                  <a:srgbClr val="0F0E0F"/>
                </a:solidFill>
                <a:latin typeface="Times New Roman"/>
                <a:cs typeface="Times New Roman"/>
              </a:rPr>
              <a:t>Note:</a:t>
            </a:r>
            <a:r>
              <a:rPr sz="2400" b="1" spc="110" dirty="0">
                <a:solidFill>
                  <a:srgbClr val="0F0E0F"/>
                </a:solidFill>
                <a:latin typeface="Times New Roman"/>
                <a:cs typeface="Times New Roman"/>
              </a:rPr>
              <a:t> 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usually</a:t>
            </a:r>
            <a:r>
              <a:rPr sz="2400" spc="18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when</a:t>
            </a:r>
            <a:r>
              <a:rPr sz="2400" spc="114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spc="60" dirty="0">
                <a:solidFill>
                  <a:srgbClr val="0F0E0F"/>
                </a:solidFill>
                <a:latin typeface="Times New Roman"/>
                <a:cs typeface="Times New Roman"/>
              </a:rPr>
              <a:t>we</a:t>
            </a:r>
            <a:r>
              <a:rPr sz="2400" spc="10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employ</a:t>
            </a:r>
            <a:r>
              <a:rPr sz="2400" spc="20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the</a:t>
            </a:r>
            <a:r>
              <a:rPr sz="2400" spc="8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star</a:t>
            </a:r>
            <a:r>
              <a:rPr sz="2400" spc="12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operation</a:t>
            </a:r>
            <a:r>
              <a:rPr sz="2400" spc="15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spc="60" dirty="0">
                <a:solidFill>
                  <a:srgbClr val="0F0E0F"/>
                </a:solidFill>
                <a:latin typeface="Times New Roman"/>
                <a:cs typeface="Times New Roman"/>
              </a:rPr>
              <a:t>we</a:t>
            </a:r>
            <a:r>
              <a:rPr sz="2400" spc="11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are</a:t>
            </a:r>
            <a:r>
              <a:rPr sz="2400" spc="9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defining</a:t>
            </a:r>
            <a:r>
              <a:rPr sz="2400" spc="17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0F0E0F"/>
                </a:solidFill>
                <a:latin typeface="Times New Roman"/>
                <a:cs typeface="Times New Roman"/>
              </a:rPr>
              <a:t>an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infinite</a:t>
            </a:r>
            <a:r>
              <a:rPr sz="2400" spc="22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language.</a:t>
            </a:r>
            <a:r>
              <a:rPr sz="2400" spc="23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We</a:t>
            </a:r>
            <a:r>
              <a:rPr sz="2400" spc="15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can</a:t>
            </a:r>
            <a:r>
              <a:rPr sz="2400" spc="13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represent</a:t>
            </a:r>
            <a:r>
              <a:rPr sz="2400" spc="30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a</a:t>
            </a:r>
            <a:r>
              <a:rPr sz="2400" spc="13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finite</a:t>
            </a:r>
            <a:r>
              <a:rPr sz="2400" spc="13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language</a:t>
            </a:r>
            <a:r>
              <a:rPr sz="2400" spc="23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by</a:t>
            </a:r>
            <a:r>
              <a:rPr sz="2400" spc="21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using</a:t>
            </a:r>
            <a:r>
              <a:rPr sz="2400" spc="140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F0E0F"/>
                </a:solidFill>
                <a:latin typeface="Times New Roman"/>
                <a:cs typeface="Times New Roman"/>
              </a:rPr>
              <a:t>the</a:t>
            </a:r>
            <a:r>
              <a:rPr sz="2400" spc="135" dirty="0">
                <a:solidFill>
                  <a:srgbClr val="0F0E0F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F0E0F"/>
                </a:solidFill>
                <a:latin typeface="Times New Roman"/>
                <a:cs typeface="Times New Roman"/>
              </a:rPr>
              <a:t>plus </a:t>
            </a:r>
            <a:r>
              <a:rPr sz="2400" spc="-10" dirty="0">
                <a:solidFill>
                  <a:srgbClr val="0F0E0F"/>
                </a:solidFill>
                <a:latin typeface="Times New Roman"/>
                <a:cs typeface="Times New Roman"/>
              </a:rPr>
              <a:t>alone.</a:t>
            </a:r>
            <a:endParaRPr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4286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3984</TotalTime>
  <Words>985</Words>
  <Application>Microsoft Office PowerPoint</Application>
  <PresentationFormat>Custom</PresentationFormat>
  <Paragraphs>81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Algerian</vt:lpstr>
      <vt:lpstr>Arial</vt:lpstr>
      <vt:lpstr>Arial</vt:lpstr>
      <vt:lpstr>Bookman Old Style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SBT</dc:creator>
  <cp:lastModifiedBy>S I N O</cp:lastModifiedBy>
  <cp:revision>43</cp:revision>
  <dcterms:created xsi:type="dcterms:W3CDTF">2022-09-13T07:12:59Z</dcterms:created>
  <dcterms:modified xsi:type="dcterms:W3CDTF">2023-09-27T20:53:08Z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2022-09-13T00:00:00Z</vt:filetime>
  </property>
  <property fmtid="{D5CDD505-2E9C-101B-9397-08002B2CF9AE}" pid="3" name="Producer">
    <vt:lpwstr>iLovePDF</vt:lpwstr>
  </property>
</Properties>
</file>