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61" r:id="rId3"/>
    <p:sldId id="270" r:id="rId4"/>
    <p:sldId id="262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11C65-D188-49DF-8BE4-031A575404E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D8A4D-99FB-4033-8001-EC3D9CF1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2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FD0C-3B06-4106-83D0-E32E9B4A18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Dr. Sarah B. Aziz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Subject: Course Outlines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6461-8AFC-0DDD-4C42-09C0747A6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F8C1B-397C-DC04-3CFE-AE674CEE9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1DDCB-4FC3-A5BE-26EF-0EE1296B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4962D-8DD1-7D19-F7AB-55037F84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6144C-DAEF-8F5C-C909-D644E232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1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9A38-2CF2-889D-E430-0EC45D89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3E5C7-5ED2-A3DE-A1A4-0D512EFB4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EE58F-10B4-C612-B8C9-7C9A78DA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55D4E-C0E2-00A2-CA5D-A5850FA1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D7227-4AEA-F0A0-8EC9-F207B424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5F34C-CF81-F16F-7D10-7E479B7E7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EFD26-3BA4-CC88-E17D-9C1F8603E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B389-4D56-0FCE-D2E7-C2E6BB88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2D07D-5C55-F406-EE36-2BCB8EC1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F02FC-91FA-9776-EF3E-FAF13FB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7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47F8-CBD4-F2B1-4BB1-4A9F8922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369A-166F-F6ED-FF0F-7C044F72B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73221-30A7-0BA7-0FA7-E6C469C19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15DC9-4892-08DD-83BA-41B678DF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238EF-212B-38BA-1D03-93FA7DC7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4625-E292-87AD-A99A-A48CE22F2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5451A-EB45-DDD6-02B4-1F9A90753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AC372-217C-CED8-0FE7-C407C8F5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DE914-3F11-62CD-74E2-481EC16D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C7A67-67D7-EA00-7A2A-9E9C914B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4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27F6-5236-66FB-E067-32C9E71E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B0AB5-61BD-0130-9184-2E467BE8C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5F406-6643-B1D1-083E-690ACC9A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2398C-5DBF-FC88-652A-C639DE74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C11F3-A5F0-9B2F-0496-C471D423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4BFD5-36DA-9FEE-8EC4-4F749F6B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3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588D5-3F52-3497-F2FF-EB186CDE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8746-E8FC-4390-44F3-C8B0967A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80F7C-FA84-BE9E-E33B-FFE641D7A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DC631-4973-45C6-6E11-9B22331FE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4BF1F-5DF7-5BF0-D1A8-F3CDF4A25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B1F3E-9A8B-2AEA-839D-CA2570CC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538C43-8729-B690-2541-C75C0118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F09FC0-3BAA-CF54-9F99-E27EED51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6714-FAC9-809B-445E-B8D24280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57CAC-77A3-E29A-E0ED-EEFE82A47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9ED9A-F146-2D94-52EE-619AF7596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29E44-BEF3-A938-7AF8-EA977634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78EFD1-E353-9C03-749D-EC8CBDB6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00BF2-E130-4369-891C-E720868B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412C1-203D-437E-A018-68C31293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6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E2BDA-5704-EA67-3841-6FD61B42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D1F6-8647-3591-37B8-861228E1D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52A60-E4DF-4E36-E134-813FDB2FE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7A934-D2E2-3693-FF18-F6760C7F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C3392-9F13-1F1C-1EB0-480C0AA6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EF3F7-1951-A08C-188E-9F60CCB0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5BE3-1D1D-72D6-A7BB-E03E2340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1867A-C7E2-817F-E949-9DA777D95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160CA-C66D-6986-7C8D-99F8CA793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CC49D-6757-20F2-D470-69AAAB31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E9ABC-00DD-2900-764D-9B8F85DC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4F453-3891-A4C5-C14B-70332FAC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F6536-01C2-FC23-2E6C-8DD9954F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D016C-78A8-DA06-4991-0C677993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E97FD-F2CB-BF57-DBD5-F8819586B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6336-4162-4058-8252-94FEA6CFD9E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0ADE8-ABEC-5CA6-64B6-E1CBF781A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4D851-FC58-215E-DE83-B644A0E70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48D5-4F8E-433D-A18E-99AA7ACC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168533"/>
            <a:ext cx="9144000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Computation Theory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COURSE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Under Graduated Degree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Second stage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Academic Year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2023/2024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Lecturer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cs typeface="Arial" pitchFamily="34" charset="0"/>
              </a:rPr>
              <a:t>Mr. Hawkar Kheder Shaikha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MSc in Computer Science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Email: hawker.shaiha@su.edu.kr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52400"/>
          <a:ext cx="6096000" cy="9715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 err="1">
                          <a:latin typeface="Bookman Old Style"/>
                          <a:ea typeface="Times New Roman"/>
                        </a:rPr>
                        <a:t>Salahadden-Hawler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Science College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Computer Department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676" y="218785"/>
            <a:ext cx="802172" cy="22418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1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0848" y="332409"/>
            <a:ext cx="7641797" cy="183617"/>
          </a:xfrm>
          <a:prstGeom prst="rect">
            <a:avLst/>
          </a:prstGeom>
        </p:spPr>
        <p:txBody>
          <a:bodyPr vert="horz" wrap="square" lIns="0" tIns="15153" rIns="0" bIns="0" rtlCol="0">
            <a:spAutoFit/>
          </a:bodyPr>
          <a:lstStyle/>
          <a:p>
            <a:pPr marL="8659" marR="3464" indent="1732">
              <a:lnSpc>
                <a:spcPts val="1002"/>
              </a:lnSpc>
              <a:spcBef>
                <a:spcPts val="119"/>
              </a:spcBef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L={abba</a:t>
            </a:r>
            <a:r>
              <a:rPr sz="2400" spc="8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baaa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bbbb}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L=language(abba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sz="2400" spc="9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baaa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bbbb)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739" y="736869"/>
            <a:ext cx="682271" cy="22418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1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8327" y="878022"/>
            <a:ext cx="7599240" cy="194296"/>
          </a:xfrm>
          <a:prstGeom prst="rect">
            <a:avLst/>
          </a:prstGeom>
        </p:spPr>
        <p:txBody>
          <a:bodyPr vert="horz" wrap="square" lIns="0" tIns="13855" rIns="0" bIns="0" rtlCol="0">
            <a:spAutoFit/>
          </a:bodyPr>
          <a:lstStyle/>
          <a:p>
            <a:pPr marL="10391" marR="3464" indent="-2165">
              <a:lnSpc>
                <a:spcPts val="1016"/>
              </a:lnSpc>
              <a:spcBef>
                <a:spcPts val="109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L={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aa</a:t>
            </a:r>
            <a:r>
              <a:rPr sz="28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4" dirty="0">
                <a:solidFill>
                  <a:srgbClr val="111111"/>
                </a:solidFill>
                <a:latin typeface="Times New Roman"/>
                <a:cs typeface="Times New Roman"/>
              </a:rPr>
              <a:t>bbb}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L=language(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sz="2800" spc="116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+ a+</a:t>
            </a:r>
            <a:r>
              <a:rPr sz="2800" spc="24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aa</a:t>
            </a:r>
            <a:r>
              <a:rPr sz="28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4" dirty="0">
                <a:solidFill>
                  <a:srgbClr val="111111"/>
                </a:solidFill>
                <a:latin typeface="Times New Roman"/>
                <a:cs typeface="Times New Roman"/>
              </a:rPr>
              <a:t>bbb)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7587" y="1703328"/>
            <a:ext cx="11589823" cy="4755060"/>
          </a:xfrm>
          <a:prstGeom prst="rect">
            <a:avLst/>
          </a:prstGeom>
        </p:spPr>
        <p:txBody>
          <a:bodyPr vert="horz" wrap="square" lIns="0" tIns="15153" rIns="0" bIns="0" rtlCol="0">
            <a:spAutoFit/>
          </a:bodyPr>
          <a:lstStyle/>
          <a:p>
            <a:pPr marL="45892" marR="948145" indent="-2598">
              <a:spcBef>
                <a:spcPts val="119"/>
              </a:spcBef>
              <a:tabLst>
                <a:tab pos="623871" algn="l"/>
              </a:tabLst>
            </a:pPr>
            <a:r>
              <a:rPr sz="2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24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L={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2400" spc="24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bb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abb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bbb</a:t>
            </a:r>
            <a:r>
              <a:rPr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abbb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bbbb</a:t>
            </a:r>
            <a:r>
              <a:rPr sz="2400" spc="8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sz="2400" spc="-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} </a:t>
            </a:r>
            <a:endParaRPr lang="en-US" sz="2400" spc="-34" dirty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 marL="45892" marR="948145" indent="-2598">
              <a:spcBef>
                <a:spcPts val="119"/>
              </a:spcBef>
              <a:tabLst>
                <a:tab pos="623871" algn="l"/>
              </a:tabLst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define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using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i="1" spc="44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*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i="1" spc="-17" dirty="0">
                <a:solidFill>
                  <a:srgbClr val="111111"/>
                </a:solidFill>
                <a:latin typeface="Times New Roman"/>
                <a:cs typeface="Times New Roman"/>
              </a:rPr>
              <a:t>ab*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34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44160"/>
            <a:r>
              <a:rPr sz="2400" b="1" spc="-7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endParaRPr sz="2400" dirty="0">
              <a:latin typeface="Times New Roman"/>
              <a:cs typeface="Times New Roman"/>
            </a:endParaRPr>
          </a:p>
          <a:p>
            <a:pPr marL="41130" indent="287907"/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expressions</a:t>
            </a:r>
            <a:r>
              <a:rPr sz="24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defined</a:t>
            </a:r>
            <a:r>
              <a:rPr sz="2400" spc="10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following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rules:</a:t>
            </a:r>
            <a:endParaRPr sz="2400" dirty="0">
              <a:latin typeface="Times New Roman"/>
              <a:cs typeface="Times New Roman"/>
            </a:endParaRPr>
          </a:p>
          <a:p>
            <a:pPr marL="41130"/>
            <a:r>
              <a:rPr sz="2400" b="1" spc="37" dirty="0">
                <a:solidFill>
                  <a:srgbClr val="111111"/>
                </a:solidFill>
                <a:latin typeface="Times New Roman"/>
                <a:cs typeface="Times New Roman"/>
              </a:rPr>
              <a:t>Rulel: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every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letter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400" spc="-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Σ</a:t>
            </a:r>
            <a:r>
              <a:rPr sz="4000" i="1" spc="-116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made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into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expression,</a:t>
            </a:r>
            <a:r>
              <a:rPr sz="2400" spc="10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400472"/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expression.</a:t>
            </a:r>
            <a:endParaRPr sz="2400" dirty="0">
              <a:latin typeface="Times New Roman"/>
              <a:cs typeface="Times New Roman"/>
            </a:endParaRPr>
          </a:p>
          <a:p>
            <a:pPr marL="402637" marR="20781" indent="-361507">
              <a:spcBef>
                <a:spcPts val="17"/>
              </a:spcBef>
            </a:pPr>
            <a:r>
              <a:rPr sz="2400" b="1" dirty="0">
                <a:solidFill>
                  <a:srgbClr val="111111"/>
                </a:solidFill>
                <a:latin typeface="Times New Roman"/>
                <a:cs typeface="Times New Roman"/>
              </a:rPr>
              <a:t>Rule2:</a:t>
            </a:r>
            <a:r>
              <a:rPr sz="2400" b="1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sz="2400" spc="-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r1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r2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expressions,</a:t>
            </a:r>
            <a:r>
              <a:rPr sz="2400" spc="9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so are:</a:t>
            </a:r>
            <a:r>
              <a:rPr sz="2400" spc="2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(rl)</a:t>
            </a:r>
            <a:r>
              <a:rPr sz="2400" spc="126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rlr2</a:t>
            </a:r>
            <a:r>
              <a:rPr sz="2400" spc="139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r1+r2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rl</a:t>
            </a:r>
            <a:r>
              <a:rPr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7" dirty="0">
                <a:solidFill>
                  <a:srgbClr val="111111"/>
                </a:solidFill>
                <a:latin typeface="Arial"/>
                <a:cs typeface="Arial"/>
              </a:rPr>
              <a:t>*.</a:t>
            </a:r>
            <a:endParaRPr sz="2800" dirty="0">
              <a:latin typeface="Arial"/>
              <a:cs typeface="Arial"/>
            </a:endParaRPr>
          </a:p>
          <a:p>
            <a:pPr marL="43294"/>
            <a:r>
              <a:rPr sz="2400" b="1" dirty="0">
                <a:solidFill>
                  <a:srgbClr val="111111"/>
                </a:solidFill>
                <a:latin typeface="Times New Roman"/>
                <a:cs typeface="Times New Roman"/>
              </a:rPr>
              <a:t>Rule3:</a:t>
            </a:r>
            <a:r>
              <a:rPr sz="2400" b="1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nothing</a:t>
            </a:r>
            <a:r>
              <a:rPr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else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expression.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17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43727">
              <a:spcBef>
                <a:spcPts val="3"/>
              </a:spcBef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Remember</a:t>
            </a:r>
            <a:r>
              <a:rPr sz="24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rl+=rlrl</a:t>
            </a:r>
            <a:r>
              <a:rPr sz="2400" spc="-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*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6F962-4613-2FFC-7278-9910D5F1CC63}"/>
              </a:ext>
            </a:extLst>
          </p:cNvPr>
          <p:cNvSpPr txBox="1"/>
          <p:nvPr/>
        </p:nvSpPr>
        <p:spPr>
          <a:xfrm>
            <a:off x="245660" y="303162"/>
            <a:ext cx="1160544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160"/>
            <a:r>
              <a:rPr lang="en-US" sz="2400" b="1" spc="-7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endParaRPr lang="en-US" sz="2400" dirty="0">
              <a:latin typeface="Times New Roman"/>
              <a:cs typeface="Times New Roman"/>
            </a:endParaRPr>
          </a:p>
          <a:p>
            <a:pPr marL="44160" marR="114730" indent="283578">
              <a:spcBef>
                <a:spcPts val="41"/>
              </a:spcBef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lang="en-US"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r>
              <a:rPr lang="en-US"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lang="en-US"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lang="en-US"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lang="en-US" sz="2400" spc="-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sets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lang="en-US" sz="2400" spc="-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strings</a:t>
            </a:r>
            <a:r>
              <a:rPr lang="en-US"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lang="en-US"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letters</a:t>
            </a:r>
            <a:r>
              <a:rPr lang="en-US"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(whether</a:t>
            </a:r>
            <a:r>
              <a:rPr lang="en-US"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they</a:t>
            </a:r>
            <a:r>
              <a:rPr lang="en-US"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lang="en-US"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finite</a:t>
            </a:r>
            <a:r>
              <a:rPr lang="en-US"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or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infinite</a:t>
            </a:r>
            <a:r>
              <a:rPr lang="en-US" sz="2400" spc="8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sets),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lang="en-US"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define</a:t>
            </a:r>
            <a:r>
              <a:rPr lang="en-US"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lang="en-US"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product</a:t>
            </a:r>
            <a:r>
              <a:rPr lang="en-US"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lang="en-US"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lang="en-US"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strings</a:t>
            </a:r>
            <a:r>
              <a:rPr lang="en-US" sz="2400" spc="11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of letters</a:t>
            </a:r>
            <a:r>
              <a:rPr lang="en-US"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lang="en-US"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be: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ST={all</a:t>
            </a:r>
            <a:r>
              <a:rPr lang="en-US"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combination</a:t>
            </a:r>
            <a:r>
              <a:rPr lang="en-US" sz="24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lang="en-US"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string</a:t>
            </a:r>
            <a:r>
              <a:rPr lang="en-US"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lang="en-US"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r>
              <a:rPr lang="en-US" sz="2400" spc="-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concatenated</a:t>
            </a:r>
            <a:r>
              <a:rPr lang="en-US" sz="2400" spc="10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lang="en-US"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400" spc="-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string</a:t>
            </a:r>
            <a:r>
              <a:rPr lang="en-US"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14" dirty="0">
                <a:solidFill>
                  <a:srgbClr val="111111"/>
                </a:solidFill>
                <a:latin typeface="Times New Roman"/>
                <a:cs typeface="Times New Roman"/>
              </a:rPr>
              <a:t>from </a:t>
            </a:r>
            <a:r>
              <a:rPr lang="en-US" sz="2400" spc="-17" dirty="0">
                <a:solidFill>
                  <a:srgbClr val="111111"/>
                </a:solidFill>
                <a:latin typeface="Arial"/>
                <a:cs typeface="Arial"/>
              </a:rPr>
              <a:t>T}</a:t>
            </a:r>
            <a:endParaRPr lang="en-US" sz="2400" dirty="0">
              <a:latin typeface="Arial"/>
              <a:cs typeface="Arial"/>
            </a:endParaRPr>
          </a:p>
          <a:p>
            <a:pPr marL="45892">
              <a:tabLst>
                <a:tab pos="516501" algn="l"/>
              </a:tabLst>
            </a:pPr>
            <a:r>
              <a:rPr lang="en-US" sz="2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4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lang="en-US"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S={a</a:t>
            </a:r>
            <a:r>
              <a:rPr lang="en-US" sz="2400" spc="5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aa</a:t>
            </a:r>
            <a:r>
              <a:rPr lang="en-US"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aaa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r>
              <a:rPr lang="en-US"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T={bb</a:t>
            </a:r>
            <a:r>
              <a:rPr lang="en-US"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14" dirty="0" err="1">
                <a:solidFill>
                  <a:srgbClr val="111111"/>
                </a:solidFill>
                <a:latin typeface="Times New Roman"/>
                <a:cs typeface="Times New Roman"/>
              </a:rPr>
              <a:t>bbb</a:t>
            </a:r>
            <a:r>
              <a:rPr lang="en-US" sz="2400" spc="-14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pPr marL="43294" marR="513903" indent="3031">
              <a:spcBef>
                <a:spcPts val="48"/>
              </a:spcBef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lang="en-US"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ST={abb</a:t>
            </a:r>
            <a:r>
              <a:rPr lang="en-US" sz="2400" spc="9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abbb</a:t>
            </a:r>
            <a:r>
              <a:rPr lang="en-US"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aabb</a:t>
            </a:r>
            <a:r>
              <a:rPr lang="en-US"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aabbb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aaabb</a:t>
            </a:r>
            <a:r>
              <a:rPr lang="en-US"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aaabbb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} </a:t>
            </a:r>
          </a:p>
          <a:p>
            <a:pPr marL="43294" marR="513903" indent="3031">
              <a:spcBef>
                <a:spcPts val="48"/>
              </a:spcBef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a+aa+aaa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)(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bb+bbb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)=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abb+abbb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lang="en-US" sz="2400" spc="24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aabb+aabbb+aaabb+aaabbb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pPr marL="44160" marR="1279780" indent="-866">
              <a:tabLst>
                <a:tab pos="516501" algn="l"/>
              </a:tabLst>
            </a:pPr>
            <a:r>
              <a:rPr lang="en-US" sz="2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4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lang="en-US"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P={a</a:t>
            </a:r>
            <a:r>
              <a:rPr lang="en-US"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bb</a:t>
            </a:r>
            <a:r>
              <a:rPr lang="en-US"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bab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r>
              <a:rPr lang="en-US"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Q={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sz="2400" spc="7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bbbb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r>
              <a:rPr lang="en-US" sz="2400" spc="3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</a:p>
          <a:p>
            <a:pPr marL="44160" marR="1279780" indent="-866">
              <a:tabLst>
                <a:tab pos="516501" algn="l"/>
              </a:tabLst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lang="en-US"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PQ={a</a:t>
            </a:r>
            <a:r>
              <a:rPr lang="en-US"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bb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bab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abbbb</a:t>
            </a:r>
            <a:r>
              <a:rPr lang="en-US"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bbbbbb</a:t>
            </a:r>
            <a:r>
              <a:rPr lang="en-US"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babbbbb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pPr marL="43294"/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a+bb+bab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)(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bbbb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)=a+bb+bab+ab</a:t>
            </a:r>
            <a:r>
              <a:rPr lang="en-US" sz="2400" spc="-10" baseline="35947" dirty="0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+b</a:t>
            </a:r>
            <a:r>
              <a:rPr lang="en-US" sz="2400" spc="-10" baseline="35947" dirty="0">
                <a:solidFill>
                  <a:srgbClr val="111111"/>
                </a:solidFill>
                <a:latin typeface="Times New Roman"/>
                <a:cs typeface="Times New Roman"/>
              </a:rPr>
              <a:t>6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+bab</a:t>
            </a:r>
            <a:r>
              <a:rPr lang="en-US" sz="2400" spc="-10" baseline="35947" dirty="0">
                <a:solidFill>
                  <a:srgbClr val="111111"/>
                </a:solidFill>
                <a:latin typeface="Times New Roman"/>
                <a:cs typeface="Times New Roman"/>
              </a:rPr>
              <a:t>5</a:t>
            </a:r>
          </a:p>
          <a:p>
            <a:pPr marL="43294"/>
            <a:endParaRPr lang="en-US" sz="2400" dirty="0">
              <a:latin typeface="Times New Roman"/>
              <a:cs typeface="Times New Roman"/>
            </a:endParaRPr>
          </a:p>
          <a:p>
            <a:pPr marL="46325" marR="984079" indent="1299">
              <a:tabLst>
                <a:tab pos="518666" algn="l"/>
              </a:tabLst>
            </a:pPr>
            <a:r>
              <a:rPr lang="en-US" sz="2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4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lang="en-US"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if M={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 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x xx}</a:t>
            </a:r>
            <a:r>
              <a:rPr lang="en-US"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N={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 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y </a:t>
            </a:r>
            <a:r>
              <a:rPr lang="en-US" sz="2400" spc="68" dirty="0" err="1">
                <a:solidFill>
                  <a:srgbClr val="111111"/>
                </a:solidFill>
                <a:latin typeface="Times New Roman"/>
                <a:cs typeface="Times New Roman"/>
              </a:rPr>
              <a:t>yy</a:t>
            </a:r>
            <a:r>
              <a:rPr lang="en-US"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68" dirty="0" err="1">
                <a:solidFill>
                  <a:srgbClr val="111111"/>
                </a:solidFill>
                <a:latin typeface="Times New Roman"/>
                <a:cs typeface="Times New Roman"/>
              </a:rPr>
              <a:t>yyy</a:t>
            </a:r>
            <a:r>
              <a:rPr lang="en-US"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68" dirty="0" err="1">
                <a:solidFill>
                  <a:srgbClr val="111111"/>
                </a:solidFill>
                <a:latin typeface="Times New Roman"/>
                <a:cs typeface="Times New Roman"/>
              </a:rPr>
              <a:t>yyyy</a:t>
            </a:r>
            <a:r>
              <a:rPr lang="en-US" sz="2400" spc="8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...} </a:t>
            </a:r>
          </a:p>
          <a:p>
            <a:pPr marL="46325" marR="984079" indent="1299">
              <a:tabLst>
                <a:tab pos="518666" algn="l"/>
              </a:tabLst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lang="en-US"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MN={</a:t>
            </a:r>
            <a:r>
              <a:rPr lang="el-GR" sz="2400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 y</a:t>
            </a:r>
            <a:r>
              <a:rPr lang="en-US"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yy</a:t>
            </a:r>
            <a:r>
              <a:rPr lang="en-US"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yyy</a:t>
            </a:r>
            <a:r>
              <a:rPr lang="en-US"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yyyy</a:t>
            </a:r>
            <a:r>
              <a:rPr lang="en-US" sz="2400" spc="12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endParaRPr lang="en-US" sz="2400" dirty="0">
              <a:latin typeface="Times New Roman"/>
              <a:cs typeface="Times New Roman"/>
            </a:endParaRPr>
          </a:p>
          <a:p>
            <a:pPr marL="600491"/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lang="en-US"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xy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37" dirty="0" err="1">
                <a:solidFill>
                  <a:srgbClr val="111111"/>
                </a:solidFill>
                <a:latin typeface="Arial"/>
                <a:cs typeface="Arial"/>
              </a:rPr>
              <a:t>xyy</a:t>
            </a:r>
            <a:r>
              <a:rPr lang="en-US" sz="2400" spc="2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lang="en-US" sz="2400" spc="41" dirty="0" err="1">
                <a:solidFill>
                  <a:srgbClr val="111111"/>
                </a:solidFill>
                <a:latin typeface="Arial"/>
                <a:cs typeface="Arial"/>
              </a:rPr>
              <a:t>xyyy</a:t>
            </a:r>
            <a:r>
              <a:rPr lang="en-US" sz="2400" spc="14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lang="en-US" sz="2400" spc="37" dirty="0" err="1">
                <a:solidFill>
                  <a:srgbClr val="111111"/>
                </a:solidFill>
                <a:latin typeface="Arial"/>
                <a:cs typeface="Arial"/>
              </a:rPr>
              <a:t>xyyyy</a:t>
            </a:r>
            <a:r>
              <a:rPr lang="en-US" sz="2400" spc="7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lang="en-US" sz="2400" spc="-17" dirty="0">
                <a:solidFill>
                  <a:srgbClr val="111111"/>
                </a:solidFill>
                <a:latin typeface="Arial"/>
                <a:cs typeface="Arial"/>
              </a:rPr>
              <a:t>...</a:t>
            </a:r>
            <a:endParaRPr lang="en-US" sz="2400" dirty="0">
              <a:latin typeface="Arial"/>
              <a:cs typeface="Arial"/>
            </a:endParaRPr>
          </a:p>
          <a:p>
            <a:pPr marL="42861" marR="1325239" indent="554600">
              <a:spcBef>
                <a:spcPts val="3"/>
              </a:spcBef>
            </a:pP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xx</a:t>
            </a:r>
            <a:r>
              <a:rPr lang="en-US" sz="2400" spc="-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xxy</a:t>
            </a:r>
            <a:r>
              <a:rPr lang="en-US"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xxyy</a:t>
            </a:r>
            <a:r>
              <a:rPr lang="en-US"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xxyyy</a:t>
            </a:r>
            <a:r>
              <a:rPr lang="en-US"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xxyyyy</a:t>
            </a:r>
            <a:r>
              <a:rPr lang="en-US" sz="2400" spc="106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}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Using</a:t>
            </a:r>
            <a:r>
              <a:rPr lang="en-US"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lang="en-US"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lang="en-US" sz="2400" spc="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lang="en-US"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could</a:t>
            </a:r>
            <a:r>
              <a:rPr lang="en-US"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write: </a:t>
            </a:r>
          </a:p>
          <a:p>
            <a:pPr marL="42861" marR="1325239" indent="554600">
              <a:spcBef>
                <a:spcPts val="3"/>
              </a:spcBef>
            </a:pP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x+xx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)(y*)=y*+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xy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*+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xxy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*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171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" y="338965"/>
            <a:ext cx="11887200" cy="556154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257">
              <a:spcBef>
                <a:spcPts val="68"/>
              </a:spcBef>
            </a:pPr>
            <a:r>
              <a:rPr sz="2400" b="1" spc="-7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endParaRPr sz="2400" dirty="0">
              <a:latin typeface="Times New Roman"/>
              <a:cs typeface="Times New Roman"/>
            </a:endParaRPr>
          </a:p>
          <a:p>
            <a:pPr marL="9525" marR="336830" indent="286608">
              <a:spcBef>
                <a:spcPts val="14"/>
              </a:spcBef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following</a:t>
            </a:r>
            <a:r>
              <a:rPr sz="2400" spc="5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rules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define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8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any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expression.</a:t>
            </a:r>
            <a:endParaRPr sz="2400" dirty="0">
              <a:latin typeface="Times New Roman"/>
              <a:cs typeface="Times New Roman"/>
            </a:endParaRPr>
          </a:p>
          <a:p>
            <a:pPr marL="8659"/>
            <a:r>
              <a:rPr sz="2400" b="1" spc="51" dirty="0">
                <a:solidFill>
                  <a:srgbClr val="111111"/>
                </a:solidFill>
                <a:latin typeface="Times New Roman"/>
                <a:cs typeface="Times New Roman"/>
              </a:rPr>
              <a:t>Rulel:</a:t>
            </a:r>
            <a:r>
              <a:rPr sz="2400" b="1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just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single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letter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one-letter</a:t>
            </a:r>
            <a:r>
              <a:rPr sz="2400" spc="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word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alone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9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4" dirty="0">
                <a:solidFill>
                  <a:srgbClr val="111111"/>
                </a:solidFill>
                <a:latin typeface="Times New Roman"/>
                <a:cs typeface="Times New Roman"/>
              </a:rPr>
              <a:t>with 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just{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},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one-word</a:t>
            </a:r>
            <a:r>
              <a:rPr sz="2400" spc="10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language.</a:t>
            </a:r>
            <a:endParaRPr sz="2400" dirty="0">
              <a:latin typeface="Times New Roman"/>
              <a:cs typeface="Times New Roman"/>
            </a:endParaRPr>
          </a:p>
          <a:p>
            <a:pPr marL="10391"/>
            <a:r>
              <a:rPr sz="2400" b="1" dirty="0">
                <a:solidFill>
                  <a:srgbClr val="111111"/>
                </a:solidFill>
                <a:latin typeface="Times New Roman"/>
                <a:cs typeface="Times New Roman"/>
              </a:rPr>
              <a:t>Rule2:</a:t>
            </a:r>
            <a:r>
              <a:rPr sz="2400" b="1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rl</a:t>
            </a:r>
            <a:r>
              <a:rPr sz="2400" spc="266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9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Ll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sz="2400" spc="27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r2</a:t>
            </a:r>
            <a:r>
              <a:rPr lang="en-US"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7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7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L2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then:</a:t>
            </a:r>
            <a:endParaRPr sz="2400" dirty="0">
              <a:latin typeface="Times New Roman"/>
              <a:cs typeface="Times New Roman"/>
            </a:endParaRPr>
          </a:p>
          <a:p>
            <a:pPr marL="296566" marR="102175" indent="-142005">
              <a:spcBef>
                <a:spcPts val="27"/>
              </a:spcBef>
              <a:buAutoNum type="romanLcParenR"/>
              <a:tabLst>
                <a:tab pos="299163" algn="l"/>
              </a:tabLst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9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(rl)(r2)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10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Ll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times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L2.</a:t>
            </a:r>
            <a:endParaRPr sz="2400" dirty="0">
              <a:latin typeface="Times New Roman"/>
              <a:cs typeface="Times New Roman"/>
            </a:endParaRPr>
          </a:p>
          <a:p>
            <a:pPr marL="1152927"/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Language(rlr2)=L1L2</a:t>
            </a:r>
            <a:endParaRPr sz="2400" dirty="0">
              <a:latin typeface="Times New Roman"/>
              <a:cs typeface="Times New Roman"/>
            </a:endParaRPr>
          </a:p>
          <a:p>
            <a:pPr marL="295700" marR="313451" indent="-140706">
              <a:spcBef>
                <a:spcPts val="61"/>
              </a:spcBef>
              <a:buAutoNum type="romanLcParenR" startAt="2"/>
              <a:tabLst>
                <a:tab pos="296998" algn="l"/>
              </a:tabLst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r1+r2</a:t>
            </a:r>
            <a:r>
              <a:rPr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language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formed</a:t>
            </a:r>
            <a:r>
              <a:rPr sz="2400" spc="6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union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sets</a:t>
            </a:r>
            <a:r>
              <a:rPr sz="2400" spc="-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Ll</a:t>
            </a:r>
            <a:r>
              <a:rPr sz="2400" spc="25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L2.</a:t>
            </a:r>
            <a:endParaRPr sz="2400" dirty="0">
              <a:latin typeface="Times New Roman"/>
              <a:cs typeface="Times New Roman"/>
            </a:endParaRPr>
          </a:p>
          <a:p>
            <a:pPr marL="1090583"/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Language(r</a:t>
            </a:r>
            <a:r>
              <a:rPr sz="2400" spc="-11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1+r2)=L1+L2</a:t>
            </a:r>
            <a:endParaRPr sz="2400" dirty="0">
              <a:latin typeface="Times New Roman"/>
              <a:cs typeface="Times New Roman"/>
            </a:endParaRPr>
          </a:p>
          <a:p>
            <a:pPr marL="298731" marR="96113" indent="-142005">
              <a:spcBef>
                <a:spcPts val="31"/>
              </a:spcBef>
              <a:buAutoNum type="romanLcParenR" startAt="3"/>
              <a:tabLst>
                <a:tab pos="291804" algn="l"/>
              </a:tabLst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400" spc="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400" spc="9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spc="6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400" spc="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48" dirty="0">
                <a:solidFill>
                  <a:srgbClr val="111111"/>
                </a:solidFill>
                <a:latin typeface="Times New Roman"/>
                <a:cs typeface="Times New Roman"/>
              </a:rPr>
              <a:t>(rl)*</a:t>
            </a:r>
            <a:r>
              <a:rPr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400" spc="-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Ll</a:t>
            </a:r>
            <a:r>
              <a:rPr sz="2400" spc="-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7" dirty="0">
                <a:solidFill>
                  <a:srgbClr val="111111"/>
                </a:solidFill>
                <a:latin typeface="Times New Roman"/>
                <a:cs typeface="Times New Roman"/>
              </a:rPr>
              <a:t>*,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kleene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closure</a:t>
            </a:r>
            <a:r>
              <a:rPr sz="2400" spc="8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Ll</a:t>
            </a:r>
            <a:r>
              <a:rPr sz="2400" spc="26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4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4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words.</a:t>
            </a:r>
            <a:endParaRPr sz="2400" dirty="0">
              <a:latin typeface="Times New Roman"/>
              <a:cs typeface="Times New Roman"/>
            </a:endParaRPr>
          </a:p>
          <a:p>
            <a:pPr marL="1209210"/>
            <a:r>
              <a:rPr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Language(rl)*=Ll*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ED5A78-1260-1205-AA8C-99275DB5ED13}"/>
              </a:ext>
            </a:extLst>
          </p:cNvPr>
          <p:cNvSpPr txBox="1"/>
          <p:nvPr/>
        </p:nvSpPr>
        <p:spPr>
          <a:xfrm>
            <a:off x="473122" y="770633"/>
            <a:ext cx="10890913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24">
              <a:spcBef>
                <a:spcPts val="3"/>
              </a:spcBef>
            </a:pPr>
            <a:r>
              <a:rPr lang="en-US" sz="2800" i="1" u="heavy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800" i="1" spc="160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L={baa</a:t>
            </a:r>
            <a:r>
              <a:rPr lang="en-US" sz="2800" spc="5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abba</a:t>
            </a:r>
            <a:r>
              <a:rPr lang="en-US" sz="28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bababa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lang="en-US" sz="2800" dirty="0">
              <a:latin typeface="Times New Roman"/>
              <a:cs typeface="Times New Roman"/>
            </a:endParaRPr>
          </a:p>
          <a:p>
            <a:pPr marL="11257"/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lang="en-US" sz="28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lang="en-US"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lang="en-US"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lang="en-US"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lang="en-US" sz="28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lang="en-US" sz="2800" spc="6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is:</a:t>
            </a:r>
            <a:r>
              <a:rPr lang="en-US" sz="28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baa+abba+bababa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lang="en-US" sz="2800" dirty="0">
              <a:latin typeface="Times New Roman"/>
              <a:cs typeface="Times New Roman"/>
            </a:endParaRPr>
          </a:p>
          <a:p>
            <a:pPr marL="12988">
              <a:tabLst>
                <a:tab pos="482731" algn="l"/>
              </a:tabLst>
            </a:pPr>
            <a:r>
              <a:rPr lang="en-US" sz="28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8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L={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lang="en-US" sz="2800" b="1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37" dirty="0">
                <a:solidFill>
                  <a:srgbClr val="111111"/>
                </a:solidFill>
                <a:latin typeface="Arial"/>
                <a:cs typeface="Arial"/>
              </a:rPr>
              <a:t>x</a:t>
            </a:r>
            <a:r>
              <a:rPr lang="en-US" sz="2400" b="1" spc="17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lang="en-US" sz="2800" b="1" spc="41" dirty="0">
                <a:solidFill>
                  <a:srgbClr val="111111"/>
                </a:solidFill>
                <a:latin typeface="Times New Roman"/>
                <a:cs typeface="Times New Roman"/>
              </a:rPr>
              <a:t>xx</a:t>
            </a:r>
            <a:r>
              <a:rPr lang="en-US" sz="2800" b="1" spc="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41" dirty="0">
                <a:solidFill>
                  <a:srgbClr val="111111"/>
                </a:solidFill>
                <a:latin typeface="Times New Roman"/>
                <a:cs typeface="Times New Roman"/>
              </a:rPr>
              <a:t>xxx</a:t>
            </a:r>
            <a:r>
              <a:rPr lang="en-US" sz="2800" b="1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11111"/>
                </a:solidFill>
                <a:latin typeface="Times New Roman"/>
                <a:cs typeface="Times New Roman"/>
              </a:rPr>
              <a:t>xxxx</a:t>
            </a:r>
            <a:r>
              <a:rPr lang="en-US" sz="2800" b="1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27" dirty="0" err="1">
                <a:solidFill>
                  <a:srgbClr val="111111"/>
                </a:solidFill>
                <a:latin typeface="Times New Roman"/>
                <a:cs typeface="Times New Roman"/>
              </a:rPr>
              <a:t>xxxxx</a:t>
            </a:r>
            <a:r>
              <a:rPr lang="en-US" sz="2800" b="1" spc="27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lang="en-US" sz="2800" dirty="0">
              <a:latin typeface="Times New Roman"/>
              <a:cs typeface="Times New Roman"/>
            </a:endParaRPr>
          </a:p>
          <a:p>
            <a:pPr marL="11257"/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lang="en-US" sz="28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lang="en-US"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lang="en-US" sz="2800" spc="106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lang="en-US" sz="2800" spc="5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lang="en-US" sz="2800" spc="4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lang="en-US" sz="2800" spc="106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is: </a:t>
            </a:r>
            <a:r>
              <a:rPr lang="en-US" sz="2800" b="1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 </a:t>
            </a:r>
            <a:r>
              <a:rPr lang="en-US" sz="2800" b="1" spc="-7" dirty="0">
                <a:solidFill>
                  <a:srgbClr val="111111"/>
                </a:solidFill>
                <a:latin typeface="Times New Roman"/>
                <a:cs typeface="Times New Roman"/>
              </a:rPr>
              <a:t>+</a:t>
            </a:r>
            <a:r>
              <a:rPr lang="en-US" sz="2800" b="1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x+xx+xxx+xxxx+xxxxx</a:t>
            </a:r>
            <a:r>
              <a:rPr lang="en-US" sz="2800" b="1" spc="-7" dirty="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pPr marL="14720">
              <a:spcBef>
                <a:spcPts val="3"/>
              </a:spcBef>
              <a:tabLst>
                <a:tab pos="484896" algn="l"/>
              </a:tabLst>
            </a:pPr>
            <a:r>
              <a:rPr lang="en-US" sz="28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8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L=</a:t>
            </a:r>
            <a:r>
              <a:rPr lang="en-US" sz="28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language((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)*(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aa+bb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)(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)*)</a:t>
            </a:r>
            <a:endParaRPr lang="en-US" sz="2800" dirty="0">
              <a:latin typeface="Times New Roman"/>
              <a:cs typeface="Times New Roman"/>
            </a:endParaRPr>
          </a:p>
          <a:p>
            <a:pPr marL="541179"/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=(arbitrary)(</a:t>
            </a:r>
            <a:r>
              <a:rPr lang="en-US" sz="2800" spc="-11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double</a:t>
            </a:r>
            <a:r>
              <a:rPr lang="en-US" sz="28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letter)(arbitrary)</a:t>
            </a:r>
            <a:endParaRPr lang="en-US" sz="2800" dirty="0">
              <a:latin typeface="Times New Roman"/>
              <a:cs typeface="Times New Roman"/>
            </a:endParaRPr>
          </a:p>
          <a:p>
            <a:pPr marL="13421" marR="14287" indent="-3896">
              <a:spcBef>
                <a:spcPts val="27"/>
              </a:spcBef>
            </a:pP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{</a:t>
            </a:r>
            <a:r>
              <a:rPr lang="el-GR" sz="2800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lang="en-US" sz="28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8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37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lang="en-US" sz="28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lang="en-US" sz="28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17" dirty="0" err="1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lang="en-US"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aba</a:t>
            </a:r>
            <a:r>
              <a:rPr lang="en-US"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bab</a:t>
            </a:r>
            <a:r>
              <a:rPr lang="en-US" sz="28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abab</a:t>
            </a:r>
            <a:r>
              <a:rPr lang="en-US" sz="2800" spc="2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baba</a:t>
            </a:r>
            <a:r>
              <a:rPr lang="en-US"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r>
              <a:rPr lang="en-US" sz="28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these</a:t>
            </a:r>
            <a:r>
              <a:rPr lang="en-US" sz="28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words</a:t>
            </a:r>
            <a:r>
              <a:rPr lang="en-US" sz="28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lang="en-US"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lang="en-US" sz="2800" spc="4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included</a:t>
            </a:r>
            <a:r>
              <a:rPr lang="en-US"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lang="en-US"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lang="en-US" sz="28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17" dirty="0">
                <a:solidFill>
                  <a:srgbClr val="111111"/>
                </a:solidFill>
                <a:latin typeface="Times New Roman"/>
                <a:cs typeface="Times New Roman"/>
              </a:rPr>
              <a:t>but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they</a:t>
            </a:r>
            <a:r>
              <a:rPr lang="en-US"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included</a:t>
            </a:r>
            <a:r>
              <a:rPr lang="en-US"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lang="en-US"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lang="en-US" sz="2800" spc="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lang="en-US"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expression:</a:t>
            </a:r>
            <a:r>
              <a:rPr lang="en-US" sz="2800" spc="30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)(ab)*(</a:t>
            </a:r>
            <a:r>
              <a:rPr lang="en-US" sz="28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A+a</a:t>
            </a:r>
            <a:r>
              <a:rPr lang="en-US" sz="2800" spc="-7" dirty="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4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04305A-9D4A-6498-6E6E-09AE3FCC39D3}"/>
              </a:ext>
            </a:extLst>
          </p:cNvPr>
          <p:cNvSpPr txBox="1"/>
          <p:nvPr/>
        </p:nvSpPr>
        <p:spPr>
          <a:xfrm>
            <a:off x="418949" y="831100"/>
            <a:ext cx="116126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20">
              <a:spcBef>
                <a:spcPts val="811"/>
              </a:spcBef>
            </a:pPr>
            <a:r>
              <a:rPr lang="en-US" sz="2400" i="1" u="heavy" spc="-7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lang="en-US" sz="2400" dirty="0">
              <a:latin typeface="Times New Roman"/>
              <a:cs typeface="Times New Roman"/>
            </a:endParaRPr>
          </a:p>
          <a:p>
            <a:pPr marL="403503" marR="3464" indent="-4329">
              <a:spcBef>
                <a:spcPts val="24"/>
              </a:spcBef>
            </a:pP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E=(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)*(a+</a:t>
            </a:r>
            <a:r>
              <a:rPr lang="el-GR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 Λ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 </a:t>
            </a:r>
            <a:endParaRPr lang="ku-Arab-IQ" sz="2400" spc="-7" dirty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 marL="403503" marR="3464" indent="-4329">
              <a:spcBef>
                <a:spcPts val="24"/>
              </a:spcBef>
            </a:pP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E=(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)*+(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r>
              <a:rPr lang="el-GR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Λ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  <a:p>
            <a:pPr marL="17318" algn="just"/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lang="en-US"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have:</a:t>
            </a:r>
            <a:r>
              <a:rPr lang="en-US" sz="2400" spc="259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r>
              <a:rPr lang="el-GR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lang="ku-Arab-IQ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)*=(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  <a:p>
            <a:pPr marL="15153" marR="367569" indent="433" algn="just">
              <a:spcBef>
                <a:spcPts val="44"/>
              </a:spcBef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Then:</a:t>
            </a:r>
            <a:r>
              <a:rPr lang="en-US" sz="2400" spc="239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E=(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)*+(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 </a:t>
            </a:r>
            <a:endParaRPr lang="ku-Arab-IQ" sz="2400" spc="-7" dirty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 marL="15153" marR="367569" indent="433" algn="just">
              <a:spcBef>
                <a:spcPts val="44"/>
              </a:spcBef>
            </a:pP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lang="en-US" sz="24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lang="en-US" sz="2400" spc="4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lang="en-US" sz="2400" spc="10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lang="en-US"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lang="en-US"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lang="en-US" sz="2400" spc="3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lang="en-US" sz="2400" spc="3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different</a:t>
            </a:r>
            <a:r>
              <a:rPr lang="en-US" sz="2400" spc="3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lang="en-US" sz="2400" spc="58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the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language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lang="en-US" sz="2400" spc="8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with:</a:t>
            </a:r>
            <a:r>
              <a:rPr lang="en-US" sz="2400" spc="23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)*a(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  <a:p>
            <a:pPr marL="15153" algn="just"/>
            <a:r>
              <a:rPr lang="en-US" sz="2400" b="1" dirty="0">
                <a:solidFill>
                  <a:srgbClr val="111111"/>
                </a:solidFill>
                <a:latin typeface="Times New Roman"/>
                <a:cs typeface="Times New Roman"/>
              </a:rPr>
              <a:t>Note:</a:t>
            </a:r>
            <a:r>
              <a:rPr lang="en-US" sz="2400" b="1" spc="150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*)*=(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  <a:p>
            <a:pPr marL="349385"/>
            <a:r>
              <a:rPr lang="ku-Arab-IQ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      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(a*)*=a*</a:t>
            </a:r>
            <a:endParaRPr lang="en-US" sz="2400" dirty="0">
              <a:latin typeface="Times New Roman"/>
              <a:cs typeface="Times New Roman"/>
            </a:endParaRPr>
          </a:p>
          <a:p>
            <a:pPr marL="349385" marR="2024441" indent="-2165">
              <a:spcBef>
                <a:spcPts val="41"/>
              </a:spcBef>
            </a:pPr>
            <a:r>
              <a:rPr lang="ku-Arab-IQ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      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(a*b*)*=(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a+b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</a:t>
            </a:r>
            <a:endParaRPr lang="en-US" sz="2400" dirty="0">
              <a:latin typeface="Times New Roman"/>
              <a:cs typeface="Times New Roman"/>
            </a:endParaRPr>
          </a:p>
          <a:p>
            <a:pPr marL="16885"/>
            <a:r>
              <a:rPr lang="en-US" sz="2400" i="1" u="heavy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400" i="1" spc="26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E=[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aa+bb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+(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ab+ba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aa+bb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)*(</a:t>
            </a:r>
            <a:r>
              <a:rPr lang="en-US" sz="2400" spc="-7" dirty="0" err="1">
                <a:solidFill>
                  <a:srgbClr val="111111"/>
                </a:solidFill>
                <a:latin typeface="Times New Roman"/>
                <a:cs typeface="Times New Roman"/>
              </a:rPr>
              <a:t>ab+ba</a:t>
            </a:r>
            <a:r>
              <a:rPr lang="en-US" sz="2400" spc="-7" dirty="0">
                <a:solidFill>
                  <a:srgbClr val="111111"/>
                </a:solidFill>
                <a:latin typeface="Times New Roman"/>
                <a:cs typeface="Times New Roman"/>
              </a:rPr>
              <a:t>)]*</a:t>
            </a:r>
            <a:endParaRPr lang="en-US" sz="2400" dirty="0">
              <a:latin typeface="Times New Roman"/>
              <a:cs typeface="Times New Roman"/>
            </a:endParaRPr>
          </a:p>
          <a:p>
            <a:pPr marL="14287"/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Even-even={</a:t>
            </a:r>
            <a:r>
              <a:rPr lang="el-GR" sz="2400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lang="en-US" sz="2400" spc="16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aa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bb</a:t>
            </a:r>
            <a:r>
              <a:rPr lang="en-US" sz="2400" spc="2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aabb</a:t>
            </a:r>
            <a:r>
              <a:rPr lang="en-US" sz="2400" spc="17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abab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abba</a:t>
            </a:r>
            <a:r>
              <a:rPr lang="en-US"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baab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baba</a:t>
            </a:r>
            <a:r>
              <a:rPr lang="en-US" sz="2400" spc="51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bbaa</a:t>
            </a:r>
            <a:r>
              <a:rPr lang="en-US" sz="2400" spc="3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aaaabb</a:t>
            </a:r>
            <a:r>
              <a:rPr lang="en-US" sz="2400" spc="72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111111"/>
                </a:solidFill>
                <a:latin typeface="Times New Roman"/>
                <a:cs typeface="Times New Roman"/>
              </a:rPr>
              <a:t>aaabab</a:t>
            </a:r>
            <a:r>
              <a:rPr lang="en-US" sz="2400" dirty="0">
                <a:solidFill>
                  <a:srgbClr val="262426"/>
                </a:solidFill>
                <a:latin typeface="Times New Roman"/>
                <a:cs typeface="Times New Roman"/>
              </a:rPr>
              <a:t>...</a:t>
            </a:r>
            <a:r>
              <a:rPr lang="en-US" sz="2400" spc="7" dirty="0">
                <a:solidFill>
                  <a:srgbClr val="262426"/>
                </a:solidFill>
                <a:latin typeface="Times New Roman"/>
                <a:cs typeface="Times New Roman"/>
              </a:rPr>
              <a:t> </a:t>
            </a:r>
            <a:r>
              <a:rPr lang="en-US" sz="2400" spc="-34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76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889</Words>
  <Application>Microsoft Office PowerPoint</Application>
  <PresentationFormat>Widescreen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I N O</dc:creator>
  <cp:lastModifiedBy>S I N O</cp:lastModifiedBy>
  <cp:revision>21</cp:revision>
  <dcterms:created xsi:type="dcterms:W3CDTF">2022-09-27T06:56:25Z</dcterms:created>
  <dcterms:modified xsi:type="dcterms:W3CDTF">2023-10-11T20:56:49Z</dcterms:modified>
</cp:coreProperties>
</file>