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56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E4949-89D3-43BC-8FB3-75EF1819CF8A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F335-871B-4C6C-B80E-C9D11A39B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8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5FD0C-3B06-4106-83D0-E32E9B4A187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Dr. Sarah B. Aziz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Subject: Course Outlines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B1EC-B538-6F97-1839-65AB5D988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3FABA-349E-E6C1-36EB-FDA102186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99479-E876-B8A6-48C4-4FA5BCF6B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CBE8-4D75-4534-B593-459C531D4AD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E8A14-8773-DBFD-7535-992ADBB7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63502-3390-914A-D1B8-2A8A36A6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E6B-13AF-42E5-86A1-E8201DA7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1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0BB3-30BD-F10C-6F66-46AC627E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419CD-E9CF-C915-4DE8-4AFD79DC2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7E86B-CB3C-E13E-CB77-A695519A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CBE8-4D75-4534-B593-459C531D4AD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4D7A-2AF8-F0DE-71B7-D47FFD50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1A7F9-68A7-3C18-0CD9-AEB15B41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E6B-13AF-42E5-86A1-E8201DA7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0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D3FF9-4805-26E5-BB7C-29D92452D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24DA9-850E-37A7-F18A-86BC73581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6C13A-4F09-1EC6-E280-2DE9648C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CBE8-4D75-4534-B593-459C531D4AD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73E85-CB00-C63A-27AC-9FA28D7F7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04E72-1A84-4F41-CB7A-95F837D0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E6B-13AF-42E5-86A1-E8201DA7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2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5C08-0415-FC23-6116-991D52FA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EB8BE-0699-6A52-B0BA-32AA21057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C1214-C7F5-734B-7B32-6D0A2603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CBE8-4D75-4534-B593-459C531D4AD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1D7B0-A995-0387-D12B-1CDE0762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B7C93-61D1-89C4-B1EC-B4E69E37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E6B-13AF-42E5-86A1-E8201DA7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4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301F-2772-99DF-159F-E6CCE5A9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30BA9-5964-1CF8-3601-27C416E52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C3B38-E5C4-48E3-4618-3BE353825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CBE8-4D75-4534-B593-459C531D4AD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CEF4C-1108-460E-90EC-658576496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951B4-5C3F-1DF5-9D50-5AD05378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E6B-13AF-42E5-86A1-E8201DA7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2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2D8AE-2660-B879-F6CD-B59CDD91A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D8699-7C14-34A4-0C1E-EEE6FF4D0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DD91A-80A2-EB74-67D5-75A4BB12B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AB16D-D8AB-CC25-5CAB-BC4EC0A4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CBE8-4D75-4534-B593-459C531D4AD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F3881-88DA-DF36-5842-175119ED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97F81-4CFC-AB6D-4720-27582862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E6B-13AF-42E5-86A1-E8201DA7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8CADC-799E-92DE-28A2-07CB597D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B4E56-EB94-B782-8D9E-9DEF52870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448EA-89DF-EE5D-2673-F6EE6BD7B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C47D7-0792-DCE6-DA0B-8450A4CD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CEBDB4-D162-C2AD-5A99-C244A469D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66FE3-2D0A-D695-C76B-10883A96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CBE8-4D75-4534-B593-459C531D4AD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4BD2F2-1983-FC4E-4C51-F7816AC6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4D747-0766-E222-6E10-6B5A11CA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E6B-13AF-42E5-86A1-E8201DA7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7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2C2D6-8117-D8B8-ED29-8B8B2D6CE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482343-A48A-1D7C-036D-E2AE26838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CBE8-4D75-4534-B593-459C531D4AD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F0208-86D4-A57C-D863-FA338C13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DAF1E-10AF-A5A3-256A-46F6BE9A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E6B-13AF-42E5-86A1-E8201DA7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AA3126-90DB-4399-10D4-DD85C31A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CBE8-4D75-4534-B593-459C531D4AD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7FC6F6-DBB3-381E-4C28-489E17F7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34087-E13A-053E-AF15-06A84AE8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E6B-13AF-42E5-86A1-E8201DA7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1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E98D8-D472-CB9B-1447-E5B050B5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A9009-5F9F-2D82-C203-B086EA5ED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6A972-A7D2-522E-CB99-E39872E69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DF0D6-5252-D513-44FE-2BEAB510D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CBE8-4D75-4534-B593-459C531D4AD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19D9C-98BA-0A8F-5993-6C46E5C7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7E4E7-419A-6A62-C75D-8940DF19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E6B-13AF-42E5-86A1-E8201DA7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2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FDF0F-0A1C-3654-5DDD-E76D053D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140C9-5789-C295-A9C7-736645AAE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72729-48B8-E889-82EE-1F2E127F8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B108F-CAE3-862B-4E35-B1AC71A04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ACBE8-4D75-4534-B593-459C531D4AD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ED086-2803-00AD-9DD4-5419BC155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F1B7E-4FED-61F4-0DC5-F4FF73C0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2E6B-13AF-42E5-86A1-E8201DA7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8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0E8210-FF85-A2EA-D28D-F6A5A6A9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6F311-FDA1-0AE7-C878-86168CE1C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300BA-F24C-0784-E030-C8B30B0EC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ACBE8-4D75-4534-B593-459C531D4AD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EDDE-B1BE-6AF0-DA76-2B196A7C3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CA76D-65D4-403A-D3FF-FF40482E3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C2E6B-13AF-42E5-86A1-E8201DA78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7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7652" y="-16132"/>
            <a:ext cx="9740348" cy="68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96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lgerian" pitchFamily="82" charset="0"/>
              <a:ea typeface="Times New Roman" pitchFamily="18" charset="0"/>
              <a:cs typeface="Arial" pitchFamily="34" charset="0"/>
            </a:endParaRPr>
          </a:p>
          <a:p>
            <a:pPr algn="ctr" defTabSz="914396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lgerian" pitchFamily="82" charset="0"/>
              <a:ea typeface="Times New Roman" pitchFamily="18" charset="0"/>
              <a:cs typeface="Arial" pitchFamily="34" charset="0"/>
            </a:endParaRPr>
          </a:p>
          <a:p>
            <a:pPr algn="ctr" defTabSz="914396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lgerian" pitchFamily="82" charset="0"/>
              <a:ea typeface="Times New Roman" pitchFamily="18" charset="0"/>
              <a:cs typeface="Arial" pitchFamily="34" charset="0"/>
            </a:endParaRPr>
          </a:p>
          <a:p>
            <a:pPr algn="ctr" defTabSz="914396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Algerian" pitchFamily="82" charset="0"/>
              <a:ea typeface="Times New Roman" pitchFamily="18" charset="0"/>
              <a:cs typeface="Arial" pitchFamily="34" charset="0"/>
            </a:endParaRPr>
          </a:p>
          <a:p>
            <a:pPr algn="ctr" defTabSz="914396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latin typeface="Algerian" pitchFamily="82" charset="0"/>
                <a:ea typeface="Times New Roman" pitchFamily="18" charset="0"/>
                <a:cs typeface="Arial" pitchFamily="34" charset="0"/>
              </a:rPr>
              <a:t>Computation Theory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latin typeface="Algerian" pitchFamily="82" charset="0"/>
                <a:ea typeface="Times New Roman" pitchFamily="18" charset="0"/>
                <a:cs typeface="Arial" pitchFamily="34" charset="0"/>
              </a:rPr>
              <a:t>COURSE</a:t>
            </a: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latin typeface="Algerian" pitchFamily="82" charset="0"/>
                <a:cs typeface="Arial" pitchFamily="34" charset="0"/>
              </a:rPr>
              <a:t>Lec</a:t>
            </a:r>
            <a:r>
              <a:rPr lang="en-US" sz="4400" b="1" dirty="0">
                <a:latin typeface="Algerian" pitchFamily="82" charset="0"/>
                <a:cs typeface="Arial" pitchFamily="34" charset="0"/>
              </a:rPr>
              <a:t>. 14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Under Graduated Degree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Second stage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Academic Year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2022/2023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Lecturer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okman Old Style" pitchFamily="18" charset="0"/>
                <a:cs typeface="Arial" pitchFamily="34" charset="0"/>
              </a:rPr>
              <a:t>Mr. Hawkar Kheder Shaikha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MSc in Computer Science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 defTabSz="914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Email: hawker.shaiha@su.edu.kr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0" y="152400"/>
          <a:ext cx="6096000" cy="97155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 err="1">
                          <a:latin typeface="Bookman Old Style"/>
                          <a:ea typeface="Times New Roman"/>
                        </a:rPr>
                        <a:t>Salahadden-Hawler</a:t>
                      </a:r>
                      <a:r>
                        <a:rPr lang="en-US" sz="1600" dirty="0">
                          <a:latin typeface="Bookman Old Style"/>
                          <a:ea typeface="Times New Roman"/>
                        </a:rPr>
                        <a:t> University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59036" marR="590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latin typeface="Bookman Old Style"/>
                          <a:ea typeface="Times New Roman"/>
                        </a:rPr>
                        <a:t>Science College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59036" marR="590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600" dirty="0">
                          <a:latin typeface="Bookman Old Style"/>
                          <a:ea typeface="Times New Roman"/>
                        </a:rPr>
                        <a:t>Computer Department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59036" marR="590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E80D04F-F707-4971-9D84-178B130B935B}"/>
              </a:ext>
            </a:extLst>
          </p:cNvPr>
          <p:cNvSpPr txBox="1"/>
          <p:nvPr/>
        </p:nvSpPr>
        <p:spPr>
          <a:xfrm>
            <a:off x="278296" y="450574"/>
            <a:ext cx="1176793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Pushdown Automata (Introduction)</a:t>
            </a:r>
          </a:p>
          <a:p>
            <a:pPr algn="just"/>
            <a:r>
              <a:rPr lang="en-US" sz="2800" dirty="0"/>
              <a:t>A Pushdown Automata (PDA)is a way to implement a Context Free Grammar in a similar way we design Finite Automata for Regular Grammar.</a:t>
            </a:r>
          </a:p>
          <a:p>
            <a:pPr algn="just"/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/>
              <a:t> It is more powerful than Finite State Machine(FSM)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/>
              <a:t>FSM has a very limited memory but PRA has more memory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/>
              <a:t>PDA = Finite State Machine + </a:t>
            </a:r>
            <a:r>
              <a:rPr lang="en-US" sz="2800" dirty="0">
                <a:solidFill>
                  <a:srgbClr val="00B050"/>
                </a:solidFill>
              </a:rPr>
              <a:t>A Stack</a:t>
            </a:r>
          </a:p>
          <a:p>
            <a:pPr algn="just"/>
            <a:r>
              <a:rPr lang="en-US" sz="2800" dirty="0"/>
              <a:t>A stack is a way we arrange elements one on top of another 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A stack does two basic operations:</a:t>
            </a:r>
          </a:p>
          <a:p>
            <a:pPr algn="just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PUSH</a:t>
            </a:r>
            <a:r>
              <a:rPr lang="en-US" sz="2800" dirty="0"/>
              <a:t>: A new element is added at the Top of the stack  </a:t>
            </a:r>
          </a:p>
          <a:p>
            <a:pPr algn="just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POP</a:t>
            </a:r>
            <a:r>
              <a:rPr lang="en-US" sz="2800" dirty="0"/>
              <a:t>: The Top element of the stack is read and removed </a:t>
            </a:r>
          </a:p>
        </p:txBody>
      </p:sp>
    </p:spTree>
    <p:extLst>
      <p:ext uri="{BB962C8B-B14F-4D97-AF65-F5344CB8AC3E}">
        <p14:creationId xmlns:p14="http://schemas.microsoft.com/office/powerpoint/2010/main" val="149512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ack Data Structure and Implementation in Python, Java and C/C++">
            <a:extLst>
              <a:ext uri="{FF2B5EF4-FFF2-40B4-BE49-F238E27FC236}">
                <a16:creationId xmlns:a16="http://schemas.microsoft.com/office/drawing/2014/main" id="{08A7707A-1A65-4F2C-EF7D-1A54E0F8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" y="274462"/>
            <a:ext cx="10390900" cy="615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15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shdown Automata - Javatpoint">
            <a:extLst>
              <a:ext uri="{FF2B5EF4-FFF2-40B4-BE49-F238E27FC236}">
                <a16:creationId xmlns:a16="http://schemas.microsoft.com/office/drawing/2014/main" id="{2B74AE32-4C9D-2AD1-1846-B3E8C3016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8"/>
          <a:stretch/>
        </p:blipFill>
        <p:spPr bwMode="auto">
          <a:xfrm>
            <a:off x="2305878" y="2552001"/>
            <a:ext cx="6473687" cy="359700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F2633-B822-5895-F9A7-19477764B976}"/>
              </a:ext>
            </a:extLst>
          </p:cNvPr>
          <p:cNvSpPr txBox="1"/>
          <p:nvPr/>
        </p:nvSpPr>
        <p:spPr>
          <a:xfrm>
            <a:off x="344555" y="247326"/>
            <a:ext cx="85609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A Pushdown Automata has 3 components: </a:t>
            </a:r>
          </a:p>
          <a:p>
            <a:pPr marL="342900" indent="-342900">
              <a:buAutoNum type="arabicParenR"/>
            </a:pPr>
            <a:r>
              <a:rPr lang="en-US" sz="3200" dirty="0"/>
              <a:t> An input tape </a:t>
            </a:r>
          </a:p>
          <a:p>
            <a:r>
              <a:rPr lang="en-US" sz="3200" dirty="0"/>
              <a:t>2) A Finite Control Unit </a:t>
            </a:r>
          </a:p>
          <a:p>
            <a:r>
              <a:rPr lang="en-US" sz="3200" dirty="0"/>
              <a:t>3) A Stack with infinite size </a:t>
            </a:r>
          </a:p>
        </p:txBody>
      </p:sp>
    </p:spTree>
    <p:extLst>
      <p:ext uri="{BB962C8B-B14F-4D97-AF65-F5344CB8AC3E}">
        <p14:creationId xmlns:p14="http://schemas.microsoft.com/office/powerpoint/2010/main" val="176475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BB8397-5D7A-F0C7-E020-3F32C30D3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3248" r="44136"/>
          <a:stretch/>
        </p:blipFill>
        <p:spPr>
          <a:xfrm>
            <a:off x="967408" y="4664765"/>
            <a:ext cx="9222548" cy="23588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92F349-D6E5-CACB-E848-99EEB0EE6B6F}"/>
              </a:ext>
            </a:extLst>
          </p:cNvPr>
          <p:cNvSpPr txBox="1"/>
          <p:nvPr/>
        </p:nvSpPr>
        <p:spPr>
          <a:xfrm>
            <a:off x="0" y="311426"/>
            <a:ext cx="1224500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A </a:t>
            </a:r>
            <a:r>
              <a:rPr lang="en-US" altLang="en-US" sz="2400" u="sng" dirty="0">
                <a:cs typeface="Times New Roman" panose="02020603050405020304" pitchFamily="18" charset="0"/>
              </a:rPr>
              <a:t>pushdown automaton (PDA)</a:t>
            </a:r>
            <a:r>
              <a:rPr lang="en-US" altLang="en-US" sz="2400" dirty="0">
                <a:cs typeface="Times New Roman" panose="02020603050405020304" pitchFamily="18" charset="0"/>
              </a:rPr>
              <a:t> is a seven-tuple: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M = (Q, Σ, Г, δ, q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, z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, F)</a:t>
            </a:r>
          </a:p>
          <a:p>
            <a:pPr eaLnBrk="1" hangingPunct="1"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Q	A </a:t>
            </a:r>
            <a:r>
              <a:rPr lang="en-US" altLang="en-US" sz="2400" u="sng" dirty="0">
                <a:cs typeface="Times New Roman" panose="02020603050405020304" pitchFamily="18" charset="0"/>
              </a:rPr>
              <a:t>finite</a:t>
            </a:r>
            <a:r>
              <a:rPr lang="en-US" altLang="en-US" sz="2400" dirty="0">
                <a:cs typeface="Times New Roman" panose="02020603050405020304" pitchFamily="18" charset="0"/>
              </a:rPr>
              <a:t> set of states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Σ	A </a:t>
            </a:r>
            <a:r>
              <a:rPr lang="en-US" altLang="en-US" sz="2400" u="sng" dirty="0">
                <a:cs typeface="Times New Roman" panose="02020603050405020304" pitchFamily="18" charset="0"/>
              </a:rPr>
              <a:t>finite</a:t>
            </a:r>
            <a:r>
              <a:rPr lang="en-US" altLang="en-US" sz="2400" dirty="0">
                <a:cs typeface="Times New Roman" panose="02020603050405020304" pitchFamily="18" charset="0"/>
              </a:rPr>
              <a:t> input alphabet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Г	A </a:t>
            </a:r>
            <a:r>
              <a:rPr lang="en-US" altLang="en-US" sz="2400" u="sng" dirty="0">
                <a:cs typeface="Times New Roman" panose="02020603050405020304" pitchFamily="18" charset="0"/>
              </a:rPr>
              <a:t>finite</a:t>
            </a:r>
            <a:r>
              <a:rPr lang="en-US" altLang="en-US" sz="2400" dirty="0">
                <a:cs typeface="Times New Roman" panose="02020603050405020304" pitchFamily="18" charset="0"/>
              </a:rPr>
              <a:t> stack alphabet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q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	</a:t>
            </a:r>
            <a:r>
              <a:rPr lang="en-US" altLang="en-US" sz="2400" dirty="0">
                <a:cs typeface="Times New Roman" panose="02020603050405020304" pitchFamily="18" charset="0"/>
              </a:rPr>
              <a:t>The initial/starting state, q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 is in Q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z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	A starting stack symbol, is in Г    // need not always remain at the bottom of stack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F	A set of final/accepting states, which is a subset of Q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δ	A transition function, where</a:t>
            </a:r>
          </a:p>
        </p:txBody>
      </p:sp>
    </p:spTree>
    <p:extLst>
      <p:ext uri="{BB962C8B-B14F-4D97-AF65-F5344CB8AC3E}">
        <p14:creationId xmlns:p14="http://schemas.microsoft.com/office/powerpoint/2010/main" val="414992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62501AA-A277-7682-C601-7967D28E1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983395"/>
              </p:ext>
            </p:extLst>
          </p:nvPr>
        </p:nvGraphicFramePr>
        <p:xfrm>
          <a:off x="0" y="-1934"/>
          <a:ext cx="12192616" cy="6859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856920" imgH="3857040" progId="Photoshop.Image.13">
                  <p:embed/>
                </p:oleObj>
              </mc:Choice>
              <mc:Fallback>
                <p:oleObj name="Image" r:id="rId2" imgW="6856920" imgH="3857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934"/>
                        <a:ext cx="12192616" cy="6859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90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710BFE1-8C12-45CE-1FAF-35FDB0E25B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05572"/>
              </p:ext>
            </p:extLst>
          </p:nvPr>
        </p:nvGraphicFramePr>
        <p:xfrm>
          <a:off x="0" y="-776"/>
          <a:ext cx="12195026" cy="6858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9142560" imgH="5142600" progId="Photoshop.Image.13">
                  <p:embed/>
                </p:oleObj>
              </mc:Choice>
              <mc:Fallback>
                <p:oleObj name="Image" r:id="rId2" imgW="9142560" imgH="51426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776"/>
                        <a:ext cx="12195026" cy="6858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51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DA11BC8-D593-2608-53E4-A56D38069E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087363"/>
              </p:ext>
            </p:extLst>
          </p:nvPr>
        </p:nvGraphicFramePr>
        <p:xfrm>
          <a:off x="92765" y="51396"/>
          <a:ext cx="12102262" cy="680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9142560" imgH="5142600" progId="Photoshop.Image.13">
                  <p:embed/>
                </p:oleObj>
              </mc:Choice>
              <mc:Fallback>
                <p:oleObj name="Image" r:id="rId2" imgW="9142560" imgH="51426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65" y="51396"/>
                        <a:ext cx="12102262" cy="6806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3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293</Words>
  <Application>Microsoft Office PowerPoint</Application>
  <PresentationFormat>Widescreen</PresentationFormat>
  <Paragraphs>50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Algerian</vt:lpstr>
      <vt:lpstr>Arial</vt:lpstr>
      <vt:lpstr>Bookman Old Style</vt:lpstr>
      <vt:lpstr>Calibri</vt:lpstr>
      <vt:lpstr>Calibri Light</vt:lpstr>
      <vt:lpstr>Times New Roman</vt:lpstr>
      <vt:lpstr>Wingdings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I N O</dc:creator>
  <cp:lastModifiedBy>S I N O</cp:lastModifiedBy>
  <cp:revision>14</cp:revision>
  <dcterms:created xsi:type="dcterms:W3CDTF">2022-11-14T19:12:22Z</dcterms:created>
  <dcterms:modified xsi:type="dcterms:W3CDTF">2022-11-14T21:00:48Z</dcterms:modified>
</cp:coreProperties>
</file>