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7" r:id="rId1"/>
  </p:sldMasterIdLst>
  <p:sldIdLst>
    <p:sldId id="276" r:id="rId2"/>
    <p:sldId id="256" r:id="rId3"/>
    <p:sldId id="260" r:id="rId4"/>
    <p:sldId id="261" r:id="rId5"/>
    <p:sldId id="262" r:id="rId6"/>
    <p:sldId id="263" r:id="rId7"/>
    <p:sldId id="277" r:id="rId8"/>
    <p:sldId id="264" r:id="rId9"/>
    <p:sldId id="279" r:id="rId10"/>
    <p:sldId id="278" r:id="rId11"/>
    <p:sldId id="265" r:id="rId12"/>
    <p:sldId id="267" r:id="rId13"/>
    <p:sldId id="268" r:id="rId14"/>
    <p:sldId id="280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4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16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24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049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118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4298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63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27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397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47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23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24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86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54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26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86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07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720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21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  <p:sldLayoutId id="2147483792" r:id="rId15"/>
    <p:sldLayoutId id="2147483793" r:id="rId16"/>
    <p:sldLayoutId id="214748379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1952AD4-4D2D-45C3-BDC6-F75E9FD13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0139" y="424404"/>
            <a:ext cx="1987826" cy="186855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0E8FF8-31D2-4C99-8C52-23D6866D6E4C}"/>
              </a:ext>
            </a:extLst>
          </p:cNvPr>
          <p:cNvSpPr txBox="1"/>
          <p:nvPr/>
        </p:nvSpPr>
        <p:spPr>
          <a:xfrm>
            <a:off x="3114260" y="3429000"/>
            <a:ext cx="63610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ku-Arab-IQ" sz="2800" b="1" dirty="0"/>
              <a:t>مامۆستای بابەت:</a:t>
            </a:r>
          </a:p>
          <a:p>
            <a:pPr algn="ctr" rtl="1"/>
            <a:r>
              <a:rPr lang="ku-Arab-IQ" sz="2800" dirty="0"/>
              <a:t>د.هاوژین محمود عزیز </a:t>
            </a:r>
            <a:endParaRPr lang="en-GB" sz="2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8DB677C-25F0-4778-A14B-3355DBE49349}"/>
              </a:ext>
            </a:extLst>
          </p:cNvPr>
          <p:cNvSpPr txBox="1"/>
          <p:nvPr/>
        </p:nvSpPr>
        <p:spPr>
          <a:xfrm>
            <a:off x="212035" y="477078"/>
            <a:ext cx="48105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ku-Arab-IQ" sz="2800" b="1" dirty="0"/>
              <a:t>بابەت: </a:t>
            </a:r>
            <a:r>
              <a:rPr lang="en-GB" sz="2800" dirty="0"/>
              <a:t>General Psychology</a:t>
            </a:r>
          </a:p>
          <a:p>
            <a:pPr algn="r" rtl="1"/>
            <a:r>
              <a:rPr lang="ku-Arab-IQ" sz="2800" b="1" dirty="0"/>
              <a:t>بەش</a:t>
            </a:r>
            <a:r>
              <a:rPr lang="en-GB" sz="2800" b="1" dirty="0" err="1"/>
              <a:t>ی</a:t>
            </a:r>
            <a:r>
              <a:rPr lang="ku-Arab-IQ" sz="2800" b="1"/>
              <a:t>: ئینگلیزی و </a:t>
            </a:r>
            <a:r>
              <a:rPr lang="en-GB" sz="2800" b="1"/>
              <a:t>زانستە</a:t>
            </a:r>
            <a:r>
              <a:rPr lang="en-GB" sz="2800" b="1" dirty="0"/>
              <a:t> </a:t>
            </a:r>
            <a:r>
              <a:rPr lang="en-GB" sz="2800" b="1" dirty="0" err="1"/>
              <a:t>گشتیەکان</a:t>
            </a:r>
            <a:r>
              <a:rPr lang="en-GB" sz="2800" b="1" dirty="0"/>
              <a:t> </a:t>
            </a:r>
            <a:endParaRPr lang="en-GB" sz="2800" dirty="0"/>
          </a:p>
          <a:p>
            <a:pPr algn="r" rtl="1"/>
            <a:r>
              <a:rPr lang="ku-Arab-IQ" sz="2800" dirty="0"/>
              <a:t>قۆناغی یەک</a:t>
            </a:r>
            <a:r>
              <a:rPr lang="en-GB" sz="2800" dirty="0" err="1"/>
              <a:t>ەم</a:t>
            </a:r>
            <a:endParaRPr lang="en-GB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66B635-5F9A-4C67-9FF8-4E030D455BFF}"/>
              </a:ext>
            </a:extLst>
          </p:cNvPr>
          <p:cNvSpPr txBox="1"/>
          <p:nvPr/>
        </p:nvSpPr>
        <p:spPr>
          <a:xfrm>
            <a:off x="6824870" y="477078"/>
            <a:ext cx="48502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ku-Arab-IQ" sz="2800" dirty="0"/>
              <a:t>زانکۆی سەڵاحەدین</a:t>
            </a:r>
          </a:p>
          <a:p>
            <a:pPr algn="r" rtl="1"/>
            <a:r>
              <a:rPr lang="ku-Arab-IQ" sz="2800" dirty="0"/>
              <a:t>کۆلێژی پەروەردەی بنەڕەتی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2353F1E-D2EC-4591-A4A0-6849DFE096E4}"/>
              </a:ext>
            </a:extLst>
          </p:cNvPr>
          <p:cNvSpPr txBox="1"/>
          <p:nvPr/>
        </p:nvSpPr>
        <p:spPr>
          <a:xfrm>
            <a:off x="4572000" y="2690191"/>
            <a:ext cx="3445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GB" sz="2400" dirty="0"/>
              <a:t>2022-2023</a:t>
            </a:r>
          </a:p>
        </p:txBody>
      </p:sp>
    </p:spTree>
    <p:extLst>
      <p:ext uri="{BB962C8B-B14F-4D97-AF65-F5344CB8AC3E}">
        <p14:creationId xmlns:p14="http://schemas.microsoft.com/office/powerpoint/2010/main" val="1979090702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97984-10F2-4283-B8A7-B5EB90DF54D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r" rtl="1"/>
            <a:r>
              <a:rPr lang="en-GB" sz="3200" b="1" dirty="0"/>
              <a:t>٣-</a:t>
            </a:r>
            <a:r>
              <a:rPr lang="ar-IQ" sz="3200" b="1" dirty="0"/>
              <a:t>كۆنتڕڵكردن و </a:t>
            </a:r>
            <a:r>
              <a:rPr lang="ku-Arab-IQ" sz="3200" b="1" dirty="0"/>
              <a:t>زاڵبوون </a:t>
            </a:r>
            <a:r>
              <a:rPr lang="ar-SA" sz="3200" b="1" dirty="0"/>
              <a:t>(الضبط):</a:t>
            </a:r>
            <a:r>
              <a:rPr lang="ar-SA" sz="3200" dirty="0"/>
              <a:t> </a:t>
            </a:r>
            <a:r>
              <a:rPr lang="ar-SA" sz="3200" b="1" dirty="0"/>
              <a:t> </a:t>
            </a:r>
            <a:r>
              <a:rPr lang="en-GB" sz="3200" b="1" dirty="0"/>
              <a:t>: (control) </a:t>
            </a:r>
            <a:r>
              <a:rPr lang="ar-IQ" sz="3200" dirty="0"/>
              <a:t>بریتییە لەكۆنتڕۆڵكردنی دیاردە دەروونییەكان و زاڵبوون بەسەریانداو بەكارهێنانیان بۆخزمەتی مرۆڤایەتی</a:t>
            </a:r>
            <a:r>
              <a:rPr lang="en-GB" sz="3200" dirty="0"/>
              <a:t>.</a:t>
            </a:r>
            <a:br>
              <a:rPr lang="en-GB" sz="3200" dirty="0"/>
            </a:br>
            <a:r>
              <a:rPr lang="ar-IQ" sz="3200" dirty="0"/>
              <a:t> </a:t>
            </a:r>
            <a:br>
              <a:rPr lang="en-GB" sz="3200" dirty="0"/>
            </a:br>
            <a:r>
              <a:rPr lang="ar-IQ" sz="2800" dirty="0"/>
              <a:t> </a:t>
            </a:r>
            <a:br>
              <a:rPr lang="en-GB" sz="2800" dirty="0"/>
            </a:br>
            <a:endParaRPr lang="en-GB" sz="32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CE6C816-D64F-4E48-A59A-A7386DD3A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17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29167E-6 1.85185E-6 L 2.29167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924FD-8CC7-4E25-922A-E00357C530CA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/>
          <a:lstStyle/>
          <a:p>
            <a:pPr algn="r"/>
            <a:r>
              <a:rPr lang="ar-IQ" b="1" dirty="0"/>
              <a:t>گرنگى دەروونزانی و بوارەكانى  (لقەكانى دەروونزانى):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F7E8A-3D56-4B5D-AF93-621570FD92F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4450" cy="387239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ar-IQ" sz="3200" dirty="0"/>
              <a:t>دەروونزانی گرنگییەکی زۆری هەیە لە ژیاندا، چونکە هەرچ بوارێک مرۆڤی لێبێت دەروونزانیش لەو بوارەدا گرنگە، وە پێشکەوتنی کۆمەڵ و شارستانیەت پەیوەستە بە دوو هۆکارەوە یەکەمیان مادی و دووەمیان مرۆیی، بێگومان مرۆڤ رۆڵی سەرەکی لەم پێشکەوتنە دەبینێت، دەروونزانیش توێژینەوە لەسەر ڕەوشت و بیر و هۆش و ئاکار و هەڵچوونی مرۆڤ دەکات و هەوڵی پێشختن و گەشەپێکردنیان دەدات. </a:t>
            </a:r>
            <a:r>
              <a:rPr lang="ar-IQ" sz="3200" b="1" dirty="0"/>
              <a:t> </a:t>
            </a:r>
            <a:endParaRPr lang="en-GB" sz="3200" dirty="0"/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9913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3050F-2A15-4AA7-8A6E-E3BFC48F57A9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bg2">
                  <a:tint val="84000"/>
                  <a:shade val="100000"/>
                  <a:hueMod val="92000"/>
                  <a:satMod val="180000"/>
                  <a:lumMod val="114000"/>
                </a:schemeClr>
              </a:gs>
              <a:gs pos="100000">
                <a:schemeClr val="bg2">
                  <a:shade val="92000"/>
                  <a:satMod val="170000"/>
                  <a:lumMod val="96000"/>
                </a:schemeClr>
              </a:gs>
            </a:gsLst>
            <a:lin ang="5400000" scaled="0"/>
          </a:gradFill>
        </p:spPr>
        <p:txBody>
          <a:bodyPr/>
          <a:lstStyle/>
          <a:p>
            <a:pPr rtl="1"/>
            <a:r>
              <a:rPr lang="ar-IQ" b="1" dirty="0"/>
              <a:t>بوارەكانی دەروونزانیش (لقەکان) دەكرێن بەدوو بەشی سەرەكیەوە</a:t>
            </a:r>
            <a:r>
              <a:rPr lang="en-GB" b="1" dirty="0"/>
              <a:t>: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6ABC3-4938-41E7-BC29-5668B45D64F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9883" y="2367092"/>
            <a:ext cx="11647356" cy="3424107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Autofit/>
          </a:bodyPr>
          <a:lstStyle/>
          <a:p>
            <a:pPr lvl="1" algn="r" rtl="1"/>
            <a:r>
              <a:rPr lang="ar-IQ" sz="3200" dirty="0"/>
              <a:t>یەكەم: بواری تێۆری (نظري)</a:t>
            </a:r>
            <a:r>
              <a:rPr lang="en-GB" sz="3200" dirty="0"/>
              <a:t>   </a:t>
            </a:r>
          </a:p>
          <a:p>
            <a:pPr algn="r" rtl="1"/>
            <a:r>
              <a:rPr lang="ar-IQ" sz="3200" dirty="0"/>
              <a:t>دووەم: بواری پراكتیكی (تطبيقي) </a:t>
            </a:r>
            <a:endParaRPr lang="en-GB" sz="3200" dirty="0"/>
          </a:p>
          <a:p>
            <a:pPr algn="r" rtl="1"/>
            <a:r>
              <a:rPr lang="ar-IQ" sz="3200" b="1" dirty="0"/>
              <a:t>یەکەم: بواری تێوری:</a:t>
            </a:r>
            <a:r>
              <a:rPr lang="ar-IQ" sz="3200" dirty="0"/>
              <a:t> توێژینەوە لەسەر دیاردە دەروونییەكان دەكات و مەبەستی دۆزینەوەی تیۆر و دانانی بیردۆز و قوتابخانەی دەروونییە</a:t>
            </a:r>
            <a:r>
              <a:rPr lang="en-GB" sz="3200" dirty="0"/>
              <a:t>. </a:t>
            </a:r>
          </a:p>
          <a:p>
            <a:pPr algn="r" rtl="1"/>
            <a:r>
              <a:rPr lang="ar-IQ" sz="3200" dirty="0"/>
              <a:t>ئەم لقانەی خوارەوەو دەگرێتەوە: </a:t>
            </a:r>
            <a:endParaRPr lang="en-GB" sz="3200" dirty="0"/>
          </a:p>
          <a:p>
            <a:pPr marL="0" indent="0" rtl="1">
              <a:buNone/>
            </a:pPr>
            <a:r>
              <a:rPr lang="ar-IQ" sz="3200" dirty="0"/>
              <a:t> </a:t>
            </a:r>
            <a:endParaRPr lang="en-GB" sz="3200" dirty="0"/>
          </a:p>
          <a:p>
            <a:pPr marL="228600" indent="-228600" algn="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8000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4A2CC-6FFB-48C4-B202-6624732F9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" y="-99348"/>
            <a:ext cx="11912121" cy="2677656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rtl="1"/>
            <a:r>
              <a:rPr lang="ar-IQ" sz="3200" b="1" dirty="0"/>
              <a:t>_ </a:t>
            </a:r>
            <a:br>
              <a:rPr lang="en-GB" sz="3200" b="1" dirty="0"/>
            </a:br>
            <a:r>
              <a:rPr lang="en-GB" sz="3200" b="1" dirty="0"/>
              <a:t>١-</a:t>
            </a:r>
            <a:r>
              <a:rPr lang="ar-IQ" sz="3200" b="1" dirty="0"/>
              <a:t>دەروونزانی گشتی:</a:t>
            </a:r>
            <a:r>
              <a:rPr lang="ar-IQ" sz="3200" dirty="0"/>
              <a:t> ئەم بوارە توێژینەوە لەسەر هەڵسوکەوت و ڕەوشتی مرۆڤی کاملی ئاسایی دەکات بەمەبەستی دانان و دۆزینەوەی یاساو (پڕانسیپی) تیۆری گشتی بۆ زانینی کۆمەڵێک بابەتی وەک (پاڵنەر، هەڵچوون، زیرەکی، یادکردنەوە، بیرکردنەوە، فێربوون، کەسا</a:t>
            </a:r>
            <a:r>
              <a:rPr lang="ku-Arab-IQ" sz="3200" dirty="0"/>
              <a:t>یەتی) تاک بە شێوەیەکی گشتی. </a:t>
            </a:r>
            <a:br>
              <a:rPr lang="en-GB" sz="3200" dirty="0"/>
            </a:br>
            <a:r>
              <a:rPr lang="ku-Arab-IQ" sz="3200" dirty="0"/>
              <a:t>ئەم بوارە بەبنچینەی سەرچەم بوارەکانی تر دادەنرێت. </a:t>
            </a:r>
            <a:br>
              <a:rPr lang="en-GB" sz="3200" dirty="0"/>
            </a:br>
            <a:r>
              <a:rPr lang="ku-Arab-IQ" sz="3200" dirty="0"/>
              <a:t> </a:t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B5756B-DC7B-664B-9A74-63203748F208}"/>
              </a:ext>
            </a:extLst>
          </p:cNvPr>
          <p:cNvSpPr txBox="1"/>
          <p:nvPr/>
        </p:nvSpPr>
        <p:spPr>
          <a:xfrm>
            <a:off x="731520" y="2891790"/>
            <a:ext cx="104361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800" b="1" dirty="0"/>
              <a:t>٢_دەروونزانی فسیۆلۆژی</a:t>
            </a:r>
            <a:r>
              <a:rPr lang="ar-IQ" sz="2800" dirty="0"/>
              <a:t>: گرنگی بە توێژینەوەی بنەما و لایەنی فسیۆلۆژی ڕەوشتی مرۆڤ دەدات. </a:t>
            </a:r>
            <a:endParaRPr lang="en-GB" sz="2800" dirty="0"/>
          </a:p>
          <a:p>
            <a:pPr rtl="1"/>
            <a:r>
              <a:rPr lang="ar-IQ" sz="2800" b="1" dirty="0"/>
              <a:t> </a:t>
            </a:r>
            <a:endParaRPr lang="en-GB" sz="2800" dirty="0"/>
          </a:p>
          <a:p>
            <a:pPr algn="r" rtl="1"/>
            <a:r>
              <a:rPr lang="ar-IQ" sz="2800" b="1" dirty="0"/>
              <a:t>٣- دەروونزانی ئاژەڵی:</a:t>
            </a:r>
            <a:r>
              <a:rPr lang="ar-IQ" sz="2800" dirty="0"/>
              <a:t> توێژینەوە لەسەر ڕەوشتی ئاژەڵ دەکات و هەوڵی ئەوە دەدات بزانێت ئاژەڵ زمانی هەیە، توانای فێربوونی هەیە، بیردەکاتەوە، تووڕەدەبێت..... هتد.</a:t>
            </a:r>
            <a:endParaRPr lang="en-GB" sz="2800" dirty="0"/>
          </a:p>
          <a:p>
            <a:pPr rtl="1"/>
            <a:r>
              <a:rPr lang="ar-IQ" sz="2800" dirty="0"/>
              <a:t> 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2389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744B30-93B9-B648-9797-F04149DC2483}"/>
              </a:ext>
            </a:extLst>
          </p:cNvPr>
          <p:cNvSpPr txBox="1"/>
          <p:nvPr/>
        </p:nvSpPr>
        <p:spPr>
          <a:xfrm>
            <a:off x="948689" y="480060"/>
            <a:ext cx="10308923" cy="206210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IQ" sz="3200" b="1" dirty="0"/>
              <a:t>٤_دەروونزانی گەشەكردن: </a:t>
            </a:r>
            <a:r>
              <a:rPr lang="ar-IQ" sz="3200" dirty="0"/>
              <a:t>توێژینەوە لەسەر گەشەکردنی مرۆڤ دەکات بە مەبەستی زانینی سەرجەم ئەو قۆناغانەی کە تاک پیایدا تێدەپەڕێت. هەروەها زانینی خاسیەت و سیفاتی هەریەک لەو قۆناغانە و دەست نیشانکردنی گرفت و چارەسەریەکانی.</a:t>
            </a:r>
            <a:endParaRPr lang="en-GB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896945-EC04-134A-AFAC-A303764DCBA1}"/>
              </a:ext>
            </a:extLst>
          </p:cNvPr>
          <p:cNvSpPr txBox="1"/>
          <p:nvPr/>
        </p:nvSpPr>
        <p:spPr>
          <a:xfrm>
            <a:off x="641391" y="3325586"/>
            <a:ext cx="10616221" cy="15696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IQ" sz="3200" b="1" dirty="0"/>
              <a:t>_دەروونزانی جیاوازی تاكایەتی:</a:t>
            </a:r>
            <a:r>
              <a:rPr lang="ar-IQ" sz="3200" dirty="0"/>
              <a:t> باسی ئەو جیاوازیانە دەکات کە لە نێوان مرۆڤ و هاوەڵەکانیدا یان لە نێوان تاکەکانی دووکۆمەڵ یان دوو گەل، یان دوو هەرێمدا هەیە.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63495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E154C-88DE-4338-AE58-835387BCDE1F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pPr algn="r" rtl="1"/>
            <a:r>
              <a:rPr lang="ar-IQ" b="1" dirty="0"/>
              <a:t>٦-دەروونزانی نەخۆشی:</a:t>
            </a:r>
            <a:r>
              <a:rPr lang="ar-IQ" dirty="0"/>
              <a:t> گرنگی بە هۆکارو پاڵنەری نەخۆشیە دەروونی و ژیرییەکان دەدات.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FBC9E-B6A1-479B-9043-1A5DEAFBCD7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en-GB" sz="2800" dirty="0"/>
          </a:p>
          <a:p>
            <a:pPr algn="r" rtl="1"/>
            <a:r>
              <a:rPr lang="ar-IQ" sz="2800" b="1" dirty="0"/>
              <a:t>٧- دەروونزانی كۆمەڵایەتی:</a:t>
            </a:r>
            <a:r>
              <a:rPr lang="ar-IQ" sz="2800" dirty="0"/>
              <a:t> لێکۆڵینەوە لە پەیوەندی نێوان تاک و کۆمەڵ دەکات وەهەروەها کار لەسەر دەرخستنی کاریگەری کۆمەڵ لەسەر تاک و تاک لەسەر کۆمەڵ و پەیوەندی کۆمەڵ بە کۆمەڵ دەکات.  </a:t>
            </a:r>
            <a:endParaRPr lang="en-GB" sz="2800" dirty="0"/>
          </a:p>
          <a:p>
            <a:pPr marL="228600" indent="-228600" algn="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3531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6B0BF-E7B8-4C27-9293-95AFCFDF8730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bg2">
                  <a:tint val="84000"/>
                  <a:shade val="100000"/>
                  <a:hueMod val="92000"/>
                  <a:satMod val="180000"/>
                  <a:lumMod val="114000"/>
                </a:schemeClr>
              </a:gs>
              <a:gs pos="100000">
                <a:schemeClr val="bg2">
                  <a:shade val="92000"/>
                  <a:satMod val="170000"/>
                  <a:lumMod val="96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rtl="1"/>
            <a:r>
              <a:rPr lang="ar-IQ" b="1" dirty="0"/>
              <a:t>دووەم:</a:t>
            </a:r>
            <a:r>
              <a:rPr lang="ar-IQ" dirty="0"/>
              <a:t> </a:t>
            </a:r>
            <a:r>
              <a:rPr lang="ar-IQ" b="1" dirty="0"/>
              <a:t>بواری پراكتیكی:</a:t>
            </a:r>
            <a:r>
              <a:rPr lang="ar-IQ" dirty="0"/>
              <a:t> تایبەتە بەپراكتیزەكردنی تیۆرو زانست و بیردۆزەكانی دەروونزانی لەبوارە جیاجیاكاندا</a:t>
            </a:r>
            <a:r>
              <a:rPr lang="en-GB" dirty="0"/>
              <a:t>. </a:t>
            </a:r>
            <a:r>
              <a:rPr lang="ar-IQ" dirty="0"/>
              <a:t>ئەم بوارەنەش بریتین لەمانەی خوارەوە: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2B54E-F222-4474-A73D-441CA5B0814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800" b="1" dirty="0"/>
              <a:t>١-دەروونزانی پەروەردەیی:</a:t>
            </a:r>
            <a:r>
              <a:rPr lang="ar-IQ" sz="2800" dirty="0"/>
              <a:t> </a:t>
            </a:r>
            <a:r>
              <a:rPr lang="ku-Arab-IQ" sz="2800" dirty="0"/>
              <a:t>توێژینەوە لەپڕۆسەی پەروەردە و فێرکردن و شێوازەکانی پەرەپێدانیان و کاریگەری ئەو پڕۆسەیە لەسەر قوتابیان دەکات. هەروەها چۆنیەتی دانانی پرۆگرامی گونجاو و پیادەکردنی سەرکەوتووترین شێوازی وانەتنەوەو پەیوەندی نێوان مامۆستاو قوتابی و بەکارهێنانی هاندان و پاداشت و سزا لە پرۆسەی خوێندندا. </a:t>
            </a:r>
            <a:endParaRPr lang="en-GB" sz="2800" dirty="0"/>
          </a:p>
          <a:p>
            <a:pPr marL="228600" indent="-228600" algn="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9420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544EE-B99F-476B-8BE4-55D5DCEE9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657" y="618517"/>
            <a:ext cx="10753570" cy="1596177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rtl="1"/>
            <a:r>
              <a:rPr lang="ar-IQ" b="1" dirty="0"/>
              <a:t>٢-دەروونزانی پیشەسازی:</a:t>
            </a:r>
            <a:r>
              <a:rPr lang="ar-IQ" dirty="0"/>
              <a:t> هەوڵی پەرەپێدانی بەرهەمی پیشەسازی دەدات لەڕێگای پراکتیکردنی پڕانسیپەکانی دەروونزانییەوە. </a:t>
            </a:r>
            <a:br>
              <a:rPr lang="en-GB" dirty="0"/>
            </a:br>
            <a:r>
              <a:rPr lang="ar-IQ" dirty="0"/>
              <a:t> 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64457-E98A-4199-9509-FC10CE04287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24656" y="2367092"/>
            <a:ext cx="10752944" cy="3424107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r" rtl="1"/>
            <a:r>
              <a:rPr lang="en-GB" sz="2800" b="1" dirty="0"/>
              <a:t>٣</a:t>
            </a:r>
            <a:r>
              <a:rPr lang="ar-IQ" sz="2800" b="1" dirty="0"/>
              <a:t>-دەروونزانی بازرگانی:</a:t>
            </a:r>
            <a:r>
              <a:rPr lang="ar-IQ" sz="2800" dirty="0"/>
              <a:t> توێژینەوە لەسەر بەرهەمهێنانی باشترین کەل و پەل دەکات کە کڕیار پێویستی پێیەتی. </a:t>
            </a:r>
            <a:endParaRPr lang="en-GB" sz="2800" dirty="0"/>
          </a:p>
          <a:p>
            <a:pPr algn="r" rtl="1"/>
            <a:r>
              <a:rPr lang="ar-IQ" sz="2800" b="1" dirty="0"/>
              <a:t>٤-دەروونزانی تاوانكاری: </a:t>
            </a:r>
            <a:r>
              <a:rPr lang="ar-IQ" sz="2800" dirty="0"/>
              <a:t>توێژینەوە لەسەر چۆنییەتی چارەسەرکردنی تاوانباران و زانیاری وەرگرتن و دان پیانانیان دەکات. هەروەها زانینی باری دەروونی تاوانبار و چارەسەرکردنیان دوای گرتن و دادگاییکردنیان. </a:t>
            </a:r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7009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50591-B65B-40E3-81C2-5F4F705D4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11481"/>
            <a:ext cx="10364451" cy="1803214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ar-IQ" b="1" dirty="0"/>
              <a:t>٥-دەروونزانی سەربازی:</a:t>
            </a:r>
            <a:r>
              <a:rPr lang="ar-IQ" dirty="0"/>
              <a:t> توێژینەوە لەسەر باری دەروونی و وورە و پاڵنەر و پێداویستی گرفتەکانی سەربازو سەرکردەکانیان دەکات لەڕێگەی شەڕی دەروونی پڕوپاگەندەو هەوڵی ڕووخانی ورەی دوژمنان.... هتد.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3C77D-818F-41C5-97FF-9E82F38117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10364451" cy="4079428"/>
          </a:xfr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IQ" sz="3200" dirty="0"/>
              <a:t> </a:t>
            </a:r>
            <a:endParaRPr lang="en-GB" sz="3200" dirty="0"/>
          </a:p>
          <a:p>
            <a:pPr algn="r" rtl="1"/>
            <a:r>
              <a:rPr lang="ar-IQ" sz="3200" b="1" dirty="0"/>
              <a:t>٦-دەروونزانی ئەكلینیكی: </a:t>
            </a:r>
            <a:r>
              <a:rPr lang="ar-IQ" sz="3200" dirty="0"/>
              <a:t>گرنگی بە چۆنیەتی چارەسەرکردنی نەخۆشیە دەروونی و ژیرییەکان و هۆکاری تێکجوون و لێکترازانی کەسایەتی مرۆڤ دەدات.  </a:t>
            </a:r>
            <a:endParaRPr lang="en-GB" sz="3200" dirty="0"/>
          </a:p>
          <a:p>
            <a:pPr algn="r" rtl="1"/>
            <a:r>
              <a:rPr lang="ar-IQ" sz="3200" b="1" dirty="0"/>
              <a:t>٧-دەروونزانی ئەزموونگەری:</a:t>
            </a:r>
            <a:r>
              <a:rPr lang="ar-IQ" sz="3200" dirty="0"/>
              <a:t> گرنگی بەتوێژینەوەی ڕەفتارو هەڵسوکەووتنی تاکەکان بەڕێگەی تاقیگەیی دەدات. </a:t>
            </a:r>
            <a:endParaRPr lang="en-GB" sz="3200" dirty="0"/>
          </a:p>
          <a:p>
            <a:pPr marL="228600" indent="-228600" algn="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4713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3FBEA-7989-462A-92C2-9E5273C23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356" y="0"/>
            <a:ext cx="9526588" cy="3266659"/>
          </a:xfrm>
        </p:spPr>
        <p:txBody>
          <a:bodyPr>
            <a:normAutofit/>
          </a:bodyPr>
          <a:lstStyle/>
          <a:p>
            <a:pPr rtl="1"/>
            <a:r>
              <a:rPr lang="ar-IQ" b="1" dirty="0"/>
              <a:t>مێژووی سەرهەڵدانی دەروونزانی:</a:t>
            </a:r>
            <a:br>
              <a:rPr lang="en-GB" dirty="0"/>
            </a:br>
            <a:r>
              <a:rPr lang="ar-IQ" dirty="0"/>
              <a:t>ڕیشەی دەروونزانی دەگەڕێتەوە بۆ فەلسەفەو فسیۆلۆژیاو زانستی پزیشكی</a:t>
            </a:r>
            <a:r>
              <a:rPr lang="en-GB" dirty="0"/>
              <a:t>.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3DBDF-FDC1-41E9-8E99-CF1A1F093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0870" y="3591342"/>
            <a:ext cx="7096705" cy="1713009"/>
          </a:xfrm>
        </p:spPr>
        <p:txBody>
          <a:bodyPr>
            <a:normAutofit fontScale="92500" lnSpcReduction="20000"/>
          </a:bodyPr>
          <a:lstStyle/>
          <a:p>
            <a:pPr rtl="1"/>
            <a:r>
              <a:rPr lang="ar-IQ" sz="3600" dirty="0">
                <a:solidFill>
                  <a:schemeClr val="tx1"/>
                </a:solidFill>
              </a:rPr>
              <a:t>لەو فەیلەسوفانەی كە ڕۆڵیان هەبووە لەدەروونزانیدا</a:t>
            </a:r>
            <a:r>
              <a:rPr lang="en-GB" sz="3600" dirty="0">
                <a:solidFill>
                  <a:schemeClr val="tx1"/>
                </a:solidFill>
              </a:rPr>
              <a:t>: </a:t>
            </a:r>
            <a:br>
              <a:rPr lang="en-GB" sz="3600" dirty="0">
                <a:solidFill>
                  <a:schemeClr val="tx1"/>
                </a:solidFill>
              </a:rPr>
            </a:br>
            <a:r>
              <a:rPr lang="en-GB" sz="3600" dirty="0">
                <a:solidFill>
                  <a:schemeClr val="tx1"/>
                </a:solidFill>
              </a:rPr>
              <a:t>-	</a:t>
            </a:r>
            <a:r>
              <a:rPr lang="ar-IQ" sz="3600" dirty="0">
                <a:solidFill>
                  <a:schemeClr val="tx1"/>
                </a:solidFill>
              </a:rPr>
              <a:t>افلاتون، ارستۆ، دیكارت، داروین</a:t>
            </a:r>
            <a:endParaRPr lang="en-GB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62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3926-8331-4B19-BBF7-19E8AD773B1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SA" dirty="0" err="1"/>
              <a:t>بە</a:t>
            </a:r>
            <a:r>
              <a:rPr lang="ar-SA" dirty="0"/>
              <a:t> </a:t>
            </a:r>
            <a:r>
              <a:rPr lang="ar-SA" dirty="0" err="1"/>
              <a:t>شێوەیەکی</a:t>
            </a:r>
            <a:r>
              <a:rPr lang="ar-SA" dirty="0"/>
              <a:t> </a:t>
            </a:r>
            <a:r>
              <a:rPr lang="ar-SA" dirty="0" err="1"/>
              <a:t>گشتی</a:t>
            </a:r>
            <a:r>
              <a:rPr lang="ar-SA" dirty="0"/>
              <a:t> </a:t>
            </a:r>
            <a:r>
              <a:rPr lang="ar-SA" dirty="0" err="1"/>
              <a:t>مێژووی</a:t>
            </a:r>
            <a:r>
              <a:rPr lang="ar-SA" dirty="0"/>
              <a:t> </a:t>
            </a:r>
            <a:r>
              <a:rPr lang="ar-SA" dirty="0" err="1"/>
              <a:t>سەرهەڵدان</a:t>
            </a:r>
            <a:r>
              <a:rPr lang="ar-SA" dirty="0"/>
              <a:t> و </a:t>
            </a:r>
            <a:r>
              <a:rPr lang="ar-SA" dirty="0" err="1"/>
              <a:t>پەرەسەندنی</a:t>
            </a:r>
            <a:r>
              <a:rPr lang="ar-SA" dirty="0"/>
              <a:t> </a:t>
            </a:r>
            <a:r>
              <a:rPr lang="ar-SA" dirty="0" err="1"/>
              <a:t>دەروونزانی</a:t>
            </a:r>
            <a:r>
              <a:rPr lang="ar-SA" dirty="0"/>
              <a:t> </a:t>
            </a:r>
            <a:r>
              <a:rPr lang="ar-SA" dirty="0" err="1"/>
              <a:t>لەم</a:t>
            </a:r>
            <a:r>
              <a:rPr lang="ar-SA" dirty="0"/>
              <a:t> </a:t>
            </a:r>
            <a:r>
              <a:rPr lang="ar-SA" dirty="0" err="1"/>
              <a:t>چەند</a:t>
            </a:r>
            <a:r>
              <a:rPr lang="ar-SA" dirty="0"/>
              <a:t> </a:t>
            </a:r>
            <a:r>
              <a:rPr lang="ar-SA" dirty="0" err="1"/>
              <a:t>خاڵەی</a:t>
            </a:r>
            <a:r>
              <a:rPr lang="ar-SA" dirty="0"/>
              <a:t> </a:t>
            </a:r>
            <a:r>
              <a:rPr lang="ar-SA" dirty="0" err="1"/>
              <a:t>خوارەوەدا</a:t>
            </a:r>
            <a:r>
              <a:rPr lang="ar-SA" dirty="0"/>
              <a:t> </a:t>
            </a:r>
            <a:r>
              <a:rPr lang="ar-SA" dirty="0" err="1"/>
              <a:t>دەخەینەڕوو</a:t>
            </a:r>
            <a:r>
              <a:rPr lang="ar-SA" dirty="0"/>
              <a:t>: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EDDD5-53DE-4E0F-9D5E-9645D0DBA91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560320"/>
            <a:ext cx="10363826" cy="323087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ar-SA" sz="2800" dirty="0"/>
              <a:t>-</a:t>
            </a:r>
            <a:r>
              <a:rPr lang="ar-SA" sz="2800" dirty="0" err="1"/>
              <a:t>پەیوەستبوونی</a:t>
            </a:r>
            <a:r>
              <a:rPr lang="ar-SA" sz="2800" dirty="0"/>
              <a:t> </a:t>
            </a:r>
            <a:r>
              <a:rPr lang="ar-SA" sz="2800" dirty="0" err="1"/>
              <a:t>دەروونزانی</a:t>
            </a:r>
            <a:r>
              <a:rPr lang="ar-SA" sz="2800" dirty="0"/>
              <a:t> </a:t>
            </a:r>
            <a:r>
              <a:rPr lang="ar-SA" sz="2800" dirty="0" err="1"/>
              <a:t>بە</a:t>
            </a:r>
            <a:r>
              <a:rPr lang="ar-SA" sz="2800" dirty="0"/>
              <a:t> (</a:t>
            </a:r>
            <a:r>
              <a:rPr lang="ar-SA" sz="2800" dirty="0" err="1"/>
              <a:t>ڕوح</a:t>
            </a:r>
            <a:r>
              <a:rPr lang="ar-SA" sz="2800" dirty="0"/>
              <a:t>) </a:t>
            </a:r>
            <a:r>
              <a:rPr lang="ar-SA" sz="2800" dirty="0" err="1"/>
              <a:t>پێش</a:t>
            </a:r>
            <a:r>
              <a:rPr lang="ar-SA" sz="2800" dirty="0"/>
              <a:t> </a:t>
            </a:r>
            <a:r>
              <a:rPr lang="ar-SA" sz="2800" dirty="0" err="1"/>
              <a:t>دەرکەوتنی</a:t>
            </a:r>
            <a:r>
              <a:rPr lang="ar-SA" sz="2800" dirty="0"/>
              <a:t> </a:t>
            </a:r>
            <a:r>
              <a:rPr lang="ar-SA" sz="2800" dirty="0" err="1"/>
              <a:t>لێکۆڵینەوە</a:t>
            </a:r>
            <a:r>
              <a:rPr lang="ar-SA" sz="2800" dirty="0"/>
              <a:t> </a:t>
            </a:r>
            <a:r>
              <a:rPr lang="ar-SA" sz="2800" dirty="0" err="1"/>
              <a:t>ڕێکخراوەکانی</a:t>
            </a:r>
            <a:r>
              <a:rPr lang="ar-SA" sz="2800" dirty="0"/>
              <a:t> </a:t>
            </a:r>
            <a:r>
              <a:rPr lang="ar-SA" sz="2800" dirty="0" err="1"/>
              <a:t>ئەڕستۆ</a:t>
            </a:r>
            <a:r>
              <a:rPr lang="ar-SA" sz="2800" dirty="0"/>
              <a:t> و </a:t>
            </a:r>
            <a:r>
              <a:rPr lang="ar-SA" sz="2800" dirty="0" err="1"/>
              <a:t>ئیفڵاتۆن</a:t>
            </a:r>
            <a:r>
              <a:rPr lang="ar-SA" sz="2800" dirty="0"/>
              <a:t> و </a:t>
            </a:r>
            <a:r>
              <a:rPr lang="ar-SA" sz="2800" dirty="0" err="1"/>
              <a:t>سوقڕات</a:t>
            </a:r>
            <a:r>
              <a:rPr lang="ar-SA" sz="2800" dirty="0"/>
              <a:t>. </a:t>
            </a:r>
            <a:endParaRPr lang="en-GB" sz="2800" dirty="0"/>
          </a:p>
          <a:p>
            <a:pPr algn="r" rtl="1"/>
            <a:r>
              <a:rPr lang="ar-SA" sz="2800" dirty="0"/>
              <a:t>-گرنگیدانی </a:t>
            </a:r>
            <a:r>
              <a:rPr lang="ar-SA" sz="2800" dirty="0" err="1"/>
              <a:t>دەرونزانی</a:t>
            </a:r>
            <a:r>
              <a:rPr lang="ar-SA" sz="2800" dirty="0"/>
              <a:t> </a:t>
            </a:r>
            <a:r>
              <a:rPr lang="ar-SA" sz="2800" dirty="0" err="1"/>
              <a:t>بە</a:t>
            </a:r>
            <a:r>
              <a:rPr lang="ar-SA" sz="2800" dirty="0"/>
              <a:t> (</a:t>
            </a:r>
            <a:r>
              <a:rPr lang="ar-SA" sz="2800" dirty="0" err="1"/>
              <a:t>کردار</a:t>
            </a:r>
            <a:r>
              <a:rPr lang="ar-SA" sz="2800" dirty="0"/>
              <a:t>)  (فعل) </a:t>
            </a:r>
            <a:r>
              <a:rPr lang="ar-SA" sz="2800" dirty="0" err="1"/>
              <a:t>لە</a:t>
            </a:r>
            <a:r>
              <a:rPr lang="ar-SA" sz="2800" dirty="0"/>
              <a:t> </a:t>
            </a:r>
            <a:r>
              <a:rPr lang="ar-SA" sz="2800" dirty="0" err="1"/>
              <a:t>بری</a:t>
            </a:r>
            <a:r>
              <a:rPr lang="ar-SA" sz="2800" dirty="0"/>
              <a:t> </a:t>
            </a:r>
            <a:r>
              <a:rPr lang="ar-SA" sz="2800" dirty="0" err="1"/>
              <a:t>ڕوح</a:t>
            </a:r>
            <a:r>
              <a:rPr lang="ar-SA" sz="2800" dirty="0"/>
              <a:t>، </a:t>
            </a:r>
            <a:r>
              <a:rPr lang="ar-SA" sz="2800" dirty="0" err="1"/>
              <a:t>بەو</a:t>
            </a:r>
            <a:r>
              <a:rPr lang="ar-SA" sz="2800" dirty="0"/>
              <a:t> </a:t>
            </a:r>
            <a:r>
              <a:rPr lang="ar-SA" sz="2800" dirty="0" err="1"/>
              <a:t>پێیەی</a:t>
            </a:r>
            <a:r>
              <a:rPr lang="ar-SA" sz="2800" dirty="0"/>
              <a:t> </a:t>
            </a:r>
            <a:r>
              <a:rPr lang="ar-SA" sz="2800" dirty="0" err="1"/>
              <a:t>ڕوح</a:t>
            </a:r>
            <a:r>
              <a:rPr lang="ar-SA" sz="2800" dirty="0"/>
              <a:t> </a:t>
            </a:r>
            <a:r>
              <a:rPr lang="ar-SA" sz="2800" dirty="0" err="1"/>
              <a:t>لە</a:t>
            </a:r>
            <a:r>
              <a:rPr lang="ar-SA" sz="2800" dirty="0"/>
              <a:t> </a:t>
            </a:r>
            <a:r>
              <a:rPr lang="ar-SA" sz="2800" dirty="0" err="1"/>
              <a:t>پێشەی</a:t>
            </a:r>
            <a:r>
              <a:rPr lang="ar-SA" sz="2800" dirty="0"/>
              <a:t> زانا </a:t>
            </a:r>
            <a:r>
              <a:rPr lang="ar-SA" sz="2800" dirty="0" err="1"/>
              <a:t>روحانییەکانە</a:t>
            </a:r>
            <a:r>
              <a:rPr lang="ar-SA" sz="2800" dirty="0"/>
              <a:t>، </a:t>
            </a:r>
            <a:r>
              <a:rPr lang="ar-SA" sz="2800" dirty="0" err="1"/>
              <a:t>ئەمەش</a:t>
            </a:r>
            <a:r>
              <a:rPr lang="ar-SA" sz="2800" dirty="0"/>
              <a:t> </a:t>
            </a:r>
            <a:r>
              <a:rPr lang="ar-SA" sz="2800" dirty="0" err="1"/>
              <a:t>لە</a:t>
            </a:r>
            <a:r>
              <a:rPr lang="ar-SA" sz="2800" dirty="0"/>
              <a:t> </a:t>
            </a:r>
            <a:r>
              <a:rPr lang="ar-SA" sz="2800" dirty="0" err="1"/>
              <a:t>لێکۆڵینەوە</a:t>
            </a:r>
            <a:r>
              <a:rPr lang="ar-SA" sz="2800" dirty="0"/>
              <a:t> </a:t>
            </a:r>
            <a:r>
              <a:rPr lang="ar-SA" sz="2800" dirty="0" err="1"/>
              <a:t>گرینگەکانی</a:t>
            </a:r>
            <a:r>
              <a:rPr lang="ar-SA" sz="2800" dirty="0"/>
              <a:t> </a:t>
            </a:r>
            <a:r>
              <a:rPr lang="ar-SA" sz="2800" dirty="0" err="1"/>
              <a:t>سوقرات</a:t>
            </a:r>
            <a:r>
              <a:rPr lang="ar-SA" sz="2800" dirty="0"/>
              <a:t> </a:t>
            </a:r>
            <a:r>
              <a:rPr lang="ar-SA" sz="2800" dirty="0" err="1"/>
              <a:t>لە</a:t>
            </a:r>
            <a:r>
              <a:rPr lang="ar-SA" sz="2800" dirty="0"/>
              <a:t> </a:t>
            </a:r>
            <a:r>
              <a:rPr lang="ar-SA" sz="2800" dirty="0" err="1"/>
              <a:t>سەر</a:t>
            </a:r>
            <a:r>
              <a:rPr lang="ar-SA" sz="2800" dirty="0"/>
              <a:t> </a:t>
            </a:r>
            <a:r>
              <a:rPr lang="ar-SA" sz="2800" dirty="0" err="1"/>
              <a:t>پرۆسە</a:t>
            </a:r>
            <a:r>
              <a:rPr lang="ar-SA" sz="2800" dirty="0"/>
              <a:t> </a:t>
            </a:r>
            <a:r>
              <a:rPr lang="ar-SA" sz="2800" dirty="0" err="1"/>
              <a:t>عەقڵییەکانی</a:t>
            </a:r>
            <a:r>
              <a:rPr lang="ar-SA" sz="2800" dirty="0"/>
              <a:t> </a:t>
            </a:r>
            <a:r>
              <a:rPr lang="ar-SA" sz="2800" dirty="0" err="1"/>
              <a:t>وەک</a:t>
            </a:r>
            <a:r>
              <a:rPr lang="ar-SA" sz="2800" dirty="0"/>
              <a:t> </a:t>
            </a:r>
            <a:r>
              <a:rPr lang="ar-SA" sz="2800" dirty="0" err="1"/>
              <a:t>درکپێکردنی</a:t>
            </a:r>
            <a:r>
              <a:rPr lang="ar-SA" sz="2800" dirty="0"/>
              <a:t> </a:t>
            </a:r>
            <a:r>
              <a:rPr lang="ar-SA" sz="2800" dirty="0" err="1"/>
              <a:t>عەقڵی</a:t>
            </a:r>
            <a:r>
              <a:rPr lang="ar-SA" sz="2800" dirty="0"/>
              <a:t> و </a:t>
            </a:r>
            <a:r>
              <a:rPr lang="ar-SA" sz="2800" dirty="0" err="1"/>
              <a:t>هەستی</a:t>
            </a:r>
            <a:r>
              <a:rPr lang="ar-SA" sz="2800" dirty="0"/>
              <a:t> و  </a:t>
            </a:r>
            <a:r>
              <a:rPr lang="ar-SA" sz="2800" dirty="0" err="1"/>
              <a:t>هەروەها</a:t>
            </a:r>
            <a:r>
              <a:rPr lang="ar-SA" sz="2800" dirty="0"/>
              <a:t> </a:t>
            </a:r>
            <a:r>
              <a:rPr lang="ar-SA" sz="2800" dirty="0" err="1"/>
              <a:t>لە</a:t>
            </a:r>
            <a:r>
              <a:rPr lang="ar-SA" sz="2800" dirty="0"/>
              <a:t> </a:t>
            </a:r>
            <a:r>
              <a:rPr lang="ar-SA" sz="2800" dirty="0" err="1"/>
              <a:t>دابەشکردنەکانی</a:t>
            </a:r>
            <a:r>
              <a:rPr lang="ar-SA" sz="2800" dirty="0"/>
              <a:t> </a:t>
            </a:r>
            <a:r>
              <a:rPr lang="ar-SA" sz="2800" dirty="0" err="1"/>
              <a:t>ئەڕستۆدا</a:t>
            </a:r>
            <a:r>
              <a:rPr lang="ar-SA" sz="2800" dirty="0"/>
              <a:t>  </a:t>
            </a:r>
            <a:r>
              <a:rPr lang="ar-SA" sz="2800" dirty="0" err="1"/>
              <a:t>دەردەکەوێت</a:t>
            </a:r>
            <a:r>
              <a:rPr lang="ar-SA" sz="2800" dirty="0"/>
              <a:t> </a:t>
            </a:r>
            <a:r>
              <a:rPr lang="ar-SA" sz="2800" dirty="0" err="1"/>
              <a:t>کە</a:t>
            </a:r>
            <a:r>
              <a:rPr lang="ar-SA" sz="2800" dirty="0"/>
              <a:t> </a:t>
            </a:r>
            <a:r>
              <a:rPr lang="ar-SA" sz="2800" dirty="0" err="1"/>
              <a:t>بۆ</a:t>
            </a:r>
            <a:r>
              <a:rPr lang="ar-SA" sz="2800" dirty="0"/>
              <a:t> </a:t>
            </a:r>
            <a:r>
              <a:rPr lang="ar-SA" sz="2800" dirty="0" err="1"/>
              <a:t>نەفسی</a:t>
            </a:r>
            <a:r>
              <a:rPr lang="ar-SA" sz="2800" dirty="0"/>
              <a:t> </a:t>
            </a:r>
            <a:r>
              <a:rPr lang="ar-SA" sz="2800" dirty="0" err="1"/>
              <a:t>مرۆڤ</a:t>
            </a:r>
            <a:r>
              <a:rPr lang="ar-SA" sz="2800" dirty="0"/>
              <a:t> </a:t>
            </a:r>
            <a:r>
              <a:rPr lang="ar-SA" sz="2800" dirty="0" err="1"/>
              <a:t>کردی</a:t>
            </a:r>
            <a:r>
              <a:rPr lang="ar-SA" sz="2800" dirty="0"/>
              <a:t>. </a:t>
            </a:r>
            <a:endParaRPr lang="en-GB" sz="2800" dirty="0"/>
          </a:p>
          <a:p>
            <a:pPr marL="228600" indent="-228600" algn="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3599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3E591-9F99-4D47-A799-75BD5A437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53" y="194872"/>
            <a:ext cx="11617378" cy="2019823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r" rtl="1"/>
            <a:r>
              <a:rPr lang="ar-SA" dirty="0"/>
              <a:t>-</a:t>
            </a:r>
            <a:r>
              <a:rPr lang="ar-SA" dirty="0" err="1"/>
              <a:t>پەیوەستبوونی</a:t>
            </a:r>
            <a:r>
              <a:rPr lang="ar-SA" dirty="0"/>
              <a:t> </a:t>
            </a:r>
            <a:r>
              <a:rPr lang="ar-SA" dirty="0" err="1"/>
              <a:t>دەروونزانی</a:t>
            </a:r>
            <a:r>
              <a:rPr lang="ar-SA" dirty="0"/>
              <a:t> </a:t>
            </a:r>
            <a:r>
              <a:rPr lang="ar-SA" dirty="0" err="1"/>
              <a:t>بە</a:t>
            </a:r>
            <a:r>
              <a:rPr lang="ar-SA" dirty="0"/>
              <a:t> </a:t>
            </a:r>
            <a:r>
              <a:rPr lang="ar-SA" dirty="0" err="1"/>
              <a:t>هەست</a:t>
            </a:r>
            <a:r>
              <a:rPr lang="ar-SA" dirty="0"/>
              <a:t> (شعور) </a:t>
            </a:r>
            <a:r>
              <a:rPr lang="ar-SA" dirty="0" err="1"/>
              <a:t>بە</a:t>
            </a:r>
            <a:r>
              <a:rPr lang="ar-SA" dirty="0"/>
              <a:t> </a:t>
            </a:r>
            <a:r>
              <a:rPr lang="ar-SA" dirty="0" err="1"/>
              <a:t>تایبەت</a:t>
            </a:r>
            <a:r>
              <a:rPr lang="ar-SA" dirty="0"/>
              <a:t> </a:t>
            </a:r>
            <a:r>
              <a:rPr lang="ar-SA" dirty="0" err="1"/>
              <a:t>لەسەدەی</a:t>
            </a:r>
            <a:r>
              <a:rPr lang="ar-SA" dirty="0"/>
              <a:t> </a:t>
            </a:r>
            <a:r>
              <a:rPr lang="ar-SA" dirty="0" err="1"/>
              <a:t>هەڤدە</a:t>
            </a:r>
            <a:r>
              <a:rPr lang="ar-SA" dirty="0"/>
              <a:t> </a:t>
            </a:r>
            <a:r>
              <a:rPr lang="ar-SA" dirty="0" err="1"/>
              <a:t>کاتێک</a:t>
            </a:r>
            <a:r>
              <a:rPr lang="ar-SA" dirty="0"/>
              <a:t> </a:t>
            </a:r>
            <a:r>
              <a:rPr lang="ar-SA" dirty="0" err="1"/>
              <a:t>کە</a:t>
            </a:r>
            <a:r>
              <a:rPr lang="ar-SA" dirty="0"/>
              <a:t> (</a:t>
            </a:r>
            <a:r>
              <a:rPr lang="ar-SA" dirty="0" err="1"/>
              <a:t>دیکارت</a:t>
            </a:r>
            <a:r>
              <a:rPr lang="ar-SA" dirty="0"/>
              <a:t>) </a:t>
            </a:r>
            <a:r>
              <a:rPr lang="ar-SA" dirty="0" err="1"/>
              <a:t>لەبەردەم</a:t>
            </a:r>
            <a:r>
              <a:rPr lang="ar-SA" dirty="0"/>
              <a:t>  </a:t>
            </a:r>
            <a:r>
              <a:rPr lang="ar-SA" dirty="0" err="1"/>
              <a:t>فەلسەفەی</a:t>
            </a:r>
            <a:r>
              <a:rPr lang="ar-SA" dirty="0"/>
              <a:t> </a:t>
            </a:r>
            <a:r>
              <a:rPr lang="ar-SA" dirty="0" err="1"/>
              <a:t>تازەدا</a:t>
            </a:r>
            <a:r>
              <a:rPr lang="ar-SA" dirty="0"/>
              <a:t> </a:t>
            </a:r>
            <a:r>
              <a:rPr lang="ar-SA" dirty="0" err="1"/>
              <a:t>ئاماژەی</a:t>
            </a:r>
            <a:r>
              <a:rPr lang="ar-SA" dirty="0"/>
              <a:t> </a:t>
            </a:r>
            <a:r>
              <a:rPr lang="ar-SA" dirty="0" err="1"/>
              <a:t>بەوە</a:t>
            </a:r>
            <a:r>
              <a:rPr lang="ar-SA" dirty="0"/>
              <a:t> </a:t>
            </a:r>
            <a:r>
              <a:rPr lang="ar-SA" dirty="0" err="1"/>
              <a:t>کرد</a:t>
            </a:r>
            <a:r>
              <a:rPr lang="ar-SA" dirty="0"/>
              <a:t> </a:t>
            </a:r>
            <a:r>
              <a:rPr lang="ar-SA" dirty="0" err="1"/>
              <a:t>کە</a:t>
            </a:r>
            <a:r>
              <a:rPr lang="ar-SA" dirty="0"/>
              <a:t> </a:t>
            </a:r>
            <a:r>
              <a:rPr lang="ar-SA" dirty="0" err="1"/>
              <a:t>هەریەک</a:t>
            </a:r>
            <a:r>
              <a:rPr lang="ar-SA" dirty="0"/>
              <a:t> </a:t>
            </a:r>
            <a:r>
              <a:rPr lang="ar-SA" dirty="0" err="1"/>
              <a:t>لە</a:t>
            </a:r>
            <a:r>
              <a:rPr lang="ar-SA" dirty="0"/>
              <a:t> </a:t>
            </a:r>
            <a:r>
              <a:rPr lang="ar-SA" dirty="0" err="1"/>
              <a:t>جەستە</a:t>
            </a:r>
            <a:r>
              <a:rPr lang="ar-SA" dirty="0"/>
              <a:t> و </a:t>
            </a:r>
            <a:r>
              <a:rPr lang="ar-SA" dirty="0" err="1"/>
              <a:t>عەقڵ</a:t>
            </a:r>
            <a:r>
              <a:rPr lang="ar-SA" dirty="0"/>
              <a:t> </a:t>
            </a:r>
            <a:r>
              <a:rPr lang="ar-SA" dirty="0" err="1"/>
              <a:t>بریتیین</a:t>
            </a:r>
            <a:r>
              <a:rPr lang="ar-SA" dirty="0"/>
              <a:t> </a:t>
            </a:r>
            <a:r>
              <a:rPr lang="ar-SA" dirty="0" err="1"/>
              <a:t>لە</a:t>
            </a:r>
            <a:r>
              <a:rPr lang="ar-SA" dirty="0"/>
              <a:t> </a:t>
            </a:r>
            <a:r>
              <a:rPr lang="ar-SA" dirty="0" err="1"/>
              <a:t>مادە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54A32-15D7-42F0-B4C2-E3F59EE59D7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" y="2214694"/>
            <a:ext cx="11842230" cy="4643306"/>
          </a:xfrm>
          <a:gradFill>
            <a:gsLst>
              <a:gs pos="0">
                <a:schemeClr val="bg2">
                  <a:tint val="84000"/>
                  <a:shade val="100000"/>
                  <a:hueMod val="92000"/>
                  <a:satMod val="180000"/>
                  <a:lumMod val="114000"/>
                </a:schemeClr>
              </a:gs>
              <a:gs pos="100000">
                <a:schemeClr val="bg2">
                  <a:shade val="92000"/>
                  <a:satMod val="170000"/>
                  <a:lumMod val="96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r" rtl="1"/>
            <a:r>
              <a:rPr lang="ar-SA" sz="2800" dirty="0"/>
              <a:t>، </a:t>
            </a:r>
            <a:r>
              <a:rPr lang="ar-SA" sz="2800" dirty="0" err="1"/>
              <a:t>بەڵام</a:t>
            </a:r>
            <a:r>
              <a:rPr lang="ar-SA" sz="2800" dirty="0"/>
              <a:t> </a:t>
            </a:r>
            <a:r>
              <a:rPr lang="ar-SA" sz="2800" dirty="0" err="1"/>
              <a:t>جیاوازیان</a:t>
            </a:r>
            <a:r>
              <a:rPr lang="ar-SA" sz="2800" dirty="0"/>
              <a:t> </a:t>
            </a:r>
            <a:r>
              <a:rPr lang="ar-SA" sz="2800" dirty="0" err="1"/>
              <a:t>ئەوەیە</a:t>
            </a:r>
            <a:r>
              <a:rPr lang="ar-SA" sz="2800" dirty="0"/>
              <a:t> </a:t>
            </a:r>
            <a:r>
              <a:rPr lang="ar-SA" sz="2800" dirty="0" err="1"/>
              <a:t>کە</a:t>
            </a:r>
            <a:r>
              <a:rPr lang="ar-SA" sz="2800" dirty="0"/>
              <a:t> </a:t>
            </a:r>
            <a:r>
              <a:rPr lang="ar-SA" sz="2800" dirty="0" err="1"/>
              <a:t>مادەی</a:t>
            </a:r>
            <a:r>
              <a:rPr lang="ar-SA" sz="2800" dirty="0"/>
              <a:t> </a:t>
            </a:r>
            <a:r>
              <a:rPr lang="ar-SA" sz="2800" dirty="0" err="1"/>
              <a:t>جەستە</a:t>
            </a:r>
            <a:r>
              <a:rPr lang="ar-SA" sz="2800" dirty="0"/>
              <a:t> </a:t>
            </a:r>
            <a:r>
              <a:rPr lang="ar-SA" sz="2800" dirty="0" err="1"/>
              <a:t>لە</a:t>
            </a:r>
            <a:r>
              <a:rPr lang="ar-SA" sz="2800" dirty="0"/>
              <a:t> </a:t>
            </a:r>
            <a:r>
              <a:rPr lang="ar-SA" sz="2800" dirty="0" err="1"/>
              <a:t>بۆشاییدا</a:t>
            </a:r>
            <a:r>
              <a:rPr lang="ar-SA" sz="2800" dirty="0"/>
              <a:t> </a:t>
            </a:r>
            <a:r>
              <a:rPr lang="ar-SA" sz="2800" dirty="0" err="1"/>
              <a:t>شوێنێک</a:t>
            </a:r>
            <a:r>
              <a:rPr lang="ar-SA" sz="2800" dirty="0"/>
              <a:t> </a:t>
            </a:r>
            <a:r>
              <a:rPr lang="ar-SA" sz="2800" dirty="0" err="1"/>
              <a:t>داگیردەکات</a:t>
            </a:r>
            <a:r>
              <a:rPr lang="ar-SA" sz="2800" dirty="0"/>
              <a:t> </a:t>
            </a:r>
            <a:r>
              <a:rPr lang="ar-SA" sz="2800" dirty="0" err="1"/>
              <a:t>بەڵام</a:t>
            </a:r>
            <a:r>
              <a:rPr lang="ar-SA" sz="2800" dirty="0"/>
              <a:t> </a:t>
            </a:r>
            <a:r>
              <a:rPr lang="ar-SA" sz="2800" dirty="0" err="1"/>
              <a:t>مادەی</a:t>
            </a:r>
            <a:r>
              <a:rPr lang="ar-SA" sz="2800" dirty="0"/>
              <a:t> </a:t>
            </a:r>
            <a:r>
              <a:rPr lang="ar-SA" sz="2800" dirty="0" err="1"/>
              <a:t>عەقڵ</a:t>
            </a:r>
            <a:r>
              <a:rPr lang="ar-SA" sz="2800" dirty="0"/>
              <a:t> </a:t>
            </a:r>
            <a:r>
              <a:rPr lang="ar-SA" sz="2800" dirty="0" err="1"/>
              <a:t>لە</a:t>
            </a:r>
            <a:r>
              <a:rPr lang="ar-SA" sz="2800" dirty="0"/>
              <a:t> </a:t>
            </a:r>
            <a:r>
              <a:rPr lang="ar-SA" sz="2800" dirty="0" err="1"/>
              <a:t>بۆشاییدا</a:t>
            </a:r>
            <a:r>
              <a:rPr lang="ar-SA" sz="2800" dirty="0"/>
              <a:t> </a:t>
            </a:r>
            <a:r>
              <a:rPr lang="ar-SA" sz="2800" dirty="0" err="1"/>
              <a:t>شوێن</a:t>
            </a:r>
            <a:r>
              <a:rPr lang="ar-SA" sz="2800" dirty="0"/>
              <a:t> </a:t>
            </a:r>
            <a:r>
              <a:rPr lang="ar-SA" sz="2800" dirty="0" err="1"/>
              <a:t>ناگرێت</a:t>
            </a:r>
            <a:r>
              <a:rPr lang="ar-SA" sz="2800" dirty="0"/>
              <a:t> و </a:t>
            </a:r>
            <a:r>
              <a:rPr lang="ar-SA" sz="2800" dirty="0" err="1"/>
              <a:t>هەروەها</a:t>
            </a:r>
            <a:r>
              <a:rPr lang="ar-SA" sz="2800" dirty="0"/>
              <a:t> </a:t>
            </a:r>
            <a:r>
              <a:rPr lang="ar-SA" sz="2800" dirty="0" err="1"/>
              <a:t>عەقڵ</a:t>
            </a:r>
            <a:r>
              <a:rPr lang="ar-SA" sz="2800" dirty="0"/>
              <a:t> </a:t>
            </a:r>
            <a:r>
              <a:rPr lang="ar-SA" sz="2800" dirty="0" err="1"/>
              <a:t>تایبەتە</a:t>
            </a:r>
            <a:r>
              <a:rPr lang="ar-SA" sz="2800" dirty="0"/>
              <a:t> </a:t>
            </a:r>
            <a:r>
              <a:rPr lang="ar-SA" sz="2800" dirty="0" err="1"/>
              <a:t>بۆ</a:t>
            </a:r>
            <a:r>
              <a:rPr lang="ar-SA" sz="2800" dirty="0"/>
              <a:t> </a:t>
            </a:r>
            <a:r>
              <a:rPr lang="ar-SA" sz="2800" dirty="0" err="1"/>
              <a:t>مرۆڤ</a:t>
            </a:r>
            <a:r>
              <a:rPr lang="ar-SA" sz="2800" dirty="0"/>
              <a:t> </a:t>
            </a:r>
            <a:r>
              <a:rPr lang="ar-SA" sz="2800" dirty="0" err="1"/>
              <a:t>نەک</a:t>
            </a:r>
            <a:r>
              <a:rPr lang="ar-SA" sz="2800" dirty="0"/>
              <a:t> </a:t>
            </a:r>
            <a:r>
              <a:rPr lang="ar-SA" sz="2800" dirty="0" err="1"/>
              <a:t>ئاژەڵ</a:t>
            </a:r>
            <a:r>
              <a:rPr lang="ar-SA" sz="2800" dirty="0"/>
              <a:t> و </a:t>
            </a:r>
            <a:r>
              <a:rPr lang="ar-SA" sz="2800" dirty="0" err="1"/>
              <a:t>ئەرکی</a:t>
            </a:r>
            <a:r>
              <a:rPr lang="ar-SA" sz="2800" dirty="0"/>
              <a:t> </a:t>
            </a:r>
            <a:r>
              <a:rPr lang="ar-SA" sz="2800" dirty="0" err="1"/>
              <a:t>عەقڵیش</a:t>
            </a:r>
            <a:r>
              <a:rPr lang="ar-SA" sz="2800" dirty="0"/>
              <a:t> </a:t>
            </a:r>
            <a:r>
              <a:rPr lang="ar-SA" sz="2800" dirty="0" err="1"/>
              <a:t>بریتییە</a:t>
            </a:r>
            <a:r>
              <a:rPr lang="ar-SA" sz="2800" dirty="0"/>
              <a:t> </a:t>
            </a:r>
            <a:r>
              <a:rPr lang="ar-SA" sz="2800" dirty="0" err="1"/>
              <a:t>لەهەستکردن</a:t>
            </a:r>
            <a:r>
              <a:rPr lang="ar-SA" sz="2800" dirty="0"/>
              <a:t> و </a:t>
            </a:r>
            <a:r>
              <a:rPr lang="ar-SA" sz="2800" dirty="0" err="1"/>
              <a:t>پرۆسە</a:t>
            </a:r>
            <a:r>
              <a:rPr lang="ar-SA" sz="2800" dirty="0"/>
              <a:t> </a:t>
            </a:r>
            <a:r>
              <a:rPr lang="ar-SA" sz="2800" dirty="0" err="1"/>
              <a:t>عەقڵییەکانی</a:t>
            </a:r>
            <a:r>
              <a:rPr lang="ar-SA" sz="2800" dirty="0"/>
              <a:t> </a:t>
            </a:r>
            <a:r>
              <a:rPr lang="ar-SA" sz="2800" dirty="0" err="1"/>
              <a:t>تری</a:t>
            </a:r>
            <a:r>
              <a:rPr lang="ar-SA" sz="2800" dirty="0"/>
              <a:t> </a:t>
            </a:r>
            <a:r>
              <a:rPr lang="ar-SA" sz="2800" dirty="0" err="1"/>
              <a:t>وەک</a:t>
            </a:r>
            <a:r>
              <a:rPr lang="ar-SA" sz="2800" dirty="0"/>
              <a:t> </a:t>
            </a:r>
            <a:r>
              <a:rPr lang="ar-SA" sz="2800" dirty="0" err="1"/>
              <a:t>درکپێکردن</a:t>
            </a:r>
            <a:r>
              <a:rPr lang="ar-SA" sz="2800" dirty="0"/>
              <a:t> و </a:t>
            </a:r>
            <a:r>
              <a:rPr lang="ar-SA" sz="2800" dirty="0" err="1"/>
              <a:t>بیرکردنەوەو</a:t>
            </a:r>
            <a:r>
              <a:rPr lang="ar-SA" sz="2800" dirty="0"/>
              <a:t>... </a:t>
            </a:r>
            <a:r>
              <a:rPr lang="ar-SA" sz="2800" dirty="0" err="1"/>
              <a:t>هتد</a:t>
            </a:r>
            <a:r>
              <a:rPr lang="ar-SA" sz="2800" dirty="0"/>
              <a:t>.</a:t>
            </a:r>
          </a:p>
          <a:p>
            <a:pPr marL="0" indent="0" algn="r" rtl="1">
              <a:buNone/>
            </a:pPr>
            <a:endParaRPr lang="en-GB" sz="2800" dirty="0"/>
          </a:p>
          <a:p>
            <a:pPr algn="r" rtl="1"/>
            <a:r>
              <a:rPr lang="ar-SA" sz="2800" dirty="0"/>
              <a:t>-</a:t>
            </a:r>
            <a:r>
              <a:rPr lang="ar-SA" sz="2800" dirty="0" err="1"/>
              <a:t>پەیوەستبوونی</a:t>
            </a:r>
            <a:r>
              <a:rPr lang="ar-SA" sz="2800" dirty="0"/>
              <a:t> </a:t>
            </a:r>
            <a:r>
              <a:rPr lang="ar-SA" sz="2800" dirty="0" err="1"/>
              <a:t>دەروونزانی</a:t>
            </a:r>
            <a:r>
              <a:rPr lang="ar-SA" sz="2800" dirty="0"/>
              <a:t> </a:t>
            </a:r>
            <a:r>
              <a:rPr lang="ar-SA" sz="2800" dirty="0" err="1"/>
              <a:t>بە</a:t>
            </a:r>
            <a:r>
              <a:rPr lang="ar-SA" sz="2800" dirty="0"/>
              <a:t> (</a:t>
            </a:r>
            <a:r>
              <a:rPr lang="ar-SA" sz="2800" dirty="0" err="1"/>
              <a:t>ڕەفتار</a:t>
            </a:r>
            <a:r>
              <a:rPr lang="ar-SA" sz="2800" dirty="0"/>
              <a:t>) (السلوك) </a:t>
            </a:r>
            <a:r>
              <a:rPr lang="ar-SA" sz="2800" dirty="0" err="1"/>
              <a:t>بە</a:t>
            </a:r>
            <a:r>
              <a:rPr lang="ar-SA" sz="2800" dirty="0"/>
              <a:t> </a:t>
            </a:r>
            <a:r>
              <a:rPr lang="ar-SA" sz="2800" dirty="0" err="1"/>
              <a:t>تایبەت</a:t>
            </a:r>
            <a:r>
              <a:rPr lang="ar-SA" sz="2800" dirty="0"/>
              <a:t> </a:t>
            </a:r>
            <a:r>
              <a:rPr lang="ar-SA" sz="2800" dirty="0" err="1"/>
              <a:t>دوای</a:t>
            </a:r>
            <a:r>
              <a:rPr lang="ar-SA" sz="2800" dirty="0"/>
              <a:t> </a:t>
            </a:r>
            <a:r>
              <a:rPr lang="ar-SA" sz="2800" dirty="0" err="1"/>
              <a:t>دەرکەوتنی</a:t>
            </a:r>
            <a:r>
              <a:rPr lang="ar-SA" sz="2800" dirty="0"/>
              <a:t> </a:t>
            </a:r>
            <a:r>
              <a:rPr lang="ar-SA" sz="2800" dirty="0" err="1"/>
              <a:t>قوتابخانەی</a:t>
            </a:r>
            <a:r>
              <a:rPr lang="ar-SA" sz="2800" dirty="0"/>
              <a:t> </a:t>
            </a:r>
            <a:r>
              <a:rPr lang="ar-SA" sz="2800" dirty="0" err="1"/>
              <a:t>ڕەفتاری</a:t>
            </a:r>
            <a:r>
              <a:rPr lang="ar-SA" sz="2800" dirty="0"/>
              <a:t> </a:t>
            </a:r>
            <a:r>
              <a:rPr lang="ar-SA" sz="2800" dirty="0" err="1"/>
              <a:t>لەسەر</a:t>
            </a:r>
            <a:r>
              <a:rPr lang="ar-SA" sz="2800" dirty="0"/>
              <a:t> </a:t>
            </a:r>
            <a:r>
              <a:rPr lang="ar-SA" sz="2800" dirty="0" err="1"/>
              <a:t>دەست</a:t>
            </a:r>
            <a:r>
              <a:rPr lang="ku-Arab-IQ" sz="2800" dirty="0"/>
              <a:t>ی</a:t>
            </a:r>
            <a:r>
              <a:rPr lang="ar-SA" sz="2800" dirty="0"/>
              <a:t> </a:t>
            </a:r>
            <a:r>
              <a:rPr lang="ar-SA" sz="2800" dirty="0" err="1"/>
              <a:t>پاڤلۆڤ</a:t>
            </a:r>
            <a:r>
              <a:rPr lang="en-GB" sz="2800" dirty="0"/>
              <a:t>(Pavlov)</a:t>
            </a:r>
            <a:r>
              <a:rPr lang="ar-SA" sz="2800" dirty="0"/>
              <a:t> و </a:t>
            </a:r>
            <a:r>
              <a:rPr lang="ar-SA" sz="2800" dirty="0" err="1"/>
              <a:t>واتسۆن</a:t>
            </a:r>
            <a:r>
              <a:rPr lang="ar-SA" sz="2800" dirty="0"/>
              <a:t> </a:t>
            </a:r>
            <a:r>
              <a:rPr lang="en-GB" sz="2800" dirty="0"/>
              <a:t>(Watson)</a:t>
            </a:r>
            <a:r>
              <a:rPr lang="ar-SA" sz="2800" dirty="0"/>
              <a:t> </a:t>
            </a:r>
            <a:r>
              <a:rPr lang="ar-SA" sz="2800" dirty="0" err="1"/>
              <a:t>وە</a:t>
            </a:r>
            <a:r>
              <a:rPr lang="ar-SA" sz="2800" dirty="0"/>
              <a:t> </a:t>
            </a:r>
            <a:r>
              <a:rPr lang="ar-SA" sz="2800" dirty="0" err="1"/>
              <a:t>هەروەها</a:t>
            </a:r>
            <a:r>
              <a:rPr lang="ar-SA" sz="2800" dirty="0"/>
              <a:t> </a:t>
            </a:r>
            <a:r>
              <a:rPr lang="ar-SA" sz="2800" dirty="0" err="1"/>
              <a:t>گۆڕینی</a:t>
            </a:r>
            <a:r>
              <a:rPr lang="ar-SA" sz="2800" dirty="0"/>
              <a:t> </a:t>
            </a:r>
            <a:r>
              <a:rPr lang="ar-SA" sz="2800" dirty="0" err="1"/>
              <a:t>ڕێگاکانی</a:t>
            </a:r>
            <a:r>
              <a:rPr lang="ar-SA" sz="2800" dirty="0"/>
              <a:t> </a:t>
            </a:r>
            <a:r>
              <a:rPr lang="ar-SA" sz="2800" dirty="0" err="1"/>
              <a:t>لێکۆڵینەوە</a:t>
            </a:r>
            <a:r>
              <a:rPr lang="ar-SA" sz="2800" dirty="0"/>
              <a:t> </a:t>
            </a:r>
            <a:r>
              <a:rPr lang="ar-SA" sz="2800" dirty="0" err="1"/>
              <a:t>لە</a:t>
            </a:r>
            <a:r>
              <a:rPr lang="ar-SA" sz="2800" dirty="0"/>
              <a:t> </a:t>
            </a:r>
            <a:r>
              <a:rPr lang="ar-SA" sz="2800" dirty="0" err="1"/>
              <a:t>شتە</a:t>
            </a:r>
            <a:r>
              <a:rPr lang="ar-SA" sz="2800" dirty="0"/>
              <a:t> </a:t>
            </a:r>
            <a:r>
              <a:rPr lang="ar-SA" sz="2800" dirty="0" err="1"/>
              <a:t>نادیارەکان</a:t>
            </a:r>
            <a:r>
              <a:rPr lang="ar-SA" sz="2800" dirty="0"/>
              <a:t> </a:t>
            </a:r>
            <a:r>
              <a:rPr lang="ar-SA" sz="2800" dirty="0" err="1"/>
              <a:t>بۆ</a:t>
            </a:r>
            <a:r>
              <a:rPr lang="ar-SA" sz="2800" dirty="0"/>
              <a:t> </a:t>
            </a:r>
            <a:r>
              <a:rPr lang="ar-SA" sz="2800" dirty="0" err="1"/>
              <a:t>شتە</a:t>
            </a:r>
            <a:r>
              <a:rPr lang="ar-SA" sz="2800" dirty="0"/>
              <a:t> </a:t>
            </a:r>
            <a:r>
              <a:rPr lang="ar-SA" sz="2800" dirty="0" err="1"/>
              <a:t>هەستپێکراوەکان</a:t>
            </a:r>
            <a:r>
              <a:rPr lang="ar-SA" sz="2800" dirty="0"/>
              <a:t> </a:t>
            </a:r>
            <a:r>
              <a:rPr lang="ar-SA" sz="2800" dirty="0" err="1"/>
              <a:t>کە</a:t>
            </a:r>
            <a:r>
              <a:rPr lang="ar-SA" sz="2800" dirty="0"/>
              <a:t> </a:t>
            </a:r>
            <a:r>
              <a:rPr lang="ar-SA" sz="2800" dirty="0" err="1"/>
              <a:t>پشت</a:t>
            </a:r>
            <a:r>
              <a:rPr lang="ar-SA" sz="2800" dirty="0"/>
              <a:t> </a:t>
            </a:r>
            <a:r>
              <a:rPr lang="ar-SA" sz="2800" dirty="0" err="1"/>
              <a:t>بەڕێگاکانی</a:t>
            </a:r>
            <a:r>
              <a:rPr lang="ar-SA" sz="2800" dirty="0"/>
              <a:t> </a:t>
            </a:r>
            <a:r>
              <a:rPr lang="ar-SA" sz="2800" dirty="0" err="1"/>
              <a:t>لێکۆڵینەوەی</a:t>
            </a:r>
            <a:r>
              <a:rPr lang="ar-SA" sz="2800" dirty="0"/>
              <a:t> </a:t>
            </a:r>
            <a:r>
              <a:rPr lang="ar-SA" sz="2800" dirty="0" err="1"/>
              <a:t>زانستی</a:t>
            </a:r>
            <a:r>
              <a:rPr lang="ar-SA" sz="2800" dirty="0"/>
              <a:t> </a:t>
            </a:r>
            <a:r>
              <a:rPr lang="ar-SA" sz="2800" dirty="0" err="1"/>
              <a:t>ببەستێت</a:t>
            </a:r>
            <a:r>
              <a:rPr lang="ar-SA" sz="2800" dirty="0"/>
              <a:t>. </a:t>
            </a:r>
            <a:endParaRPr lang="en-GB" sz="2800" dirty="0"/>
          </a:p>
          <a:p>
            <a:pPr marL="0" indent="0" algn="r" rtl="1">
              <a:buNone/>
            </a:pPr>
            <a:endParaRPr lang="en-GB" sz="2800" dirty="0"/>
          </a:p>
          <a:p>
            <a: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589122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7D547-65A1-4A0F-BD04-5D5F51E8D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36018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ar-SA" b="1" dirty="0" err="1"/>
              <a:t>دەرکەوتنی</a:t>
            </a:r>
            <a:r>
              <a:rPr lang="ar-SA" b="1" dirty="0"/>
              <a:t> </a:t>
            </a:r>
            <a:r>
              <a:rPr lang="ar-SA" b="1" dirty="0" err="1"/>
              <a:t>دەروونزانی</a:t>
            </a:r>
            <a:r>
              <a:rPr lang="ar-SA" b="1" dirty="0"/>
              <a:t> </a:t>
            </a:r>
            <a:r>
              <a:rPr lang="ar-SA" b="1" dirty="0" err="1"/>
              <a:t>وەک</a:t>
            </a:r>
            <a:r>
              <a:rPr lang="ar-SA" b="1" dirty="0"/>
              <a:t> </a:t>
            </a:r>
            <a:r>
              <a:rPr lang="ar-SA" b="1" dirty="0" err="1"/>
              <a:t>زانستێکی</a:t>
            </a:r>
            <a:r>
              <a:rPr lang="ar-SA" b="1" dirty="0"/>
              <a:t> </a:t>
            </a:r>
            <a:r>
              <a:rPr lang="ar-SA" b="1" dirty="0" err="1"/>
              <a:t>سەربەخۆ</a:t>
            </a:r>
            <a:r>
              <a:rPr lang="ar-SA" b="1" dirty="0"/>
              <a:t>: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78133-24CA-485D-902C-D634FD9BBED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4852" y="1978702"/>
            <a:ext cx="11782269" cy="60560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ar-SA" sz="2800" dirty="0" err="1"/>
              <a:t>سەرەتای</a:t>
            </a:r>
            <a:r>
              <a:rPr lang="ar-SA" sz="2800" dirty="0"/>
              <a:t> </a:t>
            </a:r>
            <a:r>
              <a:rPr lang="ar-SA" sz="2800" dirty="0" err="1"/>
              <a:t>بوونی</a:t>
            </a:r>
            <a:r>
              <a:rPr lang="ar-SA" sz="2800" dirty="0"/>
              <a:t> </a:t>
            </a:r>
            <a:r>
              <a:rPr lang="ar-SA" sz="2800" dirty="0" err="1"/>
              <a:t>دەروونزانی</a:t>
            </a:r>
            <a:r>
              <a:rPr lang="ar-SA" sz="2800" dirty="0"/>
              <a:t> </a:t>
            </a:r>
            <a:r>
              <a:rPr lang="ar-SA" sz="2800" dirty="0" err="1"/>
              <a:t>بە</a:t>
            </a:r>
            <a:r>
              <a:rPr lang="ar-SA" sz="2800" dirty="0"/>
              <a:t> </a:t>
            </a:r>
            <a:r>
              <a:rPr lang="ar-SA" sz="2800" dirty="0" err="1"/>
              <a:t>زانست</a:t>
            </a:r>
            <a:r>
              <a:rPr lang="ar-SA" sz="2800" dirty="0"/>
              <a:t> و </a:t>
            </a:r>
            <a:r>
              <a:rPr lang="ar-SA" sz="2800" dirty="0" err="1"/>
              <a:t>جیابوونەوەی</a:t>
            </a:r>
            <a:r>
              <a:rPr lang="ar-SA" sz="2800" dirty="0"/>
              <a:t> </a:t>
            </a:r>
            <a:r>
              <a:rPr lang="ar-SA" sz="2800" dirty="0" err="1"/>
              <a:t>لە</a:t>
            </a:r>
            <a:r>
              <a:rPr lang="ar-SA" sz="2800" dirty="0"/>
              <a:t> </a:t>
            </a:r>
            <a:r>
              <a:rPr lang="ar-SA" sz="2800" dirty="0" err="1"/>
              <a:t>فەلسەفە</a:t>
            </a:r>
            <a:r>
              <a:rPr lang="ar-SA" sz="2800" dirty="0"/>
              <a:t> </a:t>
            </a:r>
            <a:r>
              <a:rPr lang="ar-SA" sz="2800" dirty="0" err="1"/>
              <a:t>دەگەڕێتەوە</a:t>
            </a:r>
            <a:r>
              <a:rPr lang="ar-SA" sz="2800" dirty="0"/>
              <a:t> </a:t>
            </a:r>
            <a:r>
              <a:rPr lang="ar-SA" sz="2800" dirty="0" err="1"/>
              <a:t>بۆ</a:t>
            </a:r>
            <a:r>
              <a:rPr lang="ar-SA" sz="2800" dirty="0"/>
              <a:t> </a:t>
            </a:r>
            <a:r>
              <a:rPr lang="ar-SA" sz="2800" dirty="0" err="1"/>
              <a:t>ساڵی</a:t>
            </a:r>
            <a:r>
              <a:rPr lang="ar-SA" sz="2800" dirty="0"/>
              <a:t> (١٨٧٩) </a:t>
            </a:r>
            <a:r>
              <a:rPr lang="ar-IQ" sz="2800" dirty="0"/>
              <a:t>کاتێک کە(ولیم ڤۆنت) لەشاری (لایبزگ) لە ئەڵمانیا بۆیەكەم جار تاقیگەیەكی تایبەتی بە دەروونزانی دامەزراند.</a:t>
            </a:r>
          </a:p>
          <a:p>
            <a:pPr algn="r" rtl="1"/>
            <a:r>
              <a:rPr lang="ar-IQ" sz="2800" dirty="0"/>
              <a:t> دواتر لەساڵی (١٩٨١) (جۆن واتسن) لەئەمریكا دەستیكرد بەدامەزراندنی قوتابخانەو ڕێبازێكی نوێ بەناوی ڕێبازو قوتابخانەی ڕەوشتایەتی (المدرسە السلوكیە).</a:t>
            </a:r>
          </a:p>
          <a:p>
            <a:pPr algn="r" rtl="1"/>
            <a:r>
              <a:rPr lang="ar-IQ" sz="2800" dirty="0"/>
              <a:t> دواتر قوتابخانەی (جەشتاڵت) لەئەڵمانیا سەریهەڵدا. كەتیایدا چەند زانایەك وەك (كافكا و كۆهلەر و ڤرتیمەر) </a:t>
            </a:r>
          </a:p>
          <a:p>
            <a:pPr algn="r" rtl="1"/>
            <a:r>
              <a:rPr lang="ar-IQ" sz="2800" dirty="0"/>
              <a:t>دواتر (فروید) كە بەیەكێك لەگرنگترین و بەناوبانگترین دەروونزانەكان دادەنرێت. ڕۆڵێكی بەرچاوی هەبوو لەپەرەپێدان و گەشەسەندنی دەروونزانی وەك زانست</a:t>
            </a:r>
            <a:r>
              <a:rPr lang="en-GB" sz="2800" dirty="0"/>
              <a:t>.</a:t>
            </a:r>
          </a:p>
          <a:p>
            <a:pPr marL="228600" indent="-228600" algn="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29794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0E28F-1600-4EC4-B976-DFCF0253370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rtl="1"/>
            <a:r>
              <a:rPr lang="ku-Arab-IQ" b="1" dirty="0"/>
              <a:t>پێناسەی دەروونزانی</a:t>
            </a:r>
            <a:r>
              <a:rPr lang="en-GB" b="1" dirty="0"/>
              <a:t> Defining psychology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BB259-45B0-4F37-AA38-54C9CF3E230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" y="2367092"/>
            <a:ext cx="11847442" cy="4490908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pPr algn="r" rtl="1"/>
            <a:r>
              <a:rPr lang="ar-IQ" sz="3600" dirty="0"/>
              <a:t>دەروونزانی برتییە لەتوێژینەوەی زانستی ڕەوشتی مرۆڤ بۆ خۆسازدان لەتەك ژینگە</a:t>
            </a:r>
            <a:r>
              <a:rPr lang="en-GB" sz="3600" dirty="0"/>
              <a:t>. </a:t>
            </a:r>
          </a:p>
          <a:p>
            <a:pPr algn="r" rtl="1"/>
            <a:r>
              <a:rPr lang="ar-IQ" sz="3600" dirty="0"/>
              <a:t>دەروونزانی واتا </a:t>
            </a:r>
            <a:r>
              <a:rPr lang="en-GB" sz="3600" dirty="0"/>
              <a:t>(psychology) </a:t>
            </a:r>
            <a:r>
              <a:rPr lang="ar-IQ" sz="3600" dirty="0"/>
              <a:t>زاراوەیەكی لاتینییەوە لەدوو ووشە پێك دێت</a:t>
            </a:r>
            <a:r>
              <a:rPr lang="en-GB" sz="3600" dirty="0"/>
              <a:t>: </a:t>
            </a:r>
          </a:p>
          <a:p>
            <a:pPr algn="r" rtl="1"/>
            <a:r>
              <a:rPr lang="en-GB" sz="3600" dirty="0"/>
              <a:t>(psycho)  </a:t>
            </a:r>
            <a:r>
              <a:rPr lang="ku-Arab-IQ" sz="3600" dirty="0"/>
              <a:t>سا</a:t>
            </a:r>
            <a:r>
              <a:rPr lang="ar-IQ" sz="3600" dirty="0"/>
              <a:t>یكۆ، بەمان</a:t>
            </a:r>
            <a:r>
              <a:rPr lang="ku-Arab-IQ" sz="3600" dirty="0"/>
              <a:t>ا</a:t>
            </a:r>
            <a:r>
              <a:rPr lang="ar-IQ" sz="3600" dirty="0"/>
              <a:t>ی دەروون، </a:t>
            </a:r>
          </a:p>
          <a:p>
            <a:pPr algn="r" rtl="1"/>
            <a:r>
              <a:rPr lang="en-GB" sz="3600" dirty="0"/>
              <a:t> (Logy)  </a:t>
            </a:r>
            <a:r>
              <a:rPr lang="ar-IQ" sz="3600" dirty="0"/>
              <a:t>بەواتای زانست یان توێژینەوە یان ناسین</a:t>
            </a:r>
            <a:r>
              <a:rPr lang="en-GB" sz="3600" dirty="0"/>
              <a:t>.</a:t>
            </a:r>
          </a:p>
          <a:p>
            <a:pPr marL="228600" indent="-228600" algn="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76562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4848F-E1C4-4167-AF56-1BA7D58B9F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309" y="297180"/>
            <a:ext cx="11827801" cy="2674620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Autofit/>
          </a:bodyPr>
          <a:lstStyle/>
          <a:p>
            <a:pPr algn="r" rtl="1"/>
            <a:r>
              <a:rPr lang="ku-Arab-IQ" b="1" dirty="0"/>
              <a:t>ب</a:t>
            </a:r>
            <a:r>
              <a:rPr lang="ar-IQ" b="1" dirty="0"/>
              <a:t>ابەتەکانی دەروونزانی</a:t>
            </a:r>
            <a:r>
              <a:rPr lang="en-GB" b="1" dirty="0"/>
              <a:t>: Subject of psychology</a:t>
            </a:r>
            <a:br>
              <a:rPr lang="en-GB" dirty="0"/>
            </a:br>
            <a:endParaRPr lang="en-GB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ECDCCD-CAA8-4806-AA77-7281784CB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310" y="3429000"/>
            <a:ext cx="11483028" cy="3429000"/>
          </a:xfr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3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Autofit/>
          </a:bodyPr>
          <a:lstStyle/>
          <a:p>
            <a:pPr algn="r" rtl="1"/>
            <a:r>
              <a:rPr lang="ar-IQ" sz="2800" b="1" dirty="0">
                <a:solidFill>
                  <a:schemeClr val="accent5"/>
                </a:solidFill>
              </a:rPr>
              <a:t>بابەتی گشتی دەروونزانی بریتییە لەهەڵس و كەوت و ڕەوشتی مرۆڤ</a:t>
            </a:r>
            <a:r>
              <a:rPr lang="en-GB" sz="2800" dirty="0">
                <a:solidFill>
                  <a:schemeClr val="tx1"/>
                </a:solidFill>
              </a:rPr>
              <a:t>.</a:t>
            </a:r>
          </a:p>
          <a:p>
            <a:pPr algn="r" rtl="1"/>
            <a:r>
              <a:rPr lang="ar-IQ" sz="2800" b="1" dirty="0">
                <a:solidFill>
                  <a:schemeClr val="tx1"/>
                </a:solidFill>
              </a:rPr>
              <a:t> هەڵس و كەوت (ڕەوشت)</a:t>
            </a:r>
            <a:r>
              <a:rPr lang="ar-IQ" sz="2800" dirty="0">
                <a:solidFill>
                  <a:schemeClr val="tx1"/>
                </a:solidFill>
              </a:rPr>
              <a:t> بریتییە لەهەموو چالاكی و پرۆسیسێك كە مرۆڤ پێی هەڵدەستێت وەك: لایەنی ژیری (عقلی) "هەستكردن، یادكردنەوە، بیركردنەوە، لێكدانەوە، پێشبینیكردن"، هەروەها لایەنی هەڵچوونی " تووڕەبوون، خۆشەویستی، ڕق و كینە، دڵەڕاوكێ، ترس، حەز و ئارەزوو،...هتد". هەروەها لایەنی جووڵەیی "نووسین، ڕۆیشتن، قسەكردن، سواربوونی ماشێن، چاپكردن...هتد</a:t>
            </a:r>
            <a:r>
              <a:rPr lang="en-GB" sz="2800" dirty="0">
                <a:solidFill>
                  <a:schemeClr val="tx1"/>
                </a:solidFill>
              </a:rPr>
              <a:t>".</a:t>
            </a:r>
          </a:p>
          <a:p>
            <a:pPr algn="r" rtl="1"/>
            <a:r>
              <a:rPr lang="ar-IQ" sz="2800" dirty="0">
                <a:solidFill>
                  <a:schemeClr val="tx1"/>
                </a:solidFill>
              </a:rPr>
              <a:t> </a:t>
            </a:r>
            <a:endParaRPr lang="en-GB" sz="2800" dirty="0">
              <a:solidFill>
                <a:schemeClr val="tx1"/>
              </a:solidFill>
            </a:endParaRPr>
          </a:p>
          <a:p>
            <a:pPr algn="r" rtl="1"/>
            <a:r>
              <a:rPr lang="ar-IQ" sz="2800" dirty="0">
                <a:solidFill>
                  <a:schemeClr val="tx1"/>
                </a:solidFill>
              </a:rPr>
              <a:t> </a:t>
            </a:r>
            <a:endParaRPr lang="en-GB" sz="2800" dirty="0">
              <a:solidFill>
                <a:schemeClr val="tx1"/>
              </a:solidFill>
            </a:endParaRPr>
          </a:p>
          <a:p>
            <a:pPr marL="0" indent="0" algn="r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None/>
            </a:pPr>
            <a:endParaRPr lang="en-GB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9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BC188-73C0-4CC4-BE03-97347DC78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478750" cy="1596177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r" rtl="1"/>
            <a:r>
              <a:rPr lang="ar-IQ" b="1" dirty="0"/>
              <a:t>ئامانجەكانی دەروونزانی</a:t>
            </a:r>
            <a:r>
              <a:rPr lang="en-GB" b="1" dirty="0"/>
              <a:t>: (Goals of psychology</a:t>
            </a:r>
            <a:r>
              <a:rPr lang="en-GB" dirty="0"/>
              <a:t>)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19E2B-89B2-4848-9C60-E2F1970B812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10817" y="2367092"/>
            <a:ext cx="11476383" cy="437826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en-GB" sz="3200" dirty="0"/>
              <a:t>	١-</a:t>
            </a:r>
            <a:r>
              <a:rPr lang="ar-IQ" sz="3200" b="1" dirty="0"/>
              <a:t>تێگەیشتن: (الفهم)</a:t>
            </a:r>
            <a:r>
              <a:rPr lang="en-GB" sz="3200" b="1" dirty="0"/>
              <a:t> (Understanding) </a:t>
            </a:r>
            <a:endParaRPr lang="en-GB" sz="3200" dirty="0"/>
          </a:p>
          <a:p>
            <a:pPr algn="r" rtl="1"/>
            <a:r>
              <a:rPr lang="ar-IQ" sz="3200" dirty="0"/>
              <a:t>بریتییە لەتێگەیشتنی دیاردە دەروونییەكان، ئەویش لەڕێگای وەڵامدانەوەی هەردوو پرسیاری (چۆن، كیف؟) و (بۆچی، لماذا) ئەو ڕەفتارو هەڵسوكەوتە دەبێت؟</a:t>
            </a:r>
            <a:endParaRPr lang="en-GB" sz="3200" dirty="0"/>
          </a:p>
          <a:p>
            <a:pPr algn="r" rtl="1"/>
            <a:r>
              <a:rPr lang="ar-IQ" sz="3200" dirty="0"/>
              <a:t>بۆ هێنانە دی ئەم ئامانجە پێویستە دەروونزانی پەنا بۆهەردوو پرۆسەی وەسفكردن</a:t>
            </a:r>
            <a:r>
              <a:rPr lang="en-GB" sz="3200" dirty="0"/>
              <a:t> (Description) </a:t>
            </a:r>
            <a:r>
              <a:rPr lang="ar-IQ" sz="3200" dirty="0"/>
              <a:t>و لێكدانەوەو ڕاڤەكردن (تفسیر</a:t>
            </a:r>
            <a:r>
              <a:rPr lang="en-GB" sz="3200" dirty="0"/>
              <a:t> (Explanation)</a:t>
            </a:r>
            <a:r>
              <a:rPr lang="ar-IQ" sz="3200" dirty="0"/>
              <a:t>ببات</a:t>
            </a:r>
            <a:r>
              <a:rPr lang="en-GB" sz="3200" dirty="0"/>
              <a:t>.</a:t>
            </a:r>
          </a:p>
          <a:p>
            <a: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1824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816FD-74FF-4A19-8274-197BE88B9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783" y="828563"/>
            <a:ext cx="11422505" cy="31138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r" rtl="1"/>
            <a:r>
              <a:rPr lang="en-GB" b="1" dirty="0"/>
              <a:t>٢-	</a:t>
            </a:r>
            <a:r>
              <a:rPr lang="ar-IQ" b="1" dirty="0"/>
              <a:t>پێشبینیكردن (التنبۆ</a:t>
            </a:r>
            <a:r>
              <a:rPr lang="en-GB" b="1" dirty="0"/>
              <a:t> (Prediction):</a:t>
            </a:r>
            <a:br>
              <a:rPr lang="en-GB" dirty="0"/>
            </a:br>
            <a:r>
              <a:rPr lang="ar-IQ" dirty="0"/>
              <a:t>بریتییە لەپێشبینی كردنی ڕوودان و دووبارە بوونەوەی دیاردە دەروونییەكان، ئەویش لەڕێگەی وەڵامدانەوەی پرسیارەكان (كەی، متی؟) و (چی، ماذا؟).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11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464</TotalTime>
  <Words>1175</Words>
  <Application>Microsoft Macintosh PowerPoint</Application>
  <PresentationFormat>Widescreen</PresentationFormat>
  <Paragraphs>65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Tw Cen MT</vt:lpstr>
      <vt:lpstr>Droplet</vt:lpstr>
      <vt:lpstr>PowerPoint Presentation</vt:lpstr>
      <vt:lpstr>مێژووی سەرهەڵدانی دەروونزانی: ڕیشەی دەروونزانی دەگەڕێتەوە بۆ فەلسەفەو فسیۆلۆژیاو زانستی پزیشكی. </vt:lpstr>
      <vt:lpstr>بە شێوەیەکی گشتی مێژووی سەرهەڵدان و پەرەسەندنی دەروونزانی لەم چەند خاڵەی خوارەوەدا دەخەینەڕوو:  </vt:lpstr>
      <vt:lpstr>-پەیوەستبوونی دەروونزانی بە هەست (شعور) بە تایبەت لەسەدەی هەڤدە کاتێک کە (دیکارت) لەبەردەم  فەلسەفەی تازەدا ئاماژەی بەوە کرد کە هەریەک لە جەستە و عەقڵ بریتیین لە مادە</vt:lpstr>
      <vt:lpstr>دەرکەوتنی دەروونزانی وەک زانستێکی سەربەخۆ: </vt:lpstr>
      <vt:lpstr>پێناسەی دەروونزانی Defining psychology  </vt:lpstr>
      <vt:lpstr>بابەتەکانی دەروونزانی: Subject of psychology </vt:lpstr>
      <vt:lpstr>ئامانجەكانی دەروونزانی: (Goals of psychology) </vt:lpstr>
      <vt:lpstr>٢- پێشبینیكردن (التنبۆ (Prediction): بریتییە لەپێشبینی كردنی ڕوودان و دووبارە بوونەوەی دیاردە دەروونییەكان، ئەویش لەڕێگەی وەڵامدانەوەی پرسیارەكان (كەی، متی؟) و (چی، ماذا؟). </vt:lpstr>
      <vt:lpstr>PowerPoint Presentation</vt:lpstr>
      <vt:lpstr>گرنگى دەروونزانی و بوارەكانى  (لقەكانى دەروونزانى): </vt:lpstr>
      <vt:lpstr>بوارەكانی دەروونزانیش (لقەکان) دەكرێن بەدوو بەشی سەرەكیەوە:  </vt:lpstr>
      <vt:lpstr>_  ١-دەروونزانی گشتی: ئەم بوارە توێژینەوە لەسەر هەڵسوکەوت و ڕەوشتی مرۆڤی کاملی ئاسایی دەکات بەمەبەستی دانان و دۆزینەوەی یاساو (پڕانسیپی) تیۆری گشتی بۆ زانینی کۆمەڵێک بابەتی وەک (پاڵنەر، هەڵچوون، زیرەکی، یادکردنەوە، بیرکردنەوە، فێربوون، کەسایەتی) تاک بە شێوەیەکی گشتی.  ئەم بوارە بەبنچینەی سەرچەم بوارەکانی تر دادەنرێت.    </vt:lpstr>
      <vt:lpstr>PowerPoint Presentation</vt:lpstr>
      <vt:lpstr>٦-دەروونزانی نەخۆشی: گرنگی بە هۆکارو پاڵنەری نەخۆشیە دەروونی و ژیرییەکان دەدات.  </vt:lpstr>
      <vt:lpstr>دووەم: بواری پراكتیكی: تایبەتە بەپراكتیزەكردنی تیۆرو زانست و بیردۆزەكانی دەروونزانی لەبوارە جیاجیاكاندا. ئەم بوارەنەش بریتین لەمانەی خوارەوە:  </vt:lpstr>
      <vt:lpstr>٢-دەروونزانی پیشەسازی: هەوڵی پەرەپێدانی بەرهەمی پیشەسازی دەدات لەڕێگای پراکتیکردنی پڕانسیپەکانی دەروونزانییەوە.    </vt:lpstr>
      <vt:lpstr>٥-دەروونزانی سەربازی: توێژینەوە لەسەر باری دەروونی و وورە و پاڵنەر و پێداویستی گرفتەکانی سەربازو سەرکردەکانیان دەکات لەڕێگەی شەڕی دەروونی پڕوپاگەندەو هەوڵی ڕووخانی ورەی دوژمنان.... هتد.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جیاوازییە تاکە کەسییەکان لە توانا عەقلییەکاندا:  زیرەکی:  پێناسەو سروشتی زیرەکی:</dc:title>
  <dc:creator>Hawzheen Azeez</dc:creator>
  <cp:lastModifiedBy>Osman, Karwan</cp:lastModifiedBy>
  <cp:revision>34</cp:revision>
  <dcterms:created xsi:type="dcterms:W3CDTF">2020-04-30T23:15:03Z</dcterms:created>
  <dcterms:modified xsi:type="dcterms:W3CDTF">2022-11-08T08:14:34Z</dcterms:modified>
</cp:coreProperties>
</file>