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71" r:id="rId2"/>
    <p:sldId id="273" r:id="rId3"/>
    <p:sldId id="272" r:id="rId4"/>
    <p:sldId id="261" r:id="rId5"/>
    <p:sldId id="262" r:id="rId6"/>
    <p:sldId id="278" r:id="rId7"/>
    <p:sldId id="280" r:id="rId8"/>
    <p:sldId id="281" r:id="rId9"/>
    <p:sldId id="283" r:id="rId10"/>
    <p:sldId id="284" r:id="rId11"/>
    <p:sldId id="285" r:id="rId12"/>
    <p:sldId id="286" r:id="rId13"/>
    <p:sldId id="28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85" autoAdjust="0"/>
    <p:restoredTop sz="94660"/>
  </p:normalViewPr>
  <p:slideViewPr>
    <p:cSldViewPr snapToGrid="0">
      <p:cViewPr varScale="1">
        <p:scale>
          <a:sx n="112" d="100"/>
          <a:sy n="112" d="100"/>
        </p:scale>
        <p:origin x="39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E7F5A83E-A03C-4E35-921F-76365FE0AF84}"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609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2A0BD-A8CC-4B16-803C-4B5B0E594D99}"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21333433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78941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2831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347627285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32894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423377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93078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23126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199651704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2A0BD-A8CC-4B16-803C-4B5B0E594D99}"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5A83E-A03C-4E35-921F-76365FE0AF84}"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6407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2A0BD-A8CC-4B16-803C-4B5B0E594D99}"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78660236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2A0BD-A8CC-4B16-803C-4B5B0E594D99}"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F5A83E-A03C-4E35-921F-76365FE0AF84}"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13122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2A0BD-A8CC-4B16-803C-4B5B0E594D99}"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5A83E-A03C-4E35-921F-76365FE0AF84}"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1279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2A0BD-A8CC-4B16-803C-4B5B0E594D99}"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10879239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2A0BD-A8CC-4B16-803C-4B5B0E594D99}"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9381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2A0BD-A8CC-4B16-803C-4B5B0E594D99}"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5A83E-A03C-4E35-921F-76365FE0AF84}" type="slidenum">
              <a:rPr lang="en-GB" smtClean="0"/>
              <a:t>‹#›</a:t>
            </a:fld>
            <a:endParaRPr lang="en-GB"/>
          </a:p>
        </p:txBody>
      </p:sp>
    </p:spTree>
    <p:extLst>
      <p:ext uri="{BB962C8B-B14F-4D97-AF65-F5344CB8AC3E}">
        <p14:creationId xmlns:p14="http://schemas.microsoft.com/office/powerpoint/2010/main" val="38666125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42A0BD-A8CC-4B16-803C-4B5B0E594D99}" type="datetimeFigureOut">
              <a:rPr lang="en-GB" smtClean="0"/>
              <a:t>28/11/2022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F5A83E-A03C-4E35-921F-76365FE0AF84}" type="slidenum">
              <a:rPr lang="en-GB" smtClean="0"/>
              <a:t>‹#›</a:t>
            </a:fld>
            <a:endParaRPr lang="en-GB"/>
          </a:p>
        </p:txBody>
      </p:sp>
    </p:spTree>
    <p:extLst>
      <p:ext uri="{BB962C8B-B14F-4D97-AF65-F5344CB8AC3E}">
        <p14:creationId xmlns:p14="http://schemas.microsoft.com/office/powerpoint/2010/main" val="762442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A0CF-A393-DB44-A0B8-3ACF96DC1EC9}"/>
              </a:ext>
            </a:extLst>
          </p:cNvPr>
          <p:cNvSpPr>
            <a:spLocks noGrp="1"/>
          </p:cNvSpPr>
          <p:nvPr>
            <p:ph type="title"/>
          </p:nvPr>
        </p:nvSpPr>
        <p:spPr>
          <a:xfrm>
            <a:off x="1295402" y="982132"/>
            <a:ext cx="9601196" cy="1303867"/>
          </a:xfrm>
          <a:solidFill>
            <a:schemeClr val="accent4"/>
          </a:solidFill>
        </p:spPr>
        <p:txBody>
          <a:bodyPr>
            <a:normAutofit/>
          </a:bodyPr>
          <a:lstStyle/>
          <a:p>
            <a:pPr rtl="1"/>
            <a:r>
              <a:rPr lang="en-GB" b="1" dirty="0"/>
              <a:t>General Psychology</a:t>
            </a:r>
            <a:endParaRPr lang="en-US" dirty="0"/>
          </a:p>
        </p:txBody>
      </p:sp>
      <p:sp>
        <p:nvSpPr>
          <p:cNvPr id="3" name="Content Placeholder 2">
            <a:extLst>
              <a:ext uri="{FF2B5EF4-FFF2-40B4-BE49-F238E27FC236}">
                <a16:creationId xmlns:a16="http://schemas.microsoft.com/office/drawing/2014/main" id="{571662E9-3FB5-7841-BAFC-806CDBB299A9}"/>
              </a:ext>
            </a:extLst>
          </p:cNvPr>
          <p:cNvSpPr>
            <a:spLocks noGrp="1"/>
          </p:cNvSpPr>
          <p:nvPr>
            <p:ph idx="1"/>
          </p:nvPr>
        </p:nvSpPr>
        <p:spPr>
          <a:xfrm>
            <a:off x="1295402" y="2556932"/>
            <a:ext cx="6256866" cy="3318936"/>
          </a:xfrm>
          <a:solidFill>
            <a:schemeClr val="accent1"/>
          </a:solidFill>
        </p:spPr>
        <p:txBody>
          <a:bodyPr>
            <a:normAutofit fontScale="92500" lnSpcReduction="20000"/>
          </a:bodyPr>
          <a:lstStyle/>
          <a:p>
            <a:pPr algn="just" rtl="1"/>
            <a:br>
              <a:rPr lang="en-GB" dirty="0"/>
            </a:br>
            <a:r>
              <a:rPr lang="en-GB" dirty="0" err="1"/>
              <a:t>بەشی</a:t>
            </a:r>
            <a:r>
              <a:rPr lang="en-GB" dirty="0"/>
              <a:t> </a:t>
            </a:r>
            <a:r>
              <a:rPr lang="en-GB" dirty="0" err="1"/>
              <a:t>ئینگلیزی</a:t>
            </a:r>
            <a:r>
              <a:rPr lang="en-GB" dirty="0"/>
              <a:t> </a:t>
            </a:r>
            <a:r>
              <a:rPr lang="en-GB" dirty="0" err="1"/>
              <a:t>و</a:t>
            </a:r>
            <a:r>
              <a:rPr lang="en-GB" dirty="0"/>
              <a:t> </a:t>
            </a:r>
            <a:r>
              <a:rPr lang="en-GB" dirty="0" err="1"/>
              <a:t>زانستە</a:t>
            </a:r>
            <a:r>
              <a:rPr lang="en-GB" dirty="0"/>
              <a:t> </a:t>
            </a:r>
            <a:r>
              <a:rPr lang="en-GB" dirty="0" err="1"/>
              <a:t>گشتییەکان</a:t>
            </a:r>
            <a:r>
              <a:rPr lang="en-GB" dirty="0"/>
              <a:t>        </a:t>
            </a:r>
            <a:r>
              <a:rPr lang="en-GB" dirty="0" err="1"/>
              <a:t>قۆناغی</a:t>
            </a:r>
            <a:r>
              <a:rPr lang="en-GB" dirty="0"/>
              <a:t>  </a:t>
            </a:r>
            <a:r>
              <a:rPr lang="en-GB" dirty="0" err="1"/>
              <a:t>یەکەم</a:t>
            </a:r>
            <a:endParaRPr lang="en-GB" dirty="0"/>
          </a:p>
          <a:p>
            <a:pPr algn="just" rtl="1"/>
            <a:r>
              <a:rPr lang="en-GB" sz="2200" dirty="0"/>
              <a:t>Week4,5</a:t>
            </a:r>
            <a:endParaRPr lang="ar-IQ" sz="2200" dirty="0"/>
          </a:p>
          <a:p>
            <a:pPr algn="ctr"/>
            <a:br>
              <a:rPr lang="en-GB" dirty="0"/>
            </a:br>
            <a:r>
              <a:rPr lang="ar-IQ" b="1" dirty="0"/>
              <a:t>مامۆستای بابەت: </a:t>
            </a:r>
            <a:r>
              <a:rPr lang="ku-Arab-IQ" b="1" dirty="0"/>
              <a:t>د.هاوژین محمود عزیز</a:t>
            </a:r>
          </a:p>
          <a:p>
            <a:endParaRPr lang="ku-Arab-IQ" b="1" dirty="0"/>
          </a:p>
          <a:p>
            <a:endParaRPr lang="en-GB" b="1" dirty="0"/>
          </a:p>
          <a:p>
            <a:pPr algn="ctr"/>
            <a:r>
              <a:rPr lang="en-GB" dirty="0"/>
              <a:t>2022-2023</a:t>
            </a:r>
            <a:br>
              <a:rPr lang="en-GB" dirty="0"/>
            </a:br>
            <a:endParaRPr lang="en-US" dirty="0"/>
          </a:p>
          <a:p>
            <a:pPr rtl="1"/>
            <a:endParaRPr lang="en-US" dirty="0"/>
          </a:p>
        </p:txBody>
      </p:sp>
      <p:pic>
        <p:nvPicPr>
          <p:cNvPr id="4" name="Picture 3" descr="Logo&#10;&#10;Description automatically generated">
            <a:extLst>
              <a:ext uri="{FF2B5EF4-FFF2-40B4-BE49-F238E27FC236}">
                <a16:creationId xmlns:a16="http://schemas.microsoft.com/office/drawing/2014/main" id="{7BCF4145-DF86-7240-9E56-8B8C4051EF6B}"/>
              </a:ext>
            </a:extLst>
          </p:cNvPr>
          <p:cNvPicPr>
            <a:picLocks noChangeAspect="1"/>
          </p:cNvPicPr>
          <p:nvPr/>
        </p:nvPicPr>
        <p:blipFill rotWithShape="1">
          <a:blip r:embed="rId3"/>
          <a:srcRect l="4564" r="1436" b="-1"/>
          <a:stretch/>
        </p:blipFill>
        <p:spPr>
          <a:xfrm>
            <a:off x="8085026" y="2701180"/>
            <a:ext cx="2739728" cy="2852640"/>
          </a:xfrm>
          <a:prstGeom prst="rect">
            <a:avLst/>
          </a:prstGeom>
          <a:solidFill>
            <a:srgbClr val="92D050"/>
          </a:solidFill>
          <a:ln w="57150" cmpd="thickThin">
            <a:solidFill>
              <a:schemeClr val="tx1">
                <a:lumMod val="50000"/>
                <a:lumOff val="50000"/>
              </a:schemeClr>
            </a:solidFill>
            <a:miter lim="800000"/>
          </a:ln>
        </p:spPr>
      </p:pic>
    </p:spTree>
    <p:extLst>
      <p:ext uri="{BB962C8B-B14F-4D97-AF65-F5344CB8AC3E}">
        <p14:creationId xmlns:p14="http://schemas.microsoft.com/office/powerpoint/2010/main" val="1018176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AED-ACE2-E144-8405-61739EAE6C42}"/>
              </a:ext>
            </a:extLst>
          </p:cNvPr>
          <p:cNvSpPr>
            <a:spLocks noGrp="1"/>
          </p:cNvSpPr>
          <p:nvPr>
            <p:ph type="title"/>
          </p:nvPr>
        </p:nvSpPr>
        <p:spPr>
          <a:solidFill>
            <a:schemeClr val="accent3">
              <a:lumMod val="60000"/>
              <a:lumOff val="40000"/>
            </a:schemeClr>
          </a:solidFill>
        </p:spPr>
        <p:txBody>
          <a:bodyPr>
            <a:noAutofit/>
          </a:bodyPr>
          <a:lstStyle/>
          <a:p>
            <a:pPr algn="r"/>
            <a:r>
              <a:rPr lang="ar-IQ" sz="4000" b="1" dirty="0"/>
              <a:t>ئەو هۆکارانەی کاردەکەنە سەر پرۆسەی درکپێکردن: </a:t>
            </a:r>
            <a:br>
              <a:rPr lang="en-GB" sz="4000" dirty="0"/>
            </a:br>
            <a:endParaRPr lang="ku-Arab-IQ" sz="4000" b="1" dirty="0"/>
          </a:p>
        </p:txBody>
      </p:sp>
      <p:sp>
        <p:nvSpPr>
          <p:cNvPr id="3" name="Content Placeholder 2">
            <a:extLst>
              <a:ext uri="{FF2B5EF4-FFF2-40B4-BE49-F238E27FC236}">
                <a16:creationId xmlns:a16="http://schemas.microsoft.com/office/drawing/2014/main" id="{67F00B9B-094A-8245-AC9B-B20E68C02F94}"/>
              </a:ext>
            </a:extLst>
          </p:cNvPr>
          <p:cNvSpPr>
            <a:spLocks noGrp="1"/>
          </p:cNvSpPr>
          <p:nvPr>
            <p:ph idx="1"/>
          </p:nvPr>
        </p:nvSpPr>
        <p:spPr>
          <a:xfrm>
            <a:off x="900332" y="2556931"/>
            <a:ext cx="10100603" cy="36328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r" rtl="1"/>
            <a:r>
              <a:rPr lang="ar-IQ" sz="2800" b="1" dirty="0"/>
              <a:t>یەکەم: هۆکارە دەرەکییەکان</a:t>
            </a:r>
            <a:r>
              <a:rPr lang="ar-IQ" sz="2800" dirty="0"/>
              <a:t>: کە پەیوەستە بە تایبەتمەندی وورژێنەرەکان وەک (شێوە و ڕەنگ و قەبارە و دەنگ و بۆنی ووروژێنەرەکە) </a:t>
            </a:r>
            <a:endParaRPr lang="en-GB" sz="2800" dirty="0"/>
          </a:p>
          <a:p>
            <a:pPr algn="r" rtl="1"/>
            <a:r>
              <a:rPr lang="ar-IQ" sz="2800" b="1" dirty="0"/>
              <a:t>دووەم: هۆکارە خودییەکان: </a:t>
            </a:r>
            <a:r>
              <a:rPr lang="ar-IQ" sz="2800" dirty="0"/>
              <a:t>کە پەیوەستە بە بارودۆخی ئەو تاکەی کە پرۆسەی درکپێکردنەکە ئەنجام دەدات، لەڕووی ئەزموونی ڕابردوو و دروستی هەستەوەرەکانی و تایبەتمەندی کەسییەتی و پێشبینییەکانی و مەزاجی تاکەکەس و هتد. </a:t>
            </a:r>
            <a:endParaRPr lang="en-GB" sz="2800" dirty="0"/>
          </a:p>
          <a:p>
            <a:pPr marL="0" indent="0" algn="r" rtl="1">
              <a:buNone/>
            </a:pPr>
            <a:r>
              <a:rPr lang="ar-IQ" sz="2800" dirty="0"/>
              <a:t> </a:t>
            </a:r>
            <a:endParaRPr lang="en-GB" sz="2800" dirty="0"/>
          </a:p>
          <a:p>
            <a:pPr marL="285750" indent="-285750" algn="r" defTabSz="457200" rtl="0" eaLnBrk="1" latinLnBrk="0" hangingPunct="1">
              <a:spcBef>
                <a:spcPct val="20000"/>
              </a:spcBef>
              <a:spcAft>
                <a:spcPts val="600"/>
              </a:spcAft>
              <a:buClr>
                <a:schemeClr val="accent1"/>
              </a:buClr>
              <a:buSzPct val="115000"/>
              <a:buFont typeface="Arial"/>
              <a:buChar char="•"/>
            </a:pPr>
            <a:endParaRPr lang="ku-Arab-IQ" sz="2800" dirty="0"/>
          </a:p>
        </p:txBody>
      </p:sp>
    </p:spTree>
    <p:extLst>
      <p:ext uri="{BB962C8B-B14F-4D97-AF65-F5344CB8AC3E}">
        <p14:creationId xmlns:p14="http://schemas.microsoft.com/office/powerpoint/2010/main" val="2352658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3507-6D8E-0C46-BAC8-2A78BD474D9B}"/>
              </a:ext>
            </a:extLst>
          </p:cNvPr>
          <p:cNvSpPr>
            <a:spLocks noGrp="1"/>
          </p:cNvSpPr>
          <p:nvPr>
            <p:ph type="title"/>
          </p:nvPr>
        </p:nvSpPr>
        <p:spPr>
          <a:xfrm>
            <a:off x="1295402" y="502920"/>
            <a:ext cx="9601196" cy="1783079"/>
          </a:xfrm>
          <a:solidFill>
            <a:schemeClr val="accent1"/>
          </a:solidFill>
        </p:spPr>
        <p:txBody>
          <a:bodyPr>
            <a:normAutofit fontScale="90000"/>
          </a:bodyPr>
          <a:lstStyle/>
          <a:p>
            <a:br>
              <a:rPr lang="en-GB" b="1" dirty="0"/>
            </a:br>
            <a:r>
              <a:rPr lang="ar-IQ" b="1" dirty="0"/>
              <a:t>سەرنجدان</a:t>
            </a:r>
            <a:r>
              <a:rPr lang="ku-Arab-IQ" b="1" dirty="0"/>
              <a:t>:</a:t>
            </a:r>
            <a:br>
              <a:rPr lang="en-GB" b="1" dirty="0"/>
            </a:br>
            <a:r>
              <a:rPr lang="en-GB" b="1" dirty="0"/>
              <a:t>Attention </a:t>
            </a:r>
            <a:br>
              <a:rPr lang="en-GB" dirty="0"/>
            </a:br>
            <a:endParaRPr lang="en-US" dirty="0"/>
          </a:p>
        </p:txBody>
      </p:sp>
      <p:sp>
        <p:nvSpPr>
          <p:cNvPr id="5" name="Content Placeholder 4">
            <a:extLst>
              <a:ext uri="{FF2B5EF4-FFF2-40B4-BE49-F238E27FC236}">
                <a16:creationId xmlns:a16="http://schemas.microsoft.com/office/drawing/2014/main" id="{B776CDDB-913C-1C49-BDBA-89649D5B0368}"/>
              </a:ext>
            </a:extLst>
          </p:cNvPr>
          <p:cNvSpPr>
            <a:spLocks noGrp="1"/>
          </p:cNvSpPr>
          <p:nvPr>
            <p:ph idx="1"/>
          </p:nvPr>
        </p:nvSpPr>
        <p:spPr>
          <a:xfrm>
            <a:off x="1295401" y="2556932"/>
            <a:ext cx="9403079" cy="3798148"/>
          </a:xfrm>
          <a:solidFill>
            <a:schemeClr val="accent3">
              <a:lumMod val="20000"/>
              <a:lumOff val="80000"/>
            </a:schemeClr>
          </a:solidFill>
        </p:spPr>
        <p:txBody>
          <a:bodyPr>
            <a:noAutofit/>
          </a:bodyPr>
          <a:lstStyle/>
          <a:p>
            <a:pPr algn="r" rtl="1"/>
            <a:r>
              <a:rPr lang="ku-Arab-IQ" sz="2800" b="1" dirty="0"/>
              <a:t>پپێناسەی سەرنجدان</a:t>
            </a:r>
            <a:r>
              <a:rPr lang="ku-Arab-IQ" sz="2800" dirty="0"/>
              <a:t>: </a:t>
            </a:r>
            <a:endParaRPr lang="en-GB" sz="2800" dirty="0"/>
          </a:p>
          <a:p>
            <a:pPr algn="r" rtl="1"/>
            <a:r>
              <a:rPr lang="ku-Arab-IQ" sz="2800" dirty="0"/>
              <a:t>بریتییە لە جەخت کردنە سەر ورووژێنەرێک و گرنگی پێدان پێی، واتە ئەو پرۆسە عەقڵیەیە کە لەڕێگایەوە هێزی عەقڵ و توانامان بۆ دیاریکردن و هەڵبژاردنی ورووژێنەرەکانی جیهانی ناوەوەو دەرەوەمان تەرخاندەکەین. </a:t>
            </a:r>
            <a:endParaRPr lang="en-GB" sz="2800" dirty="0"/>
          </a:p>
          <a:p>
            <a:pPr marL="285750" indent="-285750" algn="r" defTabSz="457200" rtl="0" eaLnBrk="1" latinLnBrk="0" hangingPunct="1">
              <a:spcBef>
                <a:spcPct val="20000"/>
              </a:spcBef>
              <a:spcAft>
                <a:spcPts val="600"/>
              </a:spcAft>
              <a:buClr>
                <a:schemeClr val="accent1"/>
              </a:buClr>
              <a:buSzPct val="115000"/>
              <a:buFont typeface="Arial"/>
              <a:buChar char="•"/>
            </a:pPr>
            <a:endParaRPr lang="en-US" sz="2800" dirty="0"/>
          </a:p>
        </p:txBody>
      </p:sp>
    </p:spTree>
    <p:extLst>
      <p:ext uri="{BB962C8B-B14F-4D97-AF65-F5344CB8AC3E}">
        <p14:creationId xmlns:p14="http://schemas.microsoft.com/office/powerpoint/2010/main" val="1817023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6A30-8029-4186-B049-11B3DF15EC42}"/>
              </a:ext>
            </a:extLst>
          </p:cNvPr>
          <p:cNvSpPr>
            <a:spLocks noGrp="1"/>
          </p:cNvSpPr>
          <p:nvPr>
            <p:ph type="title"/>
          </p:nvPr>
        </p:nvSpPr>
        <p:spPr>
          <a:xfrm>
            <a:off x="1295402" y="712310"/>
            <a:ext cx="9601196" cy="1101501"/>
          </a:xfrm>
          <a:solidFill>
            <a:schemeClr val="accent1"/>
          </a:solidFill>
        </p:spPr>
        <p:txBody>
          <a:bodyPr>
            <a:normAutofit fontScale="90000"/>
          </a:bodyPr>
          <a:lstStyle/>
          <a:p>
            <a:pPr algn="r"/>
            <a:r>
              <a:rPr lang="ar-IQ" b="1" dirty="0"/>
              <a:t>جۆرەکانی سەرنجدان:</a:t>
            </a:r>
            <a:br>
              <a:rPr lang="en-GB" dirty="0"/>
            </a:br>
            <a:endParaRPr lang="en-GB" dirty="0"/>
          </a:p>
        </p:txBody>
      </p:sp>
      <p:sp>
        <p:nvSpPr>
          <p:cNvPr id="3" name="Content Placeholder 2">
            <a:extLst>
              <a:ext uri="{FF2B5EF4-FFF2-40B4-BE49-F238E27FC236}">
                <a16:creationId xmlns:a16="http://schemas.microsoft.com/office/drawing/2014/main" id="{0E7AB2C0-27DA-4A75-B25A-15FFE5CCA81C}"/>
              </a:ext>
            </a:extLst>
          </p:cNvPr>
          <p:cNvSpPr>
            <a:spLocks noGrp="1"/>
          </p:cNvSpPr>
          <p:nvPr>
            <p:ph idx="1"/>
          </p:nvPr>
        </p:nvSpPr>
        <p:spPr>
          <a:xfrm>
            <a:off x="389744" y="2008682"/>
            <a:ext cx="11152682" cy="4721902"/>
          </a:xfrm>
          <a:solidFill>
            <a:schemeClr val="accent5">
              <a:lumMod val="60000"/>
              <a:lumOff val="40000"/>
            </a:schemeClr>
          </a:solidFill>
        </p:spPr>
        <p:txBody>
          <a:bodyPr>
            <a:noAutofit/>
          </a:bodyPr>
          <a:lstStyle/>
          <a:p>
            <a:pPr lvl="0" algn="r" rtl="1"/>
            <a:r>
              <a:rPr lang="ar-IQ" sz="2800" b="1" dirty="0"/>
              <a:t>سەرنجدانی بەویست و ئارەزوو:</a:t>
            </a:r>
            <a:r>
              <a:rPr lang="ar-IQ" sz="2800" dirty="0"/>
              <a:t> ئەم جۆرە بە ویست و ئیرادەی مرۆڤ ڕوودەدات، چونکە ئامادەگی تاک ڕۆڵی لەم جۆرە هەیە. ئەمەش لەئەنجامی جەخت کردنەوەی مرۆڤ لەسەر ووروژێنەرێک درووستدەبێت.</a:t>
            </a:r>
            <a:endParaRPr lang="en-GB" sz="2800" dirty="0"/>
          </a:p>
          <a:p>
            <a:pPr lvl="0" algn="r" rtl="1"/>
            <a:r>
              <a:rPr lang="ar-IQ" sz="2800" b="1" dirty="0"/>
              <a:t>سەرنجدانی بەناچاری</a:t>
            </a:r>
            <a:r>
              <a:rPr lang="ar-IQ" sz="2800" dirty="0"/>
              <a:t>: ئەم جۆرەیان نەویستە و بەناچاری و بەبێ ئارەزووی مرۆڤ درووستدەبێت، بۆ نموونە بیستنی دەنگێکی بەهێز و لەناکاو. ئەم جۆرە ووروژێنەرانە مرۆڤ ناچار دەکات بەئاگابێت، چونکە هێزی ووروژێنەرەکان لەڕادەبەدەرن، بە بەراورد لەگەڵ ووروژێنەرەکانی تری دەوروبەرمان.</a:t>
            </a:r>
            <a:endParaRPr lang="en-GB" sz="2800" dirty="0"/>
          </a:p>
          <a:p>
            <a:pPr lvl="0" algn="r" rtl="1"/>
            <a:r>
              <a:rPr lang="ar-IQ" sz="2800" b="1" dirty="0"/>
              <a:t>سەرنجدانی هەڵبژێردراو</a:t>
            </a:r>
            <a:r>
              <a:rPr lang="ar-IQ" sz="2800" dirty="0"/>
              <a:t>: ئەم جۆرە ئەو کاتە ڕوودەدات کاتێک مرۆڤ بە حەز و ئارەزووی خۆی سەرنجی وروژێنەرەکە دەدات، ئەمەش زیاتر ڕوودەدات کاتێک بابەتی سەرنجدانەکە ببێتە مایەی خۆشی، بۆ نموونە گوێدانە مۆسیقا یان سەیرکردنی دیمەنی سروشتی، ...هتد.</a:t>
            </a:r>
            <a:endParaRPr lang="en-GB" sz="2800" dirty="0"/>
          </a:p>
          <a:p>
            <a:pPr marL="285750" indent="-285750" algn="r" defTabSz="457200" rtl="0" eaLnBrk="1" latinLnBrk="0" hangingPunct="1">
              <a:spcBef>
                <a:spcPct val="20000"/>
              </a:spcBef>
              <a:spcAft>
                <a:spcPts val="600"/>
              </a:spcAft>
              <a:buClr>
                <a:schemeClr val="accent1"/>
              </a:buClr>
              <a:buSzPct val="115000"/>
              <a:buFont typeface="Arial"/>
              <a:buChar char="•"/>
            </a:pPr>
            <a:endParaRPr lang="en-GB" sz="2800" dirty="0"/>
          </a:p>
        </p:txBody>
      </p:sp>
    </p:spTree>
    <p:extLst>
      <p:ext uri="{BB962C8B-B14F-4D97-AF65-F5344CB8AC3E}">
        <p14:creationId xmlns:p14="http://schemas.microsoft.com/office/powerpoint/2010/main" val="2766903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6A30-8029-4186-B049-11B3DF15EC42}"/>
              </a:ext>
            </a:extLst>
          </p:cNvPr>
          <p:cNvSpPr>
            <a:spLocks noGrp="1"/>
          </p:cNvSpPr>
          <p:nvPr>
            <p:ph type="title"/>
          </p:nvPr>
        </p:nvSpPr>
        <p:spPr>
          <a:solidFill>
            <a:schemeClr val="accent1"/>
          </a:solidFill>
        </p:spPr>
        <p:txBody>
          <a:bodyPr>
            <a:normAutofit fontScale="90000"/>
          </a:bodyPr>
          <a:lstStyle/>
          <a:p>
            <a:pPr algn="r"/>
            <a:r>
              <a:rPr lang="ar-IQ" b="1" dirty="0"/>
              <a:t>ئەو هۆکارانەی کاردەکەنە سەر پرۆسەی سەرنجدان:</a:t>
            </a:r>
            <a:br>
              <a:rPr lang="en-GB" dirty="0"/>
            </a:br>
            <a:endParaRPr lang="en-GB" dirty="0"/>
          </a:p>
        </p:txBody>
      </p:sp>
      <p:sp>
        <p:nvSpPr>
          <p:cNvPr id="3" name="Content Placeholder 2">
            <a:extLst>
              <a:ext uri="{FF2B5EF4-FFF2-40B4-BE49-F238E27FC236}">
                <a16:creationId xmlns:a16="http://schemas.microsoft.com/office/drawing/2014/main" id="{0E7AB2C0-27DA-4A75-B25A-15FFE5CCA81C}"/>
              </a:ext>
            </a:extLst>
          </p:cNvPr>
          <p:cNvSpPr>
            <a:spLocks noGrp="1"/>
          </p:cNvSpPr>
          <p:nvPr>
            <p:ph idx="1"/>
          </p:nvPr>
        </p:nvSpPr>
        <p:spPr>
          <a:xfrm>
            <a:off x="959370" y="2556931"/>
            <a:ext cx="9937227" cy="3723947"/>
          </a:xfrm>
          <a:solidFill>
            <a:srgbClr val="92D050">
              <a:alpha val="45098"/>
            </a:srgbClr>
          </a:solidFill>
        </p:spPr>
        <p:txBody>
          <a:bodyPr>
            <a:noAutofit/>
          </a:bodyPr>
          <a:lstStyle/>
          <a:p>
            <a:pPr marL="0" indent="0" algn="r" rtl="1">
              <a:buNone/>
            </a:pPr>
            <a:r>
              <a:rPr lang="ar-IQ" sz="2800" b="1" dirty="0"/>
              <a:t>یەکەم: هۆکارە دەرەکییەکان: </a:t>
            </a:r>
            <a:r>
              <a:rPr lang="ar-IQ" sz="2800" dirty="0"/>
              <a:t>ئەو هۆکارانەن کە پەیوەندیان بە سروشت و جۆری وروژێنەرەکانەوە هەیە، وەک:(توندوتیژی وروژێنەرەکان، دووبارەبوونەوەی ووروژێنەرەکان، گۆڕانی ووروژێنەرەکان، جیاوازی لەنێوان ووروژێنەرەکان، جوولەی ووروژێنەر، شوێنی ووروژێنەر).</a:t>
            </a:r>
            <a:endParaRPr lang="en-GB" sz="2800" dirty="0"/>
          </a:p>
          <a:p>
            <a:pPr algn="r" rtl="1"/>
            <a:r>
              <a:rPr lang="ar-SA" sz="2800" b="1" dirty="0" err="1"/>
              <a:t>دووەم</a:t>
            </a:r>
            <a:r>
              <a:rPr lang="ar-SA" sz="2800" b="1" dirty="0"/>
              <a:t>: </a:t>
            </a:r>
            <a:r>
              <a:rPr lang="ar-SA" sz="2800" b="1" dirty="0" err="1"/>
              <a:t>هۆکارە</a:t>
            </a:r>
            <a:r>
              <a:rPr lang="ar-SA" sz="2800" b="1" dirty="0"/>
              <a:t> </a:t>
            </a:r>
            <a:r>
              <a:rPr lang="ar-SA" sz="2800" b="1" dirty="0" err="1"/>
              <a:t>خودييەكان</a:t>
            </a:r>
            <a:r>
              <a:rPr lang="ar-SA" sz="2800" b="1" dirty="0"/>
              <a:t>( </a:t>
            </a:r>
            <a:r>
              <a:rPr lang="ar-SA" sz="2800" b="1" dirty="0" err="1"/>
              <a:t>ناوەكييەكان</a:t>
            </a:r>
            <a:r>
              <a:rPr lang="ar-SA" sz="2800" dirty="0"/>
              <a:t>): </a:t>
            </a:r>
            <a:r>
              <a:rPr lang="ar-SA" sz="2800" dirty="0" err="1"/>
              <a:t>کە</a:t>
            </a:r>
            <a:r>
              <a:rPr lang="ar-SA" sz="2800" dirty="0"/>
              <a:t> </a:t>
            </a:r>
            <a:r>
              <a:rPr lang="ar-SA" sz="2800" dirty="0" err="1"/>
              <a:t>تایبەتن</a:t>
            </a:r>
            <a:r>
              <a:rPr lang="ar-SA" sz="2800" dirty="0"/>
              <a:t> </a:t>
            </a:r>
            <a:r>
              <a:rPr lang="ar-SA" sz="2800" dirty="0" err="1"/>
              <a:t>بە</a:t>
            </a:r>
            <a:r>
              <a:rPr lang="ar-SA" sz="2800" dirty="0"/>
              <a:t> </a:t>
            </a:r>
            <a:r>
              <a:rPr lang="ar-SA" sz="2800" dirty="0" err="1"/>
              <a:t>خودی</a:t>
            </a:r>
            <a:r>
              <a:rPr lang="ar-SA" sz="2800" dirty="0"/>
              <a:t> </a:t>
            </a:r>
            <a:r>
              <a:rPr lang="ar-SA" sz="2800" dirty="0" err="1"/>
              <a:t>تاک</a:t>
            </a:r>
            <a:r>
              <a:rPr lang="ar-SA" sz="2800" dirty="0"/>
              <a:t> (</a:t>
            </a:r>
            <a:r>
              <a:rPr lang="ar-SA" sz="2800" dirty="0" err="1"/>
              <a:t>وەک</a:t>
            </a:r>
            <a:r>
              <a:rPr lang="ar-SA" sz="2800" dirty="0"/>
              <a:t>: </a:t>
            </a:r>
            <a:r>
              <a:rPr lang="ar-SA" sz="2800" dirty="0" err="1"/>
              <a:t>ئاستى</a:t>
            </a:r>
            <a:r>
              <a:rPr lang="ar-SA" sz="2800" dirty="0"/>
              <a:t> </a:t>
            </a:r>
            <a:r>
              <a:rPr lang="ar-SA" sz="2800" dirty="0" err="1"/>
              <a:t>شارەزايى</a:t>
            </a:r>
            <a:r>
              <a:rPr lang="ar-SA" sz="2800" dirty="0"/>
              <a:t> و </a:t>
            </a:r>
            <a:r>
              <a:rPr lang="ar-SA" sz="2800" dirty="0" err="1"/>
              <a:t>ئاشنابوون</a:t>
            </a:r>
            <a:r>
              <a:rPr lang="ar-SA" sz="2800" dirty="0"/>
              <a:t> </a:t>
            </a:r>
            <a:r>
              <a:rPr lang="ar-SA" sz="2800" dirty="0" err="1"/>
              <a:t>بە</a:t>
            </a:r>
            <a:r>
              <a:rPr lang="ar-SA" sz="2800" dirty="0"/>
              <a:t> </a:t>
            </a:r>
            <a:r>
              <a:rPr lang="ar-SA" sz="2800" dirty="0" err="1"/>
              <a:t>ورووژێنەرەكان</a:t>
            </a:r>
            <a:r>
              <a:rPr lang="ar-SA" sz="2800" dirty="0"/>
              <a:t>، </a:t>
            </a:r>
            <a:r>
              <a:rPr lang="ar-SA" sz="2800" dirty="0" err="1"/>
              <a:t>پێداويستييە</a:t>
            </a:r>
            <a:r>
              <a:rPr lang="ar-SA" sz="2800" dirty="0"/>
              <a:t> </a:t>
            </a:r>
            <a:r>
              <a:rPr lang="ar-SA" sz="2800" dirty="0" err="1"/>
              <a:t>فسيۆلۆژى</a:t>
            </a:r>
            <a:r>
              <a:rPr lang="ar-SA" sz="2800" dirty="0"/>
              <a:t> و </a:t>
            </a:r>
            <a:r>
              <a:rPr lang="ar-SA" sz="2800" dirty="0" err="1"/>
              <a:t>دەروونييەكان</a:t>
            </a:r>
            <a:r>
              <a:rPr lang="ar-SA" sz="2800" dirty="0"/>
              <a:t>، </a:t>
            </a:r>
            <a:r>
              <a:rPr lang="ar-SA" sz="2800" dirty="0" err="1"/>
              <a:t>ئامادەباشى</a:t>
            </a:r>
            <a:r>
              <a:rPr lang="ar-SA" sz="2800" dirty="0"/>
              <a:t> </a:t>
            </a:r>
            <a:r>
              <a:rPr lang="ar-SA" sz="2800" dirty="0" err="1"/>
              <a:t>عەقلى</a:t>
            </a:r>
            <a:r>
              <a:rPr lang="ar-SA" sz="2800" dirty="0"/>
              <a:t> و </a:t>
            </a:r>
            <a:r>
              <a:rPr lang="ar-SA" sz="2800" dirty="0" err="1"/>
              <a:t>پێشبينى</a:t>
            </a:r>
            <a:r>
              <a:rPr lang="ar-SA" sz="2800" dirty="0"/>
              <a:t>، بارى </a:t>
            </a:r>
            <a:r>
              <a:rPr lang="ar-SA" sz="2800" dirty="0" err="1"/>
              <a:t>ميزاجى</a:t>
            </a:r>
            <a:r>
              <a:rPr lang="ar-SA" sz="2800" dirty="0"/>
              <a:t> و </a:t>
            </a:r>
            <a:r>
              <a:rPr lang="ar-SA" sz="2800" dirty="0" err="1"/>
              <a:t>هەڵچوونى</a:t>
            </a:r>
            <a:r>
              <a:rPr lang="ar-SA" sz="2800" dirty="0"/>
              <a:t> تاك، </a:t>
            </a:r>
            <a:r>
              <a:rPr lang="ar-SA" sz="2800" dirty="0" err="1"/>
              <a:t>بۆچوون</a:t>
            </a:r>
            <a:r>
              <a:rPr lang="ar-SA" sz="2800" dirty="0"/>
              <a:t> و </a:t>
            </a:r>
            <a:r>
              <a:rPr lang="ar-SA" sz="2800" dirty="0" err="1"/>
              <a:t>بەها</a:t>
            </a:r>
            <a:r>
              <a:rPr lang="ar-SA" sz="2800" dirty="0"/>
              <a:t> و </a:t>
            </a:r>
            <a:r>
              <a:rPr lang="ar-SA" sz="2800" dirty="0" err="1"/>
              <a:t>ئارەزووەكانى</a:t>
            </a:r>
            <a:r>
              <a:rPr lang="ar-SA" sz="2800" dirty="0"/>
              <a:t> تاك). </a:t>
            </a:r>
            <a:endParaRPr lang="en-GB" sz="2800" dirty="0"/>
          </a:p>
          <a:p>
            <a:pPr marL="285750" indent="-285750" algn="r" defTabSz="457200" rtl="0" eaLnBrk="1" latinLnBrk="0" hangingPunct="1">
              <a:spcBef>
                <a:spcPct val="20000"/>
              </a:spcBef>
              <a:spcAft>
                <a:spcPts val="600"/>
              </a:spcAft>
              <a:buClr>
                <a:schemeClr val="accent1"/>
              </a:buClr>
              <a:buSzPct val="115000"/>
              <a:buFont typeface="Arial"/>
              <a:buChar char="•"/>
            </a:pPr>
            <a:endParaRPr lang="en-GB" sz="2800" dirty="0"/>
          </a:p>
        </p:txBody>
      </p:sp>
    </p:spTree>
    <p:extLst>
      <p:ext uri="{BB962C8B-B14F-4D97-AF65-F5344CB8AC3E}">
        <p14:creationId xmlns:p14="http://schemas.microsoft.com/office/powerpoint/2010/main" val="2540708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EAED-ACE2-E144-8405-61739EAE6C42}"/>
              </a:ext>
            </a:extLst>
          </p:cNvPr>
          <p:cNvSpPr>
            <a:spLocks noGrp="1"/>
          </p:cNvSpPr>
          <p:nvPr>
            <p:ph type="title"/>
          </p:nvPr>
        </p:nvSpPr>
        <p:spPr>
          <a:xfrm>
            <a:off x="900332" y="217170"/>
            <a:ext cx="9996266" cy="2068829"/>
          </a:xfrm>
          <a:solidFill>
            <a:schemeClr val="accent3">
              <a:lumMod val="60000"/>
              <a:lumOff val="40000"/>
            </a:schemeClr>
          </a:solidFill>
        </p:spPr>
        <p:txBody>
          <a:bodyPr>
            <a:noAutofit/>
          </a:bodyPr>
          <a:lstStyle/>
          <a:p>
            <a:pPr rtl="1"/>
            <a:r>
              <a:rPr lang="en-GB" sz="3600" b="1" dirty="0"/>
              <a:t> </a:t>
            </a:r>
            <a:br>
              <a:rPr lang="en-GB" sz="3600" b="1" dirty="0"/>
            </a:br>
            <a:r>
              <a:rPr lang="ku-Arab-IQ" sz="3600" b="1" dirty="0"/>
              <a:t>ڕۆڵی فاکتەری بۆماوە و ژینگە لەسەر ڕەفتار</a:t>
            </a:r>
            <a:br>
              <a:rPr lang="en-GB" sz="3600" dirty="0"/>
            </a:br>
            <a:r>
              <a:rPr lang="en-GB" sz="3600" b="1" dirty="0"/>
              <a:t>Genetic and environmental influences on human</a:t>
            </a:r>
            <a:r>
              <a:rPr lang="ar-SA" sz="3600" b="1" dirty="0"/>
              <a:t>  </a:t>
            </a:r>
            <a:r>
              <a:rPr lang="en-GB" sz="3600" b="1" dirty="0"/>
              <a:t>behavioural differences</a:t>
            </a:r>
            <a:br>
              <a:rPr lang="en-GB" sz="3600" b="1" dirty="0"/>
            </a:br>
            <a:endParaRPr lang="en-US" sz="3600" dirty="0"/>
          </a:p>
        </p:txBody>
      </p:sp>
      <p:sp>
        <p:nvSpPr>
          <p:cNvPr id="3" name="Content Placeholder 2">
            <a:extLst>
              <a:ext uri="{FF2B5EF4-FFF2-40B4-BE49-F238E27FC236}">
                <a16:creationId xmlns:a16="http://schemas.microsoft.com/office/drawing/2014/main" id="{67F00B9B-094A-8245-AC9B-B20E68C02F94}"/>
              </a:ext>
            </a:extLst>
          </p:cNvPr>
          <p:cNvSpPr>
            <a:spLocks noGrp="1"/>
          </p:cNvSpPr>
          <p:nvPr>
            <p:ph idx="1"/>
          </p:nvPr>
        </p:nvSpPr>
        <p:spPr>
          <a:xfrm>
            <a:off x="900332" y="2556931"/>
            <a:ext cx="10100603" cy="36328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r" rtl="1"/>
            <a:r>
              <a:rPr lang="ku-Arab-IQ" sz="3600" dirty="0"/>
              <a:t>ڕەفتارەکانی مرۆڤ پەیوەستە بە دوو فاکتەری سەرەکییەوە کە بەردەوام کاریگەرییان هەیە لەسەر کەسایەتی مرۆڤ ئەویش</a:t>
            </a:r>
            <a:r>
              <a:rPr lang="en-GB" sz="3600" dirty="0"/>
              <a:t>:</a:t>
            </a:r>
            <a:r>
              <a:rPr lang="ku-Arab-IQ" sz="3600" dirty="0"/>
              <a:t> </a:t>
            </a:r>
            <a:endParaRPr lang="en-GB" sz="3600" dirty="0"/>
          </a:p>
          <a:p>
            <a:pPr algn="r" rtl="1"/>
            <a:r>
              <a:rPr lang="ku-Arab-IQ" sz="3600" dirty="0"/>
              <a:t>بۆماوەو ژینگەیە.</a:t>
            </a:r>
            <a:endParaRPr lang="en-GB" sz="3600" dirty="0"/>
          </a:p>
          <a:p>
            <a:pPr marL="0" indent="0" algn="r" rtl="1">
              <a:buNone/>
            </a:pPr>
            <a:endParaRPr lang="en-GB" sz="3600" dirty="0"/>
          </a:p>
          <a:p>
            <a:pPr marL="285750" indent="-285750" algn="r" defTabSz="457200" rtl="0" eaLnBrk="1" latinLnBrk="0" hangingPunct="1">
              <a:spcBef>
                <a:spcPct val="20000"/>
              </a:spcBef>
              <a:spcAft>
                <a:spcPts val="600"/>
              </a:spcAft>
              <a:buClr>
                <a:schemeClr val="accent1"/>
              </a:buClr>
              <a:buSzPct val="115000"/>
              <a:buFont typeface="Arial"/>
              <a:buChar char="•"/>
            </a:pPr>
            <a:endParaRPr lang="en-US" sz="3600" dirty="0"/>
          </a:p>
        </p:txBody>
      </p:sp>
    </p:spTree>
    <p:extLst>
      <p:ext uri="{BB962C8B-B14F-4D97-AF65-F5344CB8AC3E}">
        <p14:creationId xmlns:p14="http://schemas.microsoft.com/office/powerpoint/2010/main" val="2930522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3507-6D8E-0C46-BAC8-2A78BD474D9B}"/>
              </a:ext>
            </a:extLst>
          </p:cNvPr>
          <p:cNvSpPr>
            <a:spLocks noGrp="1"/>
          </p:cNvSpPr>
          <p:nvPr>
            <p:ph type="title"/>
          </p:nvPr>
        </p:nvSpPr>
        <p:spPr>
          <a:solidFill>
            <a:schemeClr val="accent1"/>
          </a:solidFill>
        </p:spPr>
        <p:txBody>
          <a:bodyPr>
            <a:noAutofit/>
          </a:bodyPr>
          <a:lstStyle/>
          <a:p>
            <a:pPr algn="r"/>
            <a:r>
              <a:rPr lang="ar-IQ" sz="3200" dirty="0"/>
              <a:t>بۆماوە بریتییە لە گواستنەوەی خاسیەت و سیفاتەکان لە باوک و دایکەوە بۆ منداڵەکانیان لە ڕێگای کرۆمۆسۆمەکانەوە. </a:t>
            </a:r>
            <a:br>
              <a:rPr lang="en-GB" sz="3200" dirty="0"/>
            </a:br>
            <a:endParaRPr lang="en-US" sz="3200" dirty="0"/>
          </a:p>
        </p:txBody>
      </p:sp>
      <p:sp>
        <p:nvSpPr>
          <p:cNvPr id="5" name="Content Placeholder 4">
            <a:extLst>
              <a:ext uri="{FF2B5EF4-FFF2-40B4-BE49-F238E27FC236}">
                <a16:creationId xmlns:a16="http://schemas.microsoft.com/office/drawing/2014/main" id="{B776CDDB-913C-1C49-BDBA-89649D5B0368}"/>
              </a:ext>
            </a:extLst>
          </p:cNvPr>
          <p:cNvSpPr>
            <a:spLocks noGrp="1"/>
          </p:cNvSpPr>
          <p:nvPr>
            <p:ph idx="1"/>
          </p:nvPr>
        </p:nvSpPr>
        <p:spPr>
          <a:xfrm>
            <a:off x="1295401" y="2556932"/>
            <a:ext cx="9403079" cy="3798148"/>
          </a:xfrm>
        </p:spPr>
        <p:txBody>
          <a:bodyPr>
            <a:noAutofit/>
          </a:bodyPr>
          <a:lstStyle/>
          <a:p>
            <a:pPr algn="just" rtl="1"/>
            <a:r>
              <a:rPr lang="ar-IQ" dirty="0"/>
              <a:t>بەڵام ژینگە بریتییە لە سەرجەم ئەو هۆکارە جوگرافی و مێژوویی و کۆمەڵایەتی و ئابووری ڕامیاری و دەروونییانە کە کاریگەرییان هەیە لەسەر کەسایەتی مرۆڤ و گەشەکردنی هەر لەدوای یەکەم چرکەی دروستبوونییەوە لەناو منداڵدانی دایکدا تاوەکو ئەو چرکەیەی کە دواهەمین هەناسەی ژیانی دەدات. </a:t>
            </a:r>
            <a:endParaRPr lang="en-GB" dirty="0"/>
          </a:p>
          <a:p>
            <a:pPr algn="just" rtl="1"/>
            <a:endParaRPr lang="en-GB" dirty="0"/>
          </a:p>
          <a:p>
            <a:pPr algn="just" rtl="1"/>
            <a:r>
              <a:rPr lang="ar-IQ" sz="3600" b="1" dirty="0">
                <a:solidFill>
                  <a:srgbClr val="C00000"/>
                </a:solidFill>
                <a:latin typeface="Al Nile" pitchFamily="2" charset="-78"/>
              </a:rPr>
              <a:t>ڕەفتار= کاریگەری بۆماوە </a:t>
            </a:r>
            <a:r>
              <a:rPr lang="ar-IQ" sz="3600" b="1" baseline="-25000" dirty="0">
                <a:solidFill>
                  <a:srgbClr val="C00000"/>
                </a:solidFill>
                <a:latin typeface="Al Nile" pitchFamily="2" charset="-78"/>
              </a:rPr>
              <a:t>+ </a:t>
            </a:r>
            <a:r>
              <a:rPr lang="ar-IQ" sz="3600" b="1" dirty="0">
                <a:solidFill>
                  <a:srgbClr val="C00000"/>
                </a:solidFill>
                <a:latin typeface="Al Nile" pitchFamily="2" charset="-78"/>
              </a:rPr>
              <a:t>کاریگەری</a:t>
            </a:r>
            <a:r>
              <a:rPr lang="ar-IQ" sz="3600" b="1" baseline="-25000" dirty="0">
                <a:solidFill>
                  <a:srgbClr val="C00000"/>
                </a:solidFill>
                <a:latin typeface="Al Nile" pitchFamily="2" charset="-78"/>
              </a:rPr>
              <a:t> </a:t>
            </a:r>
            <a:r>
              <a:rPr lang="ar-IQ" sz="3600" b="1" dirty="0">
                <a:solidFill>
                  <a:srgbClr val="C00000"/>
                </a:solidFill>
                <a:latin typeface="Al Nile" pitchFamily="2" charset="-78"/>
              </a:rPr>
              <a:t>ژینگە</a:t>
            </a:r>
            <a:endParaRPr lang="en-GB" sz="3600" b="1" dirty="0">
              <a:solidFill>
                <a:srgbClr val="C00000"/>
              </a:solidFill>
              <a:latin typeface="Al Nile" pitchFamily="2" charset="-78"/>
            </a:endParaRPr>
          </a:p>
          <a:p>
            <a:pPr marL="285750" indent="-285750" algn="just" defTabSz="457200" rtl="0" eaLnBrk="1" latinLnBrk="0" hangingPunct="1">
              <a:spcBef>
                <a:spcPct val="20000"/>
              </a:spcBef>
              <a:spcAft>
                <a:spcPts val="600"/>
              </a:spcAft>
              <a:buClr>
                <a:schemeClr val="accent1"/>
              </a:buClr>
              <a:buSzPct val="115000"/>
              <a:buFont typeface="Arial"/>
              <a:buChar char="•"/>
            </a:pPr>
            <a:endParaRPr lang="en-US" sz="2800" dirty="0"/>
          </a:p>
        </p:txBody>
      </p:sp>
    </p:spTree>
    <p:extLst>
      <p:ext uri="{BB962C8B-B14F-4D97-AF65-F5344CB8AC3E}">
        <p14:creationId xmlns:p14="http://schemas.microsoft.com/office/powerpoint/2010/main" val="40679373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6A30-8029-4186-B049-11B3DF15EC42}"/>
              </a:ext>
            </a:extLst>
          </p:cNvPr>
          <p:cNvSpPr>
            <a:spLocks noGrp="1"/>
          </p:cNvSpPr>
          <p:nvPr>
            <p:ph type="title"/>
          </p:nvPr>
        </p:nvSpPr>
        <p:spPr>
          <a:solidFill>
            <a:schemeClr val="accent1"/>
          </a:solidFill>
        </p:spPr>
        <p:txBody>
          <a:bodyPr>
            <a:normAutofit fontScale="90000"/>
          </a:bodyPr>
          <a:lstStyle/>
          <a:p>
            <a:pPr algn="r"/>
            <a:r>
              <a:rPr lang="ar-IQ" b="1" dirty="0"/>
              <a:t>جۆرەکانی ژینگە: </a:t>
            </a:r>
            <a:br>
              <a:rPr lang="en-GB" dirty="0"/>
            </a:br>
            <a:endParaRPr lang="en-GB" dirty="0"/>
          </a:p>
        </p:txBody>
      </p:sp>
      <p:sp>
        <p:nvSpPr>
          <p:cNvPr id="3" name="Content Placeholder 2">
            <a:extLst>
              <a:ext uri="{FF2B5EF4-FFF2-40B4-BE49-F238E27FC236}">
                <a16:creationId xmlns:a16="http://schemas.microsoft.com/office/drawing/2014/main" id="{0E7AB2C0-27DA-4A75-B25A-15FFE5CCA81C}"/>
              </a:ext>
            </a:extLst>
          </p:cNvPr>
          <p:cNvSpPr>
            <a:spLocks noGrp="1"/>
          </p:cNvSpPr>
          <p:nvPr>
            <p:ph idx="1"/>
          </p:nvPr>
        </p:nvSpPr>
        <p:spPr>
          <a:xfrm>
            <a:off x="1295401" y="2556932"/>
            <a:ext cx="9601196" cy="3569548"/>
          </a:xfrm>
          <a:solidFill>
            <a:schemeClr val="accent5">
              <a:lumMod val="60000"/>
              <a:lumOff val="40000"/>
            </a:schemeClr>
          </a:solidFill>
        </p:spPr>
        <p:txBody>
          <a:bodyPr>
            <a:noAutofit/>
          </a:bodyPr>
          <a:lstStyle/>
          <a:p>
            <a:pPr marL="0" indent="0" algn="r" rtl="1">
              <a:buNone/>
            </a:pPr>
            <a:endParaRPr lang="en-GB" sz="2800" dirty="0"/>
          </a:p>
          <a:p>
            <a:pPr algn="r" rtl="1"/>
            <a:r>
              <a:rPr lang="ar-IQ" sz="2800" b="1" dirty="0"/>
              <a:t>١-ژینگەی جوگرافی: </a:t>
            </a:r>
            <a:endParaRPr lang="en-GB" sz="2800" dirty="0"/>
          </a:p>
          <a:p>
            <a:pPr algn="r" rtl="1"/>
            <a:r>
              <a:rPr lang="ar-IQ" sz="2800" dirty="0"/>
              <a:t>جوگرافیای ئەو ژینگەیەی مرۆڤی تێدا دەژی کاریگەری لەسەر چالاکیەکانی دانیشتوانی هەیە، شاخاوی بێت یان دەشت یان بیابان.، ئاو و هەواکەی گەرم بێت یان سارد، یان مام ناوەندی، هەروەها ئەو سەرمایە سروشتییەی کە لەو ناوچەیەشدا هەیە وەک (کانزاکان، نەوت، باخ و بێستان، لەوەڕی ئاژەڵ..... هتد). </a:t>
            </a:r>
            <a:endParaRPr lang="en-GB" sz="2800" dirty="0"/>
          </a:p>
          <a:p>
            <a:pPr marL="0" indent="0" algn="r" defTabSz="457200" rtl="0" eaLnBrk="1" latinLnBrk="0" hangingPunct="1">
              <a:spcBef>
                <a:spcPct val="20000"/>
              </a:spcBef>
              <a:spcAft>
                <a:spcPts val="600"/>
              </a:spcAft>
              <a:buClr>
                <a:schemeClr val="accent1"/>
              </a:buClr>
              <a:buSzPct val="115000"/>
              <a:buNone/>
            </a:pPr>
            <a:endParaRPr lang="en-GB" sz="2800" dirty="0"/>
          </a:p>
        </p:txBody>
      </p:sp>
    </p:spTree>
    <p:extLst>
      <p:ext uri="{BB962C8B-B14F-4D97-AF65-F5344CB8AC3E}">
        <p14:creationId xmlns:p14="http://schemas.microsoft.com/office/powerpoint/2010/main" val="117831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AEFB-A950-4D2C-AAA0-A3525AB061FC}"/>
              </a:ext>
            </a:extLst>
          </p:cNvPr>
          <p:cNvSpPr>
            <a:spLocks noGrp="1"/>
          </p:cNvSpPr>
          <p:nvPr>
            <p:ph type="title"/>
          </p:nvPr>
        </p:nvSpPr>
        <p:spPr>
          <a:xfrm>
            <a:off x="838200" y="765809"/>
            <a:ext cx="10088880" cy="2538095"/>
          </a:xfrm>
          <a:solidFill>
            <a:schemeClr val="accent1">
              <a:lumMod val="40000"/>
              <a:lumOff val="60000"/>
            </a:schemeClr>
          </a:solidFill>
        </p:spPr>
        <p:txBody>
          <a:bodyPr>
            <a:noAutofit/>
          </a:bodyPr>
          <a:lstStyle/>
          <a:p>
            <a:pPr algn="r" rtl="1"/>
            <a:r>
              <a:rPr lang="en-GB" sz="2800" b="1" dirty="0"/>
              <a:t>٢</a:t>
            </a:r>
            <a:r>
              <a:rPr lang="ar-IQ" sz="2800" b="1" dirty="0"/>
              <a:t>-ژینگەی مێژوویی: </a:t>
            </a:r>
            <a:br>
              <a:rPr lang="ar-IQ" sz="2800" b="1" dirty="0"/>
            </a:br>
            <a:r>
              <a:rPr lang="ar-IQ" sz="2800" dirty="0"/>
              <a:t>مەبەست لە ژینگەی مێژوویی، کات و سەردەمی ژیانی مرۆڤە. چالاکییە دەروونییەکان دیاردەی مێژوویین و پابەندن بەو کات و سەردەمەی تاک تیایدا دەژی، هەر کات و سەردەمێک گۆڕانکاری و کەرەستە و بنەماکانی پێشکەوتنی خۆی هەیە و چالاکییەکانی مرۆڤ دیاریدەکات</a:t>
            </a:r>
            <a:r>
              <a:rPr lang="en-GB" sz="2800" dirty="0"/>
              <a:t> </a:t>
            </a:r>
          </a:p>
        </p:txBody>
      </p:sp>
      <p:sp>
        <p:nvSpPr>
          <p:cNvPr id="3" name="Content Placeholder 2">
            <a:extLst>
              <a:ext uri="{FF2B5EF4-FFF2-40B4-BE49-F238E27FC236}">
                <a16:creationId xmlns:a16="http://schemas.microsoft.com/office/drawing/2014/main" id="{2DF0A459-C964-4CAF-A23B-8EC09A403339}"/>
              </a:ext>
            </a:extLst>
          </p:cNvPr>
          <p:cNvSpPr>
            <a:spLocks noGrp="1"/>
          </p:cNvSpPr>
          <p:nvPr>
            <p:ph idx="1"/>
          </p:nvPr>
        </p:nvSpPr>
        <p:spPr>
          <a:xfrm>
            <a:off x="651510" y="3554095"/>
            <a:ext cx="10515600" cy="2720975"/>
          </a:xfrm>
          <a:solidFill>
            <a:srgbClr val="92D050"/>
          </a:solidFill>
        </p:spPr>
        <p:txBody>
          <a:bodyPr>
            <a:noAutofit/>
          </a:bodyPr>
          <a:lstStyle/>
          <a:p>
            <a:pPr algn="r" rtl="1"/>
            <a:r>
              <a:rPr lang="ar-IQ" sz="3200" b="1" dirty="0"/>
              <a:t>٣-ژینگەی کۆمەڵایەتی:</a:t>
            </a:r>
            <a:r>
              <a:rPr lang="ar-IQ" sz="3200" dirty="0"/>
              <a:t> </a:t>
            </a:r>
          </a:p>
          <a:p>
            <a:pPr algn="r" rtl="1"/>
            <a:r>
              <a:rPr lang="ar-IQ" sz="3200" dirty="0"/>
              <a:t>داب و نەریت و پەیوەندی کۆمەڵایەتی نێوان تاکەکانی کۆمەڵ و بەهاو ئاکارانەی کە باوەڕییان پێیەتی و جۆری ڕژێمی فەڕمانڕەوایەتی ڕەنگدانەوەو کاریگەری تایبەتی هەیە خۆیان لەسەر ڕەوشت و کەسایەتی مرۆڤ هەیە.</a:t>
            </a:r>
            <a:endParaRPr lang="en-GB" sz="3200" dirty="0"/>
          </a:p>
          <a:p>
            <a:pPr marL="285750" indent="-285750" algn="r" defTabSz="457200" rtl="0" eaLnBrk="1" latinLnBrk="0" hangingPunct="1">
              <a:spcBef>
                <a:spcPct val="20000"/>
              </a:spcBef>
              <a:spcAft>
                <a:spcPts val="600"/>
              </a:spcAft>
              <a:buClr>
                <a:schemeClr val="accent1"/>
              </a:buClr>
              <a:buSzPct val="115000"/>
              <a:buFont typeface="Arial"/>
              <a:buChar char="•"/>
            </a:pPr>
            <a:endParaRPr lang="en-GB" sz="3200" dirty="0"/>
          </a:p>
        </p:txBody>
      </p:sp>
      <p:cxnSp>
        <p:nvCxnSpPr>
          <p:cNvPr id="4" name="Straight Arrow Connector 3">
            <a:extLst>
              <a:ext uri="{FF2B5EF4-FFF2-40B4-BE49-F238E27FC236}">
                <a16:creationId xmlns:a16="http://schemas.microsoft.com/office/drawing/2014/main" id="{C837C283-ED86-3440-893B-6E4A2F0325F3}"/>
              </a:ext>
            </a:extLst>
          </p:cNvPr>
          <p:cNvCxnSpPr/>
          <p:nvPr/>
        </p:nvCxnSpPr>
        <p:spPr>
          <a:xfrm flipH="1">
            <a:off x="6105525" y="1180465"/>
            <a:ext cx="281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81F5CA6-4D24-1845-A390-F7717B81BE59}"/>
              </a:ext>
            </a:extLst>
          </p:cNvPr>
          <p:cNvCxnSpPr/>
          <p:nvPr/>
        </p:nvCxnSpPr>
        <p:spPr>
          <a:xfrm flipH="1">
            <a:off x="5718175" y="1485265"/>
            <a:ext cx="281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D92AB2FB-9137-4E46-822F-1A9A8084706E}"/>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530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6A30-8029-4186-B049-11B3DF15EC42}"/>
              </a:ext>
            </a:extLst>
          </p:cNvPr>
          <p:cNvSpPr>
            <a:spLocks noGrp="1"/>
          </p:cNvSpPr>
          <p:nvPr>
            <p:ph type="title"/>
          </p:nvPr>
        </p:nvSpPr>
        <p:spPr>
          <a:solidFill>
            <a:schemeClr val="accent1"/>
          </a:solidFill>
        </p:spPr>
        <p:txBody>
          <a:bodyPr>
            <a:normAutofit/>
          </a:bodyPr>
          <a:lstStyle/>
          <a:p>
            <a:pPr algn="r" rtl="1"/>
            <a:r>
              <a:rPr lang="en-GB" dirty="0"/>
              <a:t>٤-</a:t>
            </a:r>
            <a:r>
              <a:rPr lang="ar-IQ" b="1" dirty="0"/>
              <a:t> -ژینگەی دەروونی:</a:t>
            </a:r>
            <a:r>
              <a:rPr lang="ar-IQ" dirty="0"/>
              <a:t> </a:t>
            </a:r>
            <a:endParaRPr lang="en-GB" dirty="0"/>
          </a:p>
        </p:txBody>
      </p:sp>
      <p:sp>
        <p:nvSpPr>
          <p:cNvPr id="3" name="Content Placeholder 2">
            <a:extLst>
              <a:ext uri="{FF2B5EF4-FFF2-40B4-BE49-F238E27FC236}">
                <a16:creationId xmlns:a16="http://schemas.microsoft.com/office/drawing/2014/main" id="{0E7AB2C0-27DA-4A75-B25A-15FFE5CCA81C}"/>
              </a:ext>
            </a:extLst>
          </p:cNvPr>
          <p:cNvSpPr>
            <a:spLocks noGrp="1"/>
          </p:cNvSpPr>
          <p:nvPr>
            <p:ph idx="1"/>
          </p:nvPr>
        </p:nvSpPr>
        <p:spPr>
          <a:xfrm>
            <a:off x="845820" y="2556932"/>
            <a:ext cx="10050777" cy="3569548"/>
          </a:xfrm>
          <a:solidFill>
            <a:schemeClr val="accent5">
              <a:lumMod val="60000"/>
              <a:lumOff val="40000"/>
            </a:schemeClr>
          </a:solidFill>
        </p:spPr>
        <p:txBody>
          <a:bodyPr>
            <a:noAutofit/>
          </a:bodyPr>
          <a:lstStyle/>
          <a:p>
            <a:pPr marL="0" indent="0" algn="r">
              <a:buNone/>
            </a:pPr>
            <a:r>
              <a:rPr lang="ar-IQ" sz="3200" dirty="0"/>
              <a:t>ئەو ئەو و هەواو کەشە دەروونیەی کە تاک تیایدا دەژی کاریگەری خۆی لەسەر کەسایەتی بەجێدەهێڵێت. دامەزراوە کۆمەڵایەتییەکان (خێزان، خوێندنگا، کۆمەڵ، هۆکارەکانی ڕاگەیاندن، شوێنەکانی خواپەرستی..... هتد) بەشێوەیەکی گشتی بارودۆخی جیاجیا بۆ تاکەکانیان دەخولقێنن، هەندێک جار لەبار و گونجاوە بۆ گەشەکردنی و هەندێک جار دژوارە.</a:t>
            </a:r>
            <a:br>
              <a:rPr lang="en-GB" sz="3200" dirty="0"/>
            </a:br>
            <a:endParaRPr lang="en-GB" sz="3200" dirty="0"/>
          </a:p>
        </p:txBody>
      </p:sp>
    </p:spTree>
    <p:extLst>
      <p:ext uri="{BB962C8B-B14F-4D97-AF65-F5344CB8AC3E}">
        <p14:creationId xmlns:p14="http://schemas.microsoft.com/office/powerpoint/2010/main" val="2808020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6EF4-1BE3-48C1-B65C-B69746A699FE}"/>
              </a:ext>
            </a:extLst>
          </p:cNvPr>
          <p:cNvSpPr>
            <a:spLocks noGrp="1"/>
          </p:cNvSpPr>
          <p:nvPr>
            <p:ph type="title"/>
          </p:nvPr>
        </p:nvSpPr>
        <p:spPr>
          <a:xfrm>
            <a:off x="1295402" y="787792"/>
            <a:ext cx="9601196" cy="1498208"/>
          </a:xfrm>
          <a:solidFill>
            <a:schemeClr val="accent5"/>
          </a:solidFill>
        </p:spPr>
        <p:txBody>
          <a:bodyPr>
            <a:noAutofit/>
          </a:bodyPr>
          <a:lstStyle/>
          <a:p>
            <a:r>
              <a:rPr lang="ar-IQ" sz="3600" b="1" dirty="0"/>
              <a:t>هەستکردن و درکپێکردن :</a:t>
            </a:r>
            <a:r>
              <a:rPr lang="en-GB" sz="3600" b="1" dirty="0"/>
              <a:t> Sensation &amp; Perception</a:t>
            </a:r>
            <a:br>
              <a:rPr lang="en-GB" sz="3600" dirty="0"/>
            </a:br>
            <a:endParaRPr lang="en-GB" sz="3600" dirty="0"/>
          </a:p>
        </p:txBody>
      </p:sp>
      <p:sp>
        <p:nvSpPr>
          <p:cNvPr id="3" name="Content Placeholder 2">
            <a:extLst>
              <a:ext uri="{FF2B5EF4-FFF2-40B4-BE49-F238E27FC236}">
                <a16:creationId xmlns:a16="http://schemas.microsoft.com/office/drawing/2014/main" id="{4B3C62D9-7F0F-48F0-8DB0-C507C0219FF1}"/>
              </a:ext>
            </a:extLst>
          </p:cNvPr>
          <p:cNvSpPr>
            <a:spLocks noGrp="1"/>
          </p:cNvSpPr>
          <p:nvPr>
            <p:ph idx="1"/>
          </p:nvPr>
        </p:nvSpPr>
        <p:spPr>
          <a:xfrm>
            <a:off x="697230" y="2556932"/>
            <a:ext cx="10447020" cy="3683848"/>
          </a:xfrm>
          <a:solidFill>
            <a:schemeClr val="accent1">
              <a:lumMod val="60000"/>
              <a:lumOff val="40000"/>
            </a:schemeClr>
          </a:solidFill>
        </p:spPr>
        <p:txBody>
          <a:bodyPr>
            <a:noAutofit/>
          </a:bodyPr>
          <a:lstStyle/>
          <a:p>
            <a:pPr algn="r" rtl="1"/>
            <a:r>
              <a:rPr lang="ar-SA" b="1" dirty="0" err="1"/>
              <a:t>هەستکردن</a:t>
            </a:r>
            <a:r>
              <a:rPr lang="ar-SA" dirty="0"/>
              <a:t>: </a:t>
            </a:r>
            <a:r>
              <a:rPr lang="ar-SA" dirty="0" err="1"/>
              <a:t>بریتییە</a:t>
            </a:r>
            <a:r>
              <a:rPr lang="ar-SA" dirty="0"/>
              <a:t> </a:t>
            </a:r>
            <a:r>
              <a:rPr lang="ar-SA" dirty="0" err="1"/>
              <a:t>لە</a:t>
            </a:r>
            <a:r>
              <a:rPr lang="ar-SA" dirty="0"/>
              <a:t> </a:t>
            </a:r>
            <a:r>
              <a:rPr lang="ar-SA" dirty="0" err="1"/>
              <a:t>پرۆسەی</a:t>
            </a:r>
            <a:r>
              <a:rPr lang="ar-SA" dirty="0"/>
              <a:t> </a:t>
            </a:r>
            <a:r>
              <a:rPr lang="ar-SA" dirty="0" err="1"/>
              <a:t>وەرگرتنی</a:t>
            </a:r>
            <a:r>
              <a:rPr lang="ar-SA" dirty="0"/>
              <a:t> </a:t>
            </a:r>
            <a:r>
              <a:rPr lang="ar-SA" dirty="0" err="1"/>
              <a:t>ئەو</a:t>
            </a:r>
            <a:r>
              <a:rPr lang="ar-SA" dirty="0"/>
              <a:t> </a:t>
            </a:r>
            <a:r>
              <a:rPr lang="ar-SA" dirty="0" err="1"/>
              <a:t>وروژێنەرانەی</a:t>
            </a:r>
            <a:r>
              <a:rPr lang="ar-SA" dirty="0"/>
              <a:t> </a:t>
            </a:r>
            <a:r>
              <a:rPr lang="ar-SA" dirty="0" err="1"/>
              <a:t>کە</a:t>
            </a:r>
            <a:r>
              <a:rPr lang="ar-SA" dirty="0"/>
              <a:t> </a:t>
            </a:r>
            <a:r>
              <a:rPr lang="ar-SA" dirty="0" err="1"/>
              <a:t>بەر</a:t>
            </a:r>
            <a:r>
              <a:rPr lang="ar-SA" dirty="0"/>
              <a:t> </a:t>
            </a:r>
            <a:r>
              <a:rPr lang="ar-SA" dirty="0" err="1"/>
              <a:t>یەکێک</a:t>
            </a:r>
            <a:r>
              <a:rPr lang="ar-SA" dirty="0"/>
              <a:t> </a:t>
            </a:r>
            <a:r>
              <a:rPr lang="ar-SA" dirty="0" err="1"/>
              <a:t>لەهەستەکانمان</a:t>
            </a:r>
            <a:r>
              <a:rPr lang="ar-SA" dirty="0"/>
              <a:t> </a:t>
            </a:r>
            <a:r>
              <a:rPr lang="ar-SA" dirty="0" err="1"/>
              <a:t>دەکەون</a:t>
            </a:r>
            <a:r>
              <a:rPr lang="ar-SA" dirty="0"/>
              <a:t>. </a:t>
            </a:r>
            <a:endParaRPr lang="en-GB" dirty="0"/>
          </a:p>
          <a:p>
            <a:pPr algn="r" rtl="1"/>
            <a:r>
              <a:rPr lang="ar-SA" dirty="0" err="1"/>
              <a:t>بەڵام</a:t>
            </a:r>
            <a:r>
              <a:rPr lang="ar-SA" dirty="0"/>
              <a:t> </a:t>
            </a:r>
            <a:r>
              <a:rPr lang="ar-SA" dirty="0" err="1"/>
              <a:t>درکپێکردن</a:t>
            </a:r>
            <a:r>
              <a:rPr lang="ar-SA" dirty="0"/>
              <a:t> </a:t>
            </a:r>
            <a:r>
              <a:rPr lang="ar-SA" dirty="0" err="1"/>
              <a:t>بریتییە</a:t>
            </a:r>
            <a:r>
              <a:rPr lang="ar-SA" dirty="0"/>
              <a:t> </a:t>
            </a:r>
            <a:r>
              <a:rPr lang="ar-SA" dirty="0" err="1"/>
              <a:t>لە</a:t>
            </a:r>
            <a:r>
              <a:rPr lang="ar-SA" dirty="0"/>
              <a:t> </a:t>
            </a:r>
            <a:r>
              <a:rPr lang="ar-SA" dirty="0" err="1"/>
              <a:t>وەرگێرانی</a:t>
            </a:r>
            <a:r>
              <a:rPr lang="ar-SA" dirty="0"/>
              <a:t> </a:t>
            </a:r>
            <a:r>
              <a:rPr lang="ar-SA" dirty="0" err="1"/>
              <a:t>ئەو</a:t>
            </a:r>
            <a:r>
              <a:rPr lang="ar-SA" dirty="0"/>
              <a:t> </a:t>
            </a:r>
            <a:r>
              <a:rPr lang="ar-SA" dirty="0" err="1"/>
              <a:t>هەستپێکراونەی</a:t>
            </a:r>
            <a:r>
              <a:rPr lang="ar-SA" dirty="0"/>
              <a:t> </a:t>
            </a:r>
            <a:r>
              <a:rPr lang="ar-SA" dirty="0" err="1"/>
              <a:t>کە</a:t>
            </a:r>
            <a:r>
              <a:rPr lang="ar-SA" dirty="0"/>
              <a:t> </a:t>
            </a:r>
            <a:r>
              <a:rPr lang="ar-SA" dirty="0" err="1"/>
              <a:t>دەگوازرێنەوە</a:t>
            </a:r>
            <a:r>
              <a:rPr lang="ar-SA" dirty="0"/>
              <a:t> </a:t>
            </a:r>
            <a:r>
              <a:rPr lang="ar-SA" dirty="0" err="1"/>
              <a:t>بۆ</a:t>
            </a:r>
            <a:r>
              <a:rPr lang="ar-SA" dirty="0"/>
              <a:t> </a:t>
            </a:r>
            <a:r>
              <a:rPr lang="ar-SA" dirty="0" err="1"/>
              <a:t>مێشک</a:t>
            </a:r>
            <a:r>
              <a:rPr lang="ar-SA" dirty="0"/>
              <a:t>. </a:t>
            </a:r>
            <a:endParaRPr lang="en-GB" dirty="0"/>
          </a:p>
          <a:p>
            <a:pPr algn="r" rtl="1"/>
            <a:r>
              <a:rPr lang="ar-IQ" b="1" dirty="0"/>
              <a:t>هەستپێکردن</a:t>
            </a:r>
            <a:r>
              <a:rPr lang="ar-IQ" dirty="0"/>
              <a:t> پرۆسەیەکی فیزیاوییە کەئەندامەکانی هەست پێی هەڵدەستێ. بەڵام درکپێکردن پرۆسەیەکی پێکهاتەییە واتا ئەو ئیشارەتە کارەباییانەی کەدەگەنە مێشک کۆدەبنەوەو درکپێکراوێکی واتاداری لێ دروستدەبێت. </a:t>
            </a:r>
            <a:endParaRPr lang="en-GB" dirty="0"/>
          </a:p>
          <a:p>
            <a:pPr marL="285750" indent="-285750" algn="r" defTabSz="457200" rtl="0" eaLnBrk="1" latinLnBrk="0" hangingPunct="1">
              <a:spcBef>
                <a:spcPct val="20000"/>
              </a:spcBef>
              <a:spcAft>
                <a:spcPts val="600"/>
              </a:spcAft>
              <a:buClr>
                <a:schemeClr val="accent1"/>
              </a:buClr>
              <a:buSzPct val="115000"/>
              <a:buFont typeface="Arial"/>
              <a:buChar char="•"/>
            </a:pPr>
            <a:endParaRPr lang="en-GB" sz="2800" dirty="0"/>
          </a:p>
        </p:txBody>
      </p:sp>
    </p:spTree>
    <p:extLst>
      <p:ext uri="{BB962C8B-B14F-4D97-AF65-F5344CB8AC3E}">
        <p14:creationId xmlns:p14="http://schemas.microsoft.com/office/powerpoint/2010/main" val="4146085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B034-37FF-4618-A369-BB2C4BCD1E88}"/>
              </a:ext>
            </a:extLst>
          </p:cNvPr>
          <p:cNvSpPr>
            <a:spLocks noGrp="1"/>
          </p:cNvSpPr>
          <p:nvPr>
            <p:ph type="title"/>
          </p:nvPr>
        </p:nvSpPr>
        <p:spPr>
          <a:xfrm>
            <a:off x="925830" y="674558"/>
            <a:ext cx="10435590" cy="1214203"/>
          </a:xfrm>
          <a:solidFill>
            <a:schemeClr val="accent6">
              <a:lumMod val="40000"/>
              <a:lumOff val="60000"/>
            </a:schemeClr>
          </a:solidFill>
        </p:spPr>
        <p:txBody>
          <a:bodyPr>
            <a:noAutofit/>
          </a:bodyPr>
          <a:lstStyle/>
          <a:p>
            <a:r>
              <a:rPr lang="ar-IQ" sz="3200" b="1" dirty="0"/>
              <a:t>شێوازی هەستەکان: </a:t>
            </a:r>
            <a:br>
              <a:rPr lang="en-GB" sz="3200" dirty="0"/>
            </a:br>
            <a:endParaRPr lang="en-GB" sz="3200" dirty="0"/>
          </a:p>
        </p:txBody>
      </p:sp>
      <p:sp>
        <p:nvSpPr>
          <p:cNvPr id="3" name="Content Placeholder 2">
            <a:extLst>
              <a:ext uri="{FF2B5EF4-FFF2-40B4-BE49-F238E27FC236}">
                <a16:creationId xmlns:a16="http://schemas.microsoft.com/office/drawing/2014/main" id="{A85A8A29-2457-4491-94BA-7F18F6334628}"/>
              </a:ext>
            </a:extLst>
          </p:cNvPr>
          <p:cNvSpPr>
            <a:spLocks noGrp="1"/>
          </p:cNvSpPr>
          <p:nvPr>
            <p:ph idx="1"/>
          </p:nvPr>
        </p:nvSpPr>
        <p:spPr>
          <a:xfrm>
            <a:off x="735330" y="2233534"/>
            <a:ext cx="10721340" cy="4325975"/>
          </a:xfrm>
          <a:solidFill>
            <a:schemeClr val="accent3">
              <a:lumMod val="60000"/>
              <a:lumOff val="40000"/>
            </a:schemeClr>
          </a:solidFill>
        </p:spPr>
        <p:txBody>
          <a:bodyPr>
            <a:noAutofit/>
          </a:bodyPr>
          <a:lstStyle/>
          <a:p>
            <a:pPr algn="r" rtl="1"/>
            <a:r>
              <a:rPr lang="ar-IQ" b="1" dirty="0"/>
              <a:t>یەکەم: هەستەوەرە دەرەکییەکان: </a:t>
            </a:r>
            <a:r>
              <a:rPr lang="ar-IQ" dirty="0"/>
              <a:t>هەستەکانی وەک بینین و بیستن و بۆنکردن و تامکردن و دەستلێدان و زانینی وروژێنەرەکانی سەر پێست دەکەونە ئەم خانەیەوە چونکە سەرچاوەی زانیارییەکانیان لە جیهانی دەرەوەیە.</a:t>
            </a:r>
            <a:endParaRPr lang="en-GB" dirty="0"/>
          </a:p>
          <a:p>
            <a:pPr algn="r" rtl="1"/>
            <a:r>
              <a:rPr lang="ar-IQ" b="1" dirty="0"/>
              <a:t>دووەم: هەستەوەرە ناوەکییەکان: </a:t>
            </a:r>
            <a:r>
              <a:rPr lang="ar-IQ" dirty="0"/>
              <a:t>سەرجەم ئەو گۆڕانکارییانەی کە لەناوەوەی مرۆڤ ڕوودەدەن و ئەندامەکانی لەش دەوروژێنن دەکەونە ئەم خانەیەوە، وەک هەستکردنی ناو گەدە، ڕیخۆڵە، گورچیلە، سییەکان، دڵ، هەستکردن بە برسییەتی و تینوێتی و ئازار. </a:t>
            </a:r>
            <a:endParaRPr lang="en-GB" dirty="0"/>
          </a:p>
          <a:p>
            <a:pPr algn="r" rtl="1"/>
            <a:r>
              <a:rPr lang="ar-IQ" b="1" dirty="0"/>
              <a:t>سێیەم: ماسولکەو جومگەکان: </a:t>
            </a:r>
            <a:r>
              <a:rPr lang="ar-IQ" dirty="0"/>
              <a:t>هەموو ماسولکە و جومگەکان خانەی تایبەتیان تێدایە کە هەست بە گۆڕانکارییەکان دەکەن، بۆ نموونە مرۆڤ کاتێک بارێکی قوورس هەڵدەگرێت لەڕێگای ئەو خانە هەستییارانەی ناو جومگە و ماسولکەکانەوە هەستی پێدەکات</a:t>
            </a:r>
            <a:endParaRPr lang="en-GB" dirty="0"/>
          </a:p>
          <a:p>
            <a:pPr marL="285750" indent="-285750" algn="r" defTabSz="457200" rtl="0" eaLnBrk="1" latinLnBrk="0" hangingPunct="1">
              <a:lnSpc>
                <a:spcPct val="150000"/>
              </a:lnSpc>
              <a:spcBef>
                <a:spcPct val="20000"/>
              </a:spcBef>
              <a:spcAft>
                <a:spcPts val="600"/>
              </a:spcAft>
              <a:buClr>
                <a:schemeClr val="accent1"/>
              </a:buClr>
              <a:buSzPct val="115000"/>
              <a:buFont typeface="Arial"/>
              <a:buChar char="•"/>
            </a:pPr>
            <a:endParaRPr lang="en-GB" sz="3200" dirty="0"/>
          </a:p>
        </p:txBody>
      </p:sp>
    </p:spTree>
    <p:extLst>
      <p:ext uri="{BB962C8B-B14F-4D97-AF65-F5344CB8AC3E}">
        <p14:creationId xmlns:p14="http://schemas.microsoft.com/office/powerpoint/2010/main" val="351659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DB987D-62FF-8043-AC59-1C159B13D547}"/>
              </a:ext>
            </a:extLst>
          </p:cNvPr>
          <p:cNvSpPr>
            <a:spLocks noGrp="1"/>
          </p:cNvSpPr>
          <p:nvPr>
            <p:ph type="title"/>
          </p:nvPr>
        </p:nvSpPr>
        <p:spPr>
          <a:xfrm>
            <a:off x="1192532" y="730673"/>
            <a:ext cx="9601196" cy="1040977"/>
          </a:xfrm>
          <a:solidFill>
            <a:schemeClr val="accent3">
              <a:lumMod val="40000"/>
              <a:lumOff val="60000"/>
            </a:schemeClr>
          </a:solidFill>
        </p:spPr>
        <p:txBody>
          <a:bodyPr>
            <a:normAutofit fontScale="90000"/>
          </a:bodyPr>
          <a:lstStyle/>
          <a:p>
            <a:r>
              <a:rPr lang="ar-IQ" b="1" dirty="0"/>
              <a:t>خاسیەتەکانی پرۆسەی درکپێکردن: </a:t>
            </a:r>
            <a:br>
              <a:rPr lang="en-GB" dirty="0"/>
            </a:br>
            <a:endParaRPr lang="en-US" dirty="0"/>
          </a:p>
        </p:txBody>
      </p:sp>
      <p:sp>
        <p:nvSpPr>
          <p:cNvPr id="7" name="Content Placeholder 6">
            <a:extLst>
              <a:ext uri="{FF2B5EF4-FFF2-40B4-BE49-F238E27FC236}">
                <a16:creationId xmlns:a16="http://schemas.microsoft.com/office/drawing/2014/main" id="{8E8A55B7-0520-054E-BE8D-05561B8B6D3B}"/>
              </a:ext>
            </a:extLst>
          </p:cNvPr>
          <p:cNvSpPr>
            <a:spLocks noGrp="1"/>
          </p:cNvSpPr>
          <p:nvPr>
            <p:ph idx="1"/>
          </p:nvPr>
        </p:nvSpPr>
        <p:spPr>
          <a:xfrm>
            <a:off x="628650" y="1908810"/>
            <a:ext cx="10904220" cy="4732020"/>
          </a:xfrm>
          <a:solidFill>
            <a:srgbClr val="73FEFF">
              <a:alpha val="45098"/>
            </a:srgbClr>
          </a:solidFill>
        </p:spPr>
        <p:txBody>
          <a:bodyPr>
            <a:noAutofit/>
          </a:bodyPr>
          <a:lstStyle/>
          <a:p>
            <a:pPr algn="r" rtl="1"/>
            <a:r>
              <a:rPr lang="ar-IQ" sz="2800" dirty="0"/>
              <a:t>١-درکپێکردن لەو جۆرەیە کە ناتوانین ڕاستەوخۆ لە ڕێگەی هەستەوەرەکان و سەرنجدانەوە هەستی پێبکەین، بەڵکو لە رێگەی ڕەفتار و قسەکردن و هەڵسوکەوتی تاکەکانەوە هەڵدەهێنجرێت و درکی پێدەکەین. </a:t>
            </a:r>
            <a:endParaRPr lang="en-GB" sz="2800" dirty="0"/>
          </a:p>
          <a:p>
            <a:pPr algn="r" rtl="1"/>
            <a:r>
              <a:rPr lang="ar-IQ" sz="2800" dirty="0"/>
              <a:t>٢- بە پێی زنجیرە و کاتی ڕوودان زانین و درکپێکردن دەکەوێتە دوای هەستکردن و بەئاگایی، واتا یەکەم جار هەست بە شتەکان دەکەین دواتر وریا و ئاگاداری هەندێک لە وررژێنەرەکان دەبین ئینجا درکپێکردن ڕوودەدات. </a:t>
            </a:r>
            <a:endParaRPr lang="en-GB" sz="2800" dirty="0"/>
          </a:p>
          <a:p>
            <a:pPr algn="r" rtl="1"/>
            <a:r>
              <a:rPr lang="ar-IQ" sz="2800" dirty="0"/>
              <a:t>٣- ڕەفتاری زانین و درکپێکردن ڕەفتارێکی تاکیەو کۆمەڵەیی نییە. </a:t>
            </a:r>
            <a:endParaRPr lang="en-GB" sz="2800" dirty="0"/>
          </a:p>
          <a:p>
            <a:pPr algn="r" rtl="1"/>
            <a:r>
              <a:rPr lang="ar-IQ" sz="2800" dirty="0"/>
              <a:t>٤-رەفتاری زانین و درکپێکردن بە پێی شارەزایی و تەمەن و ڕاوبۆچوون و حەز و ئارەزووی تاکەکان دەگۆڕێت لە یەکێکەوە بۆ یەکێکی تر جیاوازە. </a:t>
            </a:r>
            <a:endParaRPr lang="en-GB" sz="2800" dirty="0"/>
          </a:p>
          <a:p>
            <a:pPr marL="0" indent="0" algn="r" rtl="1">
              <a:buNone/>
            </a:pPr>
            <a:endParaRPr lang="en-GB" sz="2800" dirty="0"/>
          </a:p>
          <a:p>
            <a:pPr algn="r"/>
            <a:endParaRPr lang="en-US" sz="2800" dirty="0"/>
          </a:p>
        </p:txBody>
      </p:sp>
    </p:spTree>
    <p:extLst>
      <p:ext uri="{BB962C8B-B14F-4D97-AF65-F5344CB8AC3E}">
        <p14:creationId xmlns:p14="http://schemas.microsoft.com/office/powerpoint/2010/main" val="6420326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1457</TotalTime>
  <Words>912</Words>
  <Application>Microsoft Macintosh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Al Nile</vt:lpstr>
      <vt:lpstr>Arial</vt:lpstr>
      <vt:lpstr>Garamond</vt:lpstr>
      <vt:lpstr>Organic</vt:lpstr>
      <vt:lpstr>General Psychology</vt:lpstr>
      <vt:lpstr>  ڕۆڵی فاکتەری بۆماوە و ژینگە لەسەر ڕەفتار Genetic and environmental influences on human  behavioural differences </vt:lpstr>
      <vt:lpstr>بۆماوە بریتییە لە گواستنەوەی خاسیەت و سیفاتەکان لە باوک و دایکەوە بۆ منداڵەکانیان لە ڕێگای کرۆمۆسۆمەکانەوە.  </vt:lpstr>
      <vt:lpstr>جۆرەکانی ژینگە:  </vt:lpstr>
      <vt:lpstr>٢-ژینگەی مێژوویی:  مەبەست لە ژینگەی مێژوویی، کات و سەردەمی ژیانی مرۆڤە. چالاکییە دەروونییەکان دیاردەی مێژوویین و پابەندن بەو کات و سەردەمەی تاک تیایدا دەژی، هەر کات و سەردەمێک گۆڕانکاری و کەرەستە و بنەماکانی پێشکەوتنی خۆی هەیە و چالاکییەکانی مرۆڤ دیاریدەکات </vt:lpstr>
      <vt:lpstr>٤- -ژینگەی دەروونی: </vt:lpstr>
      <vt:lpstr>هەستکردن و درکپێکردن : Sensation &amp; Perception </vt:lpstr>
      <vt:lpstr>شێوازی هەستەکان:  </vt:lpstr>
      <vt:lpstr>خاسیەتەکانی پرۆسەی درکپێکردن:  </vt:lpstr>
      <vt:lpstr>ئەو هۆکارانەی کاردەکەنە سەر پرۆسەی درکپێکردن:  </vt:lpstr>
      <vt:lpstr> سەرنجدان: Attention  </vt:lpstr>
      <vt:lpstr>جۆرەکانی سەرنجدان: </vt:lpstr>
      <vt:lpstr>ئەو هۆکارانەی کاردەکەنە سەر پرۆسەی سەرنجدان: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النفس التربوي</dc:title>
  <dc:creator>Osman, Karwan</dc:creator>
  <cp:lastModifiedBy>Osman, Karwan</cp:lastModifiedBy>
  <cp:revision>38</cp:revision>
  <dcterms:created xsi:type="dcterms:W3CDTF">2020-11-29T10:42:52Z</dcterms:created>
  <dcterms:modified xsi:type="dcterms:W3CDTF">2022-11-28T07:12:49Z</dcterms:modified>
</cp:coreProperties>
</file>