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2"/>
  </p:normalViewPr>
  <p:slideViewPr>
    <p:cSldViewPr snapToGrid="0">
      <p:cViewPr varScale="1">
        <p:scale>
          <a:sx n="90" d="100"/>
          <a:sy n="90" d="100"/>
        </p:scale>
        <p:origin x="232" y="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65B910DF-B555-4D30-B35E-2297D59E32D0}" type="datetime1">
              <a:rPr lang="en-US" smtClean="0"/>
              <a:t>12/5/22</a:t>
            </a:fld>
            <a:endParaRPr lang="en-US" dirty="0"/>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2156599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29D1D79F-E600-4AC1-A639-0B9FB8286C38}" type="datetime1">
              <a:rPr lang="en-US" smtClean="0"/>
              <a:t>12/5/22</a:t>
            </a:fld>
            <a:endParaRPr lang="en-US" dirty="0"/>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22574142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390F5D60-A842-4D08-9D7D-A7A57AB501A2}" type="datetime1">
              <a:rPr lang="en-US" smtClean="0"/>
              <a:t>12/5/22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82018635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2pPr marL="685800" indent="-228600">
              <a:buFont typeface="Courier New" panose="02070309020205020404" pitchFamily="49" charset="0"/>
              <a:buChar char="o"/>
              <a:defRPr/>
            </a:lvl2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0DF2F1F9-9322-493A-A9EE-BB75692CE5F5}" type="datetime1">
              <a:rPr lang="en-US" smtClean="0"/>
              <a:t>12/5/22</a:t>
            </a:fld>
            <a:endParaRPr lang="en-US" dirty="0"/>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99073148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7858DE51-4D5E-4D23-8181-86A5B05D5351}" type="datetime1">
              <a:rPr lang="en-US" smtClean="0"/>
              <a:t>12/5/22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92598022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9C399FCA-87F3-427A-B1A2-15346103C68A}" type="datetime1">
              <a:rPr lang="en-US" smtClean="0"/>
              <a:t>12/5/22</a:t>
            </a:fld>
            <a:endParaRPr lang="en-US" dirty="0"/>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32519325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693DF709-7E2D-49E6-A629-D8E3363D194F}" type="datetime1">
              <a:rPr lang="en-US" smtClean="0"/>
              <a:t>12/5/22</a:t>
            </a:fld>
            <a:endParaRPr lang="en-US" dirty="0"/>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920576412"/>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85D0A921-9375-4BAA-A7C2-7975528669FA}" type="datetime1">
              <a:rPr lang="en-US" smtClean="0"/>
              <a:t>12/5/22</a:t>
            </a:fld>
            <a:endParaRPr lang="en-US" dirty="0"/>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11133255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5D25425-F285-48AE-A409-A618E3EEA628}" type="datetime1">
              <a:rPr lang="en-US" smtClean="0"/>
              <a:t>12/5/22</a:t>
            </a:fld>
            <a:endParaRPr lang="en-US" dirty="0"/>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endParaRPr lang="en-US" dirty="0"/>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512452729"/>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EB56A94D-7D6A-4378-93F6-A3A33186E34B}" type="datetime1">
              <a:rPr lang="en-US" smtClean="0"/>
              <a:t>12/5/22</a:t>
            </a:fld>
            <a:endParaRPr lang="en-US" dirty="0"/>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32417331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285FC0F9-687B-4417-9D77-CE2D7AD8C321}" type="datetime1">
              <a:rPr lang="en-US" smtClean="0"/>
              <a:t>12/5/22</a:t>
            </a:fld>
            <a:endParaRPr lang="en-US" dirty="0"/>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32719555"/>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91916A1-FEE7-41E7-BEE3-2B4941A6F305}"/>
              </a:ext>
              <a:ext uri="{C183D7F6-B498-43B3-948B-1728B52AA6E4}">
                <adec:decorative xmlns:adec="http://schemas.microsoft.com/office/drawing/2017/decorative" val="1"/>
              </a:ext>
            </a:extLst>
          </p:cNvPr>
          <p:cNvGrpSpPr/>
          <p:nvPr/>
        </p:nvGrpSpPr>
        <p:grpSpPr>
          <a:xfrm>
            <a:off x="175990" y="62886"/>
            <a:ext cx="11708355" cy="6301715"/>
            <a:chOff x="175990" y="62886"/>
            <a:chExt cx="11708355" cy="6301715"/>
          </a:xfrm>
        </p:grpSpPr>
        <p:sp useBgFill="1">
          <p:nvSpPr>
            <p:cNvPr id="18" name="Graphic 10">
              <a:extLst>
                <a:ext uri="{FF2B5EF4-FFF2-40B4-BE49-F238E27FC236}">
                  <a16:creationId xmlns:a16="http://schemas.microsoft.com/office/drawing/2014/main" id="{EAFF5F08-677C-4873-9274-02B6FE751044}"/>
                </a:ext>
              </a:extLst>
            </p:cNvPr>
            <p:cNvSpPr/>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9" name="Graphic 10">
              <a:extLst>
                <a:ext uri="{FF2B5EF4-FFF2-40B4-BE49-F238E27FC236}">
                  <a16:creationId xmlns:a16="http://schemas.microsoft.com/office/drawing/2014/main" id="{16514C65-F179-4953-B660-5FC657697957}"/>
                </a:ext>
              </a:extLst>
            </p:cNvPr>
            <p:cNvSpPr/>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0" name="Graphic 10">
              <a:extLst>
                <a:ext uri="{FF2B5EF4-FFF2-40B4-BE49-F238E27FC236}">
                  <a16:creationId xmlns:a16="http://schemas.microsoft.com/office/drawing/2014/main" id="{DF5DA89C-9FED-4AE0-8C36-20612E77FAC0}"/>
                </a:ext>
              </a:extLst>
            </p:cNvPr>
            <p:cNvSpPr/>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1" name="Oval 20">
              <a:extLst>
                <a:ext uri="{FF2B5EF4-FFF2-40B4-BE49-F238E27FC236}">
                  <a16:creationId xmlns:a16="http://schemas.microsoft.com/office/drawing/2014/main" id="{FB98224C-F1DB-4F10-9B7F-93B86BA13F40}"/>
                </a:ext>
              </a:extLst>
            </p:cNvPr>
            <p:cNvSpPr/>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2" name="Oval 21">
              <a:extLst>
                <a:ext uri="{FF2B5EF4-FFF2-40B4-BE49-F238E27FC236}">
                  <a16:creationId xmlns:a16="http://schemas.microsoft.com/office/drawing/2014/main" id="{9AE1FC9E-06C9-4A12-8BE7-766C3DA8B9AC}"/>
                </a:ext>
              </a:extLst>
            </p:cNvPr>
            <p:cNvSpPr/>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3" name="Oval 22">
              <a:extLst>
                <a:ext uri="{FF2B5EF4-FFF2-40B4-BE49-F238E27FC236}">
                  <a16:creationId xmlns:a16="http://schemas.microsoft.com/office/drawing/2014/main" id="{29954B75-D8C7-439C-A014-E644E3E2C0A5}"/>
                </a:ext>
              </a:extLst>
            </p:cNvPr>
            <p:cNvSpPr/>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00800"/>
            <a:ext cx="2743200" cy="365125"/>
          </a:xfrm>
          <a:prstGeom prst="rect">
            <a:avLst/>
          </a:prstGeom>
        </p:spPr>
        <p:txBody>
          <a:bodyPr vert="horz" lIns="91440" tIns="45720" rIns="91440" bIns="45720" rtlCol="0" anchor="ctr"/>
          <a:lstStyle>
            <a:lvl1pPr algn="l">
              <a:defRPr sz="900" cap="all" spc="150" baseline="0">
                <a:solidFill>
                  <a:schemeClr val="tx1">
                    <a:tint val="75000"/>
                  </a:schemeClr>
                </a:solidFill>
              </a:defRPr>
            </a:lvl1pPr>
          </a:lstStyle>
          <a:p>
            <a:fld id="{B32DFD30-2122-4F4A-97B4-D0A849E36C5F}" type="datetime1">
              <a:rPr lang="en-US" smtClean="0"/>
              <a:t>12/5/22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00800"/>
            <a:ext cx="4114800" cy="365125"/>
          </a:xfrm>
          <a:prstGeom prst="rect">
            <a:avLst/>
          </a:prstGeom>
        </p:spPr>
        <p:txBody>
          <a:bodyPr vert="horz" lIns="91440" tIns="45720" rIns="91440" bIns="45720" rtlCol="0" anchor="ctr"/>
          <a:lstStyle>
            <a:lvl1pPr algn="ctr">
              <a:defRPr sz="900" cap="all" spc="150" baseline="0">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00800"/>
            <a:ext cx="2743200" cy="365125"/>
          </a:xfrm>
          <a:prstGeom prst="rect">
            <a:avLst/>
          </a:prstGeom>
        </p:spPr>
        <p:txBody>
          <a:bodyPr vert="horz" lIns="91440" tIns="45720" rIns="91440" bIns="45720" rtlCol="0" anchor="ctr"/>
          <a:lstStyle>
            <a:lvl1pPr algn="r">
              <a:defRPr sz="900" cap="all" spc="150" baseline="0">
                <a:solidFill>
                  <a:schemeClr val="tx1">
                    <a:tint val="75000"/>
                  </a:schemeClr>
                </a:solidFill>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799600567"/>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spd="slow">
    <p:push dir="u"/>
  </p:transition>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Segoe UI" panose="020B0502040204020203"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Segoe UI" panose="020B0502040204020203"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Segoe UI" panose="020B0502040204020203"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11" name="Rectangle 10">
            <a:extLst>
              <a:ext uri="{FF2B5EF4-FFF2-40B4-BE49-F238E27FC236}">
                <a16:creationId xmlns:a16="http://schemas.microsoft.com/office/drawing/2014/main" id="{361EA5BB-A258-4E22-94F4-C79A44136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28" y="-19456"/>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DB9EDB75-14A7-1F03-241B-ABDF0D7FF877}"/>
              </a:ext>
            </a:extLst>
          </p:cNvPr>
          <p:cNvSpPr>
            <a:spLocks noGrp="1"/>
          </p:cNvSpPr>
          <p:nvPr>
            <p:ph type="ctrTitle"/>
          </p:nvPr>
        </p:nvSpPr>
        <p:spPr>
          <a:xfrm>
            <a:off x="6371080" y="1303122"/>
            <a:ext cx="5262318" cy="2735478"/>
          </a:xfrm>
          <a:solidFill>
            <a:schemeClr val="accent2"/>
          </a:solidFill>
          <a:ln>
            <a:solidFill>
              <a:schemeClr val="accent1"/>
            </a:solidFill>
          </a:ln>
        </p:spPr>
        <p:txBody>
          <a:bodyPr anchor="b">
            <a:normAutofit/>
          </a:bodyPr>
          <a:lstStyle/>
          <a:p>
            <a:pPr algn="r" rtl="1"/>
            <a:r>
              <a:rPr lang="ku-Arab-IQ" sz="4000" b="1" dirty="0">
                <a:latin typeface="Times New Roman" panose="02020603050405020304" pitchFamily="18" charset="0"/>
                <a:ea typeface="Times New Roman" panose="02020603050405020304" pitchFamily="18" charset="0"/>
                <a:cs typeface="Unikurd Goran" panose="020B0604030504040204" pitchFamily="34" charset="-78"/>
              </a:rPr>
              <a:t>بابەت: </a:t>
            </a:r>
            <a:br>
              <a:rPr lang="en-GB" sz="4000" b="1" dirty="0">
                <a:latin typeface="Times New Roman" panose="02020603050405020304" pitchFamily="18" charset="0"/>
                <a:ea typeface="Times New Roman" panose="02020603050405020304" pitchFamily="18" charset="0"/>
                <a:cs typeface="Unikurd Goran" panose="020B0604030504040204" pitchFamily="34" charset="-78"/>
              </a:rPr>
            </a:br>
            <a:r>
              <a:rPr lang="ku-Arab-IQ" sz="4000" b="1" dirty="0">
                <a:latin typeface="Times New Roman" panose="02020603050405020304" pitchFamily="18" charset="0"/>
                <a:ea typeface="Times New Roman" panose="02020603050405020304" pitchFamily="18" charset="0"/>
                <a:cs typeface="Unikurd Goran" panose="020B0604030504040204" pitchFamily="34" charset="-78"/>
              </a:rPr>
              <a:t> </a:t>
            </a:r>
            <a:r>
              <a:rPr lang="en-US" sz="4000" b="1" dirty="0">
                <a:latin typeface="Unikurd Goran" panose="020B0604030504040204" pitchFamily="34" charset="-78"/>
                <a:ea typeface="Times New Roman" panose="02020603050405020304" pitchFamily="18" charset="0"/>
              </a:rPr>
              <a:t>General Psychology</a:t>
            </a:r>
            <a:r>
              <a:rPr lang="ku-Arab-IQ" sz="4000" b="1" dirty="0">
                <a:latin typeface="Times New Roman" panose="02020603050405020304" pitchFamily="18" charset="0"/>
                <a:ea typeface="Times New Roman" panose="02020603050405020304" pitchFamily="18" charset="0"/>
                <a:cs typeface="Unikurd Goran" panose="020B0604030504040204" pitchFamily="34" charset="-78"/>
              </a:rPr>
              <a:t> </a:t>
            </a:r>
            <a:r>
              <a:rPr lang="ku-Arab-IQ" sz="3800" b="1" dirty="0">
                <a:effectLst/>
                <a:latin typeface="Times New Roman" panose="02020603050405020304" pitchFamily="18" charset="0"/>
                <a:ea typeface="Times New Roman" panose="02020603050405020304" pitchFamily="18" charset="0"/>
                <a:cs typeface="Unikurd Goran" panose="020B0604030504040204" pitchFamily="34" charset="-78"/>
              </a:rPr>
              <a:t> </a:t>
            </a:r>
            <a:br>
              <a:rPr lang="en-GB" sz="3800" dirty="0">
                <a:effectLst/>
                <a:latin typeface="Times New Roman" panose="02020603050405020304" pitchFamily="18" charset="0"/>
                <a:ea typeface="Times New Roman" panose="02020603050405020304" pitchFamily="18" charset="0"/>
              </a:rPr>
            </a:br>
            <a:endParaRPr lang="en-US" sz="3800" dirty="0"/>
          </a:p>
        </p:txBody>
      </p:sp>
      <p:sp useBgFill="1">
        <p:nvSpPr>
          <p:cNvPr id="13" name="Graphic 10">
            <a:extLst>
              <a:ext uri="{FF2B5EF4-FFF2-40B4-BE49-F238E27FC236}">
                <a16:creationId xmlns:a16="http://schemas.microsoft.com/office/drawing/2014/main" id="{704F7EEF-CBB8-414E-AEB9-E8DFC3689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766717" y="5348577"/>
            <a:ext cx="1174169" cy="117416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5" name="Oval 14">
            <a:extLst>
              <a:ext uri="{FF2B5EF4-FFF2-40B4-BE49-F238E27FC236}">
                <a16:creationId xmlns:a16="http://schemas.microsoft.com/office/drawing/2014/main" id="{2CA7C088-CD39-49F8-BB37-5E16EFFF41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0267771" y="5421922"/>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p:nvSpPr>
          <p:cNvPr id="3" name="Subtitle 2">
            <a:extLst>
              <a:ext uri="{FF2B5EF4-FFF2-40B4-BE49-F238E27FC236}">
                <a16:creationId xmlns:a16="http://schemas.microsoft.com/office/drawing/2014/main" id="{9D80BA94-BCB0-3B7A-2045-C84C0A1E7388}"/>
              </a:ext>
            </a:extLst>
          </p:cNvPr>
          <p:cNvSpPr>
            <a:spLocks noGrp="1"/>
          </p:cNvSpPr>
          <p:nvPr>
            <p:ph type="subTitle" idx="1"/>
          </p:nvPr>
        </p:nvSpPr>
        <p:spPr>
          <a:xfrm>
            <a:off x="6371080" y="4191000"/>
            <a:ext cx="5262318" cy="2117724"/>
          </a:xfrm>
          <a:solidFill>
            <a:srgbClr val="FFFF00"/>
          </a:solidFill>
        </p:spPr>
        <p:txBody>
          <a:bodyPr anchor="t">
            <a:normAutofit/>
          </a:bodyPr>
          <a:lstStyle/>
          <a:p>
            <a:pPr algn="l"/>
            <a:r>
              <a:rPr lang="ku-Arab-IQ" sz="2200" b="1" dirty="0">
                <a:effectLst/>
                <a:latin typeface="Times New Roman" panose="02020603050405020304" pitchFamily="18" charset="0"/>
                <a:ea typeface="Times New Roman" panose="02020603050405020304" pitchFamily="18" charset="0"/>
                <a:cs typeface="Unikurd Goran" panose="020B0604030504040204" pitchFamily="34" charset="-78"/>
              </a:rPr>
              <a:t>بەشی ئینگلیزی و زانستە گشتییەکان\ قۆناغی یەکەم</a:t>
            </a:r>
            <a:endParaRPr lang="en-GB" sz="2200" b="1" dirty="0">
              <a:effectLst/>
              <a:latin typeface="Times New Roman" panose="02020603050405020304" pitchFamily="18" charset="0"/>
              <a:ea typeface="Times New Roman" panose="02020603050405020304" pitchFamily="18" charset="0"/>
              <a:cs typeface="Unikurd Goran" panose="020B0604030504040204" pitchFamily="34" charset="-78"/>
            </a:endParaRPr>
          </a:p>
          <a:p>
            <a:pPr algn="l"/>
            <a:r>
              <a:rPr lang="ku-Arab-IQ" sz="2200" b="1" dirty="0">
                <a:effectLst/>
                <a:latin typeface="Times New Roman" panose="02020603050405020304" pitchFamily="18" charset="0"/>
                <a:ea typeface="Times New Roman" panose="02020603050405020304" pitchFamily="18" charset="0"/>
                <a:cs typeface="Unikurd Goran" panose="020B0604030504040204" pitchFamily="34" charset="-78"/>
              </a:rPr>
              <a:t>وانەی( ٦)</a:t>
            </a:r>
            <a:endParaRPr lang="en-US" sz="2200" dirty="0"/>
          </a:p>
        </p:txBody>
      </p:sp>
      <p:pic>
        <p:nvPicPr>
          <p:cNvPr id="4" name="Picture 3" descr="A ferris wheel with colorful lights&#10;&#10;Description automatically generated with low confidence">
            <a:extLst>
              <a:ext uri="{FF2B5EF4-FFF2-40B4-BE49-F238E27FC236}">
                <a16:creationId xmlns:a16="http://schemas.microsoft.com/office/drawing/2014/main" id="{B11CDDC8-0981-06C5-D5CD-7C48D1093E06}"/>
              </a:ext>
            </a:extLst>
          </p:cNvPr>
          <p:cNvPicPr>
            <a:picLocks noChangeAspect="1"/>
          </p:cNvPicPr>
          <p:nvPr/>
        </p:nvPicPr>
        <p:blipFill rotWithShape="1">
          <a:blip r:embed="rId2"/>
          <a:srcRect l="25769" r="3212" b="-1"/>
          <a:stretch/>
        </p:blipFill>
        <p:spPr>
          <a:xfrm>
            <a:off x="7935" y="336885"/>
            <a:ext cx="6088065" cy="6858000"/>
          </a:xfrm>
          <a:prstGeom prst="rect">
            <a:avLst/>
          </a:prstGeom>
        </p:spPr>
      </p:pic>
      <p:sp useBgFill="1">
        <p:nvSpPr>
          <p:cNvPr id="17" name="Oval 16">
            <a:extLst>
              <a:ext uri="{FF2B5EF4-FFF2-40B4-BE49-F238E27FC236}">
                <a16:creationId xmlns:a16="http://schemas.microsoft.com/office/drawing/2014/main" id="{528C5F7D-50EC-4C32-B535-6E2B9D1FC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901638" y="457200"/>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p:nvSpPr>
          <p:cNvPr id="6" name="TextBox 5">
            <a:extLst>
              <a:ext uri="{FF2B5EF4-FFF2-40B4-BE49-F238E27FC236}">
                <a16:creationId xmlns:a16="http://schemas.microsoft.com/office/drawing/2014/main" id="{C7CE3FF0-DD9E-C1C4-E9DF-26E854A52C44}"/>
              </a:ext>
            </a:extLst>
          </p:cNvPr>
          <p:cNvSpPr txBox="1"/>
          <p:nvPr/>
        </p:nvSpPr>
        <p:spPr>
          <a:xfrm>
            <a:off x="372979" y="1303122"/>
            <a:ext cx="4716379" cy="1569660"/>
          </a:xfrm>
          <a:prstGeom prst="rect">
            <a:avLst/>
          </a:prstGeom>
          <a:solidFill>
            <a:schemeClr val="accent1">
              <a:lumMod val="60000"/>
              <a:lumOff val="40000"/>
            </a:schemeClr>
          </a:solidFill>
          <a:ln>
            <a:solidFill>
              <a:srgbClr val="FFC000"/>
            </a:solidFill>
          </a:ln>
        </p:spPr>
        <p:txBody>
          <a:bodyPr wrap="square">
            <a:spAutoFit/>
          </a:bodyPr>
          <a:lstStyle/>
          <a:p>
            <a:pPr algn="r"/>
            <a:br>
              <a:rPr lang="en-GB" sz="2400" dirty="0">
                <a:effectLst/>
                <a:latin typeface="Times New Roman" panose="02020603050405020304" pitchFamily="18" charset="0"/>
                <a:ea typeface="Times New Roman" panose="02020603050405020304" pitchFamily="18" charset="0"/>
              </a:rPr>
            </a:br>
            <a:r>
              <a:rPr lang="ku-Arab-IQ" sz="2400" b="1" dirty="0">
                <a:effectLst/>
                <a:latin typeface="Times New Roman" panose="02020603050405020304" pitchFamily="18" charset="0"/>
                <a:ea typeface="Times New Roman" panose="02020603050405020304" pitchFamily="18" charset="0"/>
                <a:cs typeface="Unikurd Goran" panose="020B0604030504040204" pitchFamily="34" charset="-78"/>
              </a:rPr>
              <a:t>مامۆستای بابەت: </a:t>
            </a:r>
            <a:endParaRPr lang="en-GB" sz="2400" b="1" dirty="0">
              <a:effectLst/>
              <a:latin typeface="Times New Roman" panose="02020603050405020304" pitchFamily="18" charset="0"/>
              <a:ea typeface="Times New Roman" panose="02020603050405020304" pitchFamily="18" charset="0"/>
              <a:cs typeface="Unikurd Goran" panose="020B0604030504040204" pitchFamily="34" charset="-78"/>
            </a:endParaRPr>
          </a:p>
          <a:p>
            <a:pPr algn="r"/>
            <a:r>
              <a:rPr lang="ku-Arab-IQ" sz="2400" b="1" dirty="0">
                <a:effectLst/>
                <a:latin typeface="Times New Roman" panose="02020603050405020304" pitchFamily="18" charset="0"/>
                <a:ea typeface="Times New Roman" panose="02020603050405020304" pitchFamily="18" charset="0"/>
                <a:cs typeface="Unikurd Goran" panose="020B0604030504040204" pitchFamily="34" charset="-78"/>
              </a:rPr>
              <a:t>د.هاوژین محمود عزیز</a:t>
            </a:r>
            <a:br>
              <a:rPr lang="en-GB" sz="2400" dirty="0">
                <a:effectLst/>
                <a:latin typeface="Times New Roman" panose="02020603050405020304" pitchFamily="18" charset="0"/>
                <a:ea typeface="Times New Roman" panose="02020603050405020304" pitchFamily="18" charset="0"/>
              </a:rPr>
            </a:br>
            <a:endParaRPr lang="en-US" sz="2400" dirty="0"/>
          </a:p>
        </p:txBody>
      </p:sp>
    </p:spTree>
    <p:extLst>
      <p:ext uri="{BB962C8B-B14F-4D97-AF65-F5344CB8AC3E}">
        <p14:creationId xmlns:p14="http://schemas.microsoft.com/office/powerpoint/2010/main" val="29530388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64AA0-78D5-75F4-D71B-C5502988EA93}"/>
              </a:ext>
            </a:extLst>
          </p:cNvPr>
          <p:cNvSpPr>
            <a:spLocks noGrp="1"/>
          </p:cNvSpPr>
          <p:nvPr>
            <p:ph type="title"/>
          </p:nvPr>
        </p:nvSpPr>
        <p:spPr>
          <a:solidFill>
            <a:schemeClr val="accent1">
              <a:lumMod val="40000"/>
              <a:lumOff val="60000"/>
            </a:schemeClr>
          </a:solidFill>
        </p:spPr>
        <p:txBody>
          <a:bodyPr/>
          <a:lstStyle/>
          <a:p>
            <a:pPr algn="r" rtl="1"/>
            <a:r>
              <a:rPr lang="ar-JO" sz="4400" dirty="0">
                <a:effectLst/>
                <a:latin typeface="Times New Roman" panose="02020603050405020304" pitchFamily="18" charset="0"/>
                <a:ea typeface="Calibri" panose="020F0502020204030204" pitchFamily="34" charset="0"/>
                <a:cs typeface="Unikurd Goran" panose="020B0604030504040204" pitchFamily="34" charset="-78"/>
              </a:rPr>
              <a:t>1</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-پێداویستییە فسیۆلۆژییەكان: </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8877A49-08F3-619F-0926-827241459116}"/>
              </a:ext>
            </a:extLst>
          </p:cNvPr>
          <p:cNvSpPr>
            <a:spLocks noGrp="1"/>
          </p:cNvSpPr>
          <p:nvPr>
            <p:ph idx="1"/>
          </p:nvPr>
        </p:nvSpPr>
        <p:spPr>
          <a:solidFill>
            <a:schemeClr val="accent4">
              <a:lumMod val="60000"/>
              <a:lumOff val="40000"/>
            </a:schemeClr>
          </a:solidFill>
        </p:spPr>
        <p:txBody>
          <a:bodyPr>
            <a:normAutofit/>
          </a:bodyPr>
          <a:lstStyle/>
          <a:p>
            <a:pPr algn="just" rtl="1">
              <a:spcBef>
                <a:spcPts val="600"/>
              </a:spcBef>
              <a:spcAft>
                <a:spcPts val="600"/>
              </a:spcAft>
            </a:pPr>
            <a:r>
              <a:rPr lang="ar-JO" dirty="0">
                <a:effectLst/>
                <a:latin typeface="Times New Roman" panose="02020603050405020304" pitchFamily="18" charset="0"/>
                <a:ea typeface="Calibri" panose="020F0502020204030204" pitchFamily="34" charset="0"/>
                <a:cs typeface="Unikurd Goran" panose="020B0604030504040204" pitchFamily="34" charset="-78"/>
              </a:rPr>
              <a:t>بریتین لەو پێداویستیانەى كە بەرپرسن لە مانەوەى مرۆڤ و بەردەوام بوونی لە ژیاندا. لە هەموو كۆمەڵگاكان بوونیان هەیە وەكو( خواردن، خواردنەوە، ئۆكسجین، جل و بەرگ، ڕزگاربوون لە پاشەڕۆ).</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9516111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85601-7DA1-4AAF-5759-9F3E79306BB0}"/>
              </a:ext>
            </a:extLst>
          </p:cNvPr>
          <p:cNvSpPr>
            <a:spLocks noGrp="1"/>
          </p:cNvSpPr>
          <p:nvPr>
            <p:ph type="title"/>
          </p:nvPr>
        </p:nvSpPr>
        <p:spPr>
          <a:solidFill>
            <a:schemeClr val="accent1">
              <a:lumMod val="40000"/>
              <a:lumOff val="60000"/>
            </a:schemeClr>
          </a:solidFill>
        </p:spPr>
        <p:txBody>
          <a:bodyPr/>
          <a:lstStyle/>
          <a:p>
            <a:pPr algn="r" rtl="1"/>
            <a:r>
              <a:rPr lang="en-GB" sz="4400" b="1" dirty="0">
                <a:effectLst/>
                <a:latin typeface="Times New Roman" panose="02020603050405020304" pitchFamily="18" charset="0"/>
                <a:ea typeface="Calibri" panose="020F0502020204030204" pitchFamily="34" charset="0"/>
                <a:cs typeface="Unikurd Goran" panose="020B0604030504040204" pitchFamily="34" charset="-78"/>
              </a:rPr>
              <a:t>2</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ئاسایش و دلنیایی:</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C1468F3-46D0-7742-D137-B0C56E0B8485}"/>
              </a:ext>
            </a:extLst>
          </p:cNvPr>
          <p:cNvSpPr>
            <a:spLocks noGrp="1"/>
          </p:cNvSpPr>
          <p:nvPr>
            <p:ph idx="1"/>
          </p:nvPr>
        </p:nvSpPr>
        <p:spPr>
          <a:solidFill>
            <a:schemeClr val="accent5">
              <a:lumMod val="60000"/>
              <a:lumOff val="40000"/>
            </a:schemeClr>
          </a:solidFill>
        </p:spPr>
        <p:txBody>
          <a:bodyPr>
            <a:normAutofit/>
          </a:bodyPr>
          <a:lstStyle/>
          <a:p>
            <a:pPr algn="just" rtl="1">
              <a:spcBef>
                <a:spcPts val="600"/>
              </a:spcBef>
              <a:spcAft>
                <a:spcPts val="600"/>
              </a:spcAft>
            </a:pPr>
            <a:r>
              <a:rPr lang="ar-JO" sz="3200" dirty="0">
                <a:effectLst/>
                <a:latin typeface="Times New Roman" panose="02020603050405020304" pitchFamily="18" charset="0"/>
                <a:ea typeface="Calibri" panose="020F0502020204030204" pitchFamily="34" charset="0"/>
                <a:cs typeface="Unikurd Goran" panose="020B0604030504040204" pitchFamily="34" charset="-78"/>
              </a:rPr>
              <a:t>بە بڕواى ماسلۆ مرۆڤ لە دواى تێربوونى پێداویستیە فسیۆلۆژیەكان بە دواى سەقامگیری و ئەمن و دلنیایی دەگەڕێت، دەتوانین ئەم پێداویستیانە هەست پێ بكەین لە حەزى تاك بۆ جێگیربوون و دەستكەوتنى كارێك یان هەولى تاك بۆ پارێزگاریكردن لە خۆى لەو مەترسی و هەرەشانەى ڕووبەڕووی دەبنەوە بە تایبەت لە كاتى ڕووداوى ئاگركەوتنەوەو شەڕدا</a:t>
            </a:r>
            <a:endParaRPr lang="en-GB" sz="3200" dirty="0">
              <a:effectLst/>
              <a:latin typeface="Times New Roman" panose="02020603050405020304" pitchFamily="18" charset="0"/>
              <a:ea typeface="Times New Roman" panose="02020603050405020304" pitchFamily="18" charset="0"/>
            </a:endParaRPr>
          </a:p>
          <a:p>
            <a:pPr algn="just" rtl="1">
              <a:spcBef>
                <a:spcPts val="600"/>
              </a:spcBef>
              <a:spcAft>
                <a:spcPts val="600"/>
              </a:spcAft>
            </a:pP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42084101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448BE-605B-30B5-C9B4-C08D6222892B}"/>
              </a:ext>
            </a:extLst>
          </p:cNvPr>
          <p:cNvSpPr>
            <a:spLocks noGrp="1"/>
          </p:cNvSpPr>
          <p:nvPr>
            <p:ph type="title"/>
          </p:nvPr>
        </p:nvSpPr>
        <p:spPr>
          <a:solidFill>
            <a:schemeClr val="accent1">
              <a:lumMod val="20000"/>
              <a:lumOff val="80000"/>
            </a:schemeClr>
          </a:solidFill>
        </p:spPr>
        <p:txBody>
          <a:bodyPr/>
          <a:lstStyle/>
          <a:p>
            <a:pPr algn="r" rtl="1"/>
            <a:r>
              <a:rPr lang="ar-JO" sz="4400" dirty="0">
                <a:effectLst/>
                <a:latin typeface="Times New Roman" panose="02020603050405020304" pitchFamily="18" charset="0"/>
                <a:ea typeface="Calibri" panose="020F0502020204030204" pitchFamily="34" charset="0"/>
                <a:cs typeface="Unikurd Goran" panose="020B0604030504040204" pitchFamily="34" charset="-78"/>
              </a:rPr>
              <a:t>3</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خۆشەویستى و خۆلەگەڵخستن:</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D9AAC6E-DA04-C360-B068-D315D5DE6CC6}"/>
              </a:ext>
            </a:extLst>
          </p:cNvPr>
          <p:cNvSpPr>
            <a:spLocks noGrp="1"/>
          </p:cNvSpPr>
          <p:nvPr>
            <p:ph idx="1"/>
          </p:nvPr>
        </p:nvSpPr>
        <p:spPr>
          <a:solidFill>
            <a:schemeClr val="accent5">
              <a:lumMod val="60000"/>
              <a:lumOff val="40000"/>
            </a:schemeClr>
          </a:solidFill>
        </p:spPr>
        <p:txBody>
          <a:bodyPr>
            <a:normAutofit/>
          </a:bodyPr>
          <a:lstStyle/>
          <a:p>
            <a:pPr marL="0" indent="0" algn="just" rtl="1">
              <a:spcBef>
                <a:spcPts val="600"/>
              </a:spcBef>
              <a:spcAft>
                <a:spcPts val="600"/>
              </a:spcAft>
              <a:buNone/>
            </a:pPr>
            <a:endParaRPr lang="en-GB" sz="3200" dirty="0">
              <a:effectLst/>
              <a:latin typeface="Times New Roman" panose="02020603050405020304" pitchFamily="18" charset="0"/>
              <a:ea typeface="Times New Roman" panose="02020603050405020304" pitchFamily="18" charset="0"/>
            </a:endParaRPr>
          </a:p>
          <a:p>
            <a:pPr algn="just" rtl="1">
              <a:spcBef>
                <a:spcPts val="600"/>
              </a:spcBef>
              <a:spcAft>
                <a:spcPts val="600"/>
              </a:spcAft>
            </a:pPr>
            <a:r>
              <a:rPr lang="ar-JO" sz="3200" dirty="0">
                <a:effectLst/>
                <a:latin typeface="Times New Roman" panose="02020603050405020304" pitchFamily="18" charset="0"/>
                <a:ea typeface="Calibri" panose="020F0502020204030204" pitchFamily="34" charset="0"/>
                <a:cs typeface="Unikurd Goran" panose="020B0604030504040204" pitchFamily="34" charset="-78"/>
              </a:rPr>
              <a:t>ئەم پێداویستیە وا لە تاك دەكات حەزى بۆ تێكەڵاوبوونى كۆمەڵگەو دروستكردنى پەیوەندى كۆمەڵایەتى هەبێت، وەك پێداویستى خۆشەویستى و ئینتیما بۆ خێزان یان گروپ و كۆمەڵەیەك یاخود ئینتیما بۆ پارتێكى سیاسی.</a:t>
            </a: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19305294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BBBA-94B4-3FC7-E891-83EA9B19BA41}"/>
              </a:ext>
            </a:extLst>
          </p:cNvPr>
          <p:cNvSpPr>
            <a:spLocks noGrp="1"/>
          </p:cNvSpPr>
          <p:nvPr>
            <p:ph type="title"/>
          </p:nvPr>
        </p:nvSpPr>
        <p:spPr>
          <a:solidFill>
            <a:schemeClr val="accent1">
              <a:lumMod val="40000"/>
              <a:lumOff val="60000"/>
            </a:schemeClr>
          </a:solidFill>
        </p:spPr>
        <p:txBody>
          <a:bodyPr/>
          <a:lstStyle/>
          <a:p>
            <a:pPr algn="r" rtl="1"/>
            <a:r>
              <a:rPr lang="en-GB" sz="4400" b="1" dirty="0">
                <a:effectLst/>
                <a:latin typeface="Times New Roman" panose="02020603050405020304" pitchFamily="18" charset="0"/>
                <a:ea typeface="Calibri" panose="020F0502020204030204" pitchFamily="34" charset="0"/>
                <a:cs typeface="Unikurd Goran" panose="020B0604030504040204" pitchFamily="34" charset="-78"/>
              </a:rPr>
              <a:t>4</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ڕێزگرتن:</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75466C1-749A-059C-6E48-079DE9B96D83}"/>
              </a:ext>
            </a:extLst>
          </p:cNvPr>
          <p:cNvSpPr>
            <a:spLocks noGrp="1"/>
          </p:cNvSpPr>
          <p:nvPr>
            <p:ph idx="1"/>
          </p:nvPr>
        </p:nvSpPr>
        <p:spPr>
          <a:solidFill>
            <a:schemeClr val="accent4">
              <a:lumMod val="60000"/>
              <a:lumOff val="40000"/>
            </a:schemeClr>
          </a:solidFill>
        </p:spPr>
        <p:txBody>
          <a:bodyPr>
            <a:normAutofit/>
          </a:bodyPr>
          <a:lstStyle/>
          <a:p>
            <a:pPr algn="r" rtl="1"/>
            <a:r>
              <a:rPr lang="ar-JO" dirty="0">
                <a:effectLst/>
                <a:ea typeface="Calibri" panose="020F0502020204030204" pitchFamily="34" charset="0"/>
                <a:cs typeface="Unikurd Goran" panose="020B0604030504040204" pitchFamily="34" charset="-78"/>
              </a:rPr>
              <a:t>ئەم پێداویستییە پەیوندیدارە بە ڕێزگرتن و هەستكردنى تاك بەوەى بەهێزو چاڵاك و لێهاتووە و متمانەى بە تواناكانى هەیە، تێربوونى ئەم پێداویستیە وا لە تاك دەكات هەست بە بەهێزى متمانە بەخۆبوون و نرخى خۆیی بكات لە ناو كۆمەلگادا، بەپێچەوانەشەوە ئەگەر ئەم پێداویستیە تێر نەكرێت ئەوا تاك هەست بە لاوازى و خۆ بەكەم زانین دەكات</a:t>
            </a:r>
            <a:endParaRPr lang="en-US" dirty="0"/>
          </a:p>
        </p:txBody>
      </p:sp>
    </p:spTree>
    <p:extLst>
      <p:ext uri="{BB962C8B-B14F-4D97-AF65-F5344CB8AC3E}">
        <p14:creationId xmlns:p14="http://schemas.microsoft.com/office/powerpoint/2010/main" val="20706418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F7CC0-F3E5-9AA2-13F0-012B0237A56C}"/>
              </a:ext>
            </a:extLst>
          </p:cNvPr>
          <p:cNvSpPr>
            <a:spLocks noGrp="1"/>
          </p:cNvSpPr>
          <p:nvPr>
            <p:ph type="title"/>
          </p:nvPr>
        </p:nvSpPr>
        <p:spPr>
          <a:solidFill>
            <a:schemeClr val="accent1">
              <a:lumMod val="20000"/>
              <a:lumOff val="80000"/>
            </a:schemeClr>
          </a:solidFill>
        </p:spPr>
        <p:txBody>
          <a:bodyPr/>
          <a:lstStyle/>
          <a:p>
            <a:pPr algn="r" rtl="1"/>
            <a:r>
              <a:rPr lang="en-GB" sz="4400" b="1" dirty="0">
                <a:effectLst/>
                <a:latin typeface="Times New Roman" panose="02020603050405020304" pitchFamily="18" charset="0"/>
                <a:ea typeface="Calibri" panose="020F0502020204030204" pitchFamily="34" charset="0"/>
                <a:cs typeface="Unikurd Goran" panose="020B0604030504040204" pitchFamily="34" charset="-78"/>
              </a:rPr>
              <a:t>5</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بە دەستهێنانى خود:</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8B1C128-CF30-A2DD-D371-06C59E13C357}"/>
              </a:ext>
            </a:extLst>
          </p:cNvPr>
          <p:cNvSpPr>
            <a:spLocks noGrp="1"/>
          </p:cNvSpPr>
          <p:nvPr>
            <p:ph idx="1"/>
          </p:nvPr>
        </p:nvSpPr>
        <p:spPr>
          <a:solidFill>
            <a:schemeClr val="accent5">
              <a:lumMod val="60000"/>
              <a:lumOff val="40000"/>
            </a:schemeClr>
          </a:solidFill>
        </p:spPr>
        <p:txBody>
          <a:bodyPr>
            <a:normAutofit/>
          </a:bodyPr>
          <a:lstStyle/>
          <a:p>
            <a:pPr algn="just" rtl="1">
              <a:spcBef>
                <a:spcPts val="600"/>
              </a:spcBef>
              <a:spcAft>
                <a:spcPts val="600"/>
              </a:spcAft>
            </a:pPr>
            <a:r>
              <a:rPr lang="ar-JO" sz="3200" dirty="0">
                <a:effectLst/>
                <a:latin typeface="Times New Roman" panose="02020603050405020304" pitchFamily="18" charset="0"/>
                <a:ea typeface="Calibri" panose="020F0502020204030204" pitchFamily="34" charset="0"/>
                <a:cs typeface="Unikurd Goran" panose="020B0604030504040204" pitchFamily="34" charset="-78"/>
              </a:rPr>
              <a:t>ئەم پێداویستیە پەیوەندە بە بەدەستهێنان و دەرخستن و نوواندنى خوودیی، لێرەدا تاك دەیەوێت ئەوە دەربخات كە كەسێكى بەسوود و بەرهەمهێنەرە بۆیە تواناكانى دەخاتەڕوو، هەڵدەستێت بە ئەنجامدانى كارى بەسوود، هەتاکو پێداویستییەکانی ئاستی خوارەوە تێرنەکرین ئەوا مرۆڤ هەوڵی پرکردنەوەی پێداویستییە خوودییەکانی نادات. </a:t>
            </a: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40796662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BDD5-F618-FD66-C180-AB405FB74CB3}"/>
              </a:ext>
            </a:extLst>
          </p:cNvPr>
          <p:cNvSpPr>
            <a:spLocks noGrp="1"/>
          </p:cNvSpPr>
          <p:nvPr>
            <p:ph type="title"/>
          </p:nvPr>
        </p:nvSpPr>
        <p:spPr>
          <a:solidFill>
            <a:schemeClr val="accent1">
              <a:lumMod val="20000"/>
              <a:lumOff val="80000"/>
            </a:schemeClr>
          </a:solidFill>
        </p:spPr>
        <p:txBody>
          <a:bodyPr/>
          <a:lstStyle/>
          <a:p>
            <a:pPr algn="r" rtl="1"/>
            <a:r>
              <a:rPr lang="en-GB" sz="4400" b="1" dirty="0">
                <a:effectLst/>
                <a:latin typeface="Times New Roman" panose="02020603050405020304" pitchFamily="18" charset="0"/>
                <a:ea typeface="Calibri" panose="020F0502020204030204" pitchFamily="34" charset="0"/>
                <a:cs typeface="Unikurd Goran" panose="020B0604030504040204" pitchFamily="34" charset="-78"/>
              </a:rPr>
              <a:t>6</a:t>
            </a:r>
            <a:r>
              <a:rPr lang="ku-Arab-IQ" sz="4400" b="1" dirty="0">
                <a:effectLst/>
                <a:latin typeface="Times New Roman" panose="02020603050405020304" pitchFamily="18" charset="0"/>
                <a:ea typeface="Calibri" panose="020F0502020204030204" pitchFamily="34" charset="0"/>
                <a:cs typeface="Unikurd Goran" panose="020B0604030504040204" pitchFamily="34" charset="-78"/>
              </a:rPr>
              <a:t>-</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مەعریفى و تێگەیشتن:</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1253F07-88B0-9F6C-4C2B-2DBA5570DE11}"/>
              </a:ext>
            </a:extLst>
          </p:cNvPr>
          <p:cNvSpPr>
            <a:spLocks noGrp="1"/>
          </p:cNvSpPr>
          <p:nvPr>
            <p:ph idx="1"/>
          </p:nvPr>
        </p:nvSpPr>
        <p:spPr>
          <a:solidFill>
            <a:schemeClr val="accent4">
              <a:lumMod val="40000"/>
              <a:lumOff val="60000"/>
            </a:schemeClr>
          </a:solidFill>
        </p:spPr>
        <p:txBody>
          <a:bodyPr>
            <a:normAutofit/>
          </a:bodyPr>
          <a:lstStyle/>
          <a:p>
            <a:pPr algn="just" rtl="1">
              <a:spcBef>
                <a:spcPts val="600"/>
              </a:spcBef>
              <a:spcAft>
                <a:spcPts val="600"/>
              </a:spcAft>
            </a:pPr>
            <a:r>
              <a:rPr lang="ar-JO" sz="3200" dirty="0">
                <a:effectLst/>
                <a:latin typeface="Times New Roman" panose="02020603050405020304" pitchFamily="18" charset="0"/>
                <a:ea typeface="Calibri" panose="020F0502020204030204" pitchFamily="34" charset="0"/>
                <a:cs typeface="Unikurd Goran" panose="020B0604030504040204" pitchFamily="34" charset="-78"/>
              </a:rPr>
              <a:t>ئەم پێداویستیە بریتیە لە حەزى تاك بۆ شیكردنەوە و ڕێكخستنى شتەكان، هەروەها بەستنەوە و دۆزینەوەى پەیوەندى نێوان دیاردەكان دەردەكەوێت</a:t>
            </a: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10330931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D1060-676C-07A2-1D89-3B67772047E0}"/>
              </a:ext>
            </a:extLst>
          </p:cNvPr>
          <p:cNvSpPr>
            <a:spLocks noGrp="1"/>
          </p:cNvSpPr>
          <p:nvPr>
            <p:ph type="title"/>
          </p:nvPr>
        </p:nvSpPr>
        <p:spPr>
          <a:solidFill>
            <a:schemeClr val="accent3">
              <a:lumMod val="40000"/>
              <a:lumOff val="60000"/>
            </a:schemeClr>
          </a:solidFill>
        </p:spPr>
        <p:txBody>
          <a:bodyPr/>
          <a:lstStyle/>
          <a:p>
            <a:pPr algn="r" rtl="1"/>
            <a:r>
              <a:rPr lang="en-GB" sz="4400" b="1" dirty="0">
                <a:effectLst/>
                <a:latin typeface="Times New Roman" panose="02020603050405020304" pitchFamily="18" charset="0"/>
                <a:ea typeface="Calibri" panose="020F0502020204030204" pitchFamily="34" charset="0"/>
                <a:cs typeface="Unikurd Goran" panose="020B0604030504040204" pitchFamily="34" charset="-78"/>
              </a:rPr>
              <a:t>7</a:t>
            </a:r>
            <a:r>
              <a:rPr lang="ku-Arab-IQ" sz="4400" b="1" dirty="0">
                <a:effectLst/>
                <a:latin typeface="Times New Roman" panose="02020603050405020304" pitchFamily="18" charset="0"/>
                <a:ea typeface="Calibri" panose="020F0502020204030204" pitchFamily="34" charset="0"/>
                <a:cs typeface="Unikurd Goran" panose="020B0604030504040204" pitchFamily="34" charset="-78"/>
              </a:rPr>
              <a:t>-</a:t>
            </a:r>
            <a:r>
              <a:rPr lang="ar-JO" sz="4400" b="1" dirty="0">
                <a:effectLst/>
                <a:latin typeface="Times New Roman" panose="02020603050405020304" pitchFamily="18" charset="0"/>
                <a:ea typeface="Calibri" panose="020F0502020204030204" pitchFamily="34" charset="0"/>
                <a:cs typeface="Unikurd Goran" panose="020B0604030504040204" pitchFamily="34" charset="-78"/>
              </a:rPr>
              <a:t>پێداویستى جوانناسی:</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1944A07-2DE6-3894-A122-41FE4C79C3FA}"/>
              </a:ext>
            </a:extLst>
          </p:cNvPr>
          <p:cNvSpPr>
            <a:spLocks noGrp="1"/>
          </p:cNvSpPr>
          <p:nvPr>
            <p:ph idx="1"/>
          </p:nvPr>
        </p:nvSpPr>
        <p:spPr>
          <a:solidFill>
            <a:schemeClr val="accent4">
              <a:lumMod val="60000"/>
              <a:lumOff val="40000"/>
            </a:schemeClr>
          </a:solidFill>
        </p:spPr>
        <p:txBody>
          <a:bodyPr>
            <a:normAutofit/>
          </a:bodyPr>
          <a:lstStyle/>
          <a:p>
            <a:pPr algn="just" rtl="1">
              <a:spcBef>
                <a:spcPts val="600"/>
              </a:spcBef>
              <a:spcAft>
                <a:spcPts val="600"/>
              </a:spcAft>
            </a:pPr>
            <a:r>
              <a:rPr lang="ar-JO" sz="3200" dirty="0">
                <a:effectLst/>
                <a:latin typeface="Times New Roman" panose="02020603050405020304" pitchFamily="18" charset="0"/>
                <a:ea typeface="Calibri" panose="020F0502020204030204" pitchFamily="34" charset="0"/>
                <a:cs typeface="Unikurd Goran" panose="020B0604030504040204" pitchFamily="34" charset="-78"/>
              </a:rPr>
              <a:t>ئەم پێداویستیە خۆى لە حەزى تاك بۆ رێكخستن و پێكهێنان و دروستكردنى جوانكارى ودووركەوتنەوە لە شتە ناشیرن و نارێك و پەرشوبڵاوەكاندا دەبینێتەوە، دەروونناسان ئەوەمان پێ دەلێن كە ئەو كەسانەى خاوەنى دروستى دەروونین حەزیان لە جوانى و ڕێكخستنە لە شتەكاندا، هەروەها ئەو كەسانەى لە ژینگەى ناڕێك و پێك و پەرشوبڵاودا دەژین زیاتر توشی نەخۆشى دەروونى و جەستەیی دەبن. </a:t>
            </a: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32639076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9C6E2-7153-6E79-A3E0-83C35594D315}"/>
              </a:ext>
            </a:extLst>
          </p:cNvPr>
          <p:cNvSpPr>
            <a:spLocks noGrp="1"/>
          </p:cNvSpPr>
          <p:nvPr>
            <p:ph type="title"/>
          </p:nvPr>
        </p:nvSpPr>
        <p:spPr>
          <a:solidFill>
            <a:schemeClr val="accent1">
              <a:lumMod val="60000"/>
              <a:lumOff val="40000"/>
            </a:schemeClr>
          </a:solidFill>
        </p:spPr>
        <p:txBody>
          <a:bodyPr/>
          <a:lstStyle/>
          <a:p>
            <a:pPr algn="r"/>
            <a:r>
              <a:rPr lang="ar-IQ" sz="4400" b="1" dirty="0">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ku-Arab-IQ" sz="4400" b="1" dirty="0">
                <a:effectLst/>
                <a:latin typeface="Times New Roman" panose="02020603050405020304" pitchFamily="18" charset="0"/>
                <a:ea typeface="Times New Roman" panose="02020603050405020304" pitchFamily="18" charset="0"/>
                <a:cs typeface="Unikurd Goran" panose="020B0604030504040204" pitchFamily="34" charset="-78"/>
              </a:rPr>
              <a:t>ەکان </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و </a:t>
            </a: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پێداویستییە</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مرۆییەکان</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 </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17B6AF4-0357-23DB-A1B9-4A957D15E9F4}"/>
              </a:ext>
            </a:extLst>
          </p:cNvPr>
          <p:cNvSpPr>
            <a:spLocks noGrp="1"/>
          </p:cNvSpPr>
          <p:nvPr>
            <p:ph idx="1"/>
          </p:nvPr>
        </p:nvSpPr>
        <p:spPr>
          <a:solidFill>
            <a:srgbClr val="FFC000"/>
          </a:solidFill>
        </p:spPr>
        <p:txBody>
          <a:bodyPr>
            <a:normAutofit/>
          </a:bodyPr>
          <a:lstStyle/>
          <a:p>
            <a:pPr algn="just" rtl="1"/>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گرنگییەکی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زۆری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ژیاندا</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هەیە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لەبەر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ئەوەی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هیچ</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هەڵس</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کەوت</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بیرکردنەوەو</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هەڵچوونێک</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بێ</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ڕوونادات</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dirty="0">
              <a:effectLst/>
              <a:latin typeface="Times New Roman" panose="02020603050405020304" pitchFamily="18" charset="0"/>
              <a:ea typeface="Times New Roman" panose="02020603050405020304" pitchFamily="18" charset="0"/>
            </a:endParaRPr>
          </a:p>
          <a:p>
            <a:pPr algn="just" rtl="1"/>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چەمکێکی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گریمانەییە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واتە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رێگای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هەستەوەرەکانەوە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هەست</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بوونی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ناکرێت</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پێکهاتوویەکی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بینراوی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ماددی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وەک</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درێژی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کێش</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بارستایی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هتد</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نییە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بەڵکو</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حاڵەتێکی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جەستەیی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دەروونییەو</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ناوەوەی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مرۆڤدایە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دیاردەیەکی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بایۆلۆژی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دەروونییە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تەنها</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ڕێگەی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شوێنەوار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کاریگەرییەکەی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لەسەر</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ڕەوشتی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مرۆڤ</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هەست</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بە</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بوونی</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effectLst/>
                <a:latin typeface="Times New Roman" panose="02020603050405020304" pitchFamily="18" charset="0"/>
                <a:ea typeface="Times New Roman" panose="02020603050405020304" pitchFamily="18" charset="0"/>
                <a:cs typeface="Unikurd Goran" panose="020B0604030504040204" pitchFamily="34" charset="-78"/>
              </a:rPr>
              <a:t>دەکەین</a:t>
            </a:r>
            <a:r>
              <a:rPr lang="ar-SA"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84637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6F852-2D7D-F801-E082-28A6F3E1DBF8}"/>
              </a:ext>
            </a:extLst>
          </p:cNvPr>
          <p:cNvSpPr>
            <a:spLocks noGrp="1"/>
          </p:cNvSpPr>
          <p:nvPr>
            <p:ph type="title"/>
          </p:nvPr>
        </p:nvSpPr>
        <p:spPr>
          <a:solidFill>
            <a:srgbClr val="FFC000"/>
          </a:solidFill>
        </p:spPr>
        <p:txBody>
          <a:bodyPr/>
          <a:lstStyle/>
          <a:p>
            <a:pPr algn="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پێناسەی</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a:t>
            </a:r>
            <a:endParaRPr lang="en-US" dirty="0"/>
          </a:p>
        </p:txBody>
      </p:sp>
      <p:sp>
        <p:nvSpPr>
          <p:cNvPr id="3" name="Content Placeholder 2">
            <a:extLst>
              <a:ext uri="{FF2B5EF4-FFF2-40B4-BE49-F238E27FC236}">
                <a16:creationId xmlns:a16="http://schemas.microsoft.com/office/drawing/2014/main" id="{B6BC1CED-2AA7-C812-7882-25E32CACB94E}"/>
              </a:ext>
            </a:extLst>
          </p:cNvPr>
          <p:cNvSpPr>
            <a:spLocks noGrp="1"/>
          </p:cNvSpPr>
          <p:nvPr>
            <p:ph idx="1"/>
          </p:nvPr>
        </p:nvSpPr>
        <p:spPr>
          <a:solidFill>
            <a:schemeClr val="tx2">
              <a:lumMod val="10000"/>
              <a:lumOff val="90000"/>
            </a:schemeClr>
          </a:solidFill>
        </p:spPr>
        <p:txBody>
          <a:bodyPr>
            <a:normAutofit/>
          </a:bodyPr>
          <a:lstStyle/>
          <a:p>
            <a:pPr algn="r" rtl="1"/>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حاڵەتێکی</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ناوەکی</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تاکە</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ڕەفتار</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دەوروژێنێ</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بەرەو</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ئامانجێکی</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دیاریکراو</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ئاڕاستەی</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دەکات</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بەردەوامی</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بەو</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ڕەفتارە</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600" dirty="0" err="1">
                <a:effectLst/>
                <a:latin typeface="Times New Roman" panose="02020603050405020304" pitchFamily="18" charset="0"/>
                <a:ea typeface="Times New Roman" panose="02020603050405020304" pitchFamily="18" charset="0"/>
                <a:cs typeface="Unikurd Goran" panose="020B0604030504040204" pitchFamily="34" charset="-78"/>
              </a:rPr>
              <a:t>پێدەدات</a:t>
            </a:r>
            <a:r>
              <a:rPr lang="ar-SA" sz="3600"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sz="3600" dirty="0">
              <a:effectLst/>
              <a:latin typeface="Times New Roman" panose="02020603050405020304" pitchFamily="18" charset="0"/>
              <a:ea typeface="Times New Roman" panose="02020603050405020304" pitchFamily="18" charset="0"/>
            </a:endParaRPr>
          </a:p>
          <a:p>
            <a:pPr algn="r" rtl="1"/>
            <a:endParaRPr lang="en-US" sz="3600" dirty="0"/>
          </a:p>
        </p:txBody>
      </p:sp>
    </p:spTree>
    <p:extLst>
      <p:ext uri="{BB962C8B-B14F-4D97-AF65-F5344CB8AC3E}">
        <p14:creationId xmlns:p14="http://schemas.microsoft.com/office/powerpoint/2010/main" val="35847223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8B31-A08A-493C-F5C9-455EBF8A4230}"/>
              </a:ext>
            </a:extLst>
          </p:cNvPr>
          <p:cNvSpPr>
            <a:spLocks noGrp="1"/>
          </p:cNvSpPr>
          <p:nvPr>
            <p:ph type="title"/>
          </p:nvPr>
        </p:nvSpPr>
        <p:spPr>
          <a:solidFill>
            <a:schemeClr val="accent2">
              <a:lumMod val="40000"/>
              <a:lumOff val="60000"/>
            </a:schemeClr>
          </a:solidFill>
        </p:spPr>
        <p:txBody>
          <a:bodyPr/>
          <a:lstStyle/>
          <a:p>
            <a:pPr algn="r"/>
            <a:r>
              <a:rPr lang="ar-IQ" sz="4400" b="1" dirty="0">
                <a:effectLst/>
                <a:latin typeface="Times New Roman" panose="02020603050405020304" pitchFamily="18" charset="0"/>
                <a:ea typeface="Times New Roman" panose="02020603050405020304" pitchFamily="18" charset="0"/>
                <a:cs typeface="Unikurd Goran" panose="020B0604030504040204" pitchFamily="34" charset="-78"/>
              </a:rPr>
              <a:t>ئەرکەکانی پاڵنەر: </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E7F040A-89E4-6A4C-3562-83E4905F736B}"/>
              </a:ext>
            </a:extLst>
          </p:cNvPr>
          <p:cNvSpPr>
            <a:spLocks noGrp="1"/>
          </p:cNvSpPr>
          <p:nvPr>
            <p:ph idx="1"/>
          </p:nvPr>
        </p:nvSpPr>
        <p:spPr>
          <a:solidFill>
            <a:srgbClr val="92D050"/>
          </a:solidFill>
        </p:spPr>
        <p:txBody>
          <a:bodyPr>
            <a:normAutofit/>
          </a:bodyPr>
          <a:lstStyle/>
          <a:p>
            <a:pPr algn="just" rtl="1"/>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(ئۆرمرۆد) پێی وایە پاڵنەرەکان چ</a:t>
            </a:r>
            <a:r>
              <a:rPr lang="ku-Arab-IQ" sz="3200" dirty="0">
                <a:effectLst/>
                <a:latin typeface="Times New Roman" panose="02020603050405020304" pitchFamily="18" charset="0"/>
                <a:ea typeface="Times New Roman" panose="02020603050405020304" pitchFamily="18" charset="0"/>
                <a:cs typeface="Unikurd Goran" panose="020B0604030504040204" pitchFamily="34" charset="-78"/>
              </a:rPr>
              <a:t>وار</a:t>
            </a:r>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 ئەرکی سەرەکییان هەیە کە ئەمانەی خوارەوەن: </a:t>
            </a:r>
            <a:endParaRPr lang="en-GB" sz="3200" dirty="0">
              <a:effectLst/>
              <a:latin typeface="Times New Roman" panose="02020603050405020304" pitchFamily="18" charset="0"/>
              <a:ea typeface="Times New Roman" panose="02020603050405020304" pitchFamily="18" charset="0"/>
            </a:endParaRPr>
          </a:p>
          <a:p>
            <a:pPr algn="just" rtl="1"/>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١-پاڵنەرەکان ڕەفتاری تاک دەورۆژێنێت. </a:t>
            </a:r>
            <a:endParaRPr lang="en-GB" sz="3200" dirty="0">
              <a:effectLst/>
              <a:latin typeface="Times New Roman" panose="02020603050405020304" pitchFamily="18" charset="0"/>
              <a:ea typeface="Times New Roman" panose="02020603050405020304" pitchFamily="18" charset="0"/>
            </a:endParaRPr>
          </a:p>
          <a:p>
            <a:pPr algn="just" rtl="1"/>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٢-پاڵنەرەکان کاردەکەنە سەر جۆری ئەو پێشبینیانەی کەتاک هەیەتی بەپێی کارو چالاکییەکانیان.</a:t>
            </a:r>
            <a:endParaRPr lang="en-GB" sz="3200" dirty="0">
              <a:effectLst/>
              <a:latin typeface="Times New Roman" panose="02020603050405020304" pitchFamily="18" charset="0"/>
              <a:ea typeface="Times New Roman" panose="02020603050405020304" pitchFamily="18" charset="0"/>
            </a:endParaRPr>
          </a:p>
          <a:p>
            <a:pPr algn="just" rtl="1"/>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٣- پاڵنەرەکان کاریگەرییان هەیە لەئاڕاستەکردنی ڕەفتارەکانی تاک بەرەو ئەو زانیاریانەی کە پێویستە گرنگییان پێبدات. </a:t>
            </a:r>
            <a:endParaRPr lang="en-GB" sz="3200" dirty="0">
              <a:effectLst/>
              <a:latin typeface="Times New Roman" panose="02020603050405020304" pitchFamily="18" charset="0"/>
              <a:ea typeface="Times New Roman" panose="02020603050405020304" pitchFamily="18" charset="0"/>
            </a:endParaRPr>
          </a:p>
          <a:p>
            <a:pPr algn="just" rtl="1"/>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٤- بوونی پاڵنەر دەبێتە هۆی </a:t>
            </a:r>
            <a:r>
              <a:rPr lang="ku-Arab-IQ" sz="3200" dirty="0">
                <a:effectLst/>
                <a:latin typeface="Times New Roman" panose="02020603050405020304" pitchFamily="18" charset="0"/>
                <a:ea typeface="Times New Roman" panose="02020603050405020304" pitchFamily="18" charset="0"/>
                <a:cs typeface="Unikurd Goran" panose="020B0604030504040204" pitchFamily="34" charset="-78"/>
              </a:rPr>
              <a:t>بەدەستهێنانی</a:t>
            </a:r>
            <a:r>
              <a:rPr lang="ar-IQ" sz="3200" dirty="0">
                <a:effectLst/>
                <a:latin typeface="Times New Roman" panose="02020603050405020304" pitchFamily="18" charset="0"/>
                <a:ea typeface="Times New Roman" panose="02020603050405020304" pitchFamily="18" charset="0"/>
                <a:cs typeface="Unikurd Goran" panose="020B0604030504040204" pitchFamily="34" charset="-78"/>
              </a:rPr>
              <a:t> ئەدایەکی باش. </a:t>
            </a: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40941480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bg/>
                                          </p:spTgt>
                                        </p:tgtEl>
                                        <p:attrNameLst>
                                          <p:attrName>style.visibility</p:attrName>
                                        </p:attrNameLst>
                                      </p:cBhvr>
                                      <p:to>
                                        <p:strVal val="visible"/>
                                      </p:to>
                                    </p:set>
                                    <p:anim calcmode="lin" valueType="num">
                                      <p:cBhvr additive="base">
                                        <p:cTn id="16"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7"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8283B-DC67-C0CF-D2F7-F4A15D00DD07}"/>
              </a:ext>
            </a:extLst>
          </p:cNvPr>
          <p:cNvSpPr>
            <a:spLocks noGrp="1"/>
          </p:cNvSpPr>
          <p:nvPr>
            <p:ph type="title"/>
          </p:nvPr>
        </p:nvSpPr>
        <p:spPr>
          <a:solidFill>
            <a:schemeClr val="accent5">
              <a:lumMod val="60000"/>
              <a:lumOff val="40000"/>
            </a:schemeClr>
          </a:solidFill>
        </p:spPr>
        <p:txBody>
          <a:bodyPr/>
          <a:lstStyle/>
          <a:p>
            <a:pPr algn="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جۆرەکانی</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4400" b="1" dirty="0" err="1">
                <a:effectLst/>
                <a:latin typeface="Times New Roman" panose="02020603050405020304" pitchFamily="18" charset="0"/>
                <a:ea typeface="Times New Roman" panose="02020603050405020304" pitchFamily="18" charset="0"/>
                <a:cs typeface="Unikurd Goran" panose="020B0604030504040204" pitchFamily="34" charset="-78"/>
              </a:rPr>
              <a:t>پاڵنەر</a:t>
            </a:r>
            <a:r>
              <a:rPr lang="ar-SA" sz="4400" b="1" dirty="0">
                <a:effectLst/>
                <a:latin typeface="Times New Roman" panose="02020603050405020304" pitchFamily="18" charset="0"/>
                <a:ea typeface="Times New Roman" panose="02020603050405020304" pitchFamily="18" charset="0"/>
                <a:cs typeface="Unikurd Goran" panose="020B0604030504040204" pitchFamily="34" charset="-78"/>
              </a:rPr>
              <a:t>: </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A96B028-DB0E-4920-D526-D3957C75126A}"/>
              </a:ext>
            </a:extLst>
          </p:cNvPr>
          <p:cNvSpPr>
            <a:spLocks noGrp="1"/>
          </p:cNvSpPr>
          <p:nvPr>
            <p:ph idx="1"/>
          </p:nvPr>
        </p:nvSpPr>
        <p:spPr>
          <a:xfrm>
            <a:off x="457200" y="1825625"/>
            <a:ext cx="10896600" cy="4767680"/>
          </a:xfrm>
          <a:solidFill>
            <a:schemeClr val="accent2">
              <a:lumMod val="40000"/>
              <a:lumOff val="60000"/>
            </a:schemeClr>
          </a:solidFill>
        </p:spPr>
        <p:txBody>
          <a:bodyPr>
            <a:noAutofit/>
          </a:bodyPr>
          <a:lstStyle/>
          <a:p>
            <a:pPr algn="just" rtl="1"/>
            <a:r>
              <a:rPr lang="ar-SA" sz="3200" b="1" dirty="0">
                <a:effectLst/>
                <a:latin typeface="Times New Roman" panose="02020603050405020304" pitchFamily="18" charset="0"/>
                <a:ea typeface="Times New Roman" panose="02020603050405020304" pitchFamily="18" charset="0"/>
                <a:cs typeface="Unikurd Goran" panose="020B0604030504040204" pitchFamily="34" charset="-78"/>
              </a:rPr>
              <a:t>١-پاڵنەرە </a:t>
            </a:r>
            <a:r>
              <a:rPr lang="ar-SA" sz="3200" b="1" dirty="0" err="1">
                <a:effectLst/>
                <a:latin typeface="Times New Roman" panose="02020603050405020304" pitchFamily="18" charset="0"/>
                <a:ea typeface="Times New Roman" panose="02020603050405020304" pitchFamily="18" charset="0"/>
                <a:cs typeface="Unikurd Goran" panose="020B0604030504040204" pitchFamily="34" charset="-78"/>
              </a:rPr>
              <a:t>بۆماوەییەکان</a:t>
            </a:r>
            <a:r>
              <a:rPr lang="ar-SA" sz="3200" b="1"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b="1" dirty="0" err="1">
                <a:effectLst/>
                <a:latin typeface="Times New Roman" panose="02020603050405020304" pitchFamily="18" charset="0"/>
                <a:ea typeface="Times New Roman" panose="02020603050405020304" pitchFamily="18" charset="0"/>
                <a:cs typeface="Unikurd Goran" panose="020B0604030504040204" pitchFamily="34" charset="-78"/>
              </a:rPr>
              <a:t>یان</a:t>
            </a:r>
            <a:r>
              <a:rPr lang="ar-SA" sz="3200" b="1"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b="1" dirty="0" err="1">
                <a:effectLst/>
                <a:latin typeface="Times New Roman" panose="02020603050405020304" pitchFamily="18" charset="0"/>
                <a:ea typeface="Times New Roman" panose="02020603050405020304" pitchFamily="18" charset="0"/>
                <a:cs typeface="Unikurd Goran" panose="020B0604030504040204" pitchFamily="34" charset="-78"/>
              </a:rPr>
              <a:t>فسیۆلۆژییەکان</a:t>
            </a:r>
            <a:r>
              <a:rPr lang="ar-SA" sz="3200" b="1" dirty="0">
                <a:effectLst/>
                <a:latin typeface="Times New Roman" panose="02020603050405020304" pitchFamily="18" charset="0"/>
                <a:ea typeface="Times New Roman" panose="02020603050405020304" pitchFamily="18" charset="0"/>
                <a:cs typeface="Unikurd Goran" panose="020B0604030504040204" pitchFamily="34" charset="-78"/>
              </a:rPr>
              <a:t>:</a:t>
            </a:r>
            <a:endParaRPr lang="en-GB" sz="3200" dirty="0">
              <a:effectLst/>
              <a:latin typeface="Times New Roman" panose="02020603050405020304" pitchFamily="18" charset="0"/>
              <a:ea typeface="Times New Roman" panose="02020603050405020304" pitchFamily="18" charset="0"/>
            </a:endParaRPr>
          </a:p>
          <a:p>
            <a:pPr algn="just" rtl="1"/>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ئەم</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پاڵنەرانە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لەیەکەم</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چرکەی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ژیانەوە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لەلای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مرۆڤ</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هەیەو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لەکۆمەڵگاکەیەوە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فێری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نابێت</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بەڵکو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بۆماوەییەو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لەلای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هەموو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مرۆڤێک</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هەیە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لەهەر</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شوێنێک</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بژی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بەهەر</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چ</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زمانێک</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قسە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بکات</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پلەی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شارستانییەتی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هەرچییەک</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بێت</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sz="3200" dirty="0">
              <a:effectLst/>
              <a:latin typeface="Times New Roman" panose="02020603050405020304" pitchFamily="18" charset="0"/>
              <a:ea typeface="Times New Roman" panose="02020603050405020304" pitchFamily="18" charset="0"/>
            </a:endParaRPr>
          </a:p>
          <a:p>
            <a:pPr algn="just" rtl="1"/>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سەرجەم</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ئەم</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پاڵنەرانە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فسیپلۆژی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جەستەیین</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واتە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پەیوەندی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ڕاستەوخۆیان</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جەستەو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کار</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فەرمانی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لەشەوە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هەیە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sz="3200" dirty="0">
              <a:effectLst/>
              <a:latin typeface="Times New Roman" panose="02020603050405020304" pitchFamily="18" charset="0"/>
              <a:ea typeface="Times New Roman" panose="02020603050405020304" pitchFamily="18" charset="0"/>
            </a:endParaRPr>
          </a:p>
          <a:p>
            <a:pPr algn="just" rtl="1"/>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فسیۆلۆژییەکان</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بریتیین</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برسێتی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تینوێتی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خەو</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هەروەها</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پاڵنەری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سێکسی</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sz="3200" dirty="0" err="1">
                <a:effectLst/>
                <a:latin typeface="Times New Roman" panose="02020603050405020304" pitchFamily="18" charset="0"/>
                <a:ea typeface="Times New Roman" panose="02020603050405020304" pitchFamily="18" charset="0"/>
                <a:cs typeface="Unikurd Goran" panose="020B0604030504040204" pitchFamily="34" charset="-78"/>
              </a:rPr>
              <a:t>هتد</a:t>
            </a:r>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a:t>
            </a:r>
            <a:endParaRPr lang="en-GB" sz="3200" dirty="0">
              <a:effectLst/>
              <a:latin typeface="Times New Roman" panose="02020603050405020304" pitchFamily="18" charset="0"/>
              <a:ea typeface="Times New Roman" panose="02020603050405020304" pitchFamily="18" charset="0"/>
            </a:endParaRPr>
          </a:p>
          <a:p>
            <a:pPr marL="0" indent="0" algn="just" rtl="1">
              <a:buNone/>
            </a:pPr>
            <a:endParaRPr lang="en-GB" sz="3200" dirty="0">
              <a:effectLst/>
              <a:latin typeface="Times New Roman" panose="02020603050405020304" pitchFamily="18" charset="0"/>
              <a:ea typeface="Times New Roman" panose="02020603050405020304" pitchFamily="18" charset="0"/>
            </a:endParaRPr>
          </a:p>
          <a:p>
            <a:endParaRPr lang="en-US" sz="3200" dirty="0"/>
          </a:p>
        </p:txBody>
      </p:sp>
    </p:spTree>
    <p:extLst>
      <p:ext uri="{BB962C8B-B14F-4D97-AF65-F5344CB8AC3E}">
        <p14:creationId xmlns:p14="http://schemas.microsoft.com/office/powerpoint/2010/main" val="21721763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additive="base">
                                        <p:cTn id="1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additive="base">
                                        <p:cTn id="3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69E68-B6F9-77E7-83D4-53E34207CC59}"/>
              </a:ext>
            </a:extLst>
          </p:cNvPr>
          <p:cNvSpPr>
            <a:spLocks noGrp="1"/>
          </p:cNvSpPr>
          <p:nvPr>
            <p:ph type="title"/>
          </p:nvPr>
        </p:nvSpPr>
        <p:spPr>
          <a:xfrm>
            <a:off x="838200" y="365125"/>
            <a:ext cx="10515600" cy="2498390"/>
          </a:xfrm>
          <a:solidFill>
            <a:schemeClr val="tx2">
              <a:lumMod val="25000"/>
              <a:lumOff val="75000"/>
            </a:schemeClr>
          </a:solidFill>
        </p:spPr>
        <p:txBody>
          <a:bodyPr>
            <a:noAutofit/>
          </a:bodyPr>
          <a:lstStyle/>
          <a:p>
            <a:pPr algn="r" rtl="1"/>
            <a:r>
              <a:rPr lang="ar-SA" sz="3200" dirty="0">
                <a:effectLst/>
                <a:latin typeface="Times New Roman" panose="02020603050405020304" pitchFamily="18" charset="0"/>
                <a:ea typeface="Times New Roman" panose="02020603050405020304" pitchFamily="18" charset="0"/>
                <a:cs typeface="Unikurd Goran" panose="020B0604030504040204" pitchFamily="34" charset="-78"/>
              </a:rPr>
              <a:t>٢- </a:t>
            </a:r>
            <a:r>
              <a:rPr lang="ku-Arab-IQ" sz="3200" b="1" dirty="0">
                <a:effectLst/>
                <a:latin typeface="Times New Roman" panose="02020603050405020304" pitchFamily="18" charset="0"/>
                <a:ea typeface="Times New Roman" panose="02020603050405020304" pitchFamily="18" charset="0"/>
                <a:cs typeface="Unikurd Goran" panose="020B0604030504040204" pitchFamily="34" charset="-78"/>
              </a:rPr>
              <a:t>پاڵنەرە دەروونییەکان</a:t>
            </a:r>
            <a:r>
              <a:rPr lang="ku-Arab-IQ" sz="3200" dirty="0">
                <a:effectLst/>
                <a:latin typeface="Times New Roman" panose="02020603050405020304" pitchFamily="18" charset="0"/>
                <a:ea typeface="Times New Roman" panose="02020603050405020304" pitchFamily="18" charset="0"/>
                <a:cs typeface="Unikurd Goran" panose="020B0604030504040204" pitchFamily="34" charset="-78"/>
              </a:rPr>
              <a:t>: ئەم پاڵنەرانە وەرگیراون و مرۆڤ لە کۆمەڵگاوە وەریان دەگرێت وەک پاڵنەری سەرکەوتن و دەستبەسەرداگرتن و دەستکەوتن و خاوەندارێتی. </a:t>
            </a:r>
            <a:br>
              <a:rPr lang="en-GB" sz="3200" dirty="0">
                <a:effectLst/>
                <a:latin typeface="Times New Roman" panose="02020603050405020304" pitchFamily="18" charset="0"/>
                <a:ea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5201B553-0E69-D32A-8733-BC8857F4FB5B}"/>
              </a:ext>
            </a:extLst>
          </p:cNvPr>
          <p:cNvSpPr>
            <a:spLocks noGrp="1"/>
          </p:cNvSpPr>
          <p:nvPr>
            <p:ph idx="1"/>
          </p:nvPr>
        </p:nvSpPr>
        <p:spPr>
          <a:xfrm>
            <a:off x="838200" y="2863515"/>
            <a:ext cx="10515600" cy="3313447"/>
          </a:xfrm>
          <a:solidFill>
            <a:schemeClr val="accent3">
              <a:lumMod val="20000"/>
              <a:lumOff val="80000"/>
            </a:schemeClr>
          </a:solidFill>
        </p:spPr>
        <p:txBody>
          <a:bodyPr>
            <a:normAutofit/>
          </a:bodyPr>
          <a:lstStyle/>
          <a:p>
            <a:pPr marL="0" indent="0" algn="just" rtl="1">
              <a:buNone/>
            </a:pPr>
            <a:endParaRPr lang="en-GB" dirty="0">
              <a:effectLst/>
              <a:latin typeface="Times New Roman" panose="02020603050405020304" pitchFamily="18" charset="0"/>
              <a:ea typeface="Times New Roman" panose="02020603050405020304" pitchFamily="18" charset="0"/>
            </a:endParaRPr>
          </a:p>
          <a:p>
            <a:pPr marL="0" indent="0" algn="just" rtl="1">
              <a:buNone/>
            </a:pPr>
            <a:r>
              <a:rPr lang="ku-Arab-IQ" b="1" dirty="0">
                <a:latin typeface="Times New Roman" panose="02020603050405020304" pitchFamily="18" charset="0"/>
                <a:ea typeface="Times New Roman" panose="02020603050405020304" pitchFamily="18" charset="0"/>
                <a:cs typeface="Unikurd Goran" panose="020B0604030504040204" pitchFamily="34" charset="-78"/>
              </a:rPr>
              <a:t>٣</a:t>
            </a:r>
            <a:r>
              <a:rPr lang="ku-Arab-IQ" b="1" dirty="0">
                <a:effectLst/>
                <a:latin typeface="Times New Roman" panose="02020603050405020304" pitchFamily="18" charset="0"/>
                <a:ea typeface="Times New Roman" panose="02020603050405020304" pitchFamily="18" charset="0"/>
                <a:cs typeface="Unikurd Goran" panose="020B0604030504040204" pitchFamily="34" charset="-78"/>
              </a:rPr>
              <a:t>- پاڵنەرە ناوەکییەکان</a:t>
            </a:r>
            <a:r>
              <a:rPr lang="ku-Arab-IQ" dirty="0">
                <a:effectLst/>
                <a:latin typeface="Times New Roman" panose="02020603050405020304" pitchFamily="18" charset="0"/>
                <a:ea typeface="Times New Roman" panose="02020603050405020304" pitchFamily="18" charset="0"/>
                <a:cs typeface="Unikurd Goran" panose="020B0604030504040204" pitchFamily="34" charset="-78"/>
              </a:rPr>
              <a:t>: ئەوانەن کەوالەتاک دەکەن بەشێوەیەکی خودی کارێک بکەن واتا هۆکارەکانی ئەنجامدانی ئەو کارە یان لە ناوەوەی تاک خۆیدایە، وەک ئەوەی پێداگرتنێکی بەهێزی تێدابێت بۆ ئەنجامدانی کارەکە، وەیانیشن هۆکارەکان لە ناوەوەی کارەکە خۆیدان، وەک ئەو چێژەی کە لە خودی کارەکەدا بێت.  </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56768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6A9A-4531-4196-AFDE-95D2406D9C72}"/>
              </a:ext>
            </a:extLst>
          </p:cNvPr>
          <p:cNvSpPr>
            <a:spLocks noGrp="1"/>
          </p:cNvSpPr>
          <p:nvPr>
            <p:ph type="title"/>
          </p:nvPr>
        </p:nvSpPr>
        <p:spPr>
          <a:xfrm>
            <a:off x="838200" y="365125"/>
            <a:ext cx="10515600" cy="2627647"/>
          </a:xfrm>
          <a:solidFill>
            <a:schemeClr val="tx2">
              <a:lumMod val="10000"/>
              <a:lumOff val="90000"/>
            </a:schemeClr>
          </a:solidFill>
        </p:spPr>
        <p:txBody>
          <a:bodyPr>
            <a:noAutofit/>
          </a:bodyPr>
          <a:lstStyle/>
          <a:p>
            <a:pPr marL="0" indent="0" algn="r" rtl="1"/>
            <a:r>
              <a:rPr lang="ku-Arab-IQ" sz="2800" b="1" dirty="0">
                <a:effectLst/>
                <a:latin typeface="Times New Roman" panose="02020603050405020304" pitchFamily="18" charset="0"/>
                <a:ea typeface="Times New Roman" panose="02020603050405020304" pitchFamily="18" charset="0"/>
                <a:cs typeface="Unikurd Goran" panose="020B0604030504040204" pitchFamily="34" charset="-78"/>
              </a:rPr>
              <a:t>٤- پاڵنەرە دەرەکییەکان</a:t>
            </a:r>
            <a:r>
              <a:rPr lang="ku-Arab-IQ" sz="2800" dirty="0">
                <a:effectLst/>
                <a:latin typeface="Times New Roman" panose="02020603050405020304" pitchFamily="18" charset="0"/>
                <a:ea typeface="Times New Roman" panose="02020603050405020304" pitchFamily="18" charset="0"/>
                <a:cs typeface="Unikurd Goran" panose="020B0604030504040204" pitchFamily="34" charset="-78"/>
              </a:rPr>
              <a:t>: ئەوانەن کە وا لە تاک دەکەن کە هەستن بە ئەنجامدانی کارێک لە پێناو هۆکارێک کە لەدەرەوەی خودی تاک یان کارەکەدایە. وەک ئەوەی تاک هەستێ بە ئەنجامدانی کارێک لە پێناو پاداشتێکی مادیدا، یان هەوڵی بەدەستهێنانی نمرەیەکی بەرز لە تاقیکردنەوە یان بەدەستهێنانی ناو و ناوبانگ.</a:t>
            </a:r>
            <a:br>
              <a:rPr lang="en-GB" sz="2800" dirty="0">
                <a:effectLst/>
                <a:latin typeface="Times New Roman" panose="02020603050405020304" pitchFamily="18" charset="0"/>
                <a:ea typeface="Times New Roman" panose="02020603050405020304" pitchFamily="18" charset="0"/>
              </a:rPr>
            </a:br>
            <a:r>
              <a:rPr lang="ku-Arab-IQ" sz="2800" dirty="0">
                <a:effectLst/>
                <a:latin typeface="Times New Roman" panose="02020603050405020304" pitchFamily="18" charset="0"/>
                <a:ea typeface="Times New Roman" panose="02020603050405020304" pitchFamily="18" charset="0"/>
                <a:cs typeface="Unikurd Goran" panose="020B0604030504040204" pitchFamily="34" charset="-78"/>
              </a:rPr>
              <a:t> </a:t>
            </a:r>
            <a:br>
              <a:rPr lang="en-GB" sz="2800" dirty="0">
                <a:effectLst/>
                <a:latin typeface="Times New Roman" panose="02020603050405020304" pitchFamily="18" charset="0"/>
                <a:ea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48399C7A-A346-A7E7-92B2-1D9420D8447A}"/>
              </a:ext>
            </a:extLst>
          </p:cNvPr>
          <p:cNvSpPr>
            <a:spLocks noGrp="1"/>
          </p:cNvSpPr>
          <p:nvPr>
            <p:ph idx="1"/>
          </p:nvPr>
        </p:nvSpPr>
        <p:spPr>
          <a:xfrm>
            <a:off x="838200" y="3549315"/>
            <a:ext cx="10515600" cy="2627647"/>
          </a:xfrm>
          <a:solidFill>
            <a:schemeClr val="accent2">
              <a:lumMod val="60000"/>
              <a:lumOff val="40000"/>
            </a:schemeClr>
          </a:solidFill>
        </p:spPr>
        <p:txBody>
          <a:bodyPr>
            <a:normAutofit/>
          </a:bodyPr>
          <a:lstStyle/>
          <a:p>
            <a:pPr algn="just" rtl="1"/>
            <a:r>
              <a:rPr lang="en-GB" b="1" dirty="0">
                <a:effectLst/>
                <a:latin typeface="Unikurd Goran" panose="020B0604030504040204" pitchFamily="34" charset="-78"/>
                <a:ea typeface="Times New Roman" panose="02020603050405020304" pitchFamily="18" charset="0"/>
              </a:rPr>
              <a:t>Homework:</a:t>
            </a:r>
            <a:endParaRPr lang="en-GB" dirty="0">
              <a:effectLst/>
              <a:latin typeface="Times New Roman" panose="02020603050405020304" pitchFamily="18" charset="0"/>
              <a:ea typeface="Times New Roman" panose="02020603050405020304" pitchFamily="18" charset="0"/>
            </a:endParaRPr>
          </a:p>
          <a:p>
            <a:pPr algn="r" rtl="1"/>
            <a:r>
              <a:rPr lang="ku-Arab-IQ" b="1" dirty="0">
                <a:effectLst/>
                <a:latin typeface="Times New Roman" panose="02020603050405020304" pitchFamily="18" charset="0"/>
                <a:ea typeface="Times New Roman" panose="02020603050405020304" pitchFamily="18" charset="0"/>
                <a:cs typeface="Unikurd Goran" panose="020B0604030504040204" pitchFamily="34" charset="-78"/>
              </a:rPr>
              <a:t>خوێندنەوە بۆ ئەم جۆرانەی پاڵنەر بکە و لە لاپەڕەیکدا بیانووسەوە: </a:t>
            </a:r>
            <a:endParaRPr lang="en-GB" dirty="0">
              <a:effectLst/>
              <a:latin typeface="Times New Roman" panose="02020603050405020304" pitchFamily="18" charset="0"/>
              <a:ea typeface="Times New Roman" panose="02020603050405020304" pitchFamily="18" charset="0"/>
            </a:endParaRPr>
          </a:p>
          <a:p>
            <a:pPr algn="just" rtl="1"/>
            <a:r>
              <a:rPr lang="ku-Arab-IQ" dirty="0">
                <a:effectLst/>
                <a:latin typeface="Times New Roman" panose="02020603050405020304" pitchFamily="18" charset="0"/>
                <a:ea typeface="Times New Roman" panose="02020603050405020304" pitchFamily="18" charset="0"/>
                <a:cs typeface="Unikurd Goran" panose="020B0604030504040204" pitchFamily="34" charset="-78"/>
              </a:rPr>
              <a:t>(</a:t>
            </a:r>
            <a:r>
              <a:rPr lang="ar-IQ" dirty="0">
                <a:effectLst/>
                <a:latin typeface="Times New Roman" panose="02020603050405020304" pitchFamily="18" charset="0"/>
                <a:ea typeface="Times New Roman" panose="02020603050405020304" pitchFamily="18" charset="0"/>
                <a:cs typeface="Unikurd Goran" panose="020B0604030504040204" pitchFamily="34" charset="-78"/>
              </a:rPr>
              <a:t>پاڵنەری بەدەستهێنان-پالنەری خود سەلماندن- پاڵنەری مەعریفی- پالنەری لێهاتوویی)</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292606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C461-7036-CF6E-6F3C-A5ECB3930C8A}"/>
              </a:ext>
            </a:extLst>
          </p:cNvPr>
          <p:cNvSpPr>
            <a:spLocks noGrp="1"/>
          </p:cNvSpPr>
          <p:nvPr>
            <p:ph type="title"/>
          </p:nvPr>
        </p:nvSpPr>
        <p:spPr>
          <a:solidFill>
            <a:schemeClr val="accent3">
              <a:lumMod val="60000"/>
              <a:lumOff val="40000"/>
            </a:schemeClr>
          </a:solidFill>
        </p:spPr>
        <p:txBody>
          <a:bodyPr/>
          <a:lstStyle/>
          <a:p>
            <a:pPr rtl="1"/>
            <a:r>
              <a:rPr lang="en-GB" sz="4400" b="1" dirty="0">
                <a:solidFill>
                  <a:srgbClr val="555555"/>
                </a:solidFill>
                <a:effectLst/>
                <a:latin typeface="Unikurd Goran" panose="020B0604030504040204" pitchFamily="34" charset="-78"/>
                <a:ea typeface="Times New Roman" panose="02020603050405020304" pitchFamily="18" charset="0"/>
              </a:rPr>
              <a:t>Maslow's Hierarchy of Needs Theory</a:t>
            </a:r>
            <a:br>
              <a:rPr lang="en-GB"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74A3A66-3E5F-88F0-776E-1673E4CF0EA3}"/>
              </a:ext>
            </a:extLst>
          </p:cNvPr>
          <p:cNvSpPr>
            <a:spLocks noGrp="1"/>
          </p:cNvSpPr>
          <p:nvPr>
            <p:ph idx="1"/>
          </p:nvPr>
        </p:nvSpPr>
        <p:spPr>
          <a:solidFill>
            <a:schemeClr val="accent6">
              <a:lumMod val="20000"/>
              <a:lumOff val="80000"/>
            </a:schemeClr>
          </a:solidFill>
        </p:spPr>
        <p:txBody>
          <a:bodyPr>
            <a:normAutofit/>
          </a:bodyPr>
          <a:lstStyle/>
          <a:p>
            <a:pPr algn="just" rtl="1">
              <a:spcBef>
                <a:spcPts val="1500"/>
              </a:spcBef>
              <a:spcAft>
                <a:spcPts val="750"/>
              </a:spcAft>
            </a:pPr>
            <a:r>
              <a:rPr lang="ar-SA" b="1"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a:t>
            </a:r>
            <a:r>
              <a:rPr lang="ar-SA" b="1"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ئەبراهام</a:t>
            </a:r>
            <a:r>
              <a:rPr lang="ar-SA" b="1"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b="1"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ماسلۆ</a:t>
            </a:r>
            <a:r>
              <a:rPr lang="ar-SA" b="1"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وایە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کە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پێداویستییەکان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پاڵنەرە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مرۆییەکان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لەسەر</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شێوەی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هەڕەم</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ڕێکخراون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بەشێوەیەک</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کە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تێرکردنی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پێداویستییەکان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بە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شێوەیەکی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زنجیرەیی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یەک</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لە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دوای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یەک</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دێن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واتە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دەبێت</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بنەڕەتییەکان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تێربکرێن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ئینجا</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پێداویستییەکانی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تر.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پێداویستییە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فسیۆلۆژییەکان</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دەکەونە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بنکەی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هەرەمەکە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و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پێداویستی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ستاتیکش</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دەکەونە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لووتکە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بەم</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شێوەیەی</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r>
              <a:rPr lang="ar-SA" dirty="0" err="1">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خوارەوە</a:t>
            </a:r>
            <a:r>
              <a:rPr lang="ar-SA" dirty="0">
                <a:solidFill>
                  <a:srgbClr val="555555"/>
                </a:solidFill>
                <a:effectLst/>
                <a:latin typeface="Times New Roman" panose="02020603050405020304" pitchFamily="18" charset="0"/>
                <a:ea typeface="Times New Roman" panose="02020603050405020304" pitchFamily="18" charset="0"/>
                <a:cs typeface="Unikurd Goran" panose="020B0604030504040204" pitchFamily="34" charset="-78"/>
              </a:rPr>
              <a:t>: </a:t>
            </a:r>
            <a:endParaRPr lang="en-GB"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39693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1916A1-FEE7-41E7-BEE3-2B4941A6F3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5990" y="62886"/>
            <a:ext cx="11708355" cy="6301715"/>
            <a:chOff x="175990" y="62886"/>
            <a:chExt cx="11708355" cy="6301715"/>
          </a:xfrm>
        </p:grpSpPr>
        <p:sp useBgFill="1">
          <p:nvSpPr>
            <p:cNvPr id="10" name="Graphic 10">
              <a:extLst>
                <a:ext uri="{FF2B5EF4-FFF2-40B4-BE49-F238E27FC236}">
                  <a16:creationId xmlns:a16="http://schemas.microsoft.com/office/drawing/2014/main" id="{EAFF5F08-677C-4873-9274-02B6FE7510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1" name="Graphic 10">
              <a:extLst>
                <a:ext uri="{FF2B5EF4-FFF2-40B4-BE49-F238E27FC236}">
                  <a16:creationId xmlns:a16="http://schemas.microsoft.com/office/drawing/2014/main" id="{16514C65-F179-4953-B660-5FC657697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Graphic 10">
              <a:extLst>
                <a:ext uri="{FF2B5EF4-FFF2-40B4-BE49-F238E27FC236}">
                  <a16:creationId xmlns:a16="http://schemas.microsoft.com/office/drawing/2014/main" id="{DF5DA89C-9FED-4AE0-8C36-20612E77FA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id="{FB98224C-F1DB-4F10-9B7F-93B86BA13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4" name="Oval 13">
              <a:extLst>
                <a:ext uri="{FF2B5EF4-FFF2-40B4-BE49-F238E27FC236}">
                  <a16:creationId xmlns:a16="http://schemas.microsoft.com/office/drawing/2014/main" id="{9AE1FC9E-06C9-4A12-8BE7-766C3DA8B9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5" name="Oval 14">
              <a:extLst>
                <a:ext uri="{FF2B5EF4-FFF2-40B4-BE49-F238E27FC236}">
                  <a16:creationId xmlns:a16="http://schemas.microsoft.com/office/drawing/2014/main" id="{29954B75-D8C7-439C-A014-E644E3E2C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17" name="Rectangle 16">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19" name="Rectangle 18">
            <a:extLst>
              <a:ext uri="{FF2B5EF4-FFF2-40B4-BE49-F238E27FC236}">
                <a16:creationId xmlns:a16="http://schemas.microsoft.com/office/drawing/2014/main" id="{361EA5BB-A258-4E22-94F4-C79A44136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grpSp>
        <p:nvGrpSpPr>
          <p:cNvPr id="21" name="Group 20">
            <a:extLst>
              <a:ext uri="{FF2B5EF4-FFF2-40B4-BE49-F238E27FC236}">
                <a16:creationId xmlns:a16="http://schemas.microsoft.com/office/drawing/2014/main" id="{AF7B2BB7-8E22-4794-9BDE-B71129D77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7697" y="189413"/>
            <a:ext cx="2019905" cy="1778845"/>
            <a:chOff x="207697" y="189413"/>
            <a:chExt cx="2019905" cy="1778845"/>
          </a:xfrm>
        </p:grpSpPr>
        <p:sp useBgFill="1">
          <p:nvSpPr>
            <p:cNvPr id="22" name="Graphic 10">
              <a:extLst>
                <a:ext uri="{FF2B5EF4-FFF2-40B4-BE49-F238E27FC236}">
                  <a16:creationId xmlns:a16="http://schemas.microsoft.com/office/drawing/2014/main" id="{F2CC297A-905C-42B8-BFEC-55FB2FCF2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207697" y="189413"/>
              <a:ext cx="1261009" cy="126100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3" name="Oval 22">
              <a:extLst>
                <a:ext uri="{FF2B5EF4-FFF2-40B4-BE49-F238E27FC236}">
                  <a16:creationId xmlns:a16="http://schemas.microsoft.com/office/drawing/2014/main" id="{895FAF0E-8EDF-4055-9578-394F1ACB3C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689661" y="1671181"/>
              <a:ext cx="297077" cy="297077"/>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4" name="Oval 23">
              <a:extLst>
                <a:ext uri="{FF2B5EF4-FFF2-40B4-BE49-F238E27FC236}">
                  <a16:creationId xmlns:a16="http://schemas.microsoft.com/office/drawing/2014/main" id="{AEC4BAA7-1F27-4F25-9D16-9099BF9AC7E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0800000">
              <a:off x="2017290" y="592943"/>
              <a:ext cx="210312" cy="210312"/>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grpSp>
      <p:sp>
        <p:nvSpPr>
          <p:cNvPr id="2" name="Title 1">
            <a:extLst>
              <a:ext uri="{FF2B5EF4-FFF2-40B4-BE49-F238E27FC236}">
                <a16:creationId xmlns:a16="http://schemas.microsoft.com/office/drawing/2014/main" id="{18EA7D4F-8F01-30A1-A36A-6ED18B678019}"/>
              </a:ext>
            </a:extLst>
          </p:cNvPr>
          <p:cNvSpPr>
            <a:spLocks noGrp="1"/>
          </p:cNvSpPr>
          <p:nvPr>
            <p:ph type="title"/>
          </p:nvPr>
        </p:nvSpPr>
        <p:spPr>
          <a:xfrm>
            <a:off x="485635" y="728905"/>
            <a:ext cx="3933965" cy="3184274"/>
          </a:xfrm>
        </p:spPr>
        <p:txBody>
          <a:bodyPr vert="horz" lIns="91440" tIns="45720" rIns="91440" bIns="45720" rtlCol="0" anchor="b">
            <a:normAutofit/>
          </a:bodyPr>
          <a:lstStyle/>
          <a:p>
            <a:r>
              <a:rPr lang="en-US" sz="5400" b="1" kern="1200" dirty="0" err="1">
                <a:solidFill>
                  <a:schemeClr val="tx1"/>
                </a:solidFill>
                <a:effectLst/>
                <a:latin typeface="+mj-lt"/>
                <a:ea typeface="+mj-ea"/>
                <a:cs typeface="+mj-cs"/>
              </a:rPr>
              <a:t>هەڕەمی</a:t>
            </a:r>
            <a:r>
              <a:rPr lang="en-US" sz="5400" b="1" kern="1200" dirty="0">
                <a:solidFill>
                  <a:schemeClr val="tx1"/>
                </a:solidFill>
                <a:effectLst/>
                <a:latin typeface="+mj-lt"/>
                <a:ea typeface="+mj-ea"/>
                <a:cs typeface="+mj-cs"/>
              </a:rPr>
              <a:t> </a:t>
            </a:r>
            <a:r>
              <a:rPr lang="en-US" sz="5400" b="1" kern="1200" dirty="0" err="1">
                <a:solidFill>
                  <a:schemeClr val="tx1"/>
                </a:solidFill>
                <a:effectLst/>
                <a:latin typeface="+mj-lt"/>
                <a:ea typeface="+mj-ea"/>
                <a:cs typeface="+mj-cs"/>
              </a:rPr>
              <a:t>ماسلۆ</a:t>
            </a:r>
            <a:r>
              <a:rPr lang="en-US" sz="5400" b="1" kern="1200" dirty="0">
                <a:solidFill>
                  <a:schemeClr val="tx1"/>
                </a:solidFill>
                <a:effectLst/>
                <a:latin typeface="+mj-lt"/>
                <a:ea typeface="+mj-ea"/>
                <a:cs typeface="+mj-cs"/>
              </a:rPr>
              <a:t> </a:t>
            </a:r>
            <a:r>
              <a:rPr lang="en-US" sz="5400" b="1" kern="1200" dirty="0" err="1">
                <a:solidFill>
                  <a:schemeClr val="tx1"/>
                </a:solidFill>
                <a:effectLst/>
                <a:latin typeface="+mj-lt"/>
                <a:ea typeface="+mj-ea"/>
                <a:cs typeface="+mj-cs"/>
              </a:rPr>
              <a:t>بۆ</a:t>
            </a:r>
            <a:r>
              <a:rPr lang="en-US" sz="5400" b="1" kern="1200" dirty="0">
                <a:solidFill>
                  <a:schemeClr val="tx1"/>
                </a:solidFill>
                <a:effectLst/>
                <a:latin typeface="+mj-lt"/>
                <a:ea typeface="+mj-ea"/>
                <a:cs typeface="+mj-cs"/>
              </a:rPr>
              <a:t> </a:t>
            </a:r>
            <a:r>
              <a:rPr lang="en-US" sz="5400" b="1" kern="1200" dirty="0" err="1">
                <a:solidFill>
                  <a:schemeClr val="tx1"/>
                </a:solidFill>
                <a:effectLst/>
                <a:latin typeface="+mj-lt"/>
                <a:ea typeface="+mj-ea"/>
                <a:cs typeface="+mj-cs"/>
              </a:rPr>
              <a:t>پێداویستییە</a:t>
            </a:r>
            <a:r>
              <a:rPr lang="en-US" sz="5400" b="1" kern="1200" dirty="0">
                <a:solidFill>
                  <a:schemeClr val="tx1"/>
                </a:solidFill>
                <a:effectLst/>
                <a:latin typeface="+mj-lt"/>
                <a:ea typeface="+mj-ea"/>
                <a:cs typeface="+mj-cs"/>
              </a:rPr>
              <a:t> </a:t>
            </a:r>
            <a:r>
              <a:rPr lang="en-US" sz="5400" b="1" kern="1200" dirty="0" err="1">
                <a:solidFill>
                  <a:schemeClr val="tx1"/>
                </a:solidFill>
                <a:effectLst/>
                <a:latin typeface="+mj-lt"/>
                <a:ea typeface="+mj-ea"/>
                <a:cs typeface="+mj-cs"/>
              </a:rPr>
              <a:t>مرۆییەکان</a:t>
            </a:r>
            <a:r>
              <a:rPr lang="en-US" sz="5400" b="1" kern="1200" dirty="0">
                <a:solidFill>
                  <a:schemeClr val="tx1"/>
                </a:solidFill>
                <a:effectLst/>
                <a:latin typeface="+mj-lt"/>
                <a:ea typeface="+mj-ea"/>
                <a:cs typeface="+mj-cs"/>
              </a:rPr>
              <a:t> </a:t>
            </a:r>
            <a:br>
              <a:rPr lang="en-US" sz="5400" kern="1200" dirty="0">
                <a:solidFill>
                  <a:schemeClr val="tx1"/>
                </a:solidFill>
                <a:effectLst/>
                <a:latin typeface="+mj-lt"/>
                <a:ea typeface="+mj-ea"/>
                <a:cs typeface="+mj-cs"/>
              </a:rPr>
            </a:br>
            <a:endParaRPr lang="en-US" sz="5400" kern="1200" dirty="0">
              <a:solidFill>
                <a:schemeClr val="tx1"/>
              </a:solidFill>
              <a:latin typeface="+mj-lt"/>
              <a:ea typeface="+mj-ea"/>
              <a:cs typeface="+mj-cs"/>
            </a:endParaRPr>
          </a:p>
        </p:txBody>
      </p:sp>
      <p:pic>
        <p:nvPicPr>
          <p:cNvPr id="4" name="Content Placeholder 3">
            <a:extLst>
              <a:ext uri="{FF2B5EF4-FFF2-40B4-BE49-F238E27FC236}">
                <a16:creationId xmlns:a16="http://schemas.microsoft.com/office/drawing/2014/main" id="{74CBE799-7AEF-1E61-B33C-0926D80DC37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53000" y="1217498"/>
            <a:ext cx="6689185" cy="4465029"/>
          </a:xfrm>
          <a:prstGeom prst="rect">
            <a:avLst/>
          </a:prstGeom>
        </p:spPr>
      </p:pic>
      <p:sp useBgFill="1">
        <p:nvSpPr>
          <p:cNvPr id="26" name="Oval 25">
            <a:extLst>
              <a:ext uri="{FF2B5EF4-FFF2-40B4-BE49-F238E27FC236}">
                <a16:creationId xmlns:a16="http://schemas.microsoft.com/office/drawing/2014/main" id="{8333FD0A-502E-4A24-8E99-5496F09DC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470962" y="5630260"/>
            <a:ext cx="355414" cy="355414"/>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Tree>
    <p:extLst>
      <p:ext uri="{BB962C8B-B14F-4D97-AF65-F5344CB8AC3E}">
        <p14:creationId xmlns:p14="http://schemas.microsoft.com/office/powerpoint/2010/main" val="2421859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inimalXOVTI">
  <a:themeElements>
    <a:clrScheme name="AnalogousFromRegularSeedRightStep">
      <a:dk1>
        <a:srgbClr val="000000"/>
      </a:dk1>
      <a:lt1>
        <a:srgbClr val="FFFFFF"/>
      </a:lt1>
      <a:dk2>
        <a:srgbClr val="412B24"/>
      </a:dk2>
      <a:lt2>
        <a:srgbClr val="E2E8E7"/>
      </a:lt2>
      <a:accent1>
        <a:srgbClr val="C7495F"/>
      </a:accent1>
      <a:accent2>
        <a:srgbClr val="B55637"/>
      </a:accent2>
      <a:accent3>
        <a:srgbClr val="C79C49"/>
      </a:accent3>
      <a:accent4>
        <a:srgbClr val="A2AB34"/>
      </a:accent4>
      <a:accent5>
        <a:srgbClr val="7AB141"/>
      </a:accent5>
      <a:accent6>
        <a:srgbClr val="43B537"/>
      </a:accent6>
      <a:hlink>
        <a:srgbClr val="319382"/>
      </a:hlink>
      <a:folHlink>
        <a:srgbClr val="7F7F7F"/>
      </a:folHlink>
    </a:clrScheme>
    <a:fontScheme name="Custom 4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XOVTI" id="{DC540DBD-7FF5-4942-921A-CFF95ECB90AA}" vid="{E72E4198-D957-48FD-B88D-6DAFC89EAFA2}"/>
    </a:ext>
  </a:extLst>
</a:theme>
</file>

<file path=docProps/app.xml><?xml version="1.0" encoding="utf-8"?>
<Properties xmlns="http://schemas.openxmlformats.org/officeDocument/2006/extended-properties" xmlns:vt="http://schemas.openxmlformats.org/officeDocument/2006/docPropsVTypes">
  <TotalTime>81</TotalTime>
  <Words>821</Words>
  <Application>Microsoft Macintosh PowerPoint</Application>
  <PresentationFormat>Widescreen</PresentationFormat>
  <Paragraphs>46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Courier New</vt:lpstr>
      <vt:lpstr>Open sans</vt:lpstr>
      <vt:lpstr>Segoe UI</vt:lpstr>
      <vt:lpstr>Times New Roman</vt:lpstr>
      <vt:lpstr>Unikurd Goran</vt:lpstr>
      <vt:lpstr>MinimalXOVTI</vt:lpstr>
      <vt:lpstr>بابەت:   General Psychology   </vt:lpstr>
      <vt:lpstr>پاڵنەرەکان و پێداویستییە مرۆییەکان  </vt:lpstr>
      <vt:lpstr>پێناسەی پاڵنەر:</vt:lpstr>
      <vt:lpstr>ئەرکەکانی پاڵنەر:  </vt:lpstr>
      <vt:lpstr>جۆرەکانی پاڵنەر:  </vt:lpstr>
      <vt:lpstr>٢- پاڵنەرە دەروونییەکان: ئەم پاڵنەرانە وەرگیراون و مرۆڤ لە کۆمەڵگاوە وەریان دەگرێت وەک پاڵنەری سەرکەوتن و دەستبەسەرداگرتن و دەستکەوتن و خاوەندارێتی.  </vt:lpstr>
      <vt:lpstr>٤- پاڵنەرە دەرەکییەکان: ئەوانەن کە وا لە تاک دەکەن کە هەستن بە ئەنجامدانی کارێک لە پێناو هۆکارێک کە لەدەرەوەی خودی تاک یان کارەکەدایە. وەک ئەوەی تاک هەستێ بە ئەنجامدانی کارێک لە پێناو پاداشتێکی مادیدا، یان هەوڵی بەدەستهێنانی نمرەیەکی بەرز لە تاقیکردنەوە یان بەدەستهێنانی ناو و ناوبانگ.   </vt:lpstr>
      <vt:lpstr>Maslow's Hierarchy of Needs Theory </vt:lpstr>
      <vt:lpstr>هەڕەمی ماسلۆ بۆ پێداویستییە مرۆییەکان  </vt:lpstr>
      <vt:lpstr>1-پێداویستییە فسیۆلۆژییەكان:  </vt:lpstr>
      <vt:lpstr>2-پێداویستى ئاسایش و دلنیایی: </vt:lpstr>
      <vt:lpstr>3-پێداویستى خۆشەویستى و خۆلەگەڵخستن: </vt:lpstr>
      <vt:lpstr>4-پێداویستى ڕێزگرتن: </vt:lpstr>
      <vt:lpstr>5-پێداویستى بە دەستهێنانى خود: </vt:lpstr>
      <vt:lpstr>6-پێداویستى مەعریفى و تێگەیشتن: </vt:lpstr>
      <vt:lpstr>7-پێداویستى جوانناسی: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بابەت:   General Psychology   </dc:title>
  <dc:creator>Osman, Karwan</dc:creator>
  <cp:lastModifiedBy>Osman, Karwan</cp:lastModifiedBy>
  <cp:revision>2</cp:revision>
  <dcterms:created xsi:type="dcterms:W3CDTF">2022-12-05T19:05:13Z</dcterms:created>
  <dcterms:modified xsi:type="dcterms:W3CDTF">2022-12-05T20:26:28Z</dcterms:modified>
</cp:coreProperties>
</file>