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2" r:id="rId1"/>
  </p:sldMasterIdLst>
  <p:sldIdLst>
    <p:sldId id="256" r:id="rId2"/>
    <p:sldId id="257" r:id="rId3"/>
    <p:sldId id="269" r:id="rId4"/>
    <p:sldId id="270" r:id="rId5"/>
    <p:sldId id="258" r:id="rId6"/>
    <p:sldId id="259" r:id="rId7"/>
    <p:sldId id="260" r:id="rId8"/>
    <p:sldId id="261" r:id="rId9"/>
    <p:sldId id="266" r:id="rId10"/>
    <p:sldId id="262" r:id="rId11"/>
    <p:sldId id="267" r:id="rId12"/>
    <p:sldId id="268" r:id="rId13"/>
    <p:sldId id="263" r:id="rId14"/>
    <p:sldId id="264" r:id="rId15"/>
    <p:sldId id="265"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5FF"/>
    <a:srgbClr val="FFFD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6"/>
  </p:normalViewPr>
  <p:slideViewPr>
    <p:cSldViewPr snapToGrid="0" snapToObjects="1">
      <p:cViewPr varScale="1">
        <p:scale>
          <a:sx n="106" d="100"/>
          <a:sy n="106" d="100"/>
        </p:scale>
        <p:origin x="79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GB"/>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14D1D551-CC6E-E64C-8827-DD86B5C4E7C4}" type="datetimeFigureOut">
              <a:rPr lang="en-US" smtClean="0"/>
              <a:t>9/16/22</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EC839A4E-ACF1-0148-86BB-84CEEDEA6965}" type="slidenum">
              <a:rPr lang="en-US" smtClean="0"/>
              <a:t>‹#›</a:t>
            </a:fld>
            <a:endParaRPr lang="en-US"/>
          </a:p>
        </p:txBody>
      </p:sp>
    </p:spTree>
    <p:extLst>
      <p:ext uri="{BB962C8B-B14F-4D97-AF65-F5344CB8AC3E}">
        <p14:creationId xmlns:p14="http://schemas.microsoft.com/office/powerpoint/2010/main" val="4193633327"/>
      </p:ext>
    </p:extLst>
  </p:cSld>
  <p:clrMapOvr>
    <a:overrideClrMapping bg1="lt1" tx1="dk1" bg2="lt2" tx2="dk2" accent1="accent1" accent2="accent2" accent3="accent3" accent4="accent4" accent5="accent5" accent6="accent6" hlink="hlink" folHlink="folHlink"/>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4D1D551-CC6E-E64C-8827-DD86B5C4E7C4}" type="datetimeFigureOut">
              <a:rPr lang="en-US" smtClean="0"/>
              <a:t>9/16/22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839A4E-ACF1-0148-86BB-84CEEDEA6965}" type="slidenum">
              <a:rPr lang="en-US" smtClean="0"/>
              <a:t>‹#›</a:t>
            </a:fld>
            <a:endParaRPr lang="en-US"/>
          </a:p>
        </p:txBody>
      </p:sp>
    </p:spTree>
    <p:extLst>
      <p:ext uri="{BB962C8B-B14F-4D97-AF65-F5344CB8AC3E}">
        <p14:creationId xmlns:p14="http://schemas.microsoft.com/office/powerpoint/2010/main" val="175044891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4D1D551-CC6E-E64C-8827-DD86B5C4E7C4}" type="datetimeFigureOut">
              <a:rPr lang="en-US" smtClean="0"/>
              <a:t>9/16/22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839A4E-ACF1-0148-86BB-84CEEDEA6965}" type="slidenum">
              <a:rPr lang="en-US" smtClean="0"/>
              <a:t>‹#›</a:t>
            </a:fld>
            <a:endParaRPr lang="en-US"/>
          </a:p>
        </p:txBody>
      </p:sp>
    </p:spTree>
    <p:extLst>
      <p:ext uri="{BB962C8B-B14F-4D97-AF65-F5344CB8AC3E}">
        <p14:creationId xmlns:p14="http://schemas.microsoft.com/office/powerpoint/2010/main" val="1093185240"/>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14D1D551-CC6E-E64C-8827-DD86B5C4E7C4}" type="datetimeFigureOut">
              <a:rPr lang="en-US" smtClean="0"/>
              <a:t>9/16/22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839A4E-ACF1-0148-86BB-84CEEDEA6965}" type="slidenum">
              <a:rPr lang="en-US" smtClean="0"/>
              <a:t>‹#›</a:t>
            </a:fld>
            <a:endParaRPr lang="en-US"/>
          </a:p>
        </p:txBody>
      </p:sp>
    </p:spTree>
    <p:extLst>
      <p:ext uri="{BB962C8B-B14F-4D97-AF65-F5344CB8AC3E}">
        <p14:creationId xmlns:p14="http://schemas.microsoft.com/office/powerpoint/2010/main" val="3417068708"/>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GB"/>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14D1D551-CC6E-E64C-8827-DD86B5C4E7C4}" type="datetimeFigureOut">
              <a:rPr lang="en-US" smtClean="0"/>
              <a:t>9/16/22</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EC839A4E-ACF1-0148-86BB-84CEEDEA6965}" type="slidenum">
              <a:rPr lang="en-US" smtClean="0"/>
              <a:t>‹#›</a:t>
            </a:fld>
            <a:endParaRPr lang="en-US"/>
          </a:p>
        </p:txBody>
      </p:sp>
    </p:spTree>
    <p:extLst>
      <p:ext uri="{BB962C8B-B14F-4D97-AF65-F5344CB8AC3E}">
        <p14:creationId xmlns:p14="http://schemas.microsoft.com/office/powerpoint/2010/main" val="1422655037"/>
      </p:ext>
    </p:extLst>
  </p:cSld>
  <p:clrMapOvr>
    <a:overrideClrMapping bg1="lt1" tx1="dk1" bg2="lt2" tx2="dk2" accent1="accent1" accent2="accent2" accent3="accent3" accent4="accent4" accent5="accent5" accent6="accent6" hlink="hlink" folHlink="folHlink"/>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14D1D551-CC6E-E64C-8827-DD86B5C4E7C4}" type="datetimeFigureOut">
              <a:rPr lang="en-US" smtClean="0"/>
              <a:t>9/16/22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839A4E-ACF1-0148-86BB-84CEEDEA6965}" type="slidenum">
              <a:rPr lang="en-US" smtClean="0"/>
              <a:t>‹#›</a:t>
            </a:fld>
            <a:endParaRPr lang="en-US"/>
          </a:p>
        </p:txBody>
      </p:sp>
    </p:spTree>
    <p:extLst>
      <p:ext uri="{BB962C8B-B14F-4D97-AF65-F5344CB8AC3E}">
        <p14:creationId xmlns:p14="http://schemas.microsoft.com/office/powerpoint/2010/main" val="267651212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14D1D551-CC6E-E64C-8827-DD86B5C4E7C4}" type="datetimeFigureOut">
              <a:rPr lang="en-US" smtClean="0"/>
              <a:t>9/16/22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839A4E-ACF1-0148-86BB-84CEEDEA6965}" type="slidenum">
              <a:rPr lang="en-US" smtClean="0"/>
              <a:t>‹#›</a:t>
            </a:fld>
            <a:endParaRPr lang="en-US"/>
          </a:p>
        </p:txBody>
      </p:sp>
    </p:spTree>
    <p:extLst>
      <p:ext uri="{BB962C8B-B14F-4D97-AF65-F5344CB8AC3E}">
        <p14:creationId xmlns:p14="http://schemas.microsoft.com/office/powerpoint/2010/main" val="2718132844"/>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14D1D551-CC6E-E64C-8827-DD86B5C4E7C4}" type="datetimeFigureOut">
              <a:rPr lang="en-US" smtClean="0"/>
              <a:t>9/16/22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839A4E-ACF1-0148-86BB-84CEEDEA6965}" type="slidenum">
              <a:rPr lang="en-US" smtClean="0"/>
              <a:t>‹#›</a:t>
            </a:fld>
            <a:endParaRPr lang="en-US"/>
          </a:p>
        </p:txBody>
      </p:sp>
    </p:spTree>
    <p:extLst>
      <p:ext uri="{BB962C8B-B14F-4D97-AF65-F5344CB8AC3E}">
        <p14:creationId xmlns:p14="http://schemas.microsoft.com/office/powerpoint/2010/main" val="3169714948"/>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D1D551-CC6E-E64C-8827-DD86B5C4E7C4}" type="datetimeFigureOut">
              <a:rPr lang="en-US" smtClean="0"/>
              <a:t>9/16/22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839A4E-ACF1-0148-86BB-84CEEDEA6965}" type="slidenum">
              <a:rPr lang="en-US" smtClean="0"/>
              <a:t>‹#›</a:t>
            </a:fld>
            <a:endParaRPr lang="en-US"/>
          </a:p>
        </p:txBody>
      </p:sp>
    </p:spTree>
    <p:extLst>
      <p:ext uri="{BB962C8B-B14F-4D97-AF65-F5344CB8AC3E}">
        <p14:creationId xmlns:p14="http://schemas.microsoft.com/office/powerpoint/2010/main" val="1621266430"/>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GB"/>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8" name="Date Placeholder 7"/>
          <p:cNvSpPr>
            <a:spLocks noGrp="1"/>
          </p:cNvSpPr>
          <p:nvPr>
            <p:ph type="dt" sz="half" idx="10"/>
          </p:nvPr>
        </p:nvSpPr>
        <p:spPr/>
        <p:txBody>
          <a:bodyPr/>
          <a:lstStyle/>
          <a:p>
            <a:fld id="{14D1D551-CC6E-E64C-8827-DD86B5C4E7C4}" type="datetimeFigureOut">
              <a:rPr lang="en-US" smtClean="0"/>
              <a:t>9/16/22</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EC839A4E-ACF1-0148-86BB-84CEEDEA6965}"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6377764"/>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14D1D551-CC6E-E64C-8827-DD86B5C4E7C4}" type="datetimeFigureOut">
              <a:rPr lang="en-US" smtClean="0"/>
              <a:t>9/16/22</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EC839A4E-ACF1-0148-86BB-84CEEDEA6965}"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83900326"/>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14D1D551-CC6E-E64C-8827-DD86B5C4E7C4}" type="datetimeFigureOut">
              <a:rPr lang="en-US" smtClean="0"/>
              <a:t>9/16/22</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EC839A4E-ACF1-0148-86BB-84CEEDEA6965}" type="slidenum">
              <a:rPr lang="en-US" smtClean="0"/>
              <a:t>‹#›</a:t>
            </a:fld>
            <a:endParaRPr lang="en-US"/>
          </a:p>
        </p:txBody>
      </p:sp>
    </p:spTree>
    <p:extLst>
      <p:ext uri="{BB962C8B-B14F-4D97-AF65-F5344CB8AC3E}">
        <p14:creationId xmlns:p14="http://schemas.microsoft.com/office/powerpoint/2010/main" val="2491101122"/>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transition spd="slow">
    <p:push dir="u"/>
  </p:transition>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A7249-9EB0-FD49-AB8D-8BBD283A91A9}"/>
              </a:ext>
            </a:extLst>
          </p:cNvPr>
          <p:cNvSpPr>
            <a:spLocks noGrp="1"/>
          </p:cNvSpPr>
          <p:nvPr>
            <p:ph type="ctrTitle"/>
          </p:nvPr>
        </p:nvSpPr>
        <p:spPr>
          <a:xfrm>
            <a:off x="1561708" y="2091263"/>
            <a:ext cx="9068586" cy="2166412"/>
          </a:xfrm>
          <a:solidFill>
            <a:schemeClr val="bg1"/>
          </a:solidFill>
        </p:spPr>
        <p:txBody>
          <a:bodyPr>
            <a:normAutofit/>
          </a:bodyPr>
          <a:lstStyle/>
          <a:p>
            <a:pPr algn="ctr" rtl="1"/>
            <a:r>
              <a:rPr lang="ar-SA" sz="3200" b="1" dirty="0"/>
              <a:t>علم النفس التربوي</a:t>
            </a:r>
            <a:br>
              <a:rPr lang="en-GB" sz="3200" dirty="0"/>
            </a:br>
            <a:r>
              <a:rPr lang="ar-IQ" sz="3200" b="1" dirty="0"/>
              <a:t>المحاضرة ال</a:t>
            </a:r>
            <a:r>
              <a:rPr lang="ar-SA" sz="3200" b="1" dirty="0"/>
              <a:t>اولى</a:t>
            </a:r>
            <a:r>
              <a:rPr lang="ar-IQ" sz="3200" b="1" dirty="0"/>
              <a:t>:                         </a:t>
            </a:r>
            <a:r>
              <a:rPr lang="ar-IQ" sz="3200" dirty="0"/>
              <a:t>قسم اللغة العربية                        المرحلة الثانية</a:t>
            </a:r>
            <a:br>
              <a:rPr lang="en-GB" sz="3200" dirty="0"/>
            </a:br>
            <a:endParaRPr lang="en-US" sz="3200" dirty="0"/>
          </a:p>
        </p:txBody>
      </p:sp>
      <p:sp>
        <p:nvSpPr>
          <p:cNvPr id="3" name="Subtitle 2">
            <a:extLst>
              <a:ext uri="{FF2B5EF4-FFF2-40B4-BE49-F238E27FC236}">
                <a16:creationId xmlns:a16="http://schemas.microsoft.com/office/drawing/2014/main" id="{7647D725-398B-9641-BFFA-CE860D44DF6B}"/>
              </a:ext>
            </a:extLst>
          </p:cNvPr>
          <p:cNvSpPr>
            <a:spLocks noGrp="1"/>
          </p:cNvSpPr>
          <p:nvPr>
            <p:ph type="subTitle" idx="1"/>
          </p:nvPr>
        </p:nvSpPr>
        <p:spPr>
          <a:xfrm>
            <a:off x="1154955" y="4257675"/>
            <a:ext cx="8825658" cy="1727489"/>
          </a:xfrm>
        </p:spPr>
        <p:txBody>
          <a:bodyPr>
            <a:noAutofit/>
          </a:bodyPr>
          <a:lstStyle/>
          <a:p>
            <a:pPr algn="ctr"/>
            <a:r>
              <a:rPr lang="ar-IQ" sz="2800" b="1" dirty="0"/>
              <a:t>مدرس المادة: </a:t>
            </a:r>
            <a:r>
              <a:rPr lang="ku-Arab-IQ" sz="2800" b="1" dirty="0"/>
              <a:t>د.هاوژین محمود عزیز</a:t>
            </a:r>
            <a:endParaRPr lang="en-GB" sz="2800" b="1" dirty="0"/>
          </a:p>
          <a:p>
            <a:pPr algn="ctr"/>
            <a:r>
              <a:rPr lang="en-GB" sz="2800" dirty="0"/>
              <a:t>2022-2023</a:t>
            </a:r>
          </a:p>
          <a:p>
            <a:pPr algn="ctr"/>
            <a:br>
              <a:rPr lang="en-GB" sz="2800" dirty="0"/>
            </a:br>
            <a:endParaRPr lang="en-US" sz="2800" dirty="0"/>
          </a:p>
        </p:txBody>
      </p:sp>
    </p:spTree>
    <p:extLst>
      <p:ext uri="{BB962C8B-B14F-4D97-AF65-F5344CB8AC3E}">
        <p14:creationId xmlns:p14="http://schemas.microsoft.com/office/powerpoint/2010/main" val="377240272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F24A9-8965-DC40-8D7D-AC96D36D1669}"/>
              </a:ext>
            </a:extLst>
          </p:cNvPr>
          <p:cNvSpPr>
            <a:spLocks noGrp="1"/>
          </p:cNvSpPr>
          <p:nvPr>
            <p:ph type="title"/>
          </p:nvPr>
        </p:nvSpPr>
        <p:spPr>
          <a:xfrm>
            <a:off x="1154954" y="838200"/>
            <a:ext cx="8761413" cy="842432"/>
          </a:xfrm>
          <a:solidFill>
            <a:schemeClr val="accent5">
              <a:lumMod val="60000"/>
              <a:lumOff val="40000"/>
              <a:alpha val="41229"/>
            </a:schemeClr>
          </a:solidFill>
        </p:spPr>
        <p:txBody>
          <a:bodyPr>
            <a:normAutofit fontScale="90000"/>
          </a:bodyPr>
          <a:lstStyle/>
          <a:p>
            <a:pPr algn="r"/>
            <a:r>
              <a:rPr lang="ar-SA" sz="3200" b="1" dirty="0"/>
              <a:t>علاقته بعلم نفس النمو:</a:t>
            </a:r>
            <a:br>
              <a:rPr lang="en-GB" sz="3200" dirty="0"/>
            </a:br>
            <a:endParaRPr lang="en-US" sz="3200" dirty="0"/>
          </a:p>
        </p:txBody>
      </p:sp>
      <p:sp>
        <p:nvSpPr>
          <p:cNvPr id="3" name="Content Placeholder 2">
            <a:extLst>
              <a:ext uri="{FF2B5EF4-FFF2-40B4-BE49-F238E27FC236}">
                <a16:creationId xmlns:a16="http://schemas.microsoft.com/office/drawing/2014/main" id="{76099E9B-5DF1-D444-8A18-F53961949AD7}"/>
              </a:ext>
            </a:extLst>
          </p:cNvPr>
          <p:cNvSpPr>
            <a:spLocks noGrp="1"/>
          </p:cNvSpPr>
          <p:nvPr>
            <p:ph idx="1"/>
          </p:nvPr>
        </p:nvSpPr>
        <p:spPr>
          <a:solidFill>
            <a:srgbClr val="FFC000">
              <a:alpha val="15000"/>
            </a:srgbClr>
          </a:solidFill>
        </p:spPr>
        <p:txBody>
          <a:bodyPr>
            <a:normAutofit/>
          </a:bodyPr>
          <a:lstStyle/>
          <a:p>
            <a:pPr algn="just" rtl="1"/>
            <a:r>
              <a:rPr lang="ar-SA" sz="2800" dirty="0"/>
              <a:t>يهتم علم نفس النمو بدراسة التغييرات التي تطرأ على السلوك الإنساني في مختلف مراحل الحياة ويشترك العلمان (التربوي والنمو) بدراسة مرحلتي الطفولة والمراهقة تربويًا وإنمائيًا، حيث أسهم علم النفس التربوي في تطوير ميدان علم نفس النمو من خلال الأبحاث في مجالات النمو المعرفي والانفعالي وميدان التعلم الاجتماعي.</a:t>
            </a:r>
            <a:endParaRPr lang="en-GB" sz="2800" dirty="0"/>
          </a:p>
          <a:p>
            <a:pPr algn="just"/>
            <a:endParaRPr lang="en-US" sz="2800" dirty="0"/>
          </a:p>
        </p:txBody>
      </p:sp>
    </p:spTree>
    <p:extLst>
      <p:ext uri="{BB962C8B-B14F-4D97-AF65-F5344CB8AC3E}">
        <p14:creationId xmlns:p14="http://schemas.microsoft.com/office/powerpoint/2010/main" val="35738141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9D356-BB3B-7348-B2A3-CE89F9F56806}"/>
              </a:ext>
            </a:extLst>
          </p:cNvPr>
          <p:cNvSpPr>
            <a:spLocks noGrp="1"/>
          </p:cNvSpPr>
          <p:nvPr>
            <p:ph type="title"/>
          </p:nvPr>
        </p:nvSpPr>
        <p:spPr>
          <a:solidFill>
            <a:schemeClr val="accent4">
              <a:lumMod val="60000"/>
              <a:lumOff val="40000"/>
            </a:schemeClr>
          </a:solidFill>
        </p:spPr>
        <p:txBody>
          <a:bodyPr>
            <a:normAutofit fontScale="90000"/>
          </a:bodyPr>
          <a:lstStyle/>
          <a:p>
            <a:pPr algn="r"/>
            <a:r>
              <a:rPr lang="ar-SA" b="1" dirty="0"/>
              <a:t>علاقته بعلم النفس التجريبي:</a:t>
            </a:r>
            <a:br>
              <a:rPr lang="en-GB" dirty="0"/>
            </a:br>
            <a:endParaRPr lang="en-US" dirty="0"/>
          </a:p>
        </p:txBody>
      </p:sp>
      <p:sp>
        <p:nvSpPr>
          <p:cNvPr id="3" name="Content Placeholder 2">
            <a:extLst>
              <a:ext uri="{FF2B5EF4-FFF2-40B4-BE49-F238E27FC236}">
                <a16:creationId xmlns:a16="http://schemas.microsoft.com/office/drawing/2014/main" id="{3F8E81D9-593A-6648-AEA5-0B48DC61661A}"/>
              </a:ext>
            </a:extLst>
          </p:cNvPr>
          <p:cNvSpPr>
            <a:spLocks noGrp="1"/>
          </p:cNvSpPr>
          <p:nvPr>
            <p:ph idx="1"/>
          </p:nvPr>
        </p:nvSpPr>
        <p:spPr>
          <a:solidFill>
            <a:srgbClr val="FFC000">
              <a:alpha val="31622"/>
            </a:srgbClr>
          </a:solidFill>
        </p:spPr>
        <p:txBody>
          <a:bodyPr>
            <a:normAutofit/>
          </a:bodyPr>
          <a:lstStyle/>
          <a:p>
            <a:pPr algn="r" rtl="1"/>
            <a:r>
              <a:rPr lang="ar-SA" sz="2800" dirty="0"/>
              <a:t>يهتم علم النفس التجريبي بدراسة المشكلات المرتبطة بالظواهر النفسية البسيطة ومن بين تلك المشكلات مشكلات التربية حيث قدم هذا العلم حلولا لمشكلات التعلم المدرسي مثل التعليم المبرمج والوسائل التعليمية ومساهمته أيضا في تفسير كثير من ظواهر التعلم المدرسي إلا أن الإسهام الأكبر لعلم النفس التجريبي يتمثل في تنمية الاتجاهات العلمية والتجريبية عند المهتمين بمشكلات التربية.</a:t>
            </a:r>
            <a:endParaRPr lang="en-GB" sz="2800" dirty="0"/>
          </a:p>
          <a:p>
            <a:pPr algn="r"/>
            <a:endParaRPr lang="en-US" sz="2800" dirty="0"/>
          </a:p>
        </p:txBody>
      </p:sp>
    </p:spTree>
    <p:extLst>
      <p:ext uri="{BB962C8B-B14F-4D97-AF65-F5344CB8AC3E}">
        <p14:creationId xmlns:p14="http://schemas.microsoft.com/office/powerpoint/2010/main" val="101978672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C39F3-368B-D94C-9E7C-E3DEAB35830E}"/>
              </a:ext>
            </a:extLst>
          </p:cNvPr>
          <p:cNvSpPr>
            <a:spLocks noGrp="1"/>
          </p:cNvSpPr>
          <p:nvPr>
            <p:ph type="title"/>
          </p:nvPr>
        </p:nvSpPr>
        <p:spPr>
          <a:solidFill>
            <a:srgbClr val="FFFF00">
              <a:alpha val="44892"/>
            </a:srgbClr>
          </a:solidFill>
        </p:spPr>
        <p:txBody>
          <a:bodyPr/>
          <a:lstStyle/>
          <a:p>
            <a:pPr algn="r"/>
            <a:r>
              <a:rPr lang="ar-SA" sz="3200" b="1" dirty="0"/>
              <a:t>علاقته بالقياس النفسي:</a:t>
            </a:r>
            <a:br>
              <a:rPr lang="en-GB" sz="3200" dirty="0"/>
            </a:br>
            <a:endParaRPr lang="en-US" sz="3200" dirty="0"/>
          </a:p>
        </p:txBody>
      </p:sp>
      <p:sp>
        <p:nvSpPr>
          <p:cNvPr id="3" name="Content Placeholder 2">
            <a:extLst>
              <a:ext uri="{FF2B5EF4-FFF2-40B4-BE49-F238E27FC236}">
                <a16:creationId xmlns:a16="http://schemas.microsoft.com/office/drawing/2014/main" id="{F4FB823B-017A-2A4B-99CE-5A153743284D}"/>
              </a:ext>
            </a:extLst>
          </p:cNvPr>
          <p:cNvSpPr>
            <a:spLocks noGrp="1"/>
          </p:cNvSpPr>
          <p:nvPr>
            <p:ph idx="1"/>
          </p:nvPr>
        </p:nvSpPr>
        <p:spPr>
          <a:solidFill>
            <a:srgbClr val="FFC000">
              <a:alpha val="33000"/>
            </a:srgbClr>
          </a:solidFill>
        </p:spPr>
        <p:txBody>
          <a:bodyPr>
            <a:normAutofit/>
          </a:bodyPr>
          <a:lstStyle/>
          <a:p>
            <a:pPr algn="just" rtl="1"/>
            <a:r>
              <a:rPr lang="ar-SA" sz="2800" dirty="0"/>
              <a:t>لقد أسهم هذا العلم في تحديد ميدان علم النفس التربوي خاصة مع نشأة حركة قياس الذكاء والقدرات العقلية وسمات الشخصية ولقد ظهرت كثير من الاختبارات المارية والتحصيلية والتي تزيد من دقة العملية التربوية كونها تعطي قياسًا كميًا محددًا وواضحًا لأداء الفرد كما أنه قد ابتكر طرقًا تستطيع قياس بعض جوانب السلوك المعرفي (كالتفكير والابتكار) بالإضافة الى قياس جوانب السلوك المزاجي والانفعالي والاجتماعي.</a:t>
            </a:r>
            <a:endParaRPr lang="en-GB" sz="2800" dirty="0"/>
          </a:p>
          <a:p>
            <a:pPr algn="just"/>
            <a:endParaRPr lang="en-US" sz="2800" dirty="0"/>
          </a:p>
        </p:txBody>
      </p:sp>
    </p:spTree>
    <p:extLst>
      <p:ext uri="{BB962C8B-B14F-4D97-AF65-F5344CB8AC3E}">
        <p14:creationId xmlns:p14="http://schemas.microsoft.com/office/powerpoint/2010/main" val="69677673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8FBD8-A2E2-3A46-89BE-0FCEF2829DAB}"/>
              </a:ext>
            </a:extLst>
          </p:cNvPr>
          <p:cNvSpPr>
            <a:spLocks noGrp="1"/>
          </p:cNvSpPr>
          <p:nvPr>
            <p:ph type="title"/>
          </p:nvPr>
        </p:nvSpPr>
        <p:spPr>
          <a:solidFill>
            <a:schemeClr val="accent4">
              <a:lumMod val="60000"/>
              <a:lumOff val="40000"/>
            </a:schemeClr>
          </a:solidFill>
        </p:spPr>
        <p:txBody>
          <a:bodyPr/>
          <a:lstStyle/>
          <a:p>
            <a:pPr algn="r"/>
            <a:r>
              <a:rPr lang="ar-SA" sz="3200" b="1" dirty="0"/>
              <a:t>علاقته بعلم النفس العلاجي:</a:t>
            </a:r>
            <a:br>
              <a:rPr lang="en-GB" sz="3200" dirty="0"/>
            </a:br>
            <a:endParaRPr lang="en-US" sz="3200" dirty="0"/>
          </a:p>
        </p:txBody>
      </p:sp>
      <p:sp>
        <p:nvSpPr>
          <p:cNvPr id="3" name="Content Placeholder 2">
            <a:extLst>
              <a:ext uri="{FF2B5EF4-FFF2-40B4-BE49-F238E27FC236}">
                <a16:creationId xmlns:a16="http://schemas.microsoft.com/office/drawing/2014/main" id="{87823914-2D1B-EB47-A53B-17693662E01D}"/>
              </a:ext>
            </a:extLst>
          </p:cNvPr>
          <p:cNvSpPr>
            <a:spLocks noGrp="1"/>
          </p:cNvSpPr>
          <p:nvPr>
            <p:ph idx="1"/>
          </p:nvPr>
        </p:nvSpPr>
        <p:spPr>
          <a:solidFill>
            <a:srgbClr val="FFFF00">
              <a:alpha val="34246"/>
            </a:srgbClr>
          </a:solidFill>
        </p:spPr>
        <p:txBody>
          <a:bodyPr>
            <a:normAutofit/>
          </a:bodyPr>
          <a:lstStyle/>
          <a:p>
            <a:pPr algn="just" rtl="1"/>
            <a:r>
              <a:rPr lang="ar-SA" sz="2800" dirty="0"/>
              <a:t>لقد أسهم هذا العلم في فهم مشكلات وصعوبات السلوك الإنساني في المواقف التربوية سواء كانت تتصل بسلوك التلاميذ أنفسهم او سلوك الراشدين الذين يتعاملون معهم وخاصة المعلمين كون هذا العلم يهتم بجمع ملاحظات عن سلوك الأفراد الذين يتلقون مساعدات فردية بسبب الصعوبات الانفعالية.</a:t>
            </a:r>
            <a:endParaRPr lang="en-GB" sz="2800" dirty="0"/>
          </a:p>
          <a:p>
            <a:pPr algn="just"/>
            <a:endParaRPr lang="en-US" sz="2800" dirty="0"/>
          </a:p>
        </p:txBody>
      </p:sp>
    </p:spTree>
    <p:extLst>
      <p:ext uri="{BB962C8B-B14F-4D97-AF65-F5344CB8AC3E}">
        <p14:creationId xmlns:p14="http://schemas.microsoft.com/office/powerpoint/2010/main" val="19719850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8D7AB-8004-8745-B3A8-2B3CC92C48C6}"/>
              </a:ext>
            </a:extLst>
          </p:cNvPr>
          <p:cNvSpPr>
            <a:spLocks noGrp="1"/>
          </p:cNvSpPr>
          <p:nvPr>
            <p:ph type="title"/>
          </p:nvPr>
        </p:nvSpPr>
        <p:spPr>
          <a:solidFill>
            <a:schemeClr val="accent5">
              <a:lumMod val="40000"/>
              <a:lumOff val="60000"/>
            </a:schemeClr>
          </a:solidFill>
        </p:spPr>
        <p:txBody>
          <a:bodyPr/>
          <a:lstStyle/>
          <a:p>
            <a:pPr algn="r"/>
            <a:r>
              <a:rPr lang="ar-SA" sz="3200" b="1" dirty="0"/>
              <a:t>علاقته بعلم النفس الاجتماعي:</a:t>
            </a:r>
            <a:br>
              <a:rPr lang="en-GB" sz="3200" dirty="0"/>
            </a:br>
            <a:endParaRPr lang="en-US" sz="3200" dirty="0"/>
          </a:p>
        </p:txBody>
      </p:sp>
      <p:sp>
        <p:nvSpPr>
          <p:cNvPr id="3" name="Content Placeholder 2">
            <a:extLst>
              <a:ext uri="{FF2B5EF4-FFF2-40B4-BE49-F238E27FC236}">
                <a16:creationId xmlns:a16="http://schemas.microsoft.com/office/drawing/2014/main" id="{893A3610-9EDF-5948-9B00-623A738B6C76}"/>
              </a:ext>
            </a:extLst>
          </p:cNvPr>
          <p:cNvSpPr>
            <a:spLocks noGrp="1"/>
          </p:cNvSpPr>
          <p:nvPr>
            <p:ph idx="1"/>
          </p:nvPr>
        </p:nvSpPr>
        <p:spPr>
          <a:solidFill>
            <a:srgbClr val="FFC000">
              <a:alpha val="41000"/>
            </a:srgbClr>
          </a:solidFill>
        </p:spPr>
        <p:txBody>
          <a:bodyPr>
            <a:noAutofit/>
          </a:bodyPr>
          <a:lstStyle/>
          <a:p>
            <a:pPr algn="just" rtl="1"/>
            <a:r>
              <a:rPr lang="ar-SA" sz="2800" dirty="0"/>
              <a:t>يفيد علم النفس الاجتماعي في فهم طبيعة العلاقات الاجتماعية التي تربط الأفراد يبعضهم ويساعد في فهم مبادئ السلوك الجماعي وباعتبار ان هناك علاقات اجتماعية تربط الطالب بزملائه وتربطه بالأسرة وبالمجتمع وتربطه أيضًا بالمعلم فإن علم النفس التربوي وعلم النفس الاجتماعي يشتركان في حل المشكلات الاجتماعية والتربوية الناتجة عن العلاقات الاجتماعية بين الطالب وغيره في البيئة المدرسية والبيئة الاجتماعية ويستثيران جوانب التفاعل الاجتماعي بين عناصر العملية التربوية في تطوير قدرات الطالب الأكاديمية والاجتماعية.</a:t>
            </a:r>
            <a:endParaRPr lang="en-GB" sz="2800" dirty="0"/>
          </a:p>
          <a:p>
            <a:pPr algn="just"/>
            <a:endParaRPr lang="en-US" sz="2800" dirty="0"/>
          </a:p>
        </p:txBody>
      </p:sp>
    </p:spTree>
    <p:extLst>
      <p:ext uri="{BB962C8B-B14F-4D97-AF65-F5344CB8AC3E}">
        <p14:creationId xmlns:p14="http://schemas.microsoft.com/office/powerpoint/2010/main" val="344052906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397CC-666E-2D4B-9143-8A8A35F254F9}"/>
              </a:ext>
            </a:extLst>
          </p:cNvPr>
          <p:cNvSpPr>
            <a:spLocks noGrp="1"/>
          </p:cNvSpPr>
          <p:nvPr>
            <p:ph type="title"/>
          </p:nvPr>
        </p:nvSpPr>
        <p:spPr>
          <a:solidFill>
            <a:schemeClr val="accent1">
              <a:lumMod val="40000"/>
              <a:lumOff val="60000"/>
            </a:schemeClr>
          </a:solidFill>
        </p:spPr>
        <p:txBody>
          <a:bodyPr>
            <a:normAutofit fontScale="90000"/>
          </a:bodyPr>
          <a:lstStyle/>
          <a:p>
            <a:pPr algn="r"/>
            <a:r>
              <a:rPr lang="ar-SA" b="1" dirty="0"/>
              <a:t>علاقته  بالتربية الخاصة:</a:t>
            </a:r>
            <a:br>
              <a:rPr lang="en-GB" dirty="0"/>
            </a:br>
            <a:endParaRPr lang="en-US" dirty="0"/>
          </a:p>
        </p:txBody>
      </p:sp>
      <p:sp>
        <p:nvSpPr>
          <p:cNvPr id="3" name="Content Placeholder 2">
            <a:extLst>
              <a:ext uri="{FF2B5EF4-FFF2-40B4-BE49-F238E27FC236}">
                <a16:creationId xmlns:a16="http://schemas.microsoft.com/office/drawing/2014/main" id="{EDFDDCE0-0178-CE4C-805B-43189EFDEC09}"/>
              </a:ext>
            </a:extLst>
          </p:cNvPr>
          <p:cNvSpPr>
            <a:spLocks noGrp="1"/>
          </p:cNvSpPr>
          <p:nvPr>
            <p:ph idx="1"/>
          </p:nvPr>
        </p:nvSpPr>
        <p:spPr>
          <a:solidFill>
            <a:srgbClr val="FF85FF">
              <a:alpha val="19000"/>
            </a:srgbClr>
          </a:solidFill>
        </p:spPr>
        <p:txBody>
          <a:bodyPr>
            <a:normAutofit/>
          </a:bodyPr>
          <a:lstStyle/>
          <a:p>
            <a:pPr algn="just" rtl="1"/>
            <a:r>
              <a:rPr lang="ar-SA" sz="2800" dirty="0"/>
              <a:t>يهتم ميدان التربية الخاصة بالأفراد الذين يختلفون عن الأفراد العاديين في المجتمع سواء كانوا موهوبين أو لا، ويمكن تعريفها بأنها: "هي كل البرامج التربوية المتخصصة التي تتناسب مع ذوي الحاجات الخاصة بحيث يمكن تقديم هذه البرامج التربوية الى فئات الافراد غير العاديين، </a:t>
            </a:r>
            <a:r>
              <a:rPr lang="ar-SA" sz="2800" dirty="0" err="1"/>
              <a:t>مثل:الموهبة</a:t>
            </a:r>
            <a:r>
              <a:rPr lang="ar-SA" sz="2800" dirty="0"/>
              <a:t>، الاعاقة العقلية، والاعاقة السمعية والبصرية، صعوبات التعلم، الاعاقة الجسمية والصحية" وذلك من أجل مساعدتهم على تحقيق ذواتهم وتنمية قدراتهم الى أقصى حد.</a:t>
            </a:r>
            <a:endParaRPr lang="en-GB" sz="2800" dirty="0"/>
          </a:p>
          <a:p>
            <a:pPr algn="just"/>
            <a:endParaRPr lang="en-US" sz="2800" dirty="0"/>
          </a:p>
        </p:txBody>
      </p:sp>
    </p:spTree>
    <p:extLst>
      <p:ext uri="{BB962C8B-B14F-4D97-AF65-F5344CB8AC3E}">
        <p14:creationId xmlns:p14="http://schemas.microsoft.com/office/powerpoint/2010/main" val="12159115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7DF16-CD7D-374A-A652-0F59F8260B07}"/>
              </a:ext>
            </a:extLst>
          </p:cNvPr>
          <p:cNvSpPr>
            <a:spLocks noGrp="1"/>
          </p:cNvSpPr>
          <p:nvPr>
            <p:ph type="title"/>
          </p:nvPr>
        </p:nvSpPr>
        <p:spPr>
          <a:xfrm>
            <a:off x="1175512" y="870132"/>
            <a:ext cx="9792208" cy="1527078"/>
          </a:xfrm>
          <a:solidFill>
            <a:srgbClr val="92D050"/>
          </a:solidFill>
        </p:spPr>
        <p:txBody>
          <a:bodyPr>
            <a:normAutofit/>
          </a:bodyPr>
          <a:lstStyle/>
          <a:p>
            <a:pPr algn="ctr"/>
            <a:r>
              <a:rPr lang="ar-IQ" b="1" dirty="0"/>
              <a:t>مقدمة في علم النفس التربوي: </a:t>
            </a:r>
            <a:br>
              <a:rPr lang="en-GB" dirty="0"/>
            </a:br>
            <a:endParaRPr lang="en-US" dirty="0"/>
          </a:p>
        </p:txBody>
      </p:sp>
      <p:sp>
        <p:nvSpPr>
          <p:cNvPr id="3" name="Content Placeholder 2">
            <a:extLst>
              <a:ext uri="{FF2B5EF4-FFF2-40B4-BE49-F238E27FC236}">
                <a16:creationId xmlns:a16="http://schemas.microsoft.com/office/drawing/2014/main" id="{462FBC62-E193-9F45-9921-E723EAD3E1F9}"/>
              </a:ext>
            </a:extLst>
          </p:cNvPr>
          <p:cNvSpPr>
            <a:spLocks noGrp="1"/>
          </p:cNvSpPr>
          <p:nvPr>
            <p:ph idx="1"/>
          </p:nvPr>
        </p:nvSpPr>
        <p:spPr>
          <a:xfrm>
            <a:off x="685800" y="2557849"/>
            <a:ext cx="10281920" cy="3407862"/>
          </a:xfrm>
          <a:solidFill>
            <a:schemeClr val="accent1">
              <a:lumMod val="20000"/>
              <a:lumOff val="80000"/>
            </a:schemeClr>
          </a:solidFill>
        </p:spPr>
        <p:txBody>
          <a:bodyPr>
            <a:normAutofit/>
          </a:bodyPr>
          <a:lstStyle/>
          <a:p>
            <a:pPr algn="just" rtl="1"/>
            <a:r>
              <a:rPr lang="ar-SA" sz="2800" dirty="0"/>
              <a:t>ظهر علم النفس التربوي كعلم تجريبي مستقل عن الفلسفة في الربع الأخير من القرن التاسع عشر على يد ادوارد </a:t>
            </a:r>
            <a:r>
              <a:rPr lang="ar-SA" sz="2800" dirty="0" err="1"/>
              <a:t>ثورندايك</a:t>
            </a:r>
            <a:r>
              <a:rPr lang="ar-SA" sz="2800" dirty="0"/>
              <a:t> الذي قضى عمره المهني أستاذا لهذا العلم في كلية المعلمين بجامعة كولومبيا من عام 1889حتى عام1949 والف اول كتاب فيه عام1915.</a:t>
            </a:r>
            <a:endParaRPr lang="en-GB" sz="2800" dirty="0"/>
          </a:p>
          <a:p>
            <a:pPr algn="just" rtl="1"/>
            <a:endParaRPr lang="en-GB" sz="2800" dirty="0"/>
          </a:p>
          <a:p>
            <a:pPr marL="0" indent="0" algn="just" rtl="1">
              <a:buNone/>
            </a:pPr>
            <a:endParaRPr lang="en-US" sz="2800" dirty="0"/>
          </a:p>
        </p:txBody>
      </p:sp>
    </p:spTree>
    <p:extLst>
      <p:ext uri="{BB962C8B-B14F-4D97-AF65-F5344CB8AC3E}">
        <p14:creationId xmlns:p14="http://schemas.microsoft.com/office/powerpoint/2010/main" val="9218159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1D41E-C273-DB41-A9DF-07E336420DD5}"/>
              </a:ext>
            </a:extLst>
          </p:cNvPr>
          <p:cNvSpPr>
            <a:spLocks noGrp="1"/>
          </p:cNvSpPr>
          <p:nvPr>
            <p:ph type="title"/>
          </p:nvPr>
        </p:nvSpPr>
        <p:spPr>
          <a:xfrm>
            <a:off x="833437" y="500064"/>
            <a:ext cx="10291763" cy="1985962"/>
          </a:xfrm>
          <a:gradFill>
            <a:gsLst>
              <a:gs pos="0">
                <a:srgbClr val="FFC000"/>
              </a:gs>
              <a:gs pos="77000">
                <a:schemeClr val="bg2">
                  <a:tint val="100000"/>
                  <a:shade val="73000"/>
                  <a:satMod val="155000"/>
                </a:schemeClr>
              </a:gs>
              <a:gs pos="100000">
                <a:schemeClr val="bg2">
                  <a:tint val="100000"/>
                  <a:shade val="67000"/>
                  <a:satMod val="145000"/>
                </a:schemeClr>
              </a:gs>
            </a:gsLst>
            <a:lin ang="5400000" scaled="0"/>
          </a:gradFill>
        </p:spPr>
        <p:txBody>
          <a:bodyPr>
            <a:noAutofit/>
          </a:bodyPr>
          <a:lstStyle/>
          <a:p>
            <a:pPr algn="just" rtl="1"/>
            <a:r>
              <a:rPr lang="ar-SA" sz="2800" dirty="0"/>
              <a:t>-بدأ هذا العلم في اتخاذ صورة واضحة في عام 1920.</a:t>
            </a:r>
            <a:br>
              <a:rPr lang="ar-SA" sz="2800" dirty="0"/>
            </a:br>
            <a:br>
              <a:rPr lang="ar-SA" sz="2800" dirty="0"/>
            </a:br>
            <a:endParaRPr lang="en-US" sz="2800" dirty="0"/>
          </a:p>
        </p:txBody>
      </p:sp>
      <p:sp>
        <p:nvSpPr>
          <p:cNvPr id="3" name="Content Placeholder 2">
            <a:extLst>
              <a:ext uri="{FF2B5EF4-FFF2-40B4-BE49-F238E27FC236}">
                <a16:creationId xmlns:a16="http://schemas.microsoft.com/office/drawing/2014/main" id="{0E6F1242-4E1A-1645-899B-051545664B8C}"/>
              </a:ext>
            </a:extLst>
          </p:cNvPr>
          <p:cNvSpPr>
            <a:spLocks noGrp="1"/>
          </p:cNvSpPr>
          <p:nvPr>
            <p:ph idx="1"/>
          </p:nvPr>
        </p:nvSpPr>
        <p:spPr>
          <a:xfrm>
            <a:off x="671513" y="3314700"/>
            <a:ext cx="11029950" cy="3043236"/>
          </a:xfrm>
          <a:gradFill>
            <a:gsLst>
              <a:gs pos="0">
                <a:schemeClr val="accent1">
                  <a:lumMod val="40000"/>
                  <a:lumOff val="60000"/>
                </a:schemeClr>
              </a:gs>
              <a:gs pos="77000">
                <a:schemeClr val="bg2">
                  <a:tint val="100000"/>
                  <a:shade val="73000"/>
                  <a:satMod val="155000"/>
                </a:schemeClr>
              </a:gs>
              <a:gs pos="100000">
                <a:schemeClr val="bg2">
                  <a:tint val="100000"/>
                  <a:shade val="67000"/>
                  <a:satMod val="145000"/>
                </a:schemeClr>
              </a:gs>
            </a:gsLst>
            <a:lin ang="5400000" scaled="0"/>
          </a:gradFill>
        </p:spPr>
        <p:txBody>
          <a:bodyPr>
            <a:noAutofit/>
          </a:bodyPr>
          <a:lstStyle/>
          <a:p>
            <a:pPr algn="just" rtl="1"/>
            <a:r>
              <a:rPr lang="ar-SA" sz="3200" dirty="0"/>
              <a:t>ثم تتابعت الاهتمامات والمؤلفات والبحوث الاكاديمية حول هذا العلم وانشئت المعامل والمختبرات الخاصة به وظهرت الآلات المتخصصة لمعالجة موضوعاته وعقدت المؤتمرات العلمية التي أسهمت في تحديد طبيعته الى ان اصبح هذا العلم من المقررات الأساسية اللازمة لتدريب المعلمين في كليات ومعاهد التربية بمختلف أنواعها ومستوياتها.</a:t>
            </a:r>
            <a:endParaRPr lang="en-US" sz="3200" dirty="0"/>
          </a:p>
        </p:txBody>
      </p:sp>
    </p:spTree>
    <p:extLst>
      <p:ext uri="{BB962C8B-B14F-4D97-AF65-F5344CB8AC3E}">
        <p14:creationId xmlns:p14="http://schemas.microsoft.com/office/powerpoint/2010/main" val="215806310"/>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37A61-6CF8-5144-9CAD-73C04867D061}"/>
              </a:ext>
            </a:extLst>
          </p:cNvPr>
          <p:cNvSpPr>
            <a:spLocks noGrp="1"/>
          </p:cNvSpPr>
          <p:nvPr>
            <p:ph type="title"/>
          </p:nvPr>
        </p:nvSpPr>
        <p:spPr>
          <a:gradFill flip="none" rotWithShape="1">
            <a:gsLst>
              <a:gs pos="0">
                <a:srgbClr val="FF0000"/>
              </a:gs>
              <a:gs pos="19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p:spPr>
        <p:txBody>
          <a:bodyPr>
            <a:noAutofit/>
          </a:bodyPr>
          <a:lstStyle/>
          <a:p>
            <a:pPr marL="685800" indent="-685800" algn="just" rtl="1">
              <a:buFont typeface="Arial" panose="020B0604020202020204" pitchFamily="34" charset="0"/>
              <a:buChar char="•"/>
            </a:pPr>
            <a:r>
              <a:rPr lang="ar-SA" sz="3200" dirty="0"/>
              <a:t>يعتبر الفيلسوفين الأمريكيين جون ديوي و وليام جيمس من بين اهم المفكرين الذين كان لهم الأثر الكبير في ظهور علم النفس التربوي.</a:t>
            </a:r>
            <a:endParaRPr lang="en-US" sz="3200" dirty="0"/>
          </a:p>
        </p:txBody>
      </p:sp>
      <p:sp>
        <p:nvSpPr>
          <p:cNvPr id="3" name="Content Placeholder 2">
            <a:extLst>
              <a:ext uri="{FF2B5EF4-FFF2-40B4-BE49-F238E27FC236}">
                <a16:creationId xmlns:a16="http://schemas.microsoft.com/office/drawing/2014/main" id="{077601EF-68AA-AE44-91F0-1D9BF1E88AB5}"/>
              </a:ext>
            </a:extLst>
          </p:cNvPr>
          <p:cNvSpPr>
            <a:spLocks noGrp="1"/>
          </p:cNvSpPr>
          <p:nvPr>
            <p:ph idx="1"/>
          </p:nvPr>
        </p:nvSpPr>
        <p:sp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txBody>
          <a:bodyPr>
            <a:normAutofit/>
          </a:bodyPr>
          <a:lstStyle/>
          <a:p>
            <a:pPr algn="just" rtl="1"/>
            <a:r>
              <a:rPr lang="ar-SA" sz="2800" dirty="0"/>
              <a:t>حيث حدثت خطوات كبيرة في سبيل التقدم العلمي المرتبط لأسس النفسية للتربية على يديهما.</a:t>
            </a:r>
            <a:endParaRPr lang="en-GB" sz="2800" dirty="0"/>
          </a:p>
          <a:p>
            <a:pPr marL="0" indent="0" algn="just" rtl="1">
              <a:buNone/>
            </a:pPr>
            <a:r>
              <a:rPr lang="ar-IQ" sz="2800" b="1" dirty="0"/>
              <a:t> </a:t>
            </a:r>
            <a:endParaRPr lang="en-GB" sz="2800" dirty="0"/>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endParaRPr lang="en-US" sz="2800" dirty="0"/>
          </a:p>
        </p:txBody>
      </p:sp>
    </p:spTree>
    <p:extLst>
      <p:ext uri="{BB962C8B-B14F-4D97-AF65-F5344CB8AC3E}">
        <p14:creationId xmlns:p14="http://schemas.microsoft.com/office/powerpoint/2010/main" val="1128512940"/>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08BCF-4078-934F-B336-1336E760553B}"/>
              </a:ext>
            </a:extLst>
          </p:cNvPr>
          <p:cNvSpPr>
            <a:spLocks noGrp="1"/>
          </p:cNvSpPr>
          <p:nvPr>
            <p:ph type="title"/>
          </p:nvPr>
        </p:nvSpPr>
        <p: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p:spPr>
        <p:txBody>
          <a:bodyPr>
            <a:normAutofit fontScale="90000"/>
          </a:bodyPr>
          <a:lstStyle/>
          <a:p>
            <a:pPr algn="r"/>
            <a:r>
              <a:rPr lang="ar-IQ" b="1" dirty="0"/>
              <a:t>تعريف علم النفس التربوي: </a:t>
            </a:r>
            <a:br>
              <a:rPr lang="en-GB" dirty="0"/>
            </a:br>
            <a:endParaRPr lang="en-US" dirty="0"/>
          </a:p>
        </p:txBody>
      </p:sp>
      <p:sp>
        <p:nvSpPr>
          <p:cNvPr id="3" name="Content Placeholder 2">
            <a:extLst>
              <a:ext uri="{FF2B5EF4-FFF2-40B4-BE49-F238E27FC236}">
                <a16:creationId xmlns:a16="http://schemas.microsoft.com/office/drawing/2014/main" id="{9AC6F3B1-DF3C-044A-9D15-6898361030F5}"/>
              </a:ext>
            </a:extLst>
          </p:cNvPr>
          <p:cNvSpPr>
            <a:spLocks noGrp="1"/>
          </p:cNvSpPr>
          <p:nvPr>
            <p:ph idx="1"/>
          </p:nvPr>
        </p:nvSpPr>
        <p:spPr>
          <a:xfrm>
            <a:off x="671513" y="2103120"/>
            <a:ext cx="10453687" cy="3931920"/>
          </a:xfr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p:spPr>
        <p:txBody>
          <a:bodyPr>
            <a:normAutofit/>
          </a:bodyPr>
          <a:lstStyle/>
          <a:p>
            <a:pPr algn="just" rtl="1"/>
            <a:r>
              <a:rPr lang="ar-SA" sz="2800" dirty="0"/>
              <a:t>علم النفس التربوي هو</a:t>
            </a:r>
            <a:r>
              <a:rPr lang="en-GB" sz="2800" dirty="0"/>
              <a:t>:</a:t>
            </a:r>
          </a:p>
          <a:p>
            <a:pPr marL="0" indent="0" algn="just" rtl="1">
              <a:buNone/>
            </a:pPr>
            <a:r>
              <a:rPr lang="ar-SA" sz="2800" dirty="0"/>
              <a:t> الدراسة المنظمة للسلوك الإنساني و عملياته العقلية و الانفعالية و الشعورية و الأنشطة الجسمية ذات العلاقة في المواقف التربوية الهادفة لمساعدة الفرد على النمو السوي المتكامل من النواحي العقلية و الجسمية و الاجتماعية، ليصبح قادرا على التكيف مع نفسه و ما يحيط به</a:t>
            </a:r>
            <a:r>
              <a:rPr lang="en-GB" sz="2800" dirty="0"/>
              <a:t>.</a:t>
            </a:r>
          </a:p>
          <a:p>
            <a:pPr algn="just"/>
            <a:endParaRPr lang="en-US" sz="2800" dirty="0"/>
          </a:p>
        </p:txBody>
      </p:sp>
    </p:spTree>
    <p:extLst>
      <p:ext uri="{BB962C8B-B14F-4D97-AF65-F5344CB8AC3E}">
        <p14:creationId xmlns:p14="http://schemas.microsoft.com/office/powerpoint/2010/main" val="294384151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1"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1D4B3-EC0B-A248-9F86-15D8FF071E68}"/>
              </a:ext>
            </a:extLst>
          </p:cNvPr>
          <p:cNvSpPr>
            <a:spLocks noGrp="1"/>
          </p:cNvSpPr>
          <p:nvPr>
            <p:ph type="title"/>
          </p:nvPr>
        </p:nvSpPr>
        <p:spPr>
          <a:blipFill>
            <a:blip r:embed="rId2"/>
            <a:tile tx="0" ty="0" sx="100000" sy="100000" flip="none" algn="tl"/>
          </a:blipFill>
        </p:spPr>
        <p:txBody>
          <a:bodyPr>
            <a:normAutofit fontScale="90000"/>
          </a:bodyPr>
          <a:lstStyle/>
          <a:p>
            <a:pPr algn="r"/>
            <a:r>
              <a:rPr lang="ar-IQ" b="1" dirty="0"/>
              <a:t>أهداف علم النفس التربوي:</a:t>
            </a:r>
            <a:br>
              <a:rPr lang="en-GB" dirty="0"/>
            </a:br>
            <a:endParaRPr lang="en-US" dirty="0"/>
          </a:p>
        </p:txBody>
      </p:sp>
      <p:sp>
        <p:nvSpPr>
          <p:cNvPr id="3" name="Content Placeholder 2">
            <a:extLst>
              <a:ext uri="{FF2B5EF4-FFF2-40B4-BE49-F238E27FC236}">
                <a16:creationId xmlns:a16="http://schemas.microsoft.com/office/drawing/2014/main" id="{B6BF61A7-086B-674F-82C6-207FC34F6576}"/>
              </a:ext>
            </a:extLst>
          </p:cNvPr>
          <p:cNvSpPr>
            <a:spLocks noGrp="1"/>
          </p:cNvSpPr>
          <p:nvPr>
            <p:ph idx="1"/>
          </p:nvPr>
        </p:nvSpPr>
        <p:spPr>
          <a:xfrm>
            <a:off x="714375" y="2103120"/>
            <a:ext cx="10815637" cy="4112286"/>
          </a:xfrm>
          <a:solidFill>
            <a:srgbClr val="FF85FF">
              <a:alpha val="34000"/>
            </a:srgbClr>
          </a:solidFill>
        </p:spPr>
        <p:txBody>
          <a:bodyPr>
            <a:noAutofit/>
          </a:bodyPr>
          <a:lstStyle/>
          <a:p>
            <a:pPr algn="just" rtl="1"/>
            <a:r>
              <a:rPr lang="ar-SA" sz="3200" dirty="0"/>
              <a:t>أولا: المعرفة النظرية لتفسير السلوك الإنساني، من خلال دراسة النظريات السلوكية النفسية، وآرائها في تفسير سلوك الفرد في المواقف التعليمية، والأسس والمبادئ والأطر النظرية لها. </a:t>
            </a:r>
            <a:endParaRPr lang="en-GB" sz="3200" dirty="0"/>
          </a:p>
          <a:p>
            <a:pPr algn="just" rtl="1"/>
            <a:r>
              <a:rPr lang="ar-IQ" sz="3200" dirty="0"/>
              <a:t>ثانيا: </a:t>
            </a:r>
            <a:r>
              <a:rPr lang="ar-SA" sz="3200" dirty="0"/>
              <a:t>تطبيق هذه المعرفة بشكل عملي، وتدريب القائمين على العملية التعليمية على استخدامها في المواقف التعليميّة والصفيّة، وبالتالي تحقيق عملية التعلُّم الفعال بكفاءة أكبر، وبأقل قدر ممكن من المشكلات</a:t>
            </a:r>
            <a:r>
              <a:rPr lang="en-GB" sz="3200" dirty="0"/>
              <a:t>.</a:t>
            </a:r>
          </a:p>
          <a:p>
            <a:pPr marL="0" indent="0" algn="just" rtl="1">
              <a:buNone/>
            </a:pPr>
            <a:br>
              <a:rPr lang="en-GB" sz="3200" dirty="0"/>
            </a:br>
            <a:endParaRPr lang="en-GB" sz="3200" dirty="0"/>
          </a:p>
          <a:p>
            <a:pPr algn="just"/>
            <a:endParaRPr lang="en-US" sz="3200" dirty="0"/>
          </a:p>
        </p:txBody>
      </p:sp>
    </p:spTree>
    <p:extLst>
      <p:ext uri="{BB962C8B-B14F-4D97-AF65-F5344CB8AC3E}">
        <p14:creationId xmlns:p14="http://schemas.microsoft.com/office/powerpoint/2010/main" val="30626010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A3F0B-A22B-294A-8DD6-7F1DEC234A8A}"/>
              </a:ext>
            </a:extLst>
          </p:cNvPr>
          <p:cNvSpPr>
            <a:spLocks noGrp="1"/>
          </p:cNvSpPr>
          <p:nvPr>
            <p:ph type="title"/>
          </p:nvPr>
        </p:nvSpPr>
        <p:spPr>
          <a:gradFill>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gradFill>
        </p:spPr>
        <p:txBody>
          <a:bodyPr/>
          <a:lstStyle/>
          <a:p>
            <a:pPr algn="r"/>
            <a:r>
              <a:rPr lang="ar-IQ" b="1" dirty="0"/>
              <a:t>مجالات علم النفس التربوي</a:t>
            </a:r>
            <a:endParaRPr lang="en-US" dirty="0"/>
          </a:p>
        </p:txBody>
      </p:sp>
      <p:sp>
        <p:nvSpPr>
          <p:cNvPr id="3" name="Content Placeholder 2">
            <a:extLst>
              <a:ext uri="{FF2B5EF4-FFF2-40B4-BE49-F238E27FC236}">
                <a16:creationId xmlns:a16="http://schemas.microsoft.com/office/drawing/2014/main" id="{2F6CED19-7461-214C-8AE6-02C072C2CCD6}"/>
              </a:ext>
            </a:extLst>
          </p:cNvPr>
          <p:cNvSpPr>
            <a:spLocks noGrp="1"/>
          </p:cNvSpPr>
          <p:nvPr>
            <p:ph idx="1"/>
          </p:nvPr>
        </p:nvSpPr>
        <p:spPr>
          <a:xfrm>
            <a:off x="1066800" y="2014195"/>
            <a:ext cx="10334626" cy="4643780"/>
          </a:xfrm>
          <a:blipFill>
            <a:blip r:embed="rId2"/>
            <a:tile tx="0" ty="0" sx="100000" sy="100000" flip="none" algn="tl"/>
          </a:blipFill>
        </p:spPr>
        <p:txBody>
          <a:bodyPr>
            <a:noAutofit/>
          </a:bodyPr>
          <a:lstStyle/>
          <a:p>
            <a:pPr algn="r" rtl="1"/>
            <a:r>
              <a:rPr lang="ar-IQ" sz="2800" dirty="0"/>
              <a:t>التعلم والعوامل المؤثرة فيه.</a:t>
            </a:r>
            <a:endParaRPr lang="en-GB" sz="2800" dirty="0"/>
          </a:p>
          <a:p>
            <a:pPr lvl="0" algn="r" rtl="1"/>
            <a:r>
              <a:rPr lang="ar-IQ" sz="2800" dirty="0"/>
              <a:t>موضوعات عملية التدريس الصفي.</a:t>
            </a:r>
            <a:endParaRPr lang="en-GB" sz="2800" dirty="0"/>
          </a:p>
          <a:p>
            <a:pPr lvl="0" algn="r" rtl="1"/>
            <a:r>
              <a:rPr lang="ar-IQ" sz="2800" dirty="0"/>
              <a:t>النمو البشري والعوامل المرتبطه به.</a:t>
            </a:r>
            <a:endParaRPr lang="en-GB" sz="2800" dirty="0"/>
          </a:p>
          <a:p>
            <a:pPr lvl="0" algn="r" rtl="1"/>
            <a:r>
              <a:rPr lang="ar-IQ" sz="2800" dirty="0"/>
              <a:t>الدافعية ونظرياتها.</a:t>
            </a:r>
            <a:endParaRPr lang="en-GB" sz="2800" dirty="0"/>
          </a:p>
          <a:p>
            <a:pPr lvl="0" algn="r" rtl="1"/>
            <a:r>
              <a:rPr lang="ar-IQ" sz="2800" dirty="0"/>
              <a:t>القدرات العقلية والفروق الفردية.</a:t>
            </a:r>
            <a:endParaRPr lang="en-GB" sz="2800" dirty="0"/>
          </a:p>
          <a:p>
            <a:pPr lvl="0" algn="r" rtl="1"/>
            <a:r>
              <a:rPr lang="ar-IQ" sz="2800" dirty="0"/>
              <a:t>الشخصية والسلوك الاجتماعي.</a:t>
            </a:r>
            <a:endParaRPr lang="en-GB" sz="2800" dirty="0"/>
          </a:p>
          <a:p>
            <a:pPr lvl="0" algn="r" rtl="1"/>
            <a:r>
              <a:rPr lang="ar-IQ" sz="2800" dirty="0"/>
              <a:t>القياس والتقويم والاختبارات النفسية والتحصيلية، والاحصاء ومناهج البحث. </a:t>
            </a:r>
            <a:endParaRPr lang="en-GB" sz="2800" dirty="0"/>
          </a:p>
          <a:p>
            <a:pPr algn="r"/>
            <a:endParaRPr lang="en-US" sz="2800" dirty="0"/>
          </a:p>
        </p:txBody>
      </p:sp>
    </p:spTree>
    <p:extLst>
      <p:ext uri="{BB962C8B-B14F-4D97-AF65-F5344CB8AC3E}">
        <p14:creationId xmlns:p14="http://schemas.microsoft.com/office/powerpoint/2010/main" val="246328525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B252F-AF31-3C49-81BF-AC8DC282E334}"/>
              </a:ext>
            </a:extLst>
          </p:cNvPr>
          <p:cNvSpPr>
            <a:spLocks noGrp="1"/>
          </p:cNvSpPr>
          <p:nvPr>
            <p:ph type="title"/>
          </p:nvPr>
        </p:nvSpPr>
        <p:spPr>
          <a:xfrm>
            <a:off x="1154954" y="414339"/>
            <a:ext cx="10058400" cy="1266294"/>
          </a:xfrm>
          <a:solidFill>
            <a:schemeClr val="accent6">
              <a:lumMod val="60000"/>
              <a:lumOff val="40000"/>
              <a:alpha val="58000"/>
            </a:schemeClr>
          </a:solidFill>
        </p:spPr>
        <p:txBody>
          <a:bodyPr>
            <a:noAutofit/>
          </a:bodyPr>
          <a:lstStyle/>
          <a:p>
            <a:pPr algn="r"/>
            <a:r>
              <a:rPr lang="ar-IQ" sz="3600" b="1" dirty="0"/>
              <a:t>علاقة علم النفس التربوي بفروع علم النفس الأخرى: </a:t>
            </a:r>
            <a:br>
              <a:rPr lang="en-GB" sz="3600" dirty="0"/>
            </a:br>
            <a:endParaRPr lang="en-US" sz="3600" dirty="0"/>
          </a:p>
        </p:txBody>
      </p:sp>
      <p:sp>
        <p:nvSpPr>
          <p:cNvPr id="3" name="Content Placeholder 2">
            <a:extLst>
              <a:ext uri="{FF2B5EF4-FFF2-40B4-BE49-F238E27FC236}">
                <a16:creationId xmlns:a16="http://schemas.microsoft.com/office/drawing/2014/main" id="{2A443206-6075-8241-813A-377FAD71CEE9}"/>
              </a:ext>
            </a:extLst>
          </p:cNvPr>
          <p:cNvSpPr>
            <a:spLocks noGrp="1"/>
          </p:cNvSpPr>
          <p:nvPr>
            <p:ph idx="1"/>
          </p:nvPr>
        </p:nvSpPr>
        <p:spPr>
          <a:blipFill>
            <a:blip r:embed="rId2"/>
            <a:tile tx="0" ty="0" sx="100000" sy="100000" flip="none" algn="tl"/>
          </a:blipFill>
        </p:spPr>
        <p:txBody>
          <a:bodyPr>
            <a:normAutofit/>
          </a:bodyPr>
          <a:lstStyle/>
          <a:p>
            <a:pPr algn="just" rtl="1"/>
            <a:r>
              <a:rPr lang="ar-SA" sz="3200" dirty="0"/>
              <a:t>يرتبط علم النفس التربوي بعلاقات تبادلية مع علم النفس العام وعلوم النفس الأخرى، حيث يفيد ويستفيد منها.</a:t>
            </a:r>
          </a:p>
          <a:p>
            <a:pPr algn="just" rtl="1"/>
            <a:r>
              <a:rPr lang="ar-SA" sz="3200" dirty="0"/>
              <a:t>فيما يلي عرض موجز لعلاقة علم النفس التربوي بعلم النفس العام، وعلم نفس النمو وعلم النفس التجريبي وعلم النفس العلاجي والقياس النفسي وعلم النفس الاجتماعي والتربية الخاصة.</a:t>
            </a:r>
            <a:endParaRPr lang="en-GB" sz="3200" dirty="0"/>
          </a:p>
          <a:p>
            <a:pPr algn="just"/>
            <a:endParaRPr lang="en-US" sz="3200" dirty="0"/>
          </a:p>
        </p:txBody>
      </p:sp>
    </p:spTree>
    <p:extLst>
      <p:ext uri="{BB962C8B-B14F-4D97-AF65-F5344CB8AC3E}">
        <p14:creationId xmlns:p14="http://schemas.microsoft.com/office/powerpoint/2010/main" val="75326602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3D987-E193-6241-B30E-03FCF94339C3}"/>
              </a:ext>
            </a:extLst>
          </p:cNvPr>
          <p:cNvSpPr>
            <a:spLocks noGrp="1"/>
          </p:cNvSpPr>
          <p:nvPr>
            <p:ph type="title"/>
          </p:nvPr>
        </p:nvSpPr>
        <p:spPr>
          <a:xfrm>
            <a:off x="1154954" y="641267"/>
            <a:ext cx="8761413" cy="1401845"/>
          </a:xfrm>
          <a:solidFill>
            <a:srgbClr val="FFFD78">
              <a:alpha val="62000"/>
            </a:srgbClr>
          </a:solidFill>
        </p:spPr>
        <p:txBody>
          <a:bodyPr>
            <a:normAutofit fontScale="90000"/>
          </a:bodyPr>
          <a:lstStyle/>
          <a:p>
            <a:pPr algn="r" rtl="1"/>
            <a:r>
              <a:rPr lang="ar-SA" b="1" dirty="0"/>
              <a:t>علاقته بعلم النفس العام:</a:t>
            </a:r>
            <a:br>
              <a:rPr lang="en-GB" dirty="0"/>
            </a:br>
            <a:endParaRPr lang="en-US" dirty="0"/>
          </a:p>
        </p:txBody>
      </p:sp>
      <p:sp>
        <p:nvSpPr>
          <p:cNvPr id="3" name="Content Placeholder 2">
            <a:extLst>
              <a:ext uri="{FF2B5EF4-FFF2-40B4-BE49-F238E27FC236}">
                <a16:creationId xmlns:a16="http://schemas.microsoft.com/office/drawing/2014/main" id="{E121D446-B76D-B345-BA9F-C30901488234}"/>
              </a:ext>
            </a:extLst>
          </p:cNvPr>
          <p:cNvSpPr>
            <a:spLocks noGrp="1"/>
          </p:cNvSpPr>
          <p:nvPr>
            <p:ph idx="1"/>
          </p:nvPr>
        </p:nvSpPr>
        <p:spPr>
          <a:xfrm>
            <a:off x="760022" y="2603500"/>
            <a:ext cx="10669978" cy="3416300"/>
          </a:xfrm>
          <a:solidFill>
            <a:srgbClr val="FF85FF">
              <a:alpha val="24124"/>
            </a:srgbClr>
          </a:solidFill>
        </p:spPr>
        <p:txBody>
          <a:bodyPr>
            <a:noAutofit/>
          </a:bodyPr>
          <a:lstStyle/>
          <a:p>
            <a:pPr algn="just" rtl="1"/>
            <a:r>
              <a:rPr lang="ar-SA" sz="2800" dirty="0"/>
              <a:t>يعتبر علم النفس التربوي أحد الفروع التطبيقية لعلم النفس العام، وينصب اهتمامه على السلوك الإنساني في المواقف التربوية، ويمكن تحديد العلاقة بين علم النفس التربوي وعلم النفس العام بالنقاط التالية:</a:t>
            </a:r>
            <a:endParaRPr lang="en-GB" sz="2800" dirty="0"/>
          </a:p>
          <a:p>
            <a:pPr lvl="0" algn="just" rtl="1"/>
            <a:r>
              <a:rPr lang="ar-SA" sz="2800" dirty="0"/>
              <a:t>تهتم علم النفس التربوي بشكل أساسي بالسلوك الإنساني في المواقف التربوية الصفية.</a:t>
            </a:r>
            <a:endParaRPr lang="en-GB" sz="2800" dirty="0"/>
          </a:p>
          <a:p>
            <a:pPr lvl="0" algn="just" rtl="1"/>
            <a:r>
              <a:rPr lang="ar-SA" sz="2800" dirty="0"/>
              <a:t>يتشابه علم النفس التربوي مع علم النفس العام في طريقة البحث وهي الطريقة العلمية وفي الأهداف وهي الفهم والضبط والتنبؤ.</a:t>
            </a:r>
            <a:endParaRPr lang="en-GB" sz="2800" dirty="0"/>
          </a:p>
          <a:p>
            <a:pPr algn="just" rtl="1"/>
            <a:endParaRPr lang="en-US" sz="2800" dirty="0"/>
          </a:p>
        </p:txBody>
      </p:sp>
    </p:spTree>
    <p:extLst>
      <p:ext uri="{BB962C8B-B14F-4D97-AF65-F5344CB8AC3E}">
        <p14:creationId xmlns:p14="http://schemas.microsoft.com/office/powerpoint/2010/main" val="387790836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{6C618175-22BA-7A4B-8911-F377DFA40F2E}tf10001067</Template>
  <TotalTime>35</TotalTime>
  <Words>873</Words>
  <Application>Microsoft Macintosh PowerPoint</Application>
  <PresentationFormat>Widescreen</PresentationFormat>
  <Paragraphs>45</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Century Gothic</vt:lpstr>
      <vt:lpstr>Garamond</vt:lpstr>
      <vt:lpstr>Savon</vt:lpstr>
      <vt:lpstr>علم النفس التربوي المحاضرة الاولى:                         قسم اللغة العربية                        المرحلة الثانية </vt:lpstr>
      <vt:lpstr>مقدمة في علم النفس التربوي:  </vt:lpstr>
      <vt:lpstr>-بدأ هذا العلم في اتخاذ صورة واضحة في عام 1920.  </vt:lpstr>
      <vt:lpstr>يعتبر الفيلسوفين الأمريكيين جون ديوي و وليام جيمس من بين اهم المفكرين الذين كان لهم الأثر الكبير في ظهور علم النفس التربوي.</vt:lpstr>
      <vt:lpstr>تعريف علم النفس التربوي:  </vt:lpstr>
      <vt:lpstr>أهداف علم النفس التربوي: </vt:lpstr>
      <vt:lpstr>مجالات علم النفس التربوي</vt:lpstr>
      <vt:lpstr>علاقة علم النفس التربوي بفروع علم النفس الأخرى:  </vt:lpstr>
      <vt:lpstr>علاقته بعلم النفس العام: </vt:lpstr>
      <vt:lpstr>علاقته بعلم نفس النمو: </vt:lpstr>
      <vt:lpstr>علاقته بعلم النفس التجريبي: </vt:lpstr>
      <vt:lpstr>علاقته بالقياس النفسي: </vt:lpstr>
      <vt:lpstr>علاقته بعلم النفس العلاجي: </vt:lpstr>
      <vt:lpstr>علاقته بعلم النفس الاجتماعي: </vt:lpstr>
      <vt:lpstr>علاقته  بالتربية الخاصة: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النفس التربوي المحاضرة الاولى:                             قسم اللغة العربية                        المرحلة الثانية </dc:title>
  <dc:creator>Osman, Karwan</dc:creator>
  <cp:lastModifiedBy>Osman, Karwan</cp:lastModifiedBy>
  <cp:revision>14</cp:revision>
  <dcterms:created xsi:type="dcterms:W3CDTF">2020-10-11T08:32:53Z</dcterms:created>
  <dcterms:modified xsi:type="dcterms:W3CDTF">2022-09-16T15:04:29Z</dcterms:modified>
</cp:coreProperties>
</file>