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6" r:id="rId1"/>
  </p:sldMasterIdLst>
  <p:notesMasterIdLst>
    <p:notesMasterId r:id="rId20"/>
  </p:notesMasterIdLst>
  <p:sldIdLst>
    <p:sldId id="256" r:id="rId2"/>
    <p:sldId id="275" r:id="rId3"/>
    <p:sldId id="258" r:id="rId4"/>
    <p:sldId id="259" r:id="rId5"/>
    <p:sldId id="260" r:id="rId6"/>
    <p:sldId id="261" r:id="rId7"/>
    <p:sldId id="262" r:id="rId8"/>
    <p:sldId id="263" r:id="rId9"/>
    <p:sldId id="264" r:id="rId10"/>
    <p:sldId id="265" r:id="rId11"/>
    <p:sldId id="266" r:id="rId12"/>
    <p:sldId id="276" r:id="rId13"/>
    <p:sldId id="270" r:id="rId14"/>
    <p:sldId id="278" r:id="rId15"/>
    <p:sldId id="279" r:id="rId16"/>
    <p:sldId id="280" r:id="rId17"/>
    <p:sldId id="281"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FFC000"/>
    <a:srgbClr val="FF2600"/>
    <a:srgbClr val="FFD579"/>
    <a:srgbClr val="FF8AD8"/>
    <a:srgbClr val="FF0000"/>
    <a:srgbClr val="FF9300"/>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5978"/>
  </p:normalViewPr>
  <p:slideViewPr>
    <p:cSldViewPr snapToGrid="0" snapToObjects="1">
      <p:cViewPr varScale="1">
        <p:scale>
          <a:sx n="95" d="100"/>
          <a:sy n="95" d="100"/>
        </p:scale>
        <p:origin x="12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F55CA-7B9D-A54E-96A1-943B3C5D7A3A}" type="datetimeFigureOut">
              <a:rPr lang="en-US" smtClean="0"/>
              <a:t>9/16/22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000190-9982-DA41-9DB3-489C63184F9F}" type="slidenum">
              <a:rPr lang="en-US" smtClean="0"/>
              <a:t>‹#›</a:t>
            </a:fld>
            <a:endParaRPr lang="en-US"/>
          </a:p>
        </p:txBody>
      </p:sp>
    </p:spTree>
    <p:extLst>
      <p:ext uri="{BB962C8B-B14F-4D97-AF65-F5344CB8AC3E}">
        <p14:creationId xmlns:p14="http://schemas.microsoft.com/office/powerpoint/2010/main" val="66544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54108801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53691170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1138308"/>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888595035"/>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2647469"/>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667976160"/>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3252145793"/>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384022393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249003335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396F50-048A-CA46-A9C1-CC2E870B9925}" type="datetimeFigureOut">
              <a:rPr lang="en-US" smtClean="0"/>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153811087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4396F50-048A-CA46-A9C1-CC2E870B9925}" type="datetimeFigureOut">
              <a:rPr lang="en-US" smtClean="0"/>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3917638581"/>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4396F50-048A-CA46-A9C1-CC2E870B9925}" type="datetimeFigureOut">
              <a:rPr lang="en-US" smtClean="0"/>
              <a:t>9/16/22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2680488227"/>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4396F50-048A-CA46-A9C1-CC2E870B9925}" type="datetimeFigureOut">
              <a:rPr lang="en-US" smtClean="0"/>
              <a:t>9/16/22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204192557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96F50-048A-CA46-A9C1-CC2E870B9925}" type="datetimeFigureOut">
              <a:rPr lang="en-US" smtClean="0"/>
              <a:t>9/16/22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28684893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4396F50-048A-CA46-A9C1-CC2E870B9925}" type="datetimeFigureOut">
              <a:rPr lang="en-US" smtClean="0"/>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9F5F0-F65B-5F43-A960-8280A46CED3B}" type="slidenum">
              <a:rPr lang="en-US" smtClean="0"/>
              <a:t>‹#›</a:t>
            </a:fld>
            <a:endParaRPr lang="en-US"/>
          </a:p>
        </p:txBody>
      </p:sp>
    </p:spTree>
    <p:extLst>
      <p:ext uri="{BB962C8B-B14F-4D97-AF65-F5344CB8AC3E}">
        <p14:creationId xmlns:p14="http://schemas.microsoft.com/office/powerpoint/2010/main" val="2525058055"/>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9F5F0-F65B-5F43-A960-8280A46CED3B}" type="slidenum">
              <a:rPr lang="en-US" smtClean="0"/>
              <a:t>‹#›</a:t>
            </a:fld>
            <a:endParaRPr lang="en-US"/>
          </a:p>
        </p:txBody>
      </p:sp>
      <p:sp>
        <p:nvSpPr>
          <p:cNvPr id="5" name="Date Placeholder 4"/>
          <p:cNvSpPr>
            <a:spLocks noGrp="1"/>
          </p:cNvSpPr>
          <p:nvPr>
            <p:ph type="dt" sz="half" idx="10"/>
          </p:nvPr>
        </p:nvSpPr>
        <p:spPr/>
        <p:txBody>
          <a:bodyPr/>
          <a:lstStyle/>
          <a:p>
            <a:fld id="{54396F50-048A-CA46-A9C1-CC2E870B9925}" type="datetimeFigureOut">
              <a:rPr lang="en-US" smtClean="0"/>
              <a:t>9/16/22</a:t>
            </a:fld>
            <a:endParaRPr lang="en-US"/>
          </a:p>
        </p:txBody>
      </p:sp>
    </p:spTree>
    <p:extLst>
      <p:ext uri="{BB962C8B-B14F-4D97-AF65-F5344CB8AC3E}">
        <p14:creationId xmlns:p14="http://schemas.microsoft.com/office/powerpoint/2010/main" val="42044221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396F50-048A-CA46-A9C1-CC2E870B9925}" type="datetimeFigureOut">
              <a:rPr lang="en-US" smtClean="0"/>
              <a:t>9/16/22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99F5F0-F65B-5F43-A960-8280A46CED3B}" type="slidenum">
              <a:rPr lang="en-US" smtClean="0"/>
              <a:t>‹#›</a:t>
            </a:fld>
            <a:endParaRPr lang="en-US"/>
          </a:p>
        </p:txBody>
      </p:sp>
    </p:spTree>
    <p:extLst>
      <p:ext uri="{BB962C8B-B14F-4D97-AF65-F5344CB8AC3E}">
        <p14:creationId xmlns:p14="http://schemas.microsoft.com/office/powerpoint/2010/main" val="705464775"/>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s://minleyap1029.weebly.com/uploads/5/7/6/0/57606485/248.jpg?250"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D1BD-D107-0745-86D9-A3CB0F05C90E}"/>
              </a:ext>
            </a:extLst>
          </p:cNvPr>
          <p:cNvSpPr>
            <a:spLocks noGrp="1"/>
          </p:cNvSpPr>
          <p:nvPr>
            <p:ph type="ctrTitle"/>
          </p:nvPr>
        </p:nvSpPr>
        <p:spPr>
          <a:xfrm>
            <a:off x="804672" y="357188"/>
            <a:ext cx="10021446" cy="3810952"/>
          </a:xfrm>
        </p:spPr>
        <p:txBody>
          <a:bodyPr anchor="b">
            <a:normAutofit fontScale="90000"/>
          </a:bodyPr>
          <a:lstStyle/>
          <a:p>
            <a:r>
              <a:rPr lang="ar-SA" sz="5200" b="1" dirty="0">
                <a:solidFill>
                  <a:schemeClr val="tx2"/>
                </a:solidFill>
              </a:rPr>
              <a:t>علم النفس التربوي</a:t>
            </a:r>
            <a:br>
              <a:rPr lang="en-GB" sz="5200" dirty="0">
                <a:solidFill>
                  <a:schemeClr val="tx2"/>
                </a:solidFill>
              </a:rPr>
            </a:br>
            <a:r>
              <a:rPr lang="ar-IQ" sz="5200" b="1" dirty="0">
                <a:solidFill>
                  <a:schemeClr val="tx2"/>
                </a:solidFill>
              </a:rPr>
              <a:t>المحاضرة ال</a:t>
            </a:r>
            <a:r>
              <a:rPr lang="ar-SA" sz="5200" b="1" dirty="0">
                <a:solidFill>
                  <a:schemeClr val="tx2"/>
                </a:solidFill>
              </a:rPr>
              <a:t>اولى</a:t>
            </a:r>
            <a:r>
              <a:rPr lang="ar-IQ" sz="5200" b="1" dirty="0">
                <a:solidFill>
                  <a:schemeClr val="tx2"/>
                </a:solidFill>
              </a:rPr>
              <a:t>:                             </a:t>
            </a:r>
            <a:r>
              <a:rPr lang="ar-IQ" sz="5200" dirty="0">
                <a:solidFill>
                  <a:schemeClr val="tx2"/>
                </a:solidFill>
              </a:rPr>
              <a:t>قسم اللغة العربية                        المرحلة الثانية</a:t>
            </a:r>
            <a:br>
              <a:rPr lang="en-GB" sz="5200" dirty="0">
                <a:solidFill>
                  <a:schemeClr val="tx2"/>
                </a:solidFill>
              </a:rPr>
            </a:br>
            <a:endParaRPr lang="en-US" sz="5200" dirty="0">
              <a:solidFill>
                <a:schemeClr val="tx2"/>
              </a:solidFill>
            </a:endParaRPr>
          </a:p>
        </p:txBody>
      </p:sp>
      <p:sp>
        <p:nvSpPr>
          <p:cNvPr id="3" name="Subtitle 2">
            <a:extLst>
              <a:ext uri="{FF2B5EF4-FFF2-40B4-BE49-F238E27FC236}">
                <a16:creationId xmlns:a16="http://schemas.microsoft.com/office/drawing/2014/main" id="{CF75EEF5-0487-2346-A565-454BC0CC563D}"/>
              </a:ext>
            </a:extLst>
          </p:cNvPr>
          <p:cNvSpPr>
            <a:spLocks noGrp="1"/>
          </p:cNvSpPr>
          <p:nvPr>
            <p:ph type="subTitle" idx="1"/>
          </p:nvPr>
        </p:nvSpPr>
        <p:spPr>
          <a:xfrm>
            <a:off x="804672" y="3957638"/>
            <a:ext cx="9416898" cy="1568041"/>
          </a:xfrm>
        </p:spPr>
        <p:txBody>
          <a:bodyPr anchor="ctr">
            <a:normAutofit/>
          </a:bodyPr>
          <a:lstStyle/>
          <a:p>
            <a:r>
              <a:rPr lang="ar-IQ" sz="2200" b="1" dirty="0">
                <a:solidFill>
                  <a:schemeClr val="tx2"/>
                </a:solidFill>
              </a:rPr>
              <a:t>مدرس المادة: </a:t>
            </a:r>
            <a:r>
              <a:rPr lang="ku-Arab-IQ" sz="2200" b="1" dirty="0">
                <a:solidFill>
                  <a:schemeClr val="tx2"/>
                </a:solidFill>
              </a:rPr>
              <a:t>د.هاوژین محمود عزیز</a:t>
            </a:r>
            <a:endParaRPr lang="en-GB" sz="2200" b="1" dirty="0">
              <a:solidFill>
                <a:schemeClr val="tx2"/>
              </a:solidFill>
            </a:endParaRPr>
          </a:p>
          <a:p>
            <a:r>
              <a:rPr lang="en-GB" sz="2200" dirty="0">
                <a:solidFill>
                  <a:schemeClr val="tx2"/>
                </a:solidFill>
              </a:rPr>
              <a:t>2022-2023</a:t>
            </a:r>
            <a:br>
              <a:rPr lang="en-GB" sz="2200" dirty="0">
                <a:solidFill>
                  <a:schemeClr val="tx2"/>
                </a:solidFill>
              </a:rPr>
            </a:br>
            <a:endParaRPr lang="en-US" sz="2200" dirty="0">
              <a:solidFill>
                <a:schemeClr val="tx2"/>
              </a:solidFill>
            </a:endParaRPr>
          </a:p>
          <a:p>
            <a:endParaRPr lang="en-US" sz="2200" dirty="0">
              <a:solidFill>
                <a:schemeClr val="tx2"/>
              </a:solidFill>
            </a:endParaRPr>
          </a:p>
        </p:txBody>
      </p:sp>
    </p:spTree>
    <p:extLst>
      <p:ext uri="{BB962C8B-B14F-4D97-AF65-F5344CB8AC3E}">
        <p14:creationId xmlns:p14="http://schemas.microsoft.com/office/powerpoint/2010/main" val="42811628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035F-98B8-0E48-A415-E6E29B813F2D}"/>
              </a:ext>
            </a:extLst>
          </p:cNvPr>
          <p:cNvSpPr>
            <a:spLocks noGrp="1"/>
          </p:cNvSpPr>
          <p:nvPr>
            <p:ph type="title"/>
          </p:nvPr>
        </p:nvSpPr>
        <p:spPr>
          <a:solidFill>
            <a:schemeClr val="accent2">
              <a:lumMod val="40000"/>
              <a:lumOff val="60000"/>
            </a:schemeClr>
          </a:solidFill>
        </p:spPr>
        <p:txBody>
          <a:bodyPr/>
          <a:lstStyle/>
          <a:p>
            <a:pPr algn="r" rtl="1"/>
            <a:r>
              <a:rPr lang="ar-SA" b="1" dirty="0">
                <a:solidFill>
                  <a:srgbClr val="C00000"/>
                </a:solidFill>
              </a:rPr>
              <a:t>ثانيا: الاستعداد: </a:t>
            </a:r>
            <a:r>
              <a:rPr lang="en-GB" b="1" dirty="0">
                <a:solidFill>
                  <a:srgbClr val="C00000"/>
                </a:solidFill>
              </a:rPr>
              <a:t>Readiness:</a:t>
            </a:r>
            <a:br>
              <a:rPr lang="en-GB" dirty="0">
                <a:solidFill>
                  <a:srgbClr val="C00000"/>
                </a:solidFill>
              </a:rPr>
            </a:br>
            <a:endParaRPr lang="en-US" dirty="0">
              <a:solidFill>
                <a:srgbClr val="C00000"/>
              </a:solidFill>
            </a:endParaRPr>
          </a:p>
        </p:txBody>
      </p:sp>
      <p:sp>
        <p:nvSpPr>
          <p:cNvPr id="3" name="Content Placeholder 2">
            <a:extLst>
              <a:ext uri="{FF2B5EF4-FFF2-40B4-BE49-F238E27FC236}">
                <a16:creationId xmlns:a16="http://schemas.microsoft.com/office/drawing/2014/main" id="{85039BDE-49B2-6A48-9FEA-838251A4AFE5}"/>
              </a:ext>
            </a:extLst>
          </p:cNvPr>
          <p:cNvSpPr>
            <a:spLocks noGrp="1"/>
          </p:cNvSpPr>
          <p:nvPr>
            <p:ph idx="1"/>
          </p:nvPr>
        </p:nvSpPr>
        <p:spPr>
          <a:xfrm>
            <a:off x="677334" y="2160589"/>
            <a:ext cx="9966854" cy="3880773"/>
          </a:xfrm>
          <a:solidFill>
            <a:schemeClr val="accent6">
              <a:lumMod val="40000"/>
              <a:lumOff val="60000"/>
            </a:schemeClr>
          </a:solidFill>
        </p:spPr>
        <p:txBody>
          <a:bodyPr>
            <a:normAutofit/>
          </a:bodyPr>
          <a:lstStyle/>
          <a:p>
            <a:pPr algn="just" rtl="1"/>
            <a:r>
              <a:rPr lang="ar-SA" sz="3600" dirty="0"/>
              <a:t>يشير الاستعداد الى الحالة التي يكون فيها الفرد قادرا على تعلم مهمة او خبرة ما. ويرتبط الاستعداد في الكثير من الحالات بعامل النضج. </a:t>
            </a:r>
            <a:endParaRPr lang="en-GB" sz="3600" dirty="0"/>
          </a:p>
          <a:p>
            <a:pPr marL="342900" indent="-342900" algn="just" defTabSz="457200" rtl="1" eaLnBrk="1" latinLnBrk="0" hangingPunct="1">
              <a:spcBef>
                <a:spcPts val="1000"/>
              </a:spcBef>
              <a:spcAft>
                <a:spcPts val="0"/>
              </a:spcAft>
              <a:buClr>
                <a:schemeClr val="accent1"/>
              </a:buClr>
              <a:buSzPct val="80000"/>
              <a:buFont typeface="Wingdings 3" charset="2"/>
              <a:buChar char=""/>
            </a:pPr>
            <a:endParaRPr lang="en-US" sz="3600" dirty="0"/>
          </a:p>
        </p:txBody>
      </p:sp>
    </p:spTree>
    <p:extLst>
      <p:ext uri="{BB962C8B-B14F-4D97-AF65-F5344CB8AC3E}">
        <p14:creationId xmlns:p14="http://schemas.microsoft.com/office/powerpoint/2010/main" val="34859436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202E-BF68-9C4C-B8DE-1502A4AE5873}"/>
              </a:ext>
            </a:extLst>
          </p:cNvPr>
          <p:cNvSpPr>
            <a:spLocks noGrp="1"/>
          </p:cNvSpPr>
          <p:nvPr>
            <p:ph type="title"/>
          </p:nvPr>
        </p:nvSpPr>
        <p:spPr>
          <a:solidFill>
            <a:schemeClr val="accent6">
              <a:lumMod val="20000"/>
              <a:lumOff val="80000"/>
            </a:schemeClr>
          </a:solidFill>
        </p:spPr>
        <p:txBody>
          <a:bodyPr/>
          <a:lstStyle/>
          <a:p>
            <a:pPr algn="r" rtl="1"/>
            <a:r>
              <a:rPr lang="ar-SA" b="1" dirty="0">
                <a:solidFill>
                  <a:srgbClr val="C00000"/>
                </a:solidFill>
              </a:rPr>
              <a:t>ثالثا: الدافعية </a:t>
            </a:r>
            <a:r>
              <a:rPr lang="en-GB" b="1" dirty="0">
                <a:solidFill>
                  <a:srgbClr val="C00000"/>
                </a:solidFill>
              </a:rPr>
              <a:t>Motivation:</a:t>
            </a:r>
            <a:br>
              <a:rPr lang="en-GB" dirty="0">
                <a:solidFill>
                  <a:srgbClr val="C00000"/>
                </a:solidFill>
              </a:rPr>
            </a:br>
            <a:endParaRPr lang="en-US" dirty="0">
              <a:solidFill>
                <a:srgbClr val="C00000"/>
              </a:solidFill>
            </a:endParaRPr>
          </a:p>
        </p:txBody>
      </p:sp>
      <p:sp>
        <p:nvSpPr>
          <p:cNvPr id="3" name="Content Placeholder 2">
            <a:extLst>
              <a:ext uri="{FF2B5EF4-FFF2-40B4-BE49-F238E27FC236}">
                <a16:creationId xmlns:a16="http://schemas.microsoft.com/office/drawing/2014/main" id="{F032E6FF-C89F-1D40-8AAC-5F2E772350D4}"/>
              </a:ext>
            </a:extLst>
          </p:cNvPr>
          <p:cNvSpPr>
            <a:spLocks noGrp="1"/>
          </p:cNvSpPr>
          <p:nvPr>
            <p:ph idx="1"/>
          </p:nvPr>
        </p:nvSpPr>
        <p:spPr>
          <a:xfrm>
            <a:off x="677333" y="2160590"/>
            <a:ext cx="10624079" cy="2767011"/>
          </a:xfrm>
          <a:solidFill>
            <a:srgbClr val="FF8AD8">
              <a:alpha val="36078"/>
            </a:srgbClr>
          </a:solidFill>
        </p:spPr>
        <p:txBody>
          <a:bodyPr>
            <a:noAutofit/>
          </a:bodyPr>
          <a:lstStyle/>
          <a:p>
            <a:pPr algn="just" rtl="1"/>
            <a:r>
              <a:rPr lang="ar-SA" sz="3200" dirty="0"/>
              <a:t>تعرف الدافعية على انها حالة داخلية تستثير سلوكا ما لدى الفرد وتوجه هذا السلوك وتحافظ على استمراريته. </a:t>
            </a:r>
            <a:endParaRPr lang="en-GB" sz="3200" dirty="0"/>
          </a:p>
          <a:p>
            <a:pPr marL="342900" indent="-342900" algn="just" defTabSz="457200" rtl="1" eaLnBrk="1" latinLnBrk="0" hangingPunct="1">
              <a:spcBef>
                <a:spcPts val="1000"/>
              </a:spcBef>
              <a:spcAft>
                <a:spcPts val="0"/>
              </a:spcAft>
              <a:buClr>
                <a:schemeClr val="accent1"/>
              </a:buClr>
              <a:buSzPct val="80000"/>
              <a:buFont typeface="Wingdings 3" charset="2"/>
              <a:buChar char=""/>
            </a:pPr>
            <a:endParaRPr lang="en-US" sz="3200" dirty="0"/>
          </a:p>
        </p:txBody>
      </p:sp>
    </p:spTree>
    <p:extLst>
      <p:ext uri="{BB962C8B-B14F-4D97-AF65-F5344CB8AC3E}">
        <p14:creationId xmlns:p14="http://schemas.microsoft.com/office/powerpoint/2010/main" val="2636318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3538-3DE0-7F4F-B30B-5564D164ABF8}"/>
              </a:ext>
            </a:extLst>
          </p:cNvPr>
          <p:cNvSpPr>
            <a:spLocks noGrp="1"/>
          </p:cNvSpPr>
          <p:nvPr>
            <p:ph type="title"/>
          </p:nvPr>
        </p:nvSpPr>
        <p:spPr>
          <a:xfrm>
            <a:off x="677333" y="609600"/>
            <a:ext cx="9652529" cy="1320800"/>
          </a:xfrm>
          <a:solidFill>
            <a:schemeClr val="accent3">
              <a:lumMod val="20000"/>
              <a:lumOff val="80000"/>
            </a:schemeClr>
          </a:solidFill>
        </p:spPr>
        <p:txBody>
          <a:bodyPr>
            <a:normAutofit fontScale="90000"/>
          </a:bodyPr>
          <a:lstStyle/>
          <a:p>
            <a:pPr algn="just" rtl="1"/>
            <a:r>
              <a:rPr lang="ar-SA" b="1" dirty="0">
                <a:solidFill>
                  <a:srgbClr val="C00000"/>
                </a:solidFill>
              </a:rPr>
              <a:t>رابعا: التدريب والممارسة  والخبرة: </a:t>
            </a:r>
            <a:r>
              <a:rPr lang="en-GB" b="1" dirty="0" err="1">
                <a:solidFill>
                  <a:srgbClr val="C00000"/>
                </a:solidFill>
              </a:rPr>
              <a:t>Experince</a:t>
            </a:r>
            <a:br>
              <a:rPr lang="en-GB" dirty="0">
                <a:solidFill>
                  <a:srgbClr val="C00000"/>
                </a:solidFill>
              </a:rPr>
            </a:br>
            <a:endParaRPr lang="en-US" dirty="0">
              <a:solidFill>
                <a:srgbClr val="C00000"/>
              </a:solidFill>
            </a:endParaRPr>
          </a:p>
        </p:txBody>
      </p:sp>
      <p:sp>
        <p:nvSpPr>
          <p:cNvPr id="3" name="Content Placeholder 2">
            <a:extLst>
              <a:ext uri="{FF2B5EF4-FFF2-40B4-BE49-F238E27FC236}">
                <a16:creationId xmlns:a16="http://schemas.microsoft.com/office/drawing/2014/main" id="{219D4162-6218-6C44-AEFC-EBC38845C66B}"/>
              </a:ext>
            </a:extLst>
          </p:cNvPr>
          <p:cNvSpPr>
            <a:spLocks noGrp="1"/>
          </p:cNvSpPr>
          <p:nvPr>
            <p:ph idx="1"/>
          </p:nvPr>
        </p:nvSpPr>
        <p:spPr>
          <a:xfrm>
            <a:off x="677333" y="2160589"/>
            <a:ext cx="10966979" cy="3880773"/>
          </a:xfrm>
          <a:solidFill>
            <a:srgbClr val="FF8AD8">
              <a:alpha val="36863"/>
            </a:srgbClr>
          </a:solidFill>
        </p:spPr>
        <p:txBody>
          <a:bodyPr>
            <a:noAutofit/>
          </a:bodyPr>
          <a:lstStyle/>
          <a:p>
            <a:pPr algn="just" rtl="1"/>
            <a:r>
              <a:rPr lang="ar-SA" sz="3200" dirty="0"/>
              <a:t>يعد هذا العامل من أكثر العوامل التي تؤثر في عملية التعلم. ويقصد بالخبرة فرص التفاعل التي تتم بين الفرد والمثيرات المادية والاجتماعية التي يصادفها في بيئته. </a:t>
            </a:r>
          </a:p>
          <a:p>
            <a:pPr algn="just" rtl="1"/>
            <a:r>
              <a:rPr lang="ar-SA" sz="3200" b="1" dirty="0"/>
              <a:t>اما الممارسة:</a:t>
            </a:r>
            <a:r>
              <a:rPr lang="ar-SA" sz="3200" dirty="0"/>
              <a:t> فهي التكرار الذي يؤدي الى تحسين الأداء. وهي نوعان:</a:t>
            </a:r>
            <a:endParaRPr lang="en-GB" sz="3200" dirty="0"/>
          </a:p>
          <a:p>
            <a:pPr algn="just" rtl="1"/>
            <a:r>
              <a:rPr lang="ar-SA" sz="3200" dirty="0" err="1"/>
              <a:t>أ</a:t>
            </a:r>
            <a:r>
              <a:rPr lang="ar-SA" sz="3200" dirty="0"/>
              <a:t>. مركزة مستمرة بدون راحة.     ب- موزعة على فترات متقطعة.</a:t>
            </a:r>
            <a:endParaRPr lang="en-GB" sz="3200"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3200" dirty="0"/>
          </a:p>
        </p:txBody>
      </p:sp>
    </p:spTree>
    <p:extLst>
      <p:ext uri="{BB962C8B-B14F-4D97-AF65-F5344CB8AC3E}">
        <p14:creationId xmlns:p14="http://schemas.microsoft.com/office/powerpoint/2010/main" val="11916907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63CC7C-E32B-454D-8872-2F79DEF253FA}"/>
              </a:ext>
            </a:extLst>
          </p:cNvPr>
          <p:cNvSpPr>
            <a:spLocks noChangeArrowheads="1"/>
          </p:cNvSpPr>
          <p:nvPr/>
        </p:nvSpPr>
        <p:spPr bwMode="auto">
          <a:xfrm>
            <a:off x="57405" y="2371724"/>
            <a:ext cx="212817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3" name="Picture 2" descr="VARK Learning Styles - MY 1029">
            <a:extLst>
              <a:ext uri="{FF2B5EF4-FFF2-40B4-BE49-F238E27FC236}">
                <a16:creationId xmlns:a16="http://schemas.microsoft.com/office/drawing/2014/main" id="{8882806D-BDB5-524D-A11A-CC89C84D54D5}"/>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957763" y="213133"/>
            <a:ext cx="6843712" cy="590191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ABD4441-7C70-4B46-9E78-26702A794D40}"/>
              </a:ext>
            </a:extLst>
          </p:cNvPr>
          <p:cNvSpPr txBox="1"/>
          <p:nvPr/>
        </p:nvSpPr>
        <p:spPr>
          <a:xfrm>
            <a:off x="757238" y="728663"/>
            <a:ext cx="3271837" cy="584775"/>
          </a:xfrm>
          <a:prstGeom prst="rect">
            <a:avLst/>
          </a:prstGeom>
          <a:solidFill>
            <a:schemeClr val="accent6">
              <a:lumMod val="60000"/>
              <a:lumOff val="40000"/>
            </a:schemeClr>
          </a:solidFill>
        </p:spPr>
        <p:txBody>
          <a:bodyPr wrap="square" rtlCol="0">
            <a:spAutoFit/>
          </a:bodyPr>
          <a:lstStyle/>
          <a:p>
            <a:pPr algn="r" rtl="1"/>
            <a:r>
              <a:rPr lang="ar-IQ" sz="3200" b="1" dirty="0">
                <a:latin typeface="Calibri" panose="020F0502020204030204" pitchFamily="34" charset="0"/>
                <a:ea typeface="Calibri" panose="020F0502020204030204" pitchFamily="34" charset="0"/>
                <a:cs typeface="Arial" panose="020B0604020202020204" pitchFamily="34" charset="0"/>
              </a:rPr>
              <a:t>أنماط التعلم في التعليم: </a:t>
            </a:r>
            <a:endParaRPr lang="en-GB" sz="2400" dirty="0">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F2C7E8DE-6041-2B40-B251-C8F1DBAC32C9}"/>
              </a:ext>
            </a:extLst>
          </p:cNvPr>
          <p:cNvSpPr txBox="1"/>
          <p:nvPr/>
        </p:nvSpPr>
        <p:spPr>
          <a:xfrm>
            <a:off x="0" y="1943100"/>
            <a:ext cx="4672013" cy="2062103"/>
          </a:xfrm>
          <a:prstGeom prst="rect">
            <a:avLst/>
          </a:prstGeom>
          <a:solidFill>
            <a:srgbClr val="FF8AD8"/>
          </a:solidFill>
        </p:spPr>
        <p:txBody>
          <a:bodyPr wrap="square" rtlCol="0">
            <a:spAutoFit/>
          </a:bodyPr>
          <a:lstStyle/>
          <a:p>
            <a:pPr lvl="0" algn="r" rtl="1"/>
            <a:r>
              <a:rPr lang="ar-SA" sz="3200" b="1" dirty="0">
                <a:latin typeface="Calibri" panose="020F0502020204030204" pitchFamily="34" charset="0"/>
                <a:ea typeface="Calibri" panose="020F0502020204030204" pitchFamily="34" charset="0"/>
                <a:cs typeface="Arial" panose="020B0604020202020204" pitchFamily="34" charset="0"/>
              </a:rPr>
              <a:t>التعلم عن طريق القراءة والكتابة:</a:t>
            </a:r>
            <a:endParaRPr lang="en-GB" sz="3200" dirty="0"/>
          </a:p>
          <a:p>
            <a:pPr lvl="0" algn="r" rtl="1"/>
            <a:r>
              <a:rPr lang="ar-SA" sz="3200" b="1" dirty="0">
                <a:latin typeface="Calibri" panose="020F0502020204030204" pitchFamily="34" charset="0"/>
                <a:ea typeface="Calibri" panose="020F0502020204030204" pitchFamily="34" charset="0"/>
                <a:cs typeface="Arial" panose="020B0604020202020204" pitchFamily="34" charset="0"/>
              </a:rPr>
              <a:t>التعلم عن طريق البصر:</a:t>
            </a:r>
            <a:endParaRPr lang="en-GB" sz="3200" dirty="0"/>
          </a:p>
          <a:p>
            <a:pPr lvl="0" algn="r" rtl="1"/>
            <a:r>
              <a:rPr lang="ar-SA" sz="3200" b="1" dirty="0">
                <a:latin typeface="Calibri" panose="020F0502020204030204" pitchFamily="34" charset="0"/>
                <a:ea typeface="Calibri" panose="020F0502020204030204" pitchFamily="34" charset="0"/>
                <a:cs typeface="Arial" panose="020B0604020202020204" pitchFamily="34" charset="0"/>
              </a:rPr>
              <a:t>التعلم عن طريق السمع:</a:t>
            </a:r>
            <a:endParaRPr lang="en-GB" sz="3200" dirty="0"/>
          </a:p>
          <a:p>
            <a:pPr lvl="0" algn="r" rtl="1"/>
            <a:r>
              <a:rPr lang="ar-SA" sz="3200" b="1" dirty="0">
                <a:latin typeface="Calibri" panose="020F0502020204030204" pitchFamily="34" charset="0"/>
                <a:ea typeface="Calibri" panose="020F0502020204030204" pitchFamily="34" charset="0"/>
                <a:cs typeface="Arial" panose="020B0604020202020204" pitchFamily="34" charset="0"/>
              </a:rPr>
              <a:t>التعلم عن طريق الحركة:</a:t>
            </a:r>
            <a:endParaRPr lang="en-GB" sz="3200" dirty="0"/>
          </a:p>
        </p:txBody>
      </p:sp>
    </p:spTree>
    <p:extLst>
      <p:ext uri="{BB962C8B-B14F-4D97-AF65-F5344CB8AC3E}">
        <p14:creationId xmlns:p14="http://schemas.microsoft.com/office/powerpoint/2010/main" val="1752104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D424-F05F-7C47-B222-FA31169494CD}"/>
              </a:ext>
            </a:extLst>
          </p:cNvPr>
          <p:cNvSpPr>
            <a:spLocks noGrp="1"/>
          </p:cNvSpPr>
          <p:nvPr>
            <p:ph type="title"/>
          </p:nvPr>
        </p:nvSpPr>
        <p:spPr>
          <a:xfrm>
            <a:off x="677333" y="609600"/>
            <a:ext cx="9421408" cy="2187388"/>
          </a:xfrm>
          <a:solidFill>
            <a:schemeClr val="accent1">
              <a:lumMod val="40000"/>
              <a:lumOff val="60000"/>
            </a:schemeClr>
          </a:solidFill>
        </p:spPr>
        <p:txBody>
          <a:bodyPr>
            <a:normAutofit fontScale="90000"/>
          </a:bodyPr>
          <a:lstStyle/>
          <a:p>
            <a:pPr algn="r"/>
            <a:r>
              <a:rPr lang="ar-SA" b="1" dirty="0">
                <a:solidFill>
                  <a:srgbClr val="FF0000"/>
                </a:solidFill>
                <a:latin typeface="Calibri" panose="020F0502020204030204" pitchFamily="34" charset="0"/>
                <a:ea typeface="Calibri" panose="020F0502020204030204" pitchFamily="34" charset="0"/>
                <a:cs typeface="Arial" panose="020B0604020202020204" pitchFamily="34" charset="0"/>
              </a:rPr>
              <a:t>١- التعلم عن طريق القراءة والكتابة: </a:t>
            </a:r>
            <a:r>
              <a:rPr lang="ar-SA" dirty="0">
                <a:solidFill>
                  <a:srgbClr val="222222"/>
                </a:solidFill>
                <a:latin typeface="Tajawal"/>
                <a:ea typeface="Times New Roman" panose="02020603050405020304" pitchFamily="18" charset="0"/>
                <a:cs typeface="Times New Roman" panose="02020603050405020304" pitchFamily="18" charset="0"/>
              </a:rPr>
              <a:t>يعد من أكثر الأنماط انتشاراً بين الطلاب في العالم، ويعتمد أصحاب هذا النمط على القراءة والكتابة المستمرة للمعلومات من أجل تلقي المعلومة واكتسابها وفهمها بشكل جيد.</a:t>
            </a:r>
            <a:br>
              <a:rPr lang="en-GB" sz="32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84BF0E1-BCC3-974B-9D22-667C6BBBC0E7}"/>
              </a:ext>
            </a:extLst>
          </p:cNvPr>
          <p:cNvSpPr>
            <a:spLocks noGrp="1"/>
          </p:cNvSpPr>
          <p:nvPr>
            <p:ph idx="1"/>
          </p:nvPr>
        </p:nvSpPr>
        <p:spPr>
          <a:xfrm>
            <a:off x="502523" y="3045758"/>
            <a:ext cx="9738254" cy="3412462"/>
          </a:xfrm>
          <a:solidFill>
            <a:schemeClr val="accent3">
              <a:lumMod val="20000"/>
              <a:lumOff val="80000"/>
            </a:schemeClr>
          </a:solidFill>
        </p:spPr>
        <p:txBody>
          <a:bodyPr>
            <a:normAutofit/>
          </a:bodyPr>
          <a:lstStyle/>
          <a:p>
            <a:pPr algn="r" rtl="1"/>
            <a:r>
              <a:rPr lang="ar-SA" sz="3600" b="1" dirty="0">
                <a:solidFill>
                  <a:srgbClr val="222222"/>
                </a:solidFill>
                <a:latin typeface="Tajawal"/>
                <a:ea typeface="Times New Roman" panose="02020603050405020304" pitchFamily="18" charset="0"/>
                <a:cs typeface="Times New Roman" panose="02020603050405020304" pitchFamily="18" charset="0"/>
              </a:rPr>
              <a:t>٢- </a:t>
            </a:r>
            <a:r>
              <a:rPr lang="ar-SA" sz="3600" b="1" dirty="0">
                <a:solidFill>
                  <a:srgbClr val="FF0000"/>
                </a:solidFill>
                <a:latin typeface="Calibri" panose="020F0502020204030204" pitchFamily="34" charset="0"/>
                <a:ea typeface="Calibri" panose="020F0502020204030204" pitchFamily="34" charset="0"/>
                <a:cs typeface="Arial" panose="020B0604020202020204" pitchFamily="34" charset="0"/>
              </a:rPr>
              <a:t>التعلم عن طريق البصر:</a:t>
            </a:r>
            <a:r>
              <a:rPr lang="ar-SA" sz="3600" dirty="0">
                <a:solidFill>
                  <a:srgbClr val="FF0000"/>
                </a:solidFill>
                <a:latin typeface="Tajawal"/>
                <a:ea typeface="Times New Roman" panose="02020603050405020304" pitchFamily="18" charset="0"/>
                <a:cs typeface="Times New Roman" panose="02020603050405020304" pitchFamily="18" charset="0"/>
              </a:rPr>
              <a:t>  </a:t>
            </a:r>
            <a:r>
              <a:rPr lang="ar-SA" sz="3600" dirty="0">
                <a:solidFill>
                  <a:srgbClr val="222222"/>
                </a:solidFill>
                <a:latin typeface="Tajawal"/>
                <a:ea typeface="Times New Roman" panose="02020603050405020304" pitchFamily="18" charset="0"/>
                <a:cs typeface="Times New Roman" panose="02020603050405020304" pitchFamily="18" charset="0"/>
              </a:rPr>
              <a:t>تميز صاحب هذا النمط بقدرته على التخيل والتصور، وتعد أفضل الوسائل التعليمية المناسبة لهذا النمط هي الصور والخرائط والرسومات البيانية وكذلك الفيديوهات والرسم التخطيطي والمجسمات</a:t>
            </a:r>
            <a:r>
              <a:rPr lang="en-GB" sz="3600" dirty="0">
                <a:solidFill>
                  <a:srgbClr val="222222"/>
                </a:solidFill>
                <a:latin typeface="Tajawal"/>
                <a:ea typeface="Times New Roman" panose="02020603050405020304" pitchFamily="18" charset="0"/>
                <a:cs typeface="Times New Roman" panose="02020603050405020304" pitchFamily="18" charset="0"/>
              </a:rPr>
              <a:t>.</a:t>
            </a:r>
            <a:endParaRPr lang="en-GB" sz="3600" dirty="0">
              <a:latin typeface="Calibri" panose="020F0502020204030204" pitchFamily="34" charset="0"/>
              <a:ea typeface="Calibri" panose="020F050202020403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3600" dirty="0"/>
          </a:p>
        </p:txBody>
      </p:sp>
    </p:spTree>
    <p:extLst>
      <p:ext uri="{BB962C8B-B14F-4D97-AF65-F5344CB8AC3E}">
        <p14:creationId xmlns:p14="http://schemas.microsoft.com/office/powerpoint/2010/main" val="3729065459"/>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2E49-6130-1643-92C6-CF38B34DE147}"/>
              </a:ext>
            </a:extLst>
          </p:cNvPr>
          <p:cNvSpPr>
            <a:spLocks noGrp="1"/>
          </p:cNvSpPr>
          <p:nvPr>
            <p:ph type="title"/>
          </p:nvPr>
        </p:nvSpPr>
        <p:spPr>
          <a:xfrm>
            <a:off x="677333" y="609600"/>
            <a:ext cx="9738255" cy="1747838"/>
          </a:xfrm>
          <a:solidFill>
            <a:srgbClr val="FFD579"/>
          </a:solidFill>
        </p:spPr>
        <p:txBody>
          <a:bodyPr>
            <a:normAutofit fontScale="90000"/>
          </a:bodyPr>
          <a:lstStyle/>
          <a:p>
            <a:pPr algn="r" rtl="1"/>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٣-</a:t>
            </a:r>
            <a:r>
              <a:rPr lang="ar-SA" b="1" dirty="0">
                <a:solidFill>
                  <a:srgbClr val="FF0000"/>
                </a:solidFill>
                <a:latin typeface="Calibri" panose="020F0502020204030204" pitchFamily="34" charset="0"/>
                <a:ea typeface="Calibri" panose="020F0502020204030204" pitchFamily="34" charset="0"/>
                <a:cs typeface="Arial" panose="020B0604020202020204" pitchFamily="34" charset="0"/>
              </a:rPr>
              <a:t> التعلم عن طريق السمع:</a:t>
            </a:r>
            <a:r>
              <a:rPr lang="ar-SA"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ar-SA" dirty="0">
                <a:solidFill>
                  <a:srgbClr val="222222"/>
                </a:solidFill>
                <a:latin typeface="Tajawal"/>
                <a:ea typeface="Times New Roman" panose="02020603050405020304" pitchFamily="18" charset="0"/>
                <a:cs typeface="Times New Roman" panose="02020603050405020304" pitchFamily="18" charset="0"/>
              </a:rPr>
              <a:t>يتعلم صاحب هذا النمط اعتماداً على الصوت، فتجده يفضل سماع المحاضرات أو المادة العلمية ويستمتع بالمحادثات التعليمية والمناقشات من خلال مجموعات التعلم.</a:t>
            </a:r>
            <a:br>
              <a:rPr lang="en-GB" sz="32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6CBE9DD-7911-D749-BB27-23CD279B43FB}"/>
              </a:ext>
            </a:extLst>
          </p:cNvPr>
          <p:cNvSpPr>
            <a:spLocks noGrp="1"/>
          </p:cNvSpPr>
          <p:nvPr>
            <p:ph idx="1"/>
          </p:nvPr>
        </p:nvSpPr>
        <p:spPr>
          <a:xfrm>
            <a:off x="1048809" y="2546351"/>
            <a:ext cx="9366779" cy="3880773"/>
          </a:xfrm>
          <a:solidFill>
            <a:srgbClr val="FF8AD8">
              <a:alpha val="43922"/>
            </a:srgbClr>
          </a:solidFill>
        </p:spPr>
        <p:txBody>
          <a:bodyPr>
            <a:normAutofit/>
          </a:bodyPr>
          <a:lstStyle/>
          <a:p>
            <a:pPr algn="r" rtl="1"/>
            <a:r>
              <a:rPr lang="ar-SA" sz="3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٤-</a:t>
            </a:r>
            <a:r>
              <a:rPr lang="ar-SA" sz="3600" b="1" dirty="0">
                <a:solidFill>
                  <a:srgbClr val="FF0000"/>
                </a:solidFill>
                <a:latin typeface="Calibri" panose="020F0502020204030204" pitchFamily="34" charset="0"/>
                <a:ea typeface="Calibri" panose="020F0502020204030204" pitchFamily="34" charset="0"/>
                <a:cs typeface="Arial" panose="020B0604020202020204" pitchFamily="34" charset="0"/>
              </a:rPr>
              <a:t> التعلم عن طريق الحركة:</a:t>
            </a:r>
            <a:r>
              <a:rPr lang="ar-SA" sz="3600" b="1" dirty="0">
                <a:solidFill>
                  <a:srgbClr val="FF0000"/>
                </a:solidFill>
                <a:latin typeface="Tajawal"/>
                <a:ea typeface="Calibri" panose="020F0502020204030204" pitchFamily="34" charset="0"/>
                <a:cs typeface="Arial" panose="020B0604020202020204" pitchFamily="34" charset="0"/>
              </a:rPr>
              <a:t> </a:t>
            </a:r>
            <a:r>
              <a:rPr lang="ar-SA" sz="3600" dirty="0">
                <a:solidFill>
                  <a:srgbClr val="222222"/>
                </a:solidFill>
                <a:latin typeface="Tajawal"/>
                <a:ea typeface="Times New Roman" panose="02020603050405020304" pitchFamily="18" charset="0"/>
                <a:cs typeface="Times New Roman" panose="02020603050405020304" pitchFamily="18" charset="0"/>
              </a:rPr>
              <a:t>يعد نمط التعلم الحركي من أهم أنماط التعلم وأكثرها شيوعاً لدى الطلاب، حيث يرتبط بالواقع واستخدام التدريب العملي والتجارب من أجل فهم المعلومات أو المادة العلمية.</a:t>
            </a:r>
            <a:endParaRPr lang="en-GB" sz="3600" dirty="0">
              <a:latin typeface="Calibri" panose="020F0502020204030204" pitchFamily="34" charset="0"/>
              <a:ea typeface="Calibri" panose="020F0502020204030204" pitchFamily="34" charset="0"/>
              <a:cs typeface="Arial" panose="020B0604020202020204" pitchFamily="34" charset="0"/>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3600" dirty="0"/>
          </a:p>
        </p:txBody>
      </p:sp>
    </p:spTree>
    <p:extLst>
      <p:ext uri="{BB962C8B-B14F-4D97-AF65-F5344CB8AC3E}">
        <p14:creationId xmlns:p14="http://schemas.microsoft.com/office/powerpoint/2010/main" val="85302333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38B8-4854-B64B-991E-023F6371CAF4}"/>
              </a:ext>
            </a:extLst>
          </p:cNvPr>
          <p:cNvSpPr>
            <a:spLocks noGrp="1"/>
          </p:cNvSpPr>
          <p:nvPr>
            <p:ph type="title"/>
          </p:nvPr>
        </p:nvSpPr>
        <p:spPr>
          <a:xfrm>
            <a:off x="677335" y="609600"/>
            <a:ext cx="9709678" cy="3403600"/>
          </a:xfrm>
          <a:solidFill>
            <a:srgbClr val="FF0000">
              <a:alpha val="16078"/>
            </a:srgbClr>
          </a:solidFill>
        </p:spPr>
        <p:txBody>
          <a:bodyPr/>
          <a:lstStyle/>
          <a:p>
            <a:pPr algn="r"/>
            <a:r>
              <a:rPr lang="ar-SA" b="1" dirty="0">
                <a:solidFill>
                  <a:srgbClr val="FF0000"/>
                </a:solidFill>
              </a:rPr>
              <a:t>سؤال للمناقشة:</a:t>
            </a:r>
            <a:br>
              <a:rPr lang="ar-SA" b="1" dirty="0">
                <a:solidFill>
                  <a:srgbClr val="FF0000"/>
                </a:solidFill>
              </a:rPr>
            </a:br>
            <a:r>
              <a:rPr lang="ar-SA" b="1" dirty="0">
                <a:solidFill>
                  <a:srgbClr val="FF0000"/>
                </a:solidFill>
              </a:rPr>
              <a:t> ما هو نمط التعلم المناسب لك وكيف تستغله؟ </a:t>
            </a:r>
            <a:br>
              <a:rPr lang="en-GB"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66767631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32CB7-895B-C145-8A10-4B638952DCF1}"/>
              </a:ext>
            </a:extLst>
          </p:cNvPr>
          <p:cNvSpPr>
            <a:spLocks noGrp="1"/>
          </p:cNvSpPr>
          <p:nvPr>
            <p:ph type="title"/>
          </p:nvPr>
        </p:nvSpPr>
        <p:spPr>
          <a:xfrm>
            <a:off x="1034521" y="395287"/>
            <a:ext cx="8596668" cy="1320800"/>
          </a:xfrm>
          <a:solidFill>
            <a:srgbClr val="FF8AD8">
              <a:alpha val="40000"/>
            </a:srgbClr>
          </a:solidFill>
        </p:spPr>
        <p:txBody>
          <a:bodyPr/>
          <a:lstStyle/>
          <a:p>
            <a:pPr algn="r" rtl="1"/>
            <a:r>
              <a:rPr lang="ar-IQ" b="1" dirty="0">
                <a:solidFill>
                  <a:srgbClr val="C00000"/>
                </a:solidFill>
              </a:rPr>
              <a:t>الفرق بين التعلم والتعليم:</a:t>
            </a:r>
            <a:endParaRPr lang="en-US" dirty="0"/>
          </a:p>
        </p:txBody>
      </p:sp>
      <p:sp>
        <p:nvSpPr>
          <p:cNvPr id="3" name="Content Placeholder 2">
            <a:extLst>
              <a:ext uri="{FF2B5EF4-FFF2-40B4-BE49-F238E27FC236}">
                <a16:creationId xmlns:a16="http://schemas.microsoft.com/office/drawing/2014/main" id="{684CEC30-A98B-2545-8E5D-27C3CFE410D1}"/>
              </a:ext>
            </a:extLst>
          </p:cNvPr>
          <p:cNvSpPr>
            <a:spLocks noGrp="1"/>
          </p:cNvSpPr>
          <p:nvPr>
            <p:ph sz="half" idx="1"/>
          </p:nvPr>
        </p:nvSpPr>
        <p:spPr>
          <a:xfrm>
            <a:off x="0" y="1842247"/>
            <a:ext cx="4975412" cy="4199114"/>
          </a:xfrm>
          <a:solidFill>
            <a:srgbClr val="FFD579">
              <a:alpha val="43137"/>
            </a:srgbClr>
          </a:solidFill>
        </p:spPr>
        <p:txBody>
          <a:bodyPr>
            <a:noAutofit/>
          </a:bodyPr>
          <a:lstStyle/>
          <a:p>
            <a:pPr algn="r" rtl="1"/>
            <a:r>
              <a:rPr lang="ar-SA" sz="2400" dirty="0"/>
              <a:t>عملية مقصودة ومنظمه ويخطط لها قبل حدوثها.</a:t>
            </a:r>
            <a:endParaRPr lang="en-GB" sz="2400" dirty="0"/>
          </a:p>
          <a:p>
            <a:pPr lvl="0" algn="r" rtl="1"/>
            <a:r>
              <a:rPr lang="ar-SA" sz="2400" dirty="0"/>
              <a:t>تتم بطريقة مقصودة ومنظمة، يتحكم المعلم في شروطه وعناصره وأهدافه.</a:t>
            </a:r>
          </a:p>
          <a:p>
            <a:pPr marL="0" lvl="0" indent="0" algn="r" rtl="1">
              <a:buNone/>
            </a:pPr>
            <a:endParaRPr lang="en-GB" sz="2400" dirty="0"/>
          </a:p>
          <a:p>
            <a:pPr algn="r" rtl="1"/>
            <a:r>
              <a:rPr lang="ar-SA" sz="2400" dirty="0"/>
              <a:t>يحتاج الى المعلم .</a:t>
            </a:r>
            <a:endParaRPr lang="en-GB" sz="2400"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2400" dirty="0"/>
          </a:p>
        </p:txBody>
      </p:sp>
      <p:sp>
        <p:nvSpPr>
          <p:cNvPr id="4" name="Content Placeholder 3">
            <a:extLst>
              <a:ext uri="{FF2B5EF4-FFF2-40B4-BE49-F238E27FC236}">
                <a16:creationId xmlns:a16="http://schemas.microsoft.com/office/drawing/2014/main" id="{5E9B90FF-C3E9-BB43-92F4-B6BD492161F9}"/>
              </a:ext>
            </a:extLst>
          </p:cNvPr>
          <p:cNvSpPr>
            <a:spLocks noGrp="1"/>
          </p:cNvSpPr>
          <p:nvPr>
            <p:ph sz="half" idx="2"/>
          </p:nvPr>
        </p:nvSpPr>
        <p:spPr>
          <a:xfrm>
            <a:off x="4975412" y="1842247"/>
            <a:ext cx="5204525" cy="4199115"/>
          </a:xfrm>
          <a:solidFill>
            <a:srgbClr val="FFC000">
              <a:alpha val="41176"/>
            </a:srgbClr>
          </a:solidFill>
        </p:spPr>
        <p:txBody>
          <a:bodyPr>
            <a:normAutofit/>
          </a:bodyPr>
          <a:lstStyle/>
          <a:p>
            <a:pPr lvl="0" algn="r" rtl="1"/>
            <a:r>
              <a:rPr lang="ar-SA" sz="2400" dirty="0"/>
              <a:t> لا يحدد بزمان ولا مكان لحدوثه ولا يخطط له .</a:t>
            </a:r>
          </a:p>
          <a:p>
            <a:pPr lvl="0" algn="r" rtl="1"/>
            <a:r>
              <a:rPr lang="ar-SA" sz="2400" dirty="0"/>
              <a:t>  تتم بطريقة مقصودة او غير مقصودة ، قد يتعلم الفرد عن طريق التعلم أشياء كثيرة منها ما يضره ومنها ما ينفعه.</a:t>
            </a:r>
            <a:endParaRPr lang="en-GB" sz="2400" dirty="0"/>
          </a:p>
          <a:p>
            <a:pPr marL="0" indent="0" algn="r">
              <a:buNone/>
            </a:pPr>
            <a:endParaRPr lang="en-GB" sz="2400" dirty="0"/>
          </a:p>
          <a:p>
            <a:pPr lvl="0" algn="r" rtl="1"/>
            <a:r>
              <a:rPr lang="ar-SA" sz="2400" dirty="0"/>
              <a:t>  ليس بالضرورة ان يحتاج الى المعلم .</a:t>
            </a:r>
            <a:endParaRPr lang="en-GB" sz="2400" dirty="0"/>
          </a:p>
          <a:p>
            <a:pPr marL="0" indent="0" algn="r" rtl="1">
              <a:buNone/>
            </a:pPr>
            <a:endParaRPr lang="en-GB" sz="2400" dirty="0"/>
          </a:p>
        </p:txBody>
      </p:sp>
    </p:spTree>
    <p:extLst>
      <p:ext uri="{BB962C8B-B14F-4D97-AF65-F5344CB8AC3E}">
        <p14:creationId xmlns:p14="http://schemas.microsoft.com/office/powerpoint/2010/main" val="5566864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3123F-EEA3-1740-AAA4-299C4466A816}"/>
              </a:ext>
            </a:extLst>
          </p:cNvPr>
          <p:cNvSpPr>
            <a:spLocks noGrp="1"/>
          </p:cNvSpPr>
          <p:nvPr>
            <p:ph type="title"/>
          </p:nvPr>
        </p:nvSpPr>
        <p:spPr>
          <a:solidFill>
            <a:schemeClr val="accent3">
              <a:lumMod val="40000"/>
              <a:lumOff val="60000"/>
            </a:schemeClr>
          </a:solidFill>
        </p:spPr>
        <p:txBody>
          <a:bodyPr/>
          <a:lstStyle/>
          <a:p>
            <a:pPr algn="r" rtl="1"/>
            <a:r>
              <a:rPr lang="ar-IQ" b="1" dirty="0">
                <a:solidFill>
                  <a:srgbClr val="C00000"/>
                </a:solidFill>
              </a:rPr>
              <a:t>الفرق بين التعلم والتعليم:</a:t>
            </a:r>
            <a:endParaRPr lang="en-US" dirty="0"/>
          </a:p>
        </p:txBody>
      </p:sp>
      <p:sp>
        <p:nvSpPr>
          <p:cNvPr id="3" name="Content Placeholder 2">
            <a:extLst>
              <a:ext uri="{FF2B5EF4-FFF2-40B4-BE49-F238E27FC236}">
                <a16:creationId xmlns:a16="http://schemas.microsoft.com/office/drawing/2014/main" id="{EEAAE60E-75F5-0846-A8EC-A3A385CD1261}"/>
              </a:ext>
            </a:extLst>
          </p:cNvPr>
          <p:cNvSpPr>
            <a:spLocks noGrp="1"/>
          </p:cNvSpPr>
          <p:nvPr>
            <p:ph sz="half" idx="1"/>
          </p:nvPr>
        </p:nvSpPr>
        <p:spPr>
          <a:xfrm>
            <a:off x="285750" y="2160589"/>
            <a:ext cx="5272088" cy="3880772"/>
          </a:xfrm>
          <a:solidFill>
            <a:srgbClr val="FF7E79">
              <a:alpha val="36078"/>
            </a:srgbClr>
          </a:solidFill>
        </p:spPr>
        <p:txBody>
          <a:bodyPr>
            <a:noAutofit/>
          </a:bodyPr>
          <a:lstStyle/>
          <a:p>
            <a:pPr lvl="0" algn="r" rtl="1"/>
            <a:r>
              <a:rPr lang="ar-SA" sz="2400" dirty="0"/>
              <a:t>الدوافع للتعليم خارجية  عن طريق استثارة المعلم لدوافع الطلبة من أجل حدوث التعلم .</a:t>
            </a:r>
            <a:endParaRPr lang="en-GB" sz="2400" dirty="0"/>
          </a:p>
          <a:p>
            <a:pPr marL="0" indent="0" algn="r" rtl="1">
              <a:buNone/>
            </a:pPr>
            <a:r>
              <a:rPr lang="ar-SA" sz="2400" dirty="0"/>
              <a:t> </a:t>
            </a:r>
            <a:endParaRPr lang="en-GB" sz="2400" dirty="0"/>
          </a:p>
          <a:p>
            <a:pPr lvl="0" algn="r" rtl="1"/>
            <a:r>
              <a:rPr lang="ar-SA" sz="2400" dirty="0"/>
              <a:t>التعليم تتوقف في وقت ما.</a:t>
            </a:r>
          </a:p>
          <a:p>
            <a:pPr marL="0" lvl="0" indent="0" algn="r" rtl="1">
              <a:buNone/>
            </a:pPr>
            <a:endParaRPr lang="en-GB" sz="2400" dirty="0"/>
          </a:p>
          <a:p>
            <a:pPr lvl="0" algn="r" rtl="1"/>
            <a:r>
              <a:rPr lang="ar-SA" sz="2400" dirty="0"/>
              <a:t>التعليم اكثر تحديدا من التعلم. </a:t>
            </a:r>
            <a:endParaRPr lang="en-GB" sz="2400" dirty="0"/>
          </a:p>
          <a:p>
            <a:pPr marL="0" indent="0" algn="r" rtl="1">
              <a:buNone/>
            </a:pPr>
            <a:r>
              <a:rPr lang="ar-SA" sz="2400" dirty="0"/>
              <a:t> </a:t>
            </a:r>
            <a:endParaRPr lang="en-GB" sz="2400" dirty="0"/>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en-US" sz="2400" dirty="0"/>
          </a:p>
        </p:txBody>
      </p:sp>
      <p:sp>
        <p:nvSpPr>
          <p:cNvPr id="4" name="Content Placeholder 3">
            <a:extLst>
              <a:ext uri="{FF2B5EF4-FFF2-40B4-BE49-F238E27FC236}">
                <a16:creationId xmlns:a16="http://schemas.microsoft.com/office/drawing/2014/main" id="{5A53DDFF-470A-254D-8D3E-C97BB23D68AF}"/>
              </a:ext>
            </a:extLst>
          </p:cNvPr>
          <p:cNvSpPr>
            <a:spLocks noGrp="1"/>
          </p:cNvSpPr>
          <p:nvPr>
            <p:ph sz="half" idx="2"/>
          </p:nvPr>
        </p:nvSpPr>
        <p:spPr>
          <a:xfrm>
            <a:off x="5557838" y="2160589"/>
            <a:ext cx="5514974" cy="3880773"/>
          </a:xfrm>
          <a:solidFill>
            <a:srgbClr val="FF2600">
              <a:alpha val="32157"/>
            </a:srgbClr>
          </a:solidFill>
        </p:spPr>
        <p:txBody>
          <a:bodyPr>
            <a:noAutofit/>
          </a:bodyPr>
          <a:lstStyle/>
          <a:p>
            <a:pPr lvl="0" algn="r" rtl="1"/>
            <a:r>
              <a:rPr lang="ar-SA" sz="2400" dirty="0"/>
              <a:t> الدوافع للتعلم غالباً ذاتية بدون معلم فهو ذاتي يحدث في داخل الإنسان ويؤثر على سلوكه .</a:t>
            </a:r>
            <a:endParaRPr lang="en-GB" sz="2400" dirty="0"/>
          </a:p>
          <a:p>
            <a:pPr marL="0" indent="0" algn="r" rtl="1">
              <a:buNone/>
            </a:pPr>
            <a:r>
              <a:rPr lang="ar-SA" sz="2400" dirty="0"/>
              <a:t> </a:t>
            </a:r>
            <a:endParaRPr lang="en-GB" sz="2400" dirty="0"/>
          </a:p>
          <a:p>
            <a:pPr lvl="0" algn="r" rtl="1"/>
            <a:r>
              <a:rPr lang="ar-SA" sz="2400" dirty="0"/>
              <a:t> التعلم عملية مستمرة وتبدأ مع حياة الإنسان حتى الممات.</a:t>
            </a:r>
            <a:endParaRPr lang="en-GB" sz="2400" dirty="0"/>
          </a:p>
          <a:p>
            <a:pPr marL="0" indent="0" algn="r" rtl="1">
              <a:buNone/>
            </a:pPr>
            <a:r>
              <a:rPr lang="ar-SA" sz="2400" dirty="0"/>
              <a:t> </a:t>
            </a:r>
            <a:endParaRPr lang="en-GB" sz="2400" dirty="0"/>
          </a:p>
          <a:p>
            <a:pPr algn="r" rtl="1"/>
            <a:r>
              <a:rPr lang="ar-SA" sz="2400" dirty="0"/>
              <a:t>التعلم أعم وأشمل من التعليم</a:t>
            </a:r>
            <a:endParaRPr lang="en-US" sz="2400" dirty="0"/>
          </a:p>
        </p:txBody>
      </p:sp>
    </p:spTree>
    <p:extLst>
      <p:ext uri="{BB962C8B-B14F-4D97-AF65-F5344CB8AC3E}">
        <p14:creationId xmlns:p14="http://schemas.microsoft.com/office/powerpoint/2010/main" val="201703542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54F4-6C1B-E24E-838D-427728364EBC}"/>
              </a:ext>
            </a:extLst>
          </p:cNvPr>
          <p:cNvSpPr>
            <a:spLocks noGrp="1"/>
          </p:cNvSpPr>
          <p:nvPr>
            <p:ph type="title"/>
          </p:nvPr>
        </p:nvSpPr>
        <p:spPr>
          <a:solidFill>
            <a:schemeClr val="accent2"/>
          </a:solidFill>
          <a:ln>
            <a:solidFill>
              <a:schemeClr val="accent3">
                <a:lumMod val="40000"/>
                <a:lumOff val="60000"/>
              </a:schemeClr>
            </a:solidFill>
          </a:ln>
        </p:spPr>
        <p:txBody>
          <a:bodyPr/>
          <a:lstStyle/>
          <a:p>
            <a:pPr algn="r"/>
            <a:r>
              <a:rPr lang="ar-IQ" b="1" dirty="0">
                <a:solidFill>
                  <a:schemeClr val="tx1"/>
                </a:solidFill>
              </a:rPr>
              <a:t>مفهوم التعلم في علم النفس:</a:t>
            </a:r>
            <a:endParaRPr lang="en-US" dirty="0">
              <a:solidFill>
                <a:schemeClr val="tx1"/>
              </a:solidFill>
            </a:endParaRPr>
          </a:p>
        </p:txBody>
      </p:sp>
      <p:sp>
        <p:nvSpPr>
          <p:cNvPr id="3" name="Content Placeholder 2">
            <a:extLst>
              <a:ext uri="{FF2B5EF4-FFF2-40B4-BE49-F238E27FC236}">
                <a16:creationId xmlns:a16="http://schemas.microsoft.com/office/drawing/2014/main" id="{4F84ADF1-EE0A-D242-B9C2-C4209DA62ECD}"/>
              </a:ext>
            </a:extLst>
          </p:cNvPr>
          <p:cNvSpPr>
            <a:spLocks noGrp="1"/>
          </p:cNvSpPr>
          <p:nvPr>
            <p:ph idx="1"/>
          </p:nvPr>
        </p:nvSpPr>
        <p:spPr>
          <a:xfrm>
            <a:off x="677333" y="2160589"/>
            <a:ext cx="9881129" cy="3880773"/>
          </a:xfrm>
          <a:solidFill>
            <a:schemeClr val="accent5">
              <a:lumMod val="60000"/>
              <a:lumOff val="40000"/>
            </a:schemeClr>
          </a:solidFill>
        </p:spPr>
        <p:txBody>
          <a:bodyPr>
            <a:normAutofit/>
          </a:bodyPr>
          <a:lstStyle/>
          <a:p>
            <a:pPr algn="r" rtl="1"/>
            <a:r>
              <a:rPr lang="ar-SA" sz="3200" dirty="0">
                <a:solidFill>
                  <a:schemeClr val="tx1"/>
                </a:solidFill>
              </a:rPr>
              <a:t>يعد التعلم مفهوما افتراضيا.</a:t>
            </a:r>
            <a:br>
              <a:rPr lang="ar-SA" sz="3200" dirty="0">
                <a:solidFill>
                  <a:schemeClr val="tx1"/>
                </a:solidFill>
              </a:rPr>
            </a:br>
            <a:r>
              <a:rPr lang="ar-SA" sz="3200" dirty="0">
                <a:solidFill>
                  <a:schemeClr val="tx1"/>
                </a:solidFill>
              </a:rPr>
              <a:t>*عملية حيوية تحدث داخل الكائن الحي</a:t>
            </a:r>
            <a:br>
              <a:rPr lang="ar-SA" sz="3200" dirty="0">
                <a:solidFill>
                  <a:schemeClr val="tx1"/>
                </a:solidFill>
              </a:rPr>
            </a:br>
            <a:r>
              <a:rPr lang="ar-SA" sz="3200" dirty="0">
                <a:solidFill>
                  <a:schemeClr val="tx1"/>
                </a:solidFill>
              </a:rPr>
              <a:t> *يستدل عليها من السلوك آو الأداء الخارجي القابل للملاحظة والقياس. </a:t>
            </a:r>
            <a:br>
              <a:rPr lang="ar-SA" sz="3200" dirty="0">
                <a:solidFill>
                  <a:schemeClr val="tx1"/>
                </a:solidFill>
              </a:rPr>
            </a:br>
            <a:r>
              <a:rPr lang="ar-SA" sz="3200" dirty="0">
                <a:solidFill>
                  <a:schemeClr val="tx1"/>
                </a:solidFill>
              </a:rPr>
              <a:t>* عملية مستمرة ليس لها حدود تبدآ منذ الولادة وتستمر طوال الحياة.</a:t>
            </a:r>
            <a:br>
              <a:rPr lang="en-GB"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4148064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A07C6-FA10-004E-B950-5F75787E7430}"/>
              </a:ext>
            </a:extLst>
          </p:cNvPr>
          <p:cNvSpPr>
            <a:spLocks noGrp="1"/>
          </p:cNvSpPr>
          <p:nvPr>
            <p:ph type="title"/>
          </p:nvPr>
        </p:nvSpPr>
        <p:spPr>
          <a:xfrm>
            <a:off x="677333" y="609600"/>
            <a:ext cx="9809691" cy="1320800"/>
          </a:xfrm>
          <a:solidFill>
            <a:schemeClr val="accent1">
              <a:lumMod val="60000"/>
              <a:lumOff val="40000"/>
            </a:schemeClr>
          </a:solidFill>
        </p:spPr>
        <p:txBody>
          <a:bodyPr>
            <a:normAutofit fontScale="90000"/>
          </a:bodyPr>
          <a:lstStyle/>
          <a:p>
            <a:pPr rtl="1"/>
            <a:r>
              <a:rPr lang="ar-SA" dirty="0">
                <a:solidFill>
                  <a:schemeClr val="tx1"/>
                </a:solidFill>
              </a:rPr>
              <a:t>فهو لا يقتصر فقط على التعلم المدرسي المقصود أو التعلم الذي يحتاج إلى دراسة ومجهود وتدريب متواصل.</a:t>
            </a:r>
            <a:endParaRPr lang="en-US" dirty="0"/>
          </a:p>
        </p:txBody>
      </p:sp>
      <p:sp>
        <p:nvSpPr>
          <p:cNvPr id="3" name="Content Placeholder 2">
            <a:extLst>
              <a:ext uri="{FF2B5EF4-FFF2-40B4-BE49-F238E27FC236}">
                <a16:creationId xmlns:a16="http://schemas.microsoft.com/office/drawing/2014/main" id="{C98A4B03-C6B9-4B4E-B6F1-DDDAB1885D01}"/>
              </a:ext>
            </a:extLst>
          </p:cNvPr>
          <p:cNvSpPr>
            <a:spLocks noGrp="1"/>
          </p:cNvSpPr>
          <p:nvPr>
            <p:ph idx="1"/>
          </p:nvPr>
        </p:nvSpPr>
        <p:spPr>
          <a:xfrm>
            <a:off x="677333" y="2160589"/>
            <a:ext cx="10095441" cy="3880773"/>
          </a:xfrm>
          <a:solidFill>
            <a:srgbClr val="FF8AD8"/>
          </a:solidFill>
        </p:spPr>
        <p:txBody>
          <a:bodyPr>
            <a:normAutofit/>
          </a:bodyPr>
          <a:lstStyle/>
          <a:p>
            <a:pPr marL="0" indent="0" algn="r" rtl="1">
              <a:buNone/>
            </a:pPr>
            <a:r>
              <a:rPr lang="ar-SA" sz="3600" dirty="0">
                <a:solidFill>
                  <a:schemeClr val="tx1"/>
                </a:solidFill>
              </a:rPr>
              <a:t>بل يتضمن كل ما يكتسبه الفرد من معارف ومعان وأفكار واتجاهات وعواطف وميول وقدرات وعادات ومهارات حركية أو غير حركية سواء تم هذا الاكتساب بطريقة مقصودة أو غير مقصودة.</a:t>
            </a:r>
            <a:r>
              <a:rPr lang="ar-SA" sz="3600" b="1" dirty="0">
                <a:solidFill>
                  <a:schemeClr val="tx1"/>
                </a:solidFill>
              </a:rPr>
              <a:t>          </a:t>
            </a:r>
            <a:endParaRPr lang="en-US" sz="3600" dirty="0">
              <a:solidFill>
                <a:schemeClr val="tx1"/>
              </a:solidFill>
            </a:endParaRPr>
          </a:p>
        </p:txBody>
      </p:sp>
    </p:spTree>
    <p:extLst>
      <p:ext uri="{BB962C8B-B14F-4D97-AF65-F5344CB8AC3E}">
        <p14:creationId xmlns:p14="http://schemas.microsoft.com/office/powerpoint/2010/main" val="18779497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1407D-6681-F243-9FE7-19CD90C1D58B}"/>
              </a:ext>
            </a:extLst>
          </p:cNvPr>
          <p:cNvSpPr>
            <a:spLocks noGrp="1"/>
          </p:cNvSpPr>
          <p:nvPr>
            <p:ph type="title"/>
          </p:nvPr>
        </p:nvSpPr>
        <p:spPr>
          <a:xfrm>
            <a:off x="201881" y="609599"/>
            <a:ext cx="9654198" cy="2976749"/>
          </a:xfrm>
          <a:solidFill>
            <a:schemeClr val="accent1">
              <a:lumMod val="20000"/>
              <a:lumOff val="80000"/>
            </a:schemeClr>
          </a:solidFill>
        </p:spPr>
        <p:txBody>
          <a:bodyPr>
            <a:noAutofit/>
          </a:bodyPr>
          <a:lstStyle/>
          <a:p>
            <a:pPr algn="just" rtl="1"/>
            <a:r>
              <a:rPr lang="ar-SA" sz="2800" dirty="0">
                <a:solidFill>
                  <a:schemeClr val="tx1"/>
                </a:solidFill>
              </a:rPr>
              <a:t> يتضمن كل ما يكتسبه الفرد من معارف ومعان وأفكار واتجاهات وعواطف وميول وقدرات وعادات ومهارات حركية أو غير حركية سواء تم هذا الاكتساب بطريقة مقصودة أو غير مقصودة، فالأبيات الشعرية التي أسمعها عدة مرات دِون أن أقصد حفظها ثم أجد نفسي أرددها فهي أبيات مكتسبة متعلمة.</a:t>
            </a:r>
            <a:endParaRPr lang="en-US" sz="2800" dirty="0"/>
          </a:p>
        </p:txBody>
      </p:sp>
    </p:spTree>
    <p:extLst>
      <p:ext uri="{BB962C8B-B14F-4D97-AF65-F5344CB8AC3E}">
        <p14:creationId xmlns:p14="http://schemas.microsoft.com/office/powerpoint/2010/main" val="37163892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B99E-9BEA-3144-B1A7-AB62F9A8C522}"/>
              </a:ext>
            </a:extLst>
          </p:cNvPr>
          <p:cNvSpPr>
            <a:spLocks noGrp="1"/>
          </p:cNvSpPr>
          <p:nvPr>
            <p:ph type="ctrTitle"/>
          </p:nvPr>
        </p:nvSpPr>
        <p:spPr>
          <a:xfrm>
            <a:off x="178130" y="605642"/>
            <a:ext cx="9702140" cy="3445194"/>
          </a:xfrm>
          <a:solidFill>
            <a:srgbClr val="FF8AD8">
              <a:alpha val="27843"/>
            </a:srgbClr>
          </a:solidFill>
        </p:spPr>
        <p:txBody>
          <a:bodyPr/>
          <a:lstStyle/>
          <a:p>
            <a:r>
              <a:rPr lang="ar-SA" sz="3600" dirty="0">
                <a:solidFill>
                  <a:schemeClr val="tx1"/>
                </a:solidFill>
              </a:rPr>
              <a:t>فالأبيات الشعرية التي أسمعها عدة مرات دِون أن أقصد حفظها ثم أجد نفسي أرددها في أبيات مكتسبة متعلمة، وبهذا المعنى يكون التعلم مرادفا للاكتساب والتعود بأوسع مفهوم لهما.  </a:t>
            </a:r>
            <a:br>
              <a:rPr lang="ar-SA" sz="3600" dirty="0">
                <a:solidFill>
                  <a:schemeClr val="tx1"/>
                </a:solidFill>
              </a:rPr>
            </a:br>
            <a:r>
              <a:rPr lang="ar-SA" sz="3600" dirty="0">
                <a:solidFill>
                  <a:schemeClr val="tx1"/>
                </a:solidFill>
              </a:rPr>
              <a:t>     </a:t>
            </a:r>
            <a:r>
              <a:rPr lang="ar-SA" sz="3600" b="1" dirty="0">
                <a:solidFill>
                  <a:schemeClr val="tx1"/>
                </a:solidFill>
              </a:rPr>
              <a:t>           </a:t>
            </a:r>
            <a:endParaRPr lang="en-US" sz="3600" dirty="0"/>
          </a:p>
        </p:txBody>
      </p:sp>
    </p:spTree>
    <p:extLst>
      <p:ext uri="{BB962C8B-B14F-4D97-AF65-F5344CB8AC3E}">
        <p14:creationId xmlns:p14="http://schemas.microsoft.com/office/powerpoint/2010/main" val="25444334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536A-4555-3C4F-98F8-2CDA4FDCDDF3}"/>
              </a:ext>
            </a:extLst>
          </p:cNvPr>
          <p:cNvSpPr>
            <a:spLocks noGrp="1"/>
          </p:cNvSpPr>
          <p:nvPr>
            <p:ph type="title"/>
          </p:nvPr>
        </p:nvSpPr>
        <p:spPr>
          <a:solidFill>
            <a:schemeClr val="accent2">
              <a:lumMod val="20000"/>
              <a:lumOff val="80000"/>
            </a:schemeClr>
          </a:solidFill>
        </p:spPr>
        <p:txBody>
          <a:bodyPr/>
          <a:lstStyle/>
          <a:p>
            <a:pPr algn="r" rtl="1"/>
            <a:r>
              <a:rPr lang="ar-SA" b="1" dirty="0">
                <a:solidFill>
                  <a:srgbClr val="C00000"/>
                </a:solidFill>
              </a:rPr>
              <a:t>تعريف التعلم: </a:t>
            </a:r>
            <a:br>
              <a:rPr lang="en-GB" dirty="0"/>
            </a:br>
            <a:endParaRPr lang="en-US" dirty="0"/>
          </a:p>
        </p:txBody>
      </p:sp>
      <p:sp>
        <p:nvSpPr>
          <p:cNvPr id="3" name="Content Placeholder 2">
            <a:extLst>
              <a:ext uri="{FF2B5EF4-FFF2-40B4-BE49-F238E27FC236}">
                <a16:creationId xmlns:a16="http://schemas.microsoft.com/office/drawing/2014/main" id="{7AC76338-8740-A542-A38F-5EA4E0F28D3D}"/>
              </a:ext>
            </a:extLst>
          </p:cNvPr>
          <p:cNvSpPr>
            <a:spLocks noGrp="1"/>
          </p:cNvSpPr>
          <p:nvPr>
            <p:ph idx="1"/>
          </p:nvPr>
        </p:nvSpPr>
        <p:spPr>
          <a:xfrm>
            <a:off x="677333" y="1792454"/>
            <a:ext cx="9321689" cy="4667723"/>
          </a:xfrm>
          <a:solidFill>
            <a:schemeClr val="accent6">
              <a:lumMod val="40000"/>
              <a:lumOff val="60000"/>
            </a:schemeClr>
          </a:solidFill>
        </p:spPr>
        <p:txBody>
          <a:bodyPr>
            <a:noAutofit/>
          </a:bodyPr>
          <a:lstStyle/>
          <a:p>
            <a:pPr marL="0" indent="0" algn="just" rtl="1">
              <a:buNone/>
            </a:pPr>
            <a:r>
              <a:rPr lang="ar-SA" sz="3600" dirty="0"/>
              <a:t>تغيير شبه دائم في معرفة او سلوك الفرد نتيجة الخبرة.</a:t>
            </a:r>
            <a:endParaRPr lang="en-GB" sz="3600" dirty="0"/>
          </a:p>
          <a:p>
            <a:pPr marL="0" indent="0" algn="just" rtl="1">
              <a:buNone/>
            </a:pPr>
            <a:r>
              <a:rPr lang="ar-SA" sz="3600" dirty="0"/>
              <a:t>يتضمن هذا التعريف ثلاثة عناصر: </a:t>
            </a:r>
            <a:endParaRPr lang="en-GB" sz="3600" dirty="0"/>
          </a:p>
          <a:p>
            <a:pPr lvl="0" algn="just" rtl="1"/>
            <a:r>
              <a:rPr lang="ar-SA" sz="3600" dirty="0"/>
              <a:t>مدة التغيير شبه ثابت.</a:t>
            </a:r>
            <a:endParaRPr lang="en-GB" sz="3600" dirty="0"/>
          </a:p>
          <a:p>
            <a:pPr lvl="0" algn="just" rtl="1"/>
            <a:r>
              <a:rPr lang="ar-SA" sz="3600" dirty="0"/>
              <a:t>موضع التغيير تشمل المعرفة او السلوك. </a:t>
            </a:r>
            <a:endParaRPr lang="en-GB" sz="3600" dirty="0"/>
          </a:p>
          <a:p>
            <a:pPr lvl="0" algn="just" rtl="1"/>
            <a:r>
              <a:rPr lang="ar-SA" sz="3600" dirty="0"/>
              <a:t>سبب التغيير هي خبرة المتعلم في البيئة. </a:t>
            </a:r>
            <a:endParaRPr lang="en-GB" sz="3600" dirty="0"/>
          </a:p>
          <a:p>
            <a:pPr marL="342900" indent="-342900" algn="just" defTabSz="457200" rtl="1" eaLnBrk="1" latinLnBrk="0" hangingPunct="1">
              <a:spcBef>
                <a:spcPts val="1000"/>
              </a:spcBef>
              <a:spcAft>
                <a:spcPts val="0"/>
              </a:spcAft>
              <a:buClr>
                <a:schemeClr val="accent1"/>
              </a:buClr>
              <a:buSzPct val="80000"/>
              <a:buFont typeface="Wingdings 3" charset="2"/>
              <a:buChar char=""/>
            </a:pPr>
            <a:endParaRPr lang="en-US" sz="3600" dirty="0"/>
          </a:p>
        </p:txBody>
      </p:sp>
    </p:spTree>
    <p:extLst>
      <p:ext uri="{BB962C8B-B14F-4D97-AF65-F5344CB8AC3E}">
        <p14:creationId xmlns:p14="http://schemas.microsoft.com/office/powerpoint/2010/main" val="2085594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662B-E06D-0A44-888B-57DA797500DE}"/>
              </a:ext>
            </a:extLst>
          </p:cNvPr>
          <p:cNvSpPr>
            <a:spLocks noGrp="1"/>
          </p:cNvSpPr>
          <p:nvPr>
            <p:ph type="title"/>
          </p:nvPr>
        </p:nvSpPr>
        <p:spPr>
          <a:solidFill>
            <a:srgbClr val="942093">
              <a:alpha val="36863"/>
            </a:srgbClr>
          </a:solidFill>
        </p:spPr>
        <p:txBody>
          <a:bodyPr>
            <a:normAutofit/>
          </a:bodyPr>
          <a:lstStyle/>
          <a:p>
            <a:pPr algn="r" rtl="1"/>
            <a:r>
              <a:rPr lang="ar-IQ" b="1" dirty="0">
                <a:solidFill>
                  <a:srgbClr val="C00000"/>
                </a:solidFill>
              </a:rPr>
              <a:t>شروط التعلم:</a:t>
            </a:r>
            <a:br>
              <a:rPr lang="en-GB" dirty="0">
                <a:solidFill>
                  <a:srgbClr val="C00000"/>
                </a:solidFill>
              </a:rPr>
            </a:br>
            <a:endParaRPr lang="en-US" dirty="0">
              <a:solidFill>
                <a:srgbClr val="C00000"/>
              </a:solidFill>
            </a:endParaRPr>
          </a:p>
        </p:txBody>
      </p:sp>
      <p:sp>
        <p:nvSpPr>
          <p:cNvPr id="3" name="Content Placeholder 2">
            <a:extLst>
              <a:ext uri="{FF2B5EF4-FFF2-40B4-BE49-F238E27FC236}">
                <a16:creationId xmlns:a16="http://schemas.microsoft.com/office/drawing/2014/main" id="{FF3302AC-2940-EB47-88FC-0CA1C98B11C5}"/>
              </a:ext>
            </a:extLst>
          </p:cNvPr>
          <p:cNvSpPr>
            <a:spLocks noGrp="1"/>
          </p:cNvSpPr>
          <p:nvPr>
            <p:ph idx="1"/>
          </p:nvPr>
        </p:nvSpPr>
        <p:spPr>
          <a:xfrm>
            <a:off x="677333" y="2160589"/>
            <a:ext cx="9677949" cy="3880773"/>
          </a:xfrm>
          <a:solidFill>
            <a:srgbClr val="FFD579">
              <a:alpha val="69804"/>
            </a:srgbClr>
          </a:solidFill>
        </p:spPr>
        <p:txBody>
          <a:bodyPr>
            <a:normAutofit/>
          </a:bodyPr>
          <a:lstStyle/>
          <a:p>
            <a:pPr algn="r" rtl="1"/>
            <a:r>
              <a:rPr lang="ar-IQ" sz="3600" dirty="0"/>
              <a:t>(النضج- الاستعداد- الدافعية- التدريب والممارسة والخبرة)</a:t>
            </a:r>
            <a:br>
              <a:rPr lang="en-GB" sz="3600" dirty="0"/>
            </a:br>
            <a:endParaRPr lang="en-US" sz="3600" dirty="0"/>
          </a:p>
        </p:txBody>
      </p:sp>
    </p:spTree>
    <p:extLst>
      <p:ext uri="{BB962C8B-B14F-4D97-AF65-F5344CB8AC3E}">
        <p14:creationId xmlns:p14="http://schemas.microsoft.com/office/powerpoint/2010/main" val="38042810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E6E19-A546-1944-8568-AC5B89A1686C}"/>
              </a:ext>
            </a:extLst>
          </p:cNvPr>
          <p:cNvSpPr>
            <a:spLocks noGrp="1"/>
          </p:cNvSpPr>
          <p:nvPr>
            <p:ph type="title"/>
          </p:nvPr>
        </p:nvSpPr>
        <p:spPr>
          <a:solidFill>
            <a:schemeClr val="accent1">
              <a:lumMod val="60000"/>
              <a:lumOff val="40000"/>
            </a:schemeClr>
          </a:solidFill>
        </p:spPr>
        <p:txBody>
          <a:bodyPr/>
          <a:lstStyle/>
          <a:p>
            <a:pPr algn="just" rtl="1"/>
            <a:r>
              <a:rPr lang="ar-IQ" b="1" dirty="0">
                <a:solidFill>
                  <a:srgbClr val="C00000"/>
                </a:solidFill>
              </a:rPr>
              <a:t>آولا: </a:t>
            </a:r>
            <a:r>
              <a:rPr lang="ar-SA" b="1" dirty="0">
                <a:solidFill>
                  <a:srgbClr val="C00000"/>
                </a:solidFill>
              </a:rPr>
              <a:t>النضج</a:t>
            </a:r>
            <a:r>
              <a:rPr lang="en-US" b="1" dirty="0">
                <a:solidFill>
                  <a:srgbClr val="C00000"/>
                </a:solidFill>
              </a:rPr>
              <a:t> Maturation</a:t>
            </a:r>
            <a:r>
              <a:rPr lang="ar-SA" b="1" dirty="0">
                <a:solidFill>
                  <a:srgbClr val="C00000"/>
                </a:solidFill>
              </a:rPr>
              <a:t>:</a:t>
            </a:r>
            <a:endParaRPr lang="en-US" dirty="0">
              <a:solidFill>
                <a:srgbClr val="C00000"/>
              </a:solidFill>
            </a:endParaRPr>
          </a:p>
        </p:txBody>
      </p:sp>
      <p:sp>
        <p:nvSpPr>
          <p:cNvPr id="3" name="Content Placeholder 2">
            <a:extLst>
              <a:ext uri="{FF2B5EF4-FFF2-40B4-BE49-F238E27FC236}">
                <a16:creationId xmlns:a16="http://schemas.microsoft.com/office/drawing/2014/main" id="{D2FFB65F-6AA9-6B48-BDE6-470C91AD40FE}"/>
              </a:ext>
            </a:extLst>
          </p:cNvPr>
          <p:cNvSpPr>
            <a:spLocks noGrp="1"/>
          </p:cNvSpPr>
          <p:nvPr>
            <p:ph idx="1"/>
          </p:nvPr>
        </p:nvSpPr>
        <p:spPr>
          <a:xfrm>
            <a:off x="677334" y="2160589"/>
            <a:ext cx="10124016" cy="3880773"/>
          </a:xfrm>
          <a:solidFill>
            <a:schemeClr val="accent3">
              <a:lumMod val="40000"/>
              <a:lumOff val="60000"/>
            </a:schemeClr>
          </a:solidFill>
        </p:spPr>
        <p:txBody>
          <a:bodyPr>
            <a:normAutofit/>
          </a:bodyPr>
          <a:lstStyle/>
          <a:p>
            <a:pPr algn="just" rtl="1"/>
            <a:r>
              <a:rPr lang="ar-SA" sz="3200" dirty="0"/>
              <a:t>أي تغيير يحدث في الأداء وفقاً للسن. والنضج بهذا المعنى مفهوم بيولوجي يشير إلى التغيرات الجسمية التي تحدث عبر مراحل العمر المختلفة ويبنى عليها تغيرات ملحوظة في سلوك الفرد.</a:t>
            </a:r>
            <a:endParaRPr lang="en-US" sz="3200" dirty="0"/>
          </a:p>
        </p:txBody>
      </p:sp>
    </p:spTree>
    <p:extLst>
      <p:ext uri="{BB962C8B-B14F-4D97-AF65-F5344CB8AC3E}">
        <p14:creationId xmlns:p14="http://schemas.microsoft.com/office/powerpoint/2010/main" val="39557708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3398-7130-7C41-9A43-C9A3381756C8}"/>
              </a:ext>
            </a:extLst>
          </p:cNvPr>
          <p:cNvSpPr>
            <a:spLocks noGrp="1"/>
          </p:cNvSpPr>
          <p:nvPr>
            <p:ph type="title"/>
          </p:nvPr>
        </p:nvSpPr>
        <p:spPr>
          <a:solidFill>
            <a:srgbClr val="FFC000">
              <a:alpha val="38039"/>
            </a:srgbClr>
          </a:solidFill>
        </p:spPr>
        <p:txBody>
          <a:bodyPr/>
          <a:lstStyle/>
          <a:p>
            <a:pPr algn="r" rtl="1"/>
            <a:r>
              <a:rPr lang="ar-SA" b="1" dirty="0">
                <a:solidFill>
                  <a:srgbClr val="C00000"/>
                </a:solidFill>
              </a:rPr>
              <a:t>وهو نوعان:</a:t>
            </a:r>
            <a:br>
              <a:rPr lang="en-GB" dirty="0"/>
            </a:br>
            <a:endParaRPr lang="en-US" dirty="0"/>
          </a:p>
        </p:txBody>
      </p:sp>
      <p:sp>
        <p:nvSpPr>
          <p:cNvPr id="3" name="Content Placeholder 2">
            <a:extLst>
              <a:ext uri="{FF2B5EF4-FFF2-40B4-BE49-F238E27FC236}">
                <a16:creationId xmlns:a16="http://schemas.microsoft.com/office/drawing/2014/main" id="{E6B40CDF-6ACA-9F41-AD9F-564EF76AC54C}"/>
              </a:ext>
            </a:extLst>
          </p:cNvPr>
          <p:cNvSpPr>
            <a:spLocks noGrp="1"/>
          </p:cNvSpPr>
          <p:nvPr>
            <p:ph idx="1"/>
          </p:nvPr>
        </p:nvSpPr>
        <p:spPr>
          <a:xfrm>
            <a:off x="677334" y="2160589"/>
            <a:ext cx="9238562" cy="4323338"/>
          </a:xfrm>
          <a:solidFill>
            <a:srgbClr val="FF9300">
              <a:alpha val="38824"/>
            </a:srgbClr>
          </a:solidFill>
        </p:spPr>
        <p:txBody>
          <a:bodyPr>
            <a:normAutofit/>
          </a:bodyPr>
          <a:lstStyle/>
          <a:p>
            <a:pPr algn="just" rtl="1"/>
            <a:r>
              <a:rPr lang="ar-SA" sz="3200" dirty="0" err="1"/>
              <a:t>أ</a:t>
            </a:r>
            <a:r>
              <a:rPr lang="ar-SA" sz="3200" dirty="0"/>
              <a:t>.  جسمي: ويشير إلى التغيرات الجسمية من حيث الحجم والوظيفة التي تحدث للفرد بين كل مرحلة عمرية وأخرى. </a:t>
            </a:r>
            <a:endParaRPr lang="en-GB" sz="3200" dirty="0"/>
          </a:p>
          <a:p>
            <a:pPr algn="just" rtl="1"/>
            <a:r>
              <a:rPr lang="ar-SA" sz="3200" b="1" dirty="0"/>
              <a:t>ب.</a:t>
            </a:r>
            <a:r>
              <a:rPr lang="ar-SA" sz="3200" dirty="0"/>
              <a:t> عقلي: ويشير إلى التغيير في شكل ومحتوى التفكير والعمليات العقلية الأخرى عبر المرحل العمرية.</a:t>
            </a:r>
            <a:endParaRPr lang="en-GB" sz="3200" dirty="0"/>
          </a:p>
          <a:p>
            <a:pPr marL="342900" indent="-342900" algn="just" defTabSz="457200" rtl="1" eaLnBrk="1" latinLnBrk="0" hangingPunct="1">
              <a:spcBef>
                <a:spcPts val="1000"/>
              </a:spcBef>
              <a:spcAft>
                <a:spcPts val="0"/>
              </a:spcAft>
              <a:buClr>
                <a:schemeClr val="accent1"/>
              </a:buClr>
              <a:buSzPct val="80000"/>
              <a:buFont typeface="Wingdings 3" charset="2"/>
              <a:buChar char=""/>
            </a:pPr>
            <a:endParaRPr lang="en-US" sz="3200" dirty="0"/>
          </a:p>
        </p:txBody>
      </p:sp>
    </p:spTree>
    <p:extLst>
      <p:ext uri="{BB962C8B-B14F-4D97-AF65-F5344CB8AC3E}">
        <p14:creationId xmlns:p14="http://schemas.microsoft.com/office/powerpoint/2010/main" val="37705943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{2631A916-B61E-ED44-94BA-BBEF45BD8118}tf10001060</Template>
  <TotalTime>79</TotalTime>
  <Words>767</Words>
  <Application>Microsoft Macintosh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Tajawal</vt:lpstr>
      <vt:lpstr>Trebuchet MS</vt:lpstr>
      <vt:lpstr>Wingdings 3</vt:lpstr>
      <vt:lpstr>Facet</vt:lpstr>
      <vt:lpstr>علم النفس التربوي المحاضرة الاولى:                             قسم اللغة العربية                        المرحلة الثانية </vt:lpstr>
      <vt:lpstr>مفهوم التعلم في علم النفس:</vt:lpstr>
      <vt:lpstr>فهو لا يقتصر فقط على التعلم المدرسي المقصود أو التعلم الذي يحتاج إلى دراسة ومجهود وتدريب متواصل.</vt:lpstr>
      <vt:lpstr> يتضمن كل ما يكتسبه الفرد من معارف ومعان وأفكار واتجاهات وعواطف وميول وقدرات وعادات ومهارات حركية أو غير حركية سواء تم هذا الاكتساب بطريقة مقصودة أو غير مقصودة، فالأبيات الشعرية التي أسمعها عدة مرات دِون أن أقصد حفظها ثم أجد نفسي أرددها فهي أبيات مكتسبة متعلمة.</vt:lpstr>
      <vt:lpstr>فالأبيات الشعرية التي أسمعها عدة مرات دِون أن أقصد حفظها ثم أجد نفسي أرددها في أبيات مكتسبة متعلمة، وبهذا المعنى يكون التعلم مرادفا للاكتساب والتعود بأوسع مفهوم لهما.                   </vt:lpstr>
      <vt:lpstr>تعريف التعلم:  </vt:lpstr>
      <vt:lpstr>شروط التعلم: </vt:lpstr>
      <vt:lpstr>آولا: النضج Maturation:</vt:lpstr>
      <vt:lpstr>وهو نوعان: </vt:lpstr>
      <vt:lpstr>ثانيا: الاستعداد: Readiness: </vt:lpstr>
      <vt:lpstr>ثالثا: الدافعية Motivation: </vt:lpstr>
      <vt:lpstr>رابعا: التدريب والممارسة  والخبرة: Experince </vt:lpstr>
      <vt:lpstr>PowerPoint Presentation</vt:lpstr>
      <vt:lpstr>١- التعلم عن طريق القراءة والكتابة: يعد من أكثر الأنماط انتشاراً بين الطلاب في العالم، ويعتمد أصحاب هذا النمط على القراءة والكتابة المستمرة للمعلومات من أجل تلقي المعلومة واكتسابها وفهمها بشكل جيد. </vt:lpstr>
      <vt:lpstr>٣- التعلم عن طريق السمع: يتعلم صاحب هذا النمط اعتماداً على الصوت، فتجده يفضل سماع المحاضرات أو المادة العلمية ويستمتع بالمحادثات التعليمية والمناقشات من خلال مجموعات التعلم. </vt:lpstr>
      <vt:lpstr>سؤال للمناقشة:  ما هو نمط التعلم المناسب لك وكيف تستغله؟  </vt:lpstr>
      <vt:lpstr>الفرق بين التعلم والتعليم:</vt:lpstr>
      <vt:lpstr>الفرق بين التعلم والتعليم: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التربوي المحاضرة الاولى:                             قسم اللغة العربية                        المرحلة الثانية </dc:title>
  <dc:creator>Osman, Karwan</dc:creator>
  <cp:lastModifiedBy>Osman, Karwan</cp:lastModifiedBy>
  <cp:revision>14</cp:revision>
  <dcterms:created xsi:type="dcterms:W3CDTF">2020-10-19T05:35:12Z</dcterms:created>
  <dcterms:modified xsi:type="dcterms:W3CDTF">2022-09-16T15:03:09Z</dcterms:modified>
</cp:coreProperties>
</file>