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72" r:id="rId2"/>
    <p:sldId id="271" r:id="rId3"/>
    <p:sldId id="256" r:id="rId4"/>
    <p:sldId id="257" r:id="rId5"/>
    <p:sldId id="258" r:id="rId6"/>
    <p:sldId id="266" r:id="rId7"/>
    <p:sldId id="259" r:id="rId8"/>
    <p:sldId id="260" r:id="rId9"/>
    <p:sldId id="261" r:id="rId10"/>
    <p:sldId id="267" r:id="rId11"/>
    <p:sldId id="263" r:id="rId12"/>
    <p:sldId id="269" r:id="rId13"/>
    <p:sldId id="270" r:id="rId14"/>
    <p:sldId id="262" r:id="rId15"/>
    <p:sldId id="264" r:id="rId16"/>
    <p:sldId id="265"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7" autoAdjust="0"/>
    <p:restoredTop sz="94660"/>
  </p:normalViewPr>
  <p:slideViewPr>
    <p:cSldViewPr snapToGrid="0">
      <p:cViewPr varScale="1">
        <p:scale>
          <a:sx n="112" d="100"/>
          <a:sy n="112" d="100"/>
        </p:scale>
        <p:origin x="608"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001608E-0558-41C8-AAA6-9B37E5E4D795}" type="datetimeFigureOut">
              <a:rPr lang="en-GB" smtClean="0"/>
              <a:t>25/09/2022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BD181A2-759A-4A32-90BC-23281C4CAFD7}" type="slidenum">
              <a:rPr lang="en-GB" smtClean="0"/>
              <a:t>‹#›</a:t>
            </a:fld>
            <a:endParaRPr lang="en-GB"/>
          </a:p>
        </p:txBody>
      </p:sp>
    </p:spTree>
    <p:extLst>
      <p:ext uri="{BB962C8B-B14F-4D97-AF65-F5344CB8AC3E}">
        <p14:creationId xmlns:p14="http://schemas.microsoft.com/office/powerpoint/2010/main" val="232081434"/>
      </p:ext>
    </p:extLst>
  </p:cSld>
  <p:clrMapOvr>
    <a:masterClrMapping/>
  </p:clrMapOvr>
  <p:transition spd="slow">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001608E-0558-41C8-AAA6-9B37E5E4D795}" type="datetimeFigureOut">
              <a:rPr lang="en-GB" smtClean="0"/>
              <a:t>25/09/2022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BD181A2-759A-4A32-90BC-23281C4CAFD7}" type="slidenum">
              <a:rPr lang="en-GB" smtClean="0"/>
              <a:t>‹#›</a:t>
            </a:fld>
            <a:endParaRPr lang="en-GB"/>
          </a:p>
        </p:txBody>
      </p:sp>
    </p:spTree>
    <p:extLst>
      <p:ext uri="{BB962C8B-B14F-4D97-AF65-F5344CB8AC3E}">
        <p14:creationId xmlns:p14="http://schemas.microsoft.com/office/powerpoint/2010/main" val="3064978452"/>
      </p:ext>
    </p:extLst>
  </p:cSld>
  <p:clrMapOvr>
    <a:masterClrMapping/>
  </p:clrMapOvr>
  <p:transitio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001608E-0558-41C8-AAA6-9B37E5E4D795}" type="datetimeFigureOut">
              <a:rPr lang="en-GB" smtClean="0"/>
              <a:t>25/09/2022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BD181A2-759A-4A32-90BC-23281C4CAFD7}" type="slidenum">
              <a:rPr lang="en-GB" smtClean="0"/>
              <a:t>‹#›</a:t>
            </a:fld>
            <a:endParaRPr lang="en-GB"/>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228057483"/>
      </p:ext>
    </p:extLst>
  </p:cSld>
  <p:clrMapOvr>
    <a:masterClrMapping/>
  </p:clrMapOvr>
  <p:transition spd="slow">
    <p:push dir="u"/>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001608E-0558-41C8-AAA6-9B37E5E4D795}" type="datetimeFigureOut">
              <a:rPr lang="en-GB" smtClean="0"/>
              <a:t>25/09/2022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BD181A2-759A-4A32-90BC-23281C4CAFD7}" type="slidenum">
              <a:rPr lang="en-GB" smtClean="0"/>
              <a:t>‹#›</a:t>
            </a:fld>
            <a:endParaRPr lang="en-GB"/>
          </a:p>
        </p:txBody>
      </p:sp>
    </p:spTree>
    <p:extLst>
      <p:ext uri="{BB962C8B-B14F-4D97-AF65-F5344CB8AC3E}">
        <p14:creationId xmlns:p14="http://schemas.microsoft.com/office/powerpoint/2010/main" val="871509229"/>
      </p:ext>
    </p:extLst>
  </p:cSld>
  <p:clrMapOvr>
    <a:masterClrMapping/>
  </p:clrMapOvr>
  <p:transition spd="slow">
    <p:push dir="u"/>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001608E-0558-41C8-AAA6-9B37E5E4D795}" type="datetimeFigureOut">
              <a:rPr lang="en-GB" smtClean="0"/>
              <a:t>25/09/2022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BD181A2-759A-4A32-90BC-23281C4CAFD7}"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742524552"/>
      </p:ext>
    </p:extLst>
  </p:cSld>
  <p:clrMapOvr>
    <a:masterClrMapping/>
  </p:clrMapOvr>
  <p:transition spd="slow">
    <p:push dir="u"/>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001608E-0558-41C8-AAA6-9B37E5E4D795}" type="datetimeFigureOut">
              <a:rPr lang="en-GB" smtClean="0"/>
              <a:t>25/09/2022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BD181A2-759A-4A32-90BC-23281C4CAFD7}" type="slidenum">
              <a:rPr lang="en-GB" smtClean="0"/>
              <a:t>‹#›</a:t>
            </a:fld>
            <a:endParaRPr lang="en-GB"/>
          </a:p>
        </p:txBody>
      </p:sp>
    </p:spTree>
    <p:extLst>
      <p:ext uri="{BB962C8B-B14F-4D97-AF65-F5344CB8AC3E}">
        <p14:creationId xmlns:p14="http://schemas.microsoft.com/office/powerpoint/2010/main" val="3913406256"/>
      </p:ext>
    </p:extLst>
  </p:cSld>
  <p:clrMapOvr>
    <a:masterClrMapping/>
  </p:clrMapOvr>
  <p:transition spd="slow">
    <p:push dir="u"/>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001608E-0558-41C8-AAA6-9B37E5E4D795}" type="datetimeFigureOut">
              <a:rPr lang="en-GB" smtClean="0"/>
              <a:t>25/09/2022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BD181A2-759A-4A32-90BC-23281C4CAFD7}" type="slidenum">
              <a:rPr lang="en-GB" smtClean="0"/>
              <a:t>‹#›</a:t>
            </a:fld>
            <a:endParaRPr lang="en-GB"/>
          </a:p>
        </p:txBody>
      </p:sp>
    </p:spTree>
    <p:extLst>
      <p:ext uri="{BB962C8B-B14F-4D97-AF65-F5344CB8AC3E}">
        <p14:creationId xmlns:p14="http://schemas.microsoft.com/office/powerpoint/2010/main" val="1307226331"/>
      </p:ext>
    </p:extLst>
  </p:cSld>
  <p:clrMapOvr>
    <a:masterClrMapping/>
  </p:clrMapOvr>
  <p:transition spd="slow">
    <p:push dir="u"/>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001608E-0558-41C8-AAA6-9B37E5E4D795}" type="datetimeFigureOut">
              <a:rPr lang="en-GB" smtClean="0"/>
              <a:t>25/09/2022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BD181A2-759A-4A32-90BC-23281C4CAFD7}" type="slidenum">
              <a:rPr lang="en-GB" smtClean="0"/>
              <a:t>‹#›</a:t>
            </a:fld>
            <a:endParaRPr lang="en-GB"/>
          </a:p>
        </p:txBody>
      </p:sp>
    </p:spTree>
    <p:extLst>
      <p:ext uri="{BB962C8B-B14F-4D97-AF65-F5344CB8AC3E}">
        <p14:creationId xmlns:p14="http://schemas.microsoft.com/office/powerpoint/2010/main" val="1594575431"/>
      </p:ext>
    </p:extLst>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001608E-0558-41C8-AAA6-9B37E5E4D795}" type="datetimeFigureOut">
              <a:rPr lang="en-GB" smtClean="0"/>
              <a:t>25/09/2022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BD181A2-759A-4A32-90BC-23281C4CAFD7}" type="slidenum">
              <a:rPr lang="en-GB" smtClean="0"/>
              <a:t>‹#›</a:t>
            </a:fld>
            <a:endParaRPr lang="en-GB"/>
          </a:p>
        </p:txBody>
      </p:sp>
    </p:spTree>
    <p:extLst>
      <p:ext uri="{BB962C8B-B14F-4D97-AF65-F5344CB8AC3E}">
        <p14:creationId xmlns:p14="http://schemas.microsoft.com/office/powerpoint/2010/main" val="183581097"/>
      </p:ext>
    </p:extLst>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001608E-0558-41C8-AAA6-9B37E5E4D795}" type="datetimeFigureOut">
              <a:rPr lang="en-GB" smtClean="0"/>
              <a:t>25/09/2022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BD181A2-759A-4A32-90BC-23281C4CAFD7}" type="slidenum">
              <a:rPr lang="en-GB" smtClean="0"/>
              <a:t>‹#›</a:t>
            </a:fld>
            <a:endParaRPr lang="en-GB"/>
          </a:p>
        </p:txBody>
      </p:sp>
    </p:spTree>
    <p:extLst>
      <p:ext uri="{BB962C8B-B14F-4D97-AF65-F5344CB8AC3E}">
        <p14:creationId xmlns:p14="http://schemas.microsoft.com/office/powerpoint/2010/main" val="318552033"/>
      </p:ext>
    </p:extLst>
  </p:cSld>
  <p:clrMapOvr>
    <a:masterClrMapping/>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001608E-0558-41C8-AAA6-9B37E5E4D795}" type="datetimeFigureOut">
              <a:rPr lang="en-GB" smtClean="0"/>
              <a:t>25/09/2022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BD181A2-759A-4A32-90BC-23281C4CAFD7}" type="slidenum">
              <a:rPr lang="en-GB" smtClean="0"/>
              <a:t>‹#›</a:t>
            </a:fld>
            <a:endParaRPr lang="en-GB"/>
          </a:p>
        </p:txBody>
      </p:sp>
    </p:spTree>
    <p:extLst>
      <p:ext uri="{BB962C8B-B14F-4D97-AF65-F5344CB8AC3E}">
        <p14:creationId xmlns:p14="http://schemas.microsoft.com/office/powerpoint/2010/main" val="649933986"/>
      </p:ext>
    </p:extLst>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001608E-0558-41C8-AAA6-9B37E5E4D795}" type="datetimeFigureOut">
              <a:rPr lang="en-GB" smtClean="0"/>
              <a:t>25/09/2022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BD181A2-759A-4A32-90BC-23281C4CAFD7}" type="slidenum">
              <a:rPr lang="en-GB" smtClean="0"/>
              <a:t>‹#›</a:t>
            </a:fld>
            <a:endParaRPr lang="en-GB"/>
          </a:p>
        </p:txBody>
      </p:sp>
    </p:spTree>
    <p:extLst>
      <p:ext uri="{BB962C8B-B14F-4D97-AF65-F5344CB8AC3E}">
        <p14:creationId xmlns:p14="http://schemas.microsoft.com/office/powerpoint/2010/main" val="3877586592"/>
      </p:ext>
    </p:extLst>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001608E-0558-41C8-AAA6-9B37E5E4D795}" type="datetimeFigureOut">
              <a:rPr lang="en-GB" smtClean="0"/>
              <a:t>25/09/2022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BD181A2-759A-4A32-90BC-23281C4CAFD7}" type="slidenum">
              <a:rPr lang="en-GB" smtClean="0"/>
              <a:t>‹#›</a:t>
            </a:fld>
            <a:endParaRPr lang="en-GB"/>
          </a:p>
        </p:txBody>
      </p:sp>
    </p:spTree>
    <p:extLst>
      <p:ext uri="{BB962C8B-B14F-4D97-AF65-F5344CB8AC3E}">
        <p14:creationId xmlns:p14="http://schemas.microsoft.com/office/powerpoint/2010/main" val="1310498353"/>
      </p:ext>
    </p:extLst>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01608E-0558-41C8-AAA6-9B37E5E4D795}" type="datetimeFigureOut">
              <a:rPr lang="en-GB" smtClean="0"/>
              <a:t>25/09/2022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BD181A2-759A-4A32-90BC-23281C4CAFD7}" type="slidenum">
              <a:rPr lang="en-GB" smtClean="0"/>
              <a:t>‹#›</a:t>
            </a:fld>
            <a:endParaRPr lang="en-GB"/>
          </a:p>
        </p:txBody>
      </p:sp>
    </p:spTree>
    <p:extLst>
      <p:ext uri="{BB962C8B-B14F-4D97-AF65-F5344CB8AC3E}">
        <p14:creationId xmlns:p14="http://schemas.microsoft.com/office/powerpoint/2010/main" val="4090797545"/>
      </p:ext>
    </p:extLst>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001608E-0558-41C8-AAA6-9B37E5E4D795}" type="datetimeFigureOut">
              <a:rPr lang="en-GB" smtClean="0"/>
              <a:t>25/09/2022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BD181A2-759A-4A32-90BC-23281C4CAFD7}" type="slidenum">
              <a:rPr lang="en-GB" smtClean="0"/>
              <a:t>‹#›</a:t>
            </a:fld>
            <a:endParaRPr lang="en-GB"/>
          </a:p>
        </p:txBody>
      </p:sp>
    </p:spTree>
    <p:extLst>
      <p:ext uri="{BB962C8B-B14F-4D97-AF65-F5344CB8AC3E}">
        <p14:creationId xmlns:p14="http://schemas.microsoft.com/office/powerpoint/2010/main" val="2159206293"/>
      </p:ext>
    </p:extLst>
  </p:cSld>
  <p:clrMapOvr>
    <a:masterClrMapping/>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001608E-0558-41C8-AAA6-9B37E5E4D795}" type="datetimeFigureOut">
              <a:rPr lang="en-GB" smtClean="0"/>
              <a:t>25/09/2022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BD181A2-759A-4A32-90BC-23281C4CAFD7}" type="slidenum">
              <a:rPr lang="en-GB" smtClean="0"/>
              <a:t>‹#›</a:t>
            </a:fld>
            <a:endParaRPr lang="en-GB"/>
          </a:p>
        </p:txBody>
      </p:sp>
    </p:spTree>
    <p:extLst>
      <p:ext uri="{BB962C8B-B14F-4D97-AF65-F5344CB8AC3E}">
        <p14:creationId xmlns:p14="http://schemas.microsoft.com/office/powerpoint/2010/main" val="2606044243"/>
      </p:ext>
    </p:extLst>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001608E-0558-41C8-AAA6-9B37E5E4D795}" type="datetimeFigureOut">
              <a:rPr lang="en-GB" smtClean="0"/>
              <a:t>25/09/2022</a:t>
            </a:fld>
            <a:endParaRPr lang="en-GB"/>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BBD181A2-759A-4A32-90BC-23281C4CAFD7}" type="slidenum">
              <a:rPr lang="en-GB" smtClean="0"/>
              <a:t>‹#›</a:t>
            </a:fld>
            <a:endParaRPr lang="en-GB"/>
          </a:p>
        </p:txBody>
      </p:sp>
    </p:spTree>
    <p:extLst>
      <p:ext uri="{BB962C8B-B14F-4D97-AF65-F5344CB8AC3E}">
        <p14:creationId xmlns:p14="http://schemas.microsoft.com/office/powerpoint/2010/main" val="178862014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Lst>
  <p:transition spd="slow">
    <p:push dir="u"/>
  </p:transition>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612C9C-2C14-B048-BFB4-60FF42C7D84B}"/>
              </a:ext>
            </a:extLst>
          </p:cNvPr>
          <p:cNvSpPr>
            <a:spLocks noGrp="1"/>
          </p:cNvSpPr>
          <p:nvPr>
            <p:ph type="ctrTitle"/>
          </p:nvPr>
        </p:nvSpPr>
        <p:spPr>
          <a:xfrm>
            <a:off x="5337809" y="2404534"/>
            <a:ext cx="3936193" cy="1646302"/>
          </a:xfrm>
          <a:solidFill>
            <a:schemeClr val="accent5">
              <a:lumMod val="40000"/>
              <a:lumOff val="60000"/>
            </a:schemeClr>
          </a:solidFill>
        </p:spPr>
        <p:txBody>
          <a:bodyPr/>
          <a:lstStyle/>
          <a:p>
            <a:r>
              <a:rPr kumimoji="0" lang="ar-SA" altLang="en-US" sz="2400" b="1" i="0" u="none" strike="noStrike" cap="none" normalizeH="0" baseline="0" dirty="0">
                <a:ln>
                  <a:noFill/>
                </a:ln>
                <a:solidFill>
                  <a:schemeClr val="tx1"/>
                </a:solidFill>
                <a:effectLst/>
              </a:rPr>
              <a:t>قسم اللغة العربية </a:t>
            </a:r>
            <a:br>
              <a:rPr kumimoji="0" lang="ar-SA" altLang="en-US" sz="2400" b="1" i="0" u="none" strike="noStrike" cap="none" normalizeH="0" baseline="0" dirty="0">
                <a:ln>
                  <a:noFill/>
                </a:ln>
                <a:solidFill>
                  <a:schemeClr val="tx1"/>
                </a:solidFill>
                <a:effectLst/>
              </a:rPr>
            </a:br>
            <a:r>
              <a:rPr kumimoji="0" lang="ar-SA" altLang="en-US" sz="2400" b="1" i="0" u="none" strike="noStrike" cap="none" normalizeH="0" baseline="0" dirty="0">
                <a:ln>
                  <a:noFill/>
                </a:ln>
                <a:solidFill>
                  <a:schemeClr val="tx1"/>
                </a:solidFill>
                <a:effectLst/>
              </a:rPr>
              <a:t>المرحلة الثانية </a:t>
            </a:r>
            <a:br>
              <a:rPr kumimoji="0" lang="en-US" altLang="en-US" sz="2400" b="1" i="0" u="none" strike="noStrike" cap="none" normalizeH="0" baseline="0" dirty="0">
                <a:ln>
                  <a:noFill/>
                </a:ln>
                <a:solidFill>
                  <a:schemeClr val="tx1"/>
                </a:solidFill>
                <a:effectLst/>
              </a:rPr>
            </a:br>
            <a:endParaRPr lang="en-US" sz="2400" dirty="0"/>
          </a:p>
        </p:txBody>
      </p:sp>
      <p:sp>
        <p:nvSpPr>
          <p:cNvPr id="3" name="Subtitle 2">
            <a:extLst>
              <a:ext uri="{FF2B5EF4-FFF2-40B4-BE49-F238E27FC236}">
                <a16:creationId xmlns:a16="http://schemas.microsoft.com/office/drawing/2014/main" id="{288ABE1E-F5C9-5984-5151-5DA915B6D142}"/>
              </a:ext>
            </a:extLst>
          </p:cNvPr>
          <p:cNvSpPr>
            <a:spLocks noGrp="1"/>
          </p:cNvSpPr>
          <p:nvPr>
            <p:ph type="subTitle" idx="1"/>
          </p:nvPr>
        </p:nvSpPr>
        <p:spPr>
          <a:xfrm>
            <a:off x="2994659" y="4437629"/>
            <a:ext cx="4084783" cy="1096899"/>
          </a:xfrm>
          <a:solidFill>
            <a:srgbClr val="00B0F0"/>
          </a:solidFill>
        </p:spPr>
        <p:txBody>
          <a:bodyPr>
            <a:normAutofit/>
          </a:bodyPr>
          <a:lstStyle/>
          <a:p>
            <a:pPr marL="0" indent="0" algn="ctr" defTabSz="457200" rtl="1" eaLnBrk="1" latinLnBrk="0" hangingPunct="1">
              <a:spcBef>
                <a:spcPts val="1000"/>
              </a:spcBef>
              <a:spcAft>
                <a:spcPts val="0"/>
              </a:spcAft>
              <a:buClr>
                <a:schemeClr val="accent1"/>
              </a:buClr>
              <a:buSzPct val="80000"/>
              <a:buFont typeface="Wingdings 3" charset="2"/>
              <a:buNone/>
            </a:pPr>
            <a:r>
              <a:rPr kumimoji="0" lang="ar-SA" altLang="en-US" sz="3600" b="1"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Arial" panose="020B0604020202020204" pitchFamily="34" charset="0"/>
              </a:rPr>
              <a:t>نظريات التعلم</a:t>
            </a:r>
            <a:endParaRPr lang="en-US" sz="3600" dirty="0"/>
          </a:p>
        </p:txBody>
      </p:sp>
      <p:sp>
        <p:nvSpPr>
          <p:cNvPr id="4" name="TextBox 3">
            <a:extLst>
              <a:ext uri="{FF2B5EF4-FFF2-40B4-BE49-F238E27FC236}">
                <a16:creationId xmlns:a16="http://schemas.microsoft.com/office/drawing/2014/main" id="{857AC2A4-5761-7FDD-9BE3-A7F3DAC1A4CC}"/>
              </a:ext>
            </a:extLst>
          </p:cNvPr>
          <p:cNvSpPr txBox="1"/>
          <p:nvPr/>
        </p:nvSpPr>
        <p:spPr>
          <a:xfrm>
            <a:off x="2366010" y="822960"/>
            <a:ext cx="6492240" cy="646331"/>
          </a:xfrm>
          <a:prstGeom prst="rect">
            <a:avLst/>
          </a:prstGeom>
          <a:solidFill>
            <a:schemeClr val="accent4">
              <a:lumMod val="20000"/>
              <a:lumOff val="80000"/>
            </a:schemeClr>
          </a:solidFill>
        </p:spPr>
        <p:txBody>
          <a:bodyPr wrap="square" rtlCol="0">
            <a:spAutoFit/>
          </a:bodyPr>
          <a:lstStyle/>
          <a:p>
            <a:pPr marL="0" algn="ctr" defTabSz="457200" rtl="1" eaLnBrk="1" latinLnBrk="0" hangingPunct="1"/>
            <a:r>
              <a:rPr lang="ar-SA" dirty="0"/>
              <a:t>المحاضرة الثالثة </a:t>
            </a:r>
          </a:p>
          <a:p>
            <a:pPr marL="0" algn="ctr" defTabSz="457200" rtl="1" eaLnBrk="1" latinLnBrk="0" hangingPunct="1"/>
            <a:r>
              <a:rPr lang="ar-SA" dirty="0"/>
              <a:t>علم النفس التربوي </a:t>
            </a:r>
            <a:endParaRPr lang="en-US" dirty="0"/>
          </a:p>
        </p:txBody>
      </p:sp>
    </p:spTree>
    <p:extLst>
      <p:ext uri="{BB962C8B-B14F-4D97-AF65-F5344CB8AC3E}">
        <p14:creationId xmlns:p14="http://schemas.microsoft.com/office/powerpoint/2010/main" val="1236838455"/>
      </p:ext>
    </p:extLst>
  </p:cSld>
  <p:clrMapOvr>
    <a:masterClrMapping/>
  </p:clrMapOvr>
  <p:transition spd="slow">
    <p:push dir="u"/>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08DF9E-3B5D-5D40-BE99-1B17BDA209F8}"/>
              </a:ext>
            </a:extLst>
          </p:cNvPr>
          <p:cNvSpPr>
            <a:spLocks noGrp="1"/>
          </p:cNvSpPr>
          <p:nvPr>
            <p:ph type="title"/>
          </p:nvPr>
        </p:nvSpPr>
        <p:spPr>
          <a:solidFill>
            <a:schemeClr val="accent3">
              <a:lumMod val="20000"/>
              <a:lumOff val="80000"/>
            </a:schemeClr>
          </a:solidFill>
        </p:spPr>
        <p:txBody>
          <a:bodyPr>
            <a:normAutofit fontScale="90000"/>
          </a:bodyPr>
          <a:lstStyle/>
          <a:p>
            <a:pPr algn="r" rtl="1"/>
            <a:r>
              <a:rPr lang="ar-SA" b="1" dirty="0">
                <a:solidFill>
                  <a:srgbClr val="C00000"/>
                </a:solidFill>
              </a:rPr>
              <a:t>فيما يلي المخطط التوضيحي لهذه العملية: </a:t>
            </a:r>
            <a:br>
              <a:rPr lang="en-GB" b="1" dirty="0">
                <a:solidFill>
                  <a:srgbClr val="C00000"/>
                </a:solidFill>
              </a:rPr>
            </a:br>
            <a:endParaRPr lang="en-US" b="1" dirty="0">
              <a:solidFill>
                <a:srgbClr val="C00000"/>
              </a:solidFill>
            </a:endParaRPr>
          </a:p>
        </p:txBody>
      </p:sp>
      <p:sp>
        <p:nvSpPr>
          <p:cNvPr id="3" name="Content Placeholder 2">
            <a:extLst>
              <a:ext uri="{FF2B5EF4-FFF2-40B4-BE49-F238E27FC236}">
                <a16:creationId xmlns:a16="http://schemas.microsoft.com/office/drawing/2014/main" id="{C91E6B35-586B-1D47-9E79-3F978936C891}"/>
              </a:ext>
            </a:extLst>
          </p:cNvPr>
          <p:cNvSpPr>
            <a:spLocks noGrp="1"/>
          </p:cNvSpPr>
          <p:nvPr>
            <p:ph idx="1"/>
          </p:nvPr>
        </p:nvSpPr>
        <p:spPr>
          <a:xfrm>
            <a:off x="1" y="2160589"/>
            <a:ext cx="10838984" cy="4530143"/>
          </a:xfrm>
        </p:spPr>
        <p:txBody>
          <a:bodyPr>
            <a:noAutofit/>
          </a:bodyPr>
          <a:lstStyle/>
          <a:p>
            <a:pPr algn="r" rtl="1"/>
            <a:r>
              <a:rPr lang="ar-SA" sz="3200" b="1" dirty="0">
                <a:solidFill>
                  <a:srgbClr val="0070C0"/>
                </a:solidFill>
              </a:rPr>
              <a:t>المرحلة الأولى للتجربة:</a:t>
            </a:r>
            <a:r>
              <a:rPr lang="ar-SA" sz="3200" dirty="0">
                <a:solidFill>
                  <a:srgbClr val="0070C0"/>
                </a:solidFill>
              </a:rPr>
              <a:t> صوت الجرس (مثير محايد) </a:t>
            </a:r>
            <a:r>
              <a:rPr lang="en-GB" sz="3200" dirty="0">
                <a:solidFill>
                  <a:srgbClr val="0070C0"/>
                </a:solidFill>
                <a:sym typeface="Symbol" pitchFamily="2" charset="2"/>
              </a:rPr>
              <a:t></a:t>
            </a:r>
            <a:r>
              <a:rPr lang="ar-SA" sz="3200" dirty="0">
                <a:solidFill>
                  <a:srgbClr val="0070C0"/>
                </a:solidFill>
              </a:rPr>
              <a:t> لا استجابة (</a:t>
            </a:r>
            <a:r>
              <a:rPr lang="ar-SA" sz="3200" dirty="0" err="1">
                <a:solidFill>
                  <a:srgbClr val="0070C0"/>
                </a:solidFill>
              </a:rPr>
              <a:t>لاسيلان</a:t>
            </a:r>
            <a:r>
              <a:rPr lang="ar-SA" sz="3200" dirty="0">
                <a:solidFill>
                  <a:srgbClr val="0070C0"/>
                </a:solidFill>
              </a:rPr>
              <a:t> لعاب)</a:t>
            </a:r>
            <a:endParaRPr lang="en-GB" sz="3200" dirty="0">
              <a:solidFill>
                <a:srgbClr val="0070C0"/>
              </a:solidFill>
            </a:endParaRPr>
          </a:p>
          <a:p>
            <a:pPr algn="r" rtl="1"/>
            <a:r>
              <a:rPr lang="ar-SA" sz="3200" b="1" dirty="0">
                <a:solidFill>
                  <a:srgbClr val="0070C0"/>
                </a:solidFill>
              </a:rPr>
              <a:t>المرحلة الثانية للتجربة:</a:t>
            </a:r>
            <a:r>
              <a:rPr lang="ar-SA" sz="3200" dirty="0">
                <a:solidFill>
                  <a:srgbClr val="0070C0"/>
                </a:solidFill>
              </a:rPr>
              <a:t> صوت الجرس (</a:t>
            </a:r>
            <a:r>
              <a:rPr lang="ar-SA" sz="3200" dirty="0" err="1">
                <a:solidFill>
                  <a:srgbClr val="0070C0"/>
                </a:solidFill>
              </a:rPr>
              <a:t>م</a:t>
            </a:r>
            <a:r>
              <a:rPr lang="ar-SA" sz="3200" dirty="0">
                <a:solidFill>
                  <a:srgbClr val="0070C0"/>
                </a:solidFill>
              </a:rPr>
              <a:t> محايد)+ طعام (مثير طبيعي) </a:t>
            </a:r>
            <a:r>
              <a:rPr lang="en-GB" sz="3200" dirty="0">
                <a:solidFill>
                  <a:srgbClr val="0070C0"/>
                </a:solidFill>
                <a:sym typeface="Symbol" pitchFamily="2" charset="2"/>
              </a:rPr>
              <a:t></a:t>
            </a:r>
            <a:r>
              <a:rPr lang="ar-SA" sz="3200" dirty="0">
                <a:solidFill>
                  <a:srgbClr val="0070C0"/>
                </a:solidFill>
              </a:rPr>
              <a:t>سيلان لعاب </a:t>
            </a:r>
            <a:endParaRPr lang="en-GB" sz="3200" dirty="0">
              <a:solidFill>
                <a:srgbClr val="0070C0"/>
              </a:solidFill>
            </a:endParaRPr>
          </a:p>
          <a:p>
            <a:pPr algn="r" rtl="1"/>
            <a:r>
              <a:rPr lang="ar-SA" sz="3200" dirty="0">
                <a:solidFill>
                  <a:srgbClr val="0070C0"/>
                </a:solidFill>
              </a:rPr>
              <a:t>تكرار الاقتران لعدد من المرات....</a:t>
            </a:r>
            <a:endParaRPr lang="en-GB" sz="3200" dirty="0">
              <a:solidFill>
                <a:srgbClr val="0070C0"/>
              </a:solidFill>
            </a:endParaRPr>
          </a:p>
          <a:p>
            <a:pPr algn="r" rtl="1"/>
            <a:r>
              <a:rPr lang="ar-SA" sz="3200" b="1" dirty="0">
                <a:solidFill>
                  <a:srgbClr val="0070C0"/>
                </a:solidFill>
              </a:rPr>
              <a:t>المرحلة الثالثة من التجربة: </a:t>
            </a:r>
            <a:endParaRPr lang="en-GB" sz="3200" dirty="0">
              <a:solidFill>
                <a:srgbClr val="0070C0"/>
              </a:solidFill>
            </a:endParaRPr>
          </a:p>
          <a:p>
            <a:pPr algn="r" rtl="1"/>
            <a:r>
              <a:rPr lang="ar-SA" sz="3200" dirty="0">
                <a:solidFill>
                  <a:srgbClr val="0070C0"/>
                </a:solidFill>
              </a:rPr>
              <a:t>صوت الجرس (مثير شرطي) </a:t>
            </a:r>
            <a:r>
              <a:rPr lang="en-GB" sz="3200" dirty="0">
                <a:solidFill>
                  <a:srgbClr val="0070C0"/>
                </a:solidFill>
                <a:sym typeface="Symbol" pitchFamily="2" charset="2"/>
              </a:rPr>
              <a:t></a:t>
            </a:r>
            <a:r>
              <a:rPr lang="ar-SA" sz="3200" dirty="0">
                <a:solidFill>
                  <a:srgbClr val="0070C0"/>
                </a:solidFill>
              </a:rPr>
              <a:t>سيلان لعاب (استجابة شرطية) </a:t>
            </a:r>
            <a:endParaRPr lang="en-GB" sz="3200" dirty="0">
              <a:solidFill>
                <a:srgbClr val="0070C0"/>
              </a:solidFill>
            </a:endParaRPr>
          </a:p>
          <a:p>
            <a:pPr marL="342900" indent="-342900" algn="r" defTabSz="457200" rtl="1" eaLnBrk="1" latinLnBrk="0" hangingPunct="1">
              <a:spcBef>
                <a:spcPts val="1000"/>
              </a:spcBef>
              <a:spcAft>
                <a:spcPts val="0"/>
              </a:spcAft>
              <a:buClr>
                <a:schemeClr val="accent1"/>
              </a:buClr>
              <a:buSzPct val="80000"/>
              <a:buFont typeface="Wingdings 3" charset="2"/>
              <a:buChar char=""/>
            </a:pPr>
            <a:endParaRPr lang="en-US" sz="3200" dirty="0"/>
          </a:p>
        </p:txBody>
      </p:sp>
    </p:spTree>
    <p:extLst>
      <p:ext uri="{BB962C8B-B14F-4D97-AF65-F5344CB8AC3E}">
        <p14:creationId xmlns:p14="http://schemas.microsoft.com/office/powerpoint/2010/main" val="274967575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ppt_x"/>
                                          </p:val>
                                        </p:tav>
                                        <p:tav tm="100000">
                                          <p:val>
                                            <p:strVal val="#ppt_x"/>
                                          </p:val>
                                        </p:tav>
                                      </p:tavLst>
                                    </p:anim>
                                    <p:anim calcmode="lin" valueType="num">
                                      <p:cBhvr additive="base">
                                        <p:cTn id="1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additive="base">
                                        <p:cTn id="19"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 calcmode="lin" valueType="num">
                                      <p:cBhvr additive="base">
                                        <p:cTn id="25"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 calcmode="lin" valueType="num">
                                      <p:cBhvr additive="base">
                                        <p:cTn id="3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3" end="3"/>
                                            </p:txEl>
                                          </p:spTgt>
                                        </p:tgtEl>
                                        <p:attrNameLst>
                                          <p:attrName>style.visibility</p:attrName>
                                        </p:attrNameLst>
                                      </p:cBhvr>
                                      <p:to>
                                        <p:strVal val="visible"/>
                                      </p:to>
                                    </p:set>
                                    <p:anim calcmode="lin" valueType="num">
                                      <p:cBhvr additive="base">
                                        <p:cTn id="3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4" end="4"/>
                                            </p:txEl>
                                          </p:spTgt>
                                        </p:tgtEl>
                                        <p:attrNameLst>
                                          <p:attrName>style.visibility</p:attrName>
                                        </p:attrNameLst>
                                      </p:cBhvr>
                                      <p:to>
                                        <p:strVal val="visible"/>
                                      </p:to>
                                    </p:set>
                                    <p:anim calcmode="lin" valueType="num">
                                      <p:cBhvr additive="base">
                                        <p:cTn id="4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91EAB136-561C-439C-8206-0B0C961D91D4}"/>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842052" y="1113183"/>
            <a:ext cx="6705600" cy="4505739"/>
          </a:xfrm>
          <a:prstGeom prst="rect">
            <a:avLst/>
          </a:prstGeom>
          <a:noFill/>
          <a:ln>
            <a:noFill/>
          </a:ln>
        </p:spPr>
      </p:pic>
    </p:spTree>
    <p:extLst>
      <p:ext uri="{BB962C8B-B14F-4D97-AF65-F5344CB8AC3E}">
        <p14:creationId xmlns:p14="http://schemas.microsoft.com/office/powerpoint/2010/main" val="95912811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98EAFE-063D-784E-A5DC-B53495E7CBC8}"/>
              </a:ext>
            </a:extLst>
          </p:cNvPr>
          <p:cNvSpPr>
            <a:spLocks noGrp="1"/>
          </p:cNvSpPr>
          <p:nvPr>
            <p:ph type="title"/>
          </p:nvPr>
        </p:nvSpPr>
        <p:spPr>
          <a:solidFill>
            <a:schemeClr val="accent5">
              <a:lumMod val="20000"/>
              <a:lumOff val="80000"/>
            </a:schemeClr>
          </a:solidFill>
        </p:spPr>
        <p:txBody>
          <a:bodyPr/>
          <a:lstStyle/>
          <a:p>
            <a:pPr algn="r" rtl="1"/>
            <a:r>
              <a:rPr lang="ar-IQ" b="1" dirty="0">
                <a:solidFill>
                  <a:srgbClr val="FF0000"/>
                </a:solidFill>
              </a:rPr>
              <a:t>المفاهيم الرئيسية في نظرية الاشراط:</a:t>
            </a:r>
            <a:br>
              <a:rPr lang="en-GB" dirty="0"/>
            </a:br>
            <a:endParaRPr lang="en-US" dirty="0"/>
          </a:p>
        </p:txBody>
      </p:sp>
      <p:sp>
        <p:nvSpPr>
          <p:cNvPr id="3" name="Content Placeholder 2">
            <a:extLst>
              <a:ext uri="{FF2B5EF4-FFF2-40B4-BE49-F238E27FC236}">
                <a16:creationId xmlns:a16="http://schemas.microsoft.com/office/drawing/2014/main" id="{7AEFAA3A-85FE-4A40-8E51-73EE8CEC2290}"/>
              </a:ext>
            </a:extLst>
          </p:cNvPr>
          <p:cNvSpPr>
            <a:spLocks noGrp="1"/>
          </p:cNvSpPr>
          <p:nvPr>
            <p:ph idx="1"/>
          </p:nvPr>
        </p:nvSpPr>
        <p:spPr>
          <a:xfrm>
            <a:off x="0" y="1717289"/>
            <a:ext cx="11514666" cy="4894526"/>
          </a:xfrm>
        </p:spPr>
        <p:txBody>
          <a:bodyPr>
            <a:noAutofit/>
          </a:bodyPr>
          <a:lstStyle/>
          <a:p>
            <a:pPr marL="0" indent="0" algn="just" rtl="1">
              <a:buNone/>
            </a:pPr>
            <a:r>
              <a:rPr lang="ar-IQ" sz="3200" b="1" dirty="0"/>
              <a:t> </a:t>
            </a:r>
            <a:endParaRPr lang="en-GB" sz="3200" dirty="0"/>
          </a:p>
          <a:p>
            <a:pPr algn="just" rtl="1"/>
            <a:r>
              <a:rPr lang="ar-IQ" sz="3200" b="1" dirty="0"/>
              <a:t>المثير الطبيعي او المثير غير الشرطي:</a:t>
            </a:r>
            <a:r>
              <a:rPr lang="ar-IQ" sz="3200" dirty="0"/>
              <a:t> وهو آي حدث يمكن ان يحدث الاستجابة لدى الكائن الحي بطريقة لا ارادية: آي لايحتاج الكائن الحي الى ان يتعلم كيف يسلك حياله. وانما يستجيب له بصورة طبيعية. فالطعام يؤدي الى سيلان اللعاب عند الحيوان.  </a:t>
            </a:r>
            <a:endParaRPr lang="en-GB" sz="3200" dirty="0"/>
          </a:p>
          <a:p>
            <a:pPr algn="just" rtl="1"/>
            <a:endParaRPr lang="en-GB" sz="3200" dirty="0"/>
          </a:p>
          <a:p>
            <a:pPr algn="just" rtl="1"/>
            <a:r>
              <a:rPr lang="ar-IQ" sz="3200" b="1" dirty="0"/>
              <a:t>المثير المحايد:</a:t>
            </a:r>
            <a:r>
              <a:rPr lang="ar-IQ" sz="3200" dirty="0"/>
              <a:t> وهو المثير آو الحدث الذي ليس له تآثير في سلوك الفرد. ولكن يمكن ان يطور الفرد حياله سلوكا وفقا لمبدا الاشراط.</a:t>
            </a:r>
            <a:endParaRPr lang="en-GB" sz="3200" dirty="0"/>
          </a:p>
          <a:p>
            <a:pPr algn="just" rtl="1"/>
            <a:r>
              <a:rPr lang="ar-IQ" sz="3200" dirty="0"/>
              <a:t> </a:t>
            </a:r>
            <a:endParaRPr lang="en-GB" sz="3200" dirty="0"/>
          </a:p>
          <a:p>
            <a:pPr algn="just" rtl="1"/>
            <a:r>
              <a:rPr lang="ar-SA" sz="3200" b="1" dirty="0"/>
              <a:t> </a:t>
            </a:r>
            <a:endParaRPr lang="en-GB" sz="3200" dirty="0"/>
          </a:p>
          <a:p>
            <a:pPr marL="342900" indent="-342900" algn="just" defTabSz="457200" rtl="1" eaLnBrk="1" latinLnBrk="0" hangingPunct="1">
              <a:spcBef>
                <a:spcPts val="1000"/>
              </a:spcBef>
              <a:spcAft>
                <a:spcPts val="0"/>
              </a:spcAft>
              <a:buClr>
                <a:schemeClr val="accent1"/>
              </a:buClr>
              <a:buSzPct val="80000"/>
              <a:buFont typeface="Wingdings 3" charset="2"/>
              <a:buChar char=""/>
            </a:pPr>
            <a:endParaRPr lang="en-US" sz="3200" dirty="0"/>
          </a:p>
        </p:txBody>
      </p:sp>
      <p:sp>
        <p:nvSpPr>
          <p:cNvPr id="4" name="TextBox 3">
            <a:extLst>
              <a:ext uri="{FF2B5EF4-FFF2-40B4-BE49-F238E27FC236}">
                <a16:creationId xmlns:a16="http://schemas.microsoft.com/office/drawing/2014/main" id="{4C8B8C17-2F5B-244F-B421-BE94102B1550}"/>
              </a:ext>
            </a:extLst>
          </p:cNvPr>
          <p:cNvSpPr txBox="1"/>
          <p:nvPr/>
        </p:nvSpPr>
        <p:spPr>
          <a:xfrm>
            <a:off x="13068886" y="689317"/>
            <a:ext cx="184731" cy="369332"/>
          </a:xfrm>
          <a:prstGeom prst="rect">
            <a:avLst/>
          </a:prstGeom>
          <a:noFill/>
        </p:spPr>
        <p:txBody>
          <a:bodyPr wrap="none" rtlCol="0">
            <a:spAutoFit/>
          </a:bodyPr>
          <a:lstStyle/>
          <a:p>
            <a:endParaRPr lang="en-US"/>
          </a:p>
        </p:txBody>
      </p:sp>
    </p:spTree>
    <p:extLst>
      <p:ext uri="{BB962C8B-B14F-4D97-AF65-F5344CB8AC3E}">
        <p14:creationId xmlns:p14="http://schemas.microsoft.com/office/powerpoint/2010/main" val="337942805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38438C-44DA-9E4F-8ECD-449E907CD030}"/>
              </a:ext>
            </a:extLst>
          </p:cNvPr>
          <p:cNvSpPr>
            <a:spLocks noGrp="1"/>
          </p:cNvSpPr>
          <p:nvPr>
            <p:ph type="title"/>
          </p:nvPr>
        </p:nvSpPr>
        <p:spPr>
          <a:xfrm>
            <a:off x="345688" y="609600"/>
            <a:ext cx="10010902" cy="1542757"/>
          </a:xfr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p:spPr>
        <p:txBody>
          <a:bodyPr>
            <a:normAutofit fontScale="90000"/>
          </a:bodyPr>
          <a:lstStyle/>
          <a:p>
            <a:pPr algn="just" rtl="1"/>
            <a:r>
              <a:rPr lang="ar-IQ" b="1" dirty="0">
                <a:solidFill>
                  <a:schemeClr val="tx1"/>
                </a:solidFill>
              </a:rPr>
              <a:t>المثير الشرطي:</a:t>
            </a:r>
            <a:r>
              <a:rPr lang="ar-IQ" dirty="0">
                <a:solidFill>
                  <a:schemeClr val="tx1"/>
                </a:solidFill>
              </a:rPr>
              <a:t> وهو الحدث الذي يكون محايدا ويصبح قادرا على استجرار الاستجابة الشرطية نتيجة لاقترانه بالمثير الطبيعي، بحيث يكتسب صفته.</a:t>
            </a:r>
            <a:br>
              <a:rPr lang="en-GB" dirty="0">
                <a:solidFill>
                  <a:schemeClr val="tx1"/>
                </a:solidFill>
              </a:rPr>
            </a:br>
            <a:endParaRPr lang="en-US" dirty="0">
              <a:solidFill>
                <a:schemeClr val="tx1"/>
              </a:solidFill>
            </a:endParaRPr>
          </a:p>
        </p:txBody>
      </p:sp>
      <p:sp>
        <p:nvSpPr>
          <p:cNvPr id="3" name="Content Placeholder 2">
            <a:extLst>
              <a:ext uri="{FF2B5EF4-FFF2-40B4-BE49-F238E27FC236}">
                <a16:creationId xmlns:a16="http://schemas.microsoft.com/office/drawing/2014/main" id="{680FE31D-9166-754F-85B0-0A3E006FC9A2}"/>
              </a:ext>
            </a:extLst>
          </p:cNvPr>
          <p:cNvSpPr>
            <a:spLocks noGrp="1"/>
          </p:cNvSpPr>
          <p:nvPr>
            <p:ph idx="1"/>
          </p:nvPr>
        </p:nvSpPr>
        <p:spPr>
          <a:xfrm>
            <a:off x="345689" y="2263698"/>
            <a:ext cx="10010902" cy="3777664"/>
          </a:xfr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p:spPr>
        <p:txBody>
          <a:bodyPr>
            <a:noAutofit/>
          </a:bodyPr>
          <a:lstStyle/>
          <a:p>
            <a:pPr marL="0" indent="0" algn="just" rtl="1">
              <a:buNone/>
            </a:pPr>
            <a:endParaRPr lang="en-GB" sz="2800" dirty="0"/>
          </a:p>
          <a:p>
            <a:pPr algn="just" rtl="1"/>
            <a:r>
              <a:rPr lang="ar-IQ" sz="2800" b="1" dirty="0"/>
              <a:t>الاستجابة الطبيعية (غير الشرطية</a:t>
            </a:r>
            <a:r>
              <a:rPr lang="ar-IQ" sz="2800" dirty="0"/>
              <a:t>): وهي الاستجابة الطبيعية اللارادية التي يؤديها الكائن الحي حيال المثيرات الطبيعية التي لا تحتاج الى تعلم.: </a:t>
            </a:r>
            <a:endParaRPr lang="en-GB" sz="2800" dirty="0"/>
          </a:p>
          <a:p>
            <a:pPr algn="just" rtl="1"/>
            <a:r>
              <a:rPr lang="ar-IQ" sz="2800" b="1" dirty="0"/>
              <a:t>الاستجابة الشرطية</a:t>
            </a:r>
            <a:r>
              <a:rPr lang="ar-IQ" sz="2800" dirty="0"/>
              <a:t>: وهي الاستجابة او الفعل المنعكس الطبيعي التي يتعلم الكائن الحي أدائه للمثير الشرطي نتيجة لاقترانها بمثيراتها الطبيعية التي تحدثها.</a:t>
            </a:r>
            <a:endParaRPr lang="en-GB" sz="2800" dirty="0"/>
          </a:p>
          <a:p>
            <a:pPr marL="342900" indent="-342900" algn="just" defTabSz="457200" rtl="1" eaLnBrk="1" latinLnBrk="0" hangingPunct="1">
              <a:spcBef>
                <a:spcPts val="1000"/>
              </a:spcBef>
              <a:spcAft>
                <a:spcPts val="0"/>
              </a:spcAft>
              <a:buClr>
                <a:schemeClr val="accent1"/>
              </a:buClr>
              <a:buSzPct val="80000"/>
              <a:buFont typeface="Wingdings 3" charset="2"/>
              <a:buChar char=""/>
            </a:pPr>
            <a:endParaRPr lang="en-US" sz="2800" dirty="0"/>
          </a:p>
        </p:txBody>
      </p:sp>
    </p:spTree>
    <p:extLst>
      <p:ext uri="{BB962C8B-B14F-4D97-AF65-F5344CB8AC3E}">
        <p14:creationId xmlns:p14="http://schemas.microsoft.com/office/powerpoint/2010/main" val="78515144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bg/>
                                          </p:spTgt>
                                        </p:tgtEl>
                                        <p:attrNameLst>
                                          <p:attrName>style.visibility</p:attrName>
                                        </p:attrNameLst>
                                      </p:cBhvr>
                                      <p:to>
                                        <p:strVal val="visible"/>
                                      </p:to>
                                    </p:set>
                                    <p:anim calcmode="lin" valueType="num">
                                      <p:cBhvr additive="base">
                                        <p:cTn id="13" dur="500" fill="hold"/>
                                        <p:tgtEl>
                                          <p:spTgt spid="3">
                                            <p:bg/>
                                          </p:spTgt>
                                        </p:tgtEl>
                                        <p:attrNameLst>
                                          <p:attrName>ppt_x</p:attrName>
                                        </p:attrNameLst>
                                      </p:cBhvr>
                                      <p:tavLst>
                                        <p:tav tm="0">
                                          <p:val>
                                            <p:strVal val="#ppt_x"/>
                                          </p:val>
                                        </p:tav>
                                        <p:tav tm="100000">
                                          <p:val>
                                            <p:strVal val="#ppt_x"/>
                                          </p:val>
                                        </p:tav>
                                      </p:tavLst>
                                    </p:anim>
                                    <p:anim calcmode="lin" valueType="num">
                                      <p:cBhvr additive="base">
                                        <p:cTn id="14"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CE1C21-56F2-46E8-8580-CA248A379924}"/>
              </a:ext>
            </a:extLst>
          </p:cNvPr>
          <p:cNvSpPr>
            <a:spLocks noGrp="1"/>
          </p:cNvSpPr>
          <p:nvPr>
            <p:ph type="title"/>
          </p:nvPr>
        </p:nvSpPr>
        <p:spPr>
          <a:gradFill>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gradFill>
        </p:spPr>
        <p:txBody>
          <a:bodyPr>
            <a:normAutofit fontScale="90000"/>
          </a:bodyPr>
          <a:lstStyle/>
          <a:p>
            <a:pPr algn="r" rtl="1"/>
            <a:r>
              <a:rPr lang="en-GB" b="1" dirty="0"/>
              <a:t> </a:t>
            </a:r>
            <a:r>
              <a:rPr lang="ar-SA" b="1" dirty="0">
                <a:solidFill>
                  <a:srgbClr val="0070C0"/>
                </a:solidFill>
              </a:rPr>
              <a:t>المبادئ الاساسية التي استندت عليها نظرية بافلوف: </a:t>
            </a:r>
            <a:br>
              <a:rPr lang="en-GB" dirty="0">
                <a:solidFill>
                  <a:srgbClr val="0070C0"/>
                </a:solidFill>
              </a:rPr>
            </a:br>
            <a:endParaRPr lang="en-GB" dirty="0">
              <a:solidFill>
                <a:srgbClr val="0070C0"/>
              </a:solidFill>
            </a:endParaRPr>
          </a:p>
        </p:txBody>
      </p:sp>
      <p:sp>
        <p:nvSpPr>
          <p:cNvPr id="3" name="Content Placeholder 2">
            <a:extLst>
              <a:ext uri="{FF2B5EF4-FFF2-40B4-BE49-F238E27FC236}">
                <a16:creationId xmlns:a16="http://schemas.microsoft.com/office/drawing/2014/main" id="{A137146D-EB7C-4ABA-9B5F-36633AE112BC}"/>
              </a:ext>
            </a:extLst>
          </p:cNvPr>
          <p:cNvSpPr>
            <a:spLocks noGrp="1"/>
          </p:cNvSpPr>
          <p:nvPr>
            <p:ph idx="1"/>
          </p:nvPr>
        </p:nvSpPr>
        <p:spPr>
          <a:gradFill flip="none" rotWithShape="1">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tileRect/>
          </a:gradFill>
        </p:spPr>
        <p:txBody>
          <a:bodyPr/>
          <a:lstStyle/>
          <a:p>
            <a:pPr algn="r" rtl="1"/>
            <a:r>
              <a:rPr lang="ar-IQ" dirty="0"/>
              <a:t>1</a:t>
            </a:r>
            <a:r>
              <a:rPr lang="ar-IQ" sz="2800" b="1" dirty="0">
                <a:solidFill>
                  <a:srgbClr val="C00000"/>
                </a:solidFill>
              </a:rPr>
              <a:t>- التكرار</a:t>
            </a:r>
          </a:p>
          <a:p>
            <a:pPr algn="r" rtl="1"/>
            <a:r>
              <a:rPr lang="ar-IQ" sz="2800" b="1" dirty="0">
                <a:solidFill>
                  <a:srgbClr val="C00000"/>
                </a:solidFill>
              </a:rPr>
              <a:t>2- الاقتران الزمني</a:t>
            </a:r>
          </a:p>
          <a:p>
            <a:pPr algn="r" rtl="1"/>
            <a:r>
              <a:rPr lang="ar-IQ" sz="2800" b="1" dirty="0">
                <a:solidFill>
                  <a:srgbClr val="C00000"/>
                </a:solidFill>
              </a:rPr>
              <a:t>3- التعزيز او التدعيم</a:t>
            </a:r>
          </a:p>
          <a:p>
            <a:pPr algn="r" rtl="1"/>
            <a:r>
              <a:rPr lang="ar-IQ" sz="2800" b="1" dirty="0">
                <a:solidFill>
                  <a:srgbClr val="C00000"/>
                </a:solidFill>
              </a:rPr>
              <a:t>4- التعميم</a:t>
            </a:r>
          </a:p>
          <a:p>
            <a:pPr algn="r" rtl="1"/>
            <a:r>
              <a:rPr lang="ar-IQ" sz="2800" b="1" dirty="0">
                <a:solidFill>
                  <a:srgbClr val="C00000"/>
                </a:solidFill>
              </a:rPr>
              <a:t>5- التمييز </a:t>
            </a:r>
          </a:p>
          <a:p>
            <a:pPr algn="r" rtl="1"/>
            <a:r>
              <a:rPr lang="ar-IQ" sz="2800" b="1" dirty="0">
                <a:solidFill>
                  <a:srgbClr val="C00000"/>
                </a:solidFill>
              </a:rPr>
              <a:t>5- الانطفاء والاسترجاع التلقائي</a:t>
            </a:r>
          </a:p>
          <a:p>
            <a:pPr marL="0" indent="0" algn="r" rtl="1">
              <a:buNone/>
            </a:pPr>
            <a:r>
              <a:rPr lang="ar-IQ" sz="2800" b="1" dirty="0">
                <a:solidFill>
                  <a:srgbClr val="C00000"/>
                </a:solidFill>
              </a:rPr>
              <a:t> </a:t>
            </a:r>
          </a:p>
        </p:txBody>
      </p:sp>
    </p:spTree>
    <p:extLst>
      <p:ext uri="{BB962C8B-B14F-4D97-AF65-F5344CB8AC3E}">
        <p14:creationId xmlns:p14="http://schemas.microsoft.com/office/powerpoint/2010/main" val="276993237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bg/>
                                          </p:spTgt>
                                        </p:tgtEl>
                                        <p:attrNameLst>
                                          <p:attrName>style.visibility</p:attrName>
                                        </p:attrNameLst>
                                      </p:cBhvr>
                                      <p:to>
                                        <p:strVal val="visible"/>
                                      </p:to>
                                    </p:set>
                                    <p:anim calcmode="lin" valueType="num">
                                      <p:cBhvr additive="base">
                                        <p:cTn id="13" dur="500" fill="hold"/>
                                        <p:tgtEl>
                                          <p:spTgt spid="3">
                                            <p:bg/>
                                          </p:spTgt>
                                        </p:tgtEl>
                                        <p:attrNameLst>
                                          <p:attrName>ppt_x</p:attrName>
                                        </p:attrNameLst>
                                      </p:cBhvr>
                                      <p:tavLst>
                                        <p:tav tm="0">
                                          <p:val>
                                            <p:strVal val="#ppt_x"/>
                                          </p:val>
                                        </p:tav>
                                        <p:tav tm="100000">
                                          <p:val>
                                            <p:strVal val="#ppt_x"/>
                                          </p:val>
                                        </p:tav>
                                      </p:tavLst>
                                    </p:anim>
                                    <p:anim calcmode="lin" valueType="num">
                                      <p:cBhvr additive="base">
                                        <p:cTn id="14"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additive="base">
                                        <p:cTn id="19"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 calcmode="lin" valueType="num">
                                      <p:cBhvr additive="base">
                                        <p:cTn id="25"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 calcmode="lin" valueType="num">
                                      <p:cBhvr additive="base">
                                        <p:cTn id="3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3" end="3"/>
                                            </p:txEl>
                                          </p:spTgt>
                                        </p:tgtEl>
                                        <p:attrNameLst>
                                          <p:attrName>style.visibility</p:attrName>
                                        </p:attrNameLst>
                                      </p:cBhvr>
                                      <p:to>
                                        <p:strVal val="visible"/>
                                      </p:to>
                                    </p:set>
                                    <p:anim calcmode="lin" valueType="num">
                                      <p:cBhvr additive="base">
                                        <p:cTn id="3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4" end="4"/>
                                            </p:txEl>
                                          </p:spTgt>
                                        </p:tgtEl>
                                        <p:attrNameLst>
                                          <p:attrName>style.visibility</p:attrName>
                                        </p:attrNameLst>
                                      </p:cBhvr>
                                      <p:to>
                                        <p:strVal val="visible"/>
                                      </p:to>
                                    </p:set>
                                    <p:anim calcmode="lin" valueType="num">
                                      <p:cBhvr additive="base">
                                        <p:cTn id="4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5" end="5"/>
                                            </p:txEl>
                                          </p:spTgt>
                                        </p:tgtEl>
                                        <p:attrNameLst>
                                          <p:attrName>style.visibility</p:attrName>
                                        </p:attrNameLst>
                                      </p:cBhvr>
                                      <p:to>
                                        <p:strVal val="visible"/>
                                      </p:to>
                                    </p:set>
                                    <p:anim calcmode="lin" valueType="num">
                                      <p:cBhvr additive="base">
                                        <p:cTn id="4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6" end="6"/>
                                            </p:txEl>
                                          </p:spTgt>
                                        </p:tgtEl>
                                        <p:attrNameLst>
                                          <p:attrName>style.visibility</p:attrName>
                                        </p:attrNameLst>
                                      </p:cBhvr>
                                      <p:to>
                                        <p:strVal val="visible"/>
                                      </p:to>
                                    </p:set>
                                    <p:anim calcmode="lin" valueType="num">
                                      <p:cBhvr additive="base">
                                        <p:cTn id="5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8E2C7F-1CF7-486E-B2A2-CF0B12669879}"/>
              </a:ext>
            </a:extLst>
          </p:cNvPr>
          <p:cNvSpPr>
            <a:spLocks noGrp="1"/>
          </p:cNvSpPr>
          <p:nvPr>
            <p:ph type="title"/>
          </p:nvPr>
        </p:nvSpPr>
        <p:spPr>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p:spPr>
        <p:txBody>
          <a:bodyPr/>
          <a:lstStyle/>
          <a:p>
            <a:pPr algn="r"/>
            <a:r>
              <a:rPr lang="ar-IQ" b="1" dirty="0">
                <a:solidFill>
                  <a:srgbClr val="002060"/>
                </a:solidFill>
              </a:rPr>
              <a:t>التطبيقات التربوية لنظرية الاشراط الكلاسيكي: </a:t>
            </a:r>
            <a:endParaRPr lang="en-GB" dirty="0">
              <a:solidFill>
                <a:srgbClr val="002060"/>
              </a:solidFill>
            </a:endParaRPr>
          </a:p>
        </p:txBody>
      </p:sp>
      <p:sp>
        <p:nvSpPr>
          <p:cNvPr id="3" name="Content Placeholder 2">
            <a:extLst>
              <a:ext uri="{FF2B5EF4-FFF2-40B4-BE49-F238E27FC236}">
                <a16:creationId xmlns:a16="http://schemas.microsoft.com/office/drawing/2014/main" id="{79C456C0-0BCD-4555-896B-5F1B3848FBB0}"/>
              </a:ext>
            </a:extLst>
          </p:cNvPr>
          <p:cNvSpPr>
            <a:spLocks noGrp="1"/>
          </p:cNvSpPr>
          <p:nvPr>
            <p:ph idx="1"/>
          </p:nvPr>
        </p:nvSpPr>
        <p:spPr>
          <a:xfrm>
            <a:off x="677334" y="2160589"/>
            <a:ext cx="9465472" cy="4087811"/>
          </a:xfrm>
        </p:spPr>
        <p:txBody>
          <a:bodyPr>
            <a:noAutofit/>
          </a:bodyPr>
          <a:lstStyle/>
          <a:p>
            <a:pPr algn="r" rtl="1"/>
            <a:endParaRPr lang="en-GB" sz="2400" dirty="0"/>
          </a:p>
          <a:p>
            <a:pPr algn="r" rtl="1"/>
            <a:r>
              <a:rPr lang="ar-SA" sz="2400" b="1" dirty="0">
                <a:solidFill>
                  <a:srgbClr val="C00000"/>
                </a:solidFill>
              </a:rPr>
              <a:t>1-حصر المشتتات داخل الغرفة الصفية لكي تحدث عملية التعلم بشكل أسهل، فقد وجد أن </a:t>
            </a:r>
            <a:r>
              <a:rPr lang="ar-SA" sz="2400" b="1" dirty="0" err="1">
                <a:solidFill>
                  <a:srgbClr val="C00000"/>
                </a:solidFill>
              </a:rPr>
              <a:t>الإشراط</a:t>
            </a:r>
            <a:r>
              <a:rPr lang="ar-SA" sz="2400" b="1" dirty="0">
                <a:solidFill>
                  <a:srgbClr val="C00000"/>
                </a:solidFill>
              </a:rPr>
              <a:t> يحدث بشكل أسرع عندما يقدم المثير الشرطي وغير الشرطي في بيئة لا تكثر فيها المثيرات المحايدة.</a:t>
            </a:r>
            <a:endParaRPr lang="en-GB" sz="2400" b="1" dirty="0">
              <a:solidFill>
                <a:srgbClr val="C00000"/>
              </a:solidFill>
            </a:endParaRPr>
          </a:p>
          <a:p>
            <a:pPr algn="r" rtl="1"/>
            <a:endParaRPr lang="en-GB" sz="2400" b="1" dirty="0">
              <a:solidFill>
                <a:srgbClr val="C00000"/>
              </a:solidFill>
            </a:endParaRPr>
          </a:p>
          <a:p>
            <a:pPr algn="r" rtl="1"/>
            <a:r>
              <a:rPr lang="ar-SA" sz="2400" b="1" dirty="0">
                <a:solidFill>
                  <a:srgbClr val="C00000"/>
                </a:solidFill>
              </a:rPr>
              <a:t>2- ضرورة ارتباط تعلم الطلاب بدوافعهم من جهة وتعزيز العملية التعليمية من جهة أخرى باستمرار لأن غياب المثير الغير شرطي يؤدي إلى انطفاء وتلاشي الاستجابة المتعلمة. </a:t>
            </a:r>
            <a:endParaRPr lang="en-GB" sz="2400" b="1" dirty="0">
              <a:solidFill>
                <a:srgbClr val="C00000"/>
              </a:solidFill>
            </a:endParaRPr>
          </a:p>
          <a:p>
            <a:pPr marL="0" indent="0" algn="r" rtl="1">
              <a:buNone/>
            </a:pPr>
            <a:r>
              <a:rPr lang="ar-IQ" sz="2400" b="1" dirty="0">
                <a:solidFill>
                  <a:srgbClr val="C00000"/>
                </a:solidFill>
              </a:rPr>
              <a:t> </a:t>
            </a:r>
            <a:endParaRPr lang="en-GB" sz="2400" b="1" dirty="0">
              <a:solidFill>
                <a:srgbClr val="C00000"/>
              </a:solidFill>
            </a:endParaRPr>
          </a:p>
          <a:p>
            <a:pPr algn="r" rtl="1"/>
            <a:endParaRPr lang="en-GB" sz="2400" dirty="0"/>
          </a:p>
        </p:txBody>
      </p:sp>
    </p:spTree>
    <p:extLst>
      <p:ext uri="{BB962C8B-B14F-4D97-AF65-F5344CB8AC3E}">
        <p14:creationId xmlns:p14="http://schemas.microsoft.com/office/powerpoint/2010/main" val="404997486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1"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ppt_x"/>
                                          </p:val>
                                        </p:tav>
                                        <p:tav tm="100000">
                                          <p:val>
                                            <p:strVal val="#ppt_x"/>
                                          </p:val>
                                        </p:tav>
                                      </p:tavLst>
                                    </p:anim>
                                    <p:anim calcmode="lin" valueType="num">
                                      <p:cBhvr additive="base">
                                        <p:cTn id="1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 grpId="1" animBg="1"/>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0F49D7-81E9-4A2B-BBED-F52895A9C8AC}"/>
              </a:ext>
            </a:extLst>
          </p:cNvPr>
          <p:cNvSpPr>
            <a:spLocks noGrp="1"/>
          </p:cNvSpPr>
          <p:nvPr>
            <p:ph type="title"/>
          </p:nvPr>
        </p:nvSpPr>
        <p:spPr>
          <a:xfrm>
            <a:off x="940904" y="804519"/>
            <a:ext cx="10529073" cy="1161441"/>
          </a:xfrm>
        </p:spPr>
        <p:txBody>
          <a:bodyPr>
            <a:normAutofit fontScale="90000"/>
          </a:bodyPr>
          <a:lstStyle/>
          <a:p>
            <a:pPr algn="r" rtl="1"/>
            <a:r>
              <a:rPr lang="ar-SA" b="1">
                <a:solidFill>
                  <a:srgbClr val="C00000"/>
                </a:solidFill>
              </a:rPr>
              <a:t>3-يمكن الاستفادة </a:t>
            </a:r>
            <a:r>
              <a:rPr lang="ar-SA" b="1" dirty="0">
                <a:solidFill>
                  <a:srgbClr val="C00000"/>
                </a:solidFill>
              </a:rPr>
              <a:t>من نظرية </a:t>
            </a:r>
            <a:r>
              <a:rPr lang="ar-SA" b="1" dirty="0" err="1">
                <a:solidFill>
                  <a:srgbClr val="C00000"/>
                </a:solidFill>
              </a:rPr>
              <a:t>بافلوف</a:t>
            </a:r>
            <a:r>
              <a:rPr lang="ar-SA" b="1" dirty="0">
                <a:solidFill>
                  <a:srgbClr val="C00000"/>
                </a:solidFill>
              </a:rPr>
              <a:t> في إطفاء العادات السيئة التي تظهر لدى الطلاب في داخل غرفة الصف. </a:t>
            </a:r>
            <a:br>
              <a:rPr lang="en-GB" b="1" dirty="0">
                <a:solidFill>
                  <a:srgbClr val="C00000"/>
                </a:solidFill>
              </a:rPr>
            </a:br>
            <a:endParaRPr lang="en-GB" b="1" dirty="0">
              <a:solidFill>
                <a:srgbClr val="C00000"/>
              </a:solidFill>
            </a:endParaRPr>
          </a:p>
        </p:txBody>
      </p:sp>
      <p:sp>
        <p:nvSpPr>
          <p:cNvPr id="3" name="Content Placeholder 2">
            <a:extLst>
              <a:ext uri="{FF2B5EF4-FFF2-40B4-BE49-F238E27FC236}">
                <a16:creationId xmlns:a16="http://schemas.microsoft.com/office/drawing/2014/main" id="{D95F2369-EE67-432B-8191-87C82D382EA3}"/>
              </a:ext>
            </a:extLst>
          </p:cNvPr>
          <p:cNvSpPr>
            <a:spLocks noGrp="1"/>
          </p:cNvSpPr>
          <p:nvPr>
            <p:ph idx="1"/>
          </p:nvPr>
        </p:nvSpPr>
        <p:spPr>
          <a:xfrm>
            <a:off x="525780" y="2148840"/>
            <a:ext cx="11094133" cy="4709160"/>
          </a:xfrm>
        </p:spPr>
        <p:txBody>
          <a:bodyPr>
            <a:noAutofit/>
          </a:bodyPr>
          <a:lstStyle/>
          <a:p>
            <a:pPr marL="0" indent="0" algn="r" rtl="1">
              <a:buNone/>
            </a:pPr>
            <a:endParaRPr lang="en-GB" sz="2400" dirty="0"/>
          </a:p>
          <a:p>
            <a:pPr algn="r" rtl="1"/>
            <a:r>
              <a:rPr lang="ar-SA" sz="2800" b="1" dirty="0">
                <a:solidFill>
                  <a:srgbClr val="C00000"/>
                </a:solidFill>
              </a:rPr>
              <a:t>4-يمكن من خلال النظريّة إكساب الطلاب العادات الحسنة وتعديل السلوك الخاص بهم في المجال الانفعالي وإلقاء الضوء على عملية التطبيع الثقافيّ لشخصية الإنسان، فيستخدم في عملية المعالجة السلوكية للسلوكيات المنحرفة التي تظهر لدى الطلاب.</a:t>
            </a:r>
            <a:endParaRPr lang="en-GB" sz="2800" b="1" dirty="0">
              <a:solidFill>
                <a:srgbClr val="C00000"/>
              </a:solidFill>
            </a:endParaRPr>
          </a:p>
          <a:p>
            <a:pPr algn="r" rtl="1"/>
            <a:endParaRPr lang="en-GB" sz="2800" b="1" dirty="0">
              <a:solidFill>
                <a:srgbClr val="C00000"/>
              </a:solidFill>
            </a:endParaRPr>
          </a:p>
          <a:p>
            <a:pPr algn="r" rtl="1"/>
            <a:r>
              <a:rPr lang="ar-SA" sz="2800" b="1" dirty="0">
                <a:solidFill>
                  <a:srgbClr val="C00000"/>
                </a:solidFill>
              </a:rPr>
              <a:t>5- يمكن الاستفادة من مفهومَيْ التعميم والتمييز كطرق </a:t>
            </a:r>
            <a:r>
              <a:rPr lang="ar-SA" sz="2800" b="1" dirty="0" err="1">
                <a:solidFill>
                  <a:srgbClr val="C00000"/>
                </a:solidFill>
              </a:rPr>
              <a:t>لتلعم</a:t>
            </a:r>
            <a:r>
              <a:rPr lang="ar-SA" sz="2800" b="1" dirty="0">
                <a:solidFill>
                  <a:srgbClr val="C00000"/>
                </a:solidFill>
              </a:rPr>
              <a:t> الحقائق والمعارف والمفاهيم، من خلال تفسير الكثير من مظاهر التعلم الإنساني والتمييز بين الأمور غير المتشابهة وإعطاء استجابات مختلفة</a:t>
            </a:r>
            <a:r>
              <a:rPr lang="en-GB" sz="2800" b="1" dirty="0">
                <a:solidFill>
                  <a:srgbClr val="C00000"/>
                </a:solidFill>
              </a:rPr>
              <a:t>.</a:t>
            </a:r>
            <a:br>
              <a:rPr lang="en-GB" sz="2800" b="1" dirty="0">
                <a:solidFill>
                  <a:srgbClr val="C00000"/>
                </a:solidFill>
              </a:rPr>
            </a:br>
            <a:br>
              <a:rPr lang="en-GB" sz="2800" b="1" dirty="0">
                <a:solidFill>
                  <a:srgbClr val="C00000"/>
                </a:solidFill>
              </a:rPr>
            </a:br>
            <a:endParaRPr lang="en-GB" sz="2800" b="1" dirty="0">
              <a:solidFill>
                <a:srgbClr val="C00000"/>
              </a:solidFill>
            </a:endParaRPr>
          </a:p>
          <a:p>
            <a:pPr algn="r" rtl="1"/>
            <a:r>
              <a:rPr lang="ar-IQ" sz="2400" b="1" dirty="0"/>
              <a:t> </a:t>
            </a:r>
            <a:endParaRPr lang="en-GB" sz="2400" dirty="0"/>
          </a:p>
          <a:p>
            <a:pPr algn="r" rtl="1"/>
            <a:endParaRPr lang="en-GB" sz="2400" dirty="0"/>
          </a:p>
        </p:txBody>
      </p:sp>
    </p:spTree>
    <p:extLst>
      <p:ext uri="{BB962C8B-B14F-4D97-AF65-F5344CB8AC3E}">
        <p14:creationId xmlns:p14="http://schemas.microsoft.com/office/powerpoint/2010/main" val="7109189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ext Box 1">
            <a:extLst>
              <a:ext uri="{FF2B5EF4-FFF2-40B4-BE49-F238E27FC236}">
                <a16:creationId xmlns:a16="http://schemas.microsoft.com/office/drawing/2014/main" id="{F01B3A52-6439-0154-A5C2-7D73759E17B7}"/>
              </a:ext>
            </a:extLst>
          </p:cNvPr>
          <p:cNvSpPr txBox="1">
            <a:spLocks noChangeArrowheads="1"/>
          </p:cNvSpPr>
          <p:nvPr/>
        </p:nvSpPr>
        <p:spPr bwMode="auto">
          <a:xfrm>
            <a:off x="4429762" y="84138"/>
            <a:ext cx="1971038" cy="910762"/>
          </a:xfrm>
          <a:prstGeom prst="rect">
            <a:avLst/>
          </a:prstGeom>
          <a:solidFill>
            <a:srgbClr val="00B0F0"/>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justLow" defTabSz="914400" rtl="1" eaLnBrk="0" fontAlgn="base" latinLnBrk="0" hangingPunct="0">
              <a:lnSpc>
                <a:spcPct val="100000"/>
              </a:lnSpc>
              <a:spcBef>
                <a:spcPct val="0"/>
              </a:spcBef>
              <a:spcAft>
                <a:spcPct val="0"/>
              </a:spcAft>
              <a:buClrTx/>
              <a:buSzTx/>
              <a:buFontTx/>
              <a:buNone/>
              <a:tabLst/>
            </a:pPr>
            <a:r>
              <a:rPr kumimoji="0" lang="ar-SA" altLang="en-US" sz="2800" b="1"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Arial" panose="020B0604020202020204" pitchFamily="34" charset="0"/>
              </a:rPr>
              <a:t>نظريات التعلم </a:t>
            </a:r>
            <a:endParaRPr kumimoji="0" lang="en-US" altLang="en-US" sz="2800" b="1"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30" name="Text Box 4">
            <a:extLst>
              <a:ext uri="{FF2B5EF4-FFF2-40B4-BE49-F238E27FC236}">
                <a16:creationId xmlns:a16="http://schemas.microsoft.com/office/drawing/2014/main" id="{336B0136-D6FC-7A32-E5AC-06D0493191AC}"/>
              </a:ext>
            </a:extLst>
          </p:cNvPr>
          <p:cNvSpPr txBox="1">
            <a:spLocks noChangeArrowheads="1"/>
          </p:cNvSpPr>
          <p:nvPr/>
        </p:nvSpPr>
        <p:spPr bwMode="auto">
          <a:xfrm>
            <a:off x="5633560" y="1710211"/>
            <a:ext cx="2230280" cy="1004776"/>
          </a:xfrm>
          <a:prstGeom prst="rect">
            <a:avLst/>
          </a:prstGeom>
          <a:solidFill>
            <a:schemeClr val="accent5">
              <a:lumMod val="20000"/>
              <a:lumOff val="80000"/>
            </a:schemeClr>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1" eaLnBrk="0" fontAlgn="base" latinLnBrk="0" hangingPunct="0">
              <a:lnSpc>
                <a:spcPct val="100000"/>
              </a:lnSpc>
              <a:spcBef>
                <a:spcPct val="0"/>
              </a:spcBef>
              <a:spcAft>
                <a:spcPct val="0"/>
              </a:spcAft>
              <a:buClrTx/>
              <a:buSzTx/>
              <a:buFontTx/>
              <a:buNone/>
              <a:tabLst/>
            </a:pPr>
            <a:r>
              <a:rPr kumimoji="0" lang="ar-SA" altLang="en-US" sz="2800" b="1"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Arial" panose="020B0604020202020204" pitchFamily="34" charset="0"/>
              </a:rPr>
              <a:t>النظريات السلوكية</a:t>
            </a:r>
            <a:endParaRPr kumimoji="0" lang="en-US" altLang="en-US" sz="2800" b="0" i="0" u="none" strike="noStrike" cap="none" normalizeH="0" baseline="0" dirty="0">
              <a:ln>
                <a:noFill/>
              </a:ln>
              <a:solidFill>
                <a:schemeClr val="tx1"/>
              </a:solidFill>
              <a:effectLst/>
              <a:latin typeface="Arial" panose="020B0604020202020204" pitchFamily="34" charset="0"/>
            </a:endParaRPr>
          </a:p>
        </p:txBody>
      </p:sp>
      <p:sp>
        <p:nvSpPr>
          <p:cNvPr id="31" name="Text Box 5">
            <a:extLst>
              <a:ext uri="{FF2B5EF4-FFF2-40B4-BE49-F238E27FC236}">
                <a16:creationId xmlns:a16="http://schemas.microsoft.com/office/drawing/2014/main" id="{E4551D82-E4C4-CC9B-E51B-D2252CA36776}"/>
              </a:ext>
            </a:extLst>
          </p:cNvPr>
          <p:cNvSpPr txBox="1">
            <a:spLocks noChangeArrowheads="1"/>
          </p:cNvSpPr>
          <p:nvPr/>
        </p:nvSpPr>
        <p:spPr bwMode="auto">
          <a:xfrm>
            <a:off x="3629509" y="1621314"/>
            <a:ext cx="1694091" cy="1038580"/>
          </a:xfrm>
          <a:prstGeom prst="rect">
            <a:avLst/>
          </a:prstGeom>
          <a:solidFill>
            <a:schemeClr val="accent5">
              <a:lumMod val="20000"/>
              <a:lumOff val="80000"/>
            </a:schemeClr>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0" fontAlgn="base" latinLnBrk="0" hangingPunct="0">
              <a:lnSpc>
                <a:spcPct val="100000"/>
              </a:lnSpc>
              <a:spcBef>
                <a:spcPct val="0"/>
              </a:spcBef>
              <a:spcAft>
                <a:spcPct val="0"/>
              </a:spcAft>
              <a:buClrTx/>
              <a:buSzTx/>
              <a:buFontTx/>
              <a:buNone/>
              <a:tabLst/>
            </a:pPr>
            <a:r>
              <a:rPr kumimoji="0" lang="ar-SA" altLang="en-US" sz="2800" b="1"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Arial" panose="020B0604020202020204" pitchFamily="34" charset="0"/>
              </a:rPr>
              <a:t>النظريات المعرفية</a:t>
            </a:r>
            <a:endParaRPr kumimoji="0" lang="en-US" altLang="en-US" sz="2800" b="0" i="0" u="none" strike="noStrike" cap="none" normalizeH="0" baseline="0" dirty="0">
              <a:ln>
                <a:noFill/>
              </a:ln>
              <a:solidFill>
                <a:schemeClr val="tx1"/>
              </a:solidFill>
              <a:effectLst/>
              <a:latin typeface="Arial" panose="020B0604020202020204" pitchFamily="34" charset="0"/>
            </a:endParaRPr>
          </a:p>
        </p:txBody>
      </p:sp>
      <p:sp>
        <p:nvSpPr>
          <p:cNvPr id="32" name="Text Box 6">
            <a:extLst>
              <a:ext uri="{FF2B5EF4-FFF2-40B4-BE49-F238E27FC236}">
                <a16:creationId xmlns:a16="http://schemas.microsoft.com/office/drawing/2014/main" id="{716FC266-659C-E827-589E-5D18188EE2D4}"/>
              </a:ext>
            </a:extLst>
          </p:cNvPr>
          <p:cNvSpPr txBox="1">
            <a:spLocks noChangeArrowheads="1"/>
          </p:cNvSpPr>
          <p:nvPr/>
        </p:nvSpPr>
        <p:spPr bwMode="auto">
          <a:xfrm>
            <a:off x="8644254" y="3986848"/>
            <a:ext cx="1320958" cy="1636708"/>
          </a:xfrm>
          <a:prstGeom prst="rect">
            <a:avLst/>
          </a:prstGeom>
          <a:solidFill>
            <a:srgbClr val="FFFF00"/>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0" fontAlgn="base" latinLnBrk="0" hangingPunct="0">
              <a:lnSpc>
                <a:spcPct val="100000"/>
              </a:lnSpc>
              <a:spcBef>
                <a:spcPct val="0"/>
              </a:spcBef>
              <a:spcAft>
                <a:spcPct val="0"/>
              </a:spcAft>
              <a:buClrTx/>
              <a:buSzTx/>
              <a:buFontTx/>
              <a:buNone/>
              <a:tabLst/>
            </a:pPr>
            <a:r>
              <a:rPr kumimoji="0" lang="ar-SA" altLang="en-US"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Arial" panose="020B0604020202020204" pitchFamily="34" charset="0"/>
              </a:rPr>
              <a:t>نظرية التعلم الشرطي لبافلوف</a:t>
            </a:r>
            <a:endParaRPr kumimoji="0" lang="ar-SA" altLang="en-US" sz="24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33" name="Text Box 7">
            <a:extLst>
              <a:ext uri="{FF2B5EF4-FFF2-40B4-BE49-F238E27FC236}">
                <a16:creationId xmlns:a16="http://schemas.microsoft.com/office/drawing/2014/main" id="{37253BA2-A903-2338-7B69-80C56F1151EB}"/>
              </a:ext>
            </a:extLst>
          </p:cNvPr>
          <p:cNvSpPr txBox="1">
            <a:spLocks noChangeArrowheads="1"/>
          </p:cNvSpPr>
          <p:nvPr/>
        </p:nvSpPr>
        <p:spPr bwMode="auto">
          <a:xfrm>
            <a:off x="5902960" y="4008756"/>
            <a:ext cx="1268095" cy="1603058"/>
          </a:xfrm>
          <a:prstGeom prst="rect">
            <a:avLst/>
          </a:prstGeom>
          <a:solidFill>
            <a:srgbClr val="FFFF00"/>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justLow" defTabSz="914400" rtl="1" eaLnBrk="0" fontAlgn="base" latinLnBrk="0" hangingPunct="0">
              <a:lnSpc>
                <a:spcPct val="100000"/>
              </a:lnSpc>
              <a:spcBef>
                <a:spcPct val="0"/>
              </a:spcBef>
              <a:spcAft>
                <a:spcPct val="0"/>
              </a:spcAft>
              <a:buClrTx/>
              <a:buSzTx/>
              <a:buFontTx/>
              <a:buNone/>
              <a:tabLst/>
            </a:pPr>
            <a:r>
              <a:rPr kumimoji="0" lang="ar-SA" altLang="en-US"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Arial" panose="020B0604020202020204" pitchFamily="34" charset="0"/>
              </a:rPr>
              <a:t>نظرية المحاولة </a:t>
            </a:r>
            <a:r>
              <a:rPr kumimoji="0" lang="ar-SA" altLang="en-US"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Arial" panose="020B0604020202020204" pitchFamily="34" charset="0"/>
              </a:rPr>
              <a:t>والخطآ</a:t>
            </a:r>
            <a:r>
              <a:rPr kumimoji="0" lang="ar-SA" altLang="en-US"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لثورندايك</a:t>
            </a:r>
            <a:endParaRPr kumimoji="0" lang="ar-SA" altLang="en-US" sz="24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34" name="Text Box 8">
            <a:extLst>
              <a:ext uri="{FF2B5EF4-FFF2-40B4-BE49-F238E27FC236}">
                <a16:creationId xmlns:a16="http://schemas.microsoft.com/office/drawing/2014/main" id="{1EB2FE4C-C829-D1A4-35FF-8129F6F9C548}"/>
              </a:ext>
            </a:extLst>
          </p:cNvPr>
          <p:cNvSpPr txBox="1">
            <a:spLocks noChangeArrowheads="1"/>
          </p:cNvSpPr>
          <p:nvPr/>
        </p:nvSpPr>
        <p:spPr bwMode="auto">
          <a:xfrm>
            <a:off x="7357109" y="4020502"/>
            <a:ext cx="1101091" cy="1603058"/>
          </a:xfrm>
          <a:prstGeom prst="rect">
            <a:avLst/>
          </a:prstGeom>
          <a:solidFill>
            <a:srgbClr val="FFFF00"/>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0" fontAlgn="base" latinLnBrk="0" hangingPunct="0">
              <a:lnSpc>
                <a:spcPct val="100000"/>
              </a:lnSpc>
              <a:spcBef>
                <a:spcPct val="0"/>
              </a:spcBef>
              <a:spcAft>
                <a:spcPct val="0"/>
              </a:spcAft>
              <a:buClrTx/>
              <a:buSzTx/>
              <a:buFontTx/>
              <a:buNone/>
              <a:tabLst/>
            </a:pPr>
            <a:r>
              <a:rPr kumimoji="0" lang="ar-SA" altLang="en-US"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Arial" panose="020B0604020202020204" pitchFamily="34" charset="0"/>
              </a:rPr>
              <a:t>نظرية التعلم الاجرائي لسكنر</a:t>
            </a:r>
            <a:endParaRPr kumimoji="0" lang="ar-SA" altLang="en-US" sz="24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35" name="Text Box 9">
            <a:extLst>
              <a:ext uri="{FF2B5EF4-FFF2-40B4-BE49-F238E27FC236}">
                <a16:creationId xmlns:a16="http://schemas.microsoft.com/office/drawing/2014/main" id="{AC5429CE-AEA4-1359-A730-83C4583B7005}"/>
              </a:ext>
            </a:extLst>
          </p:cNvPr>
          <p:cNvSpPr txBox="1">
            <a:spLocks noChangeArrowheads="1"/>
          </p:cNvSpPr>
          <p:nvPr/>
        </p:nvSpPr>
        <p:spPr bwMode="auto">
          <a:xfrm>
            <a:off x="4429761" y="3986848"/>
            <a:ext cx="1204913" cy="1624965"/>
          </a:xfrm>
          <a:prstGeom prst="rect">
            <a:avLst/>
          </a:prstGeom>
          <a:solidFill>
            <a:srgbClr val="FFFF00"/>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justLow" defTabSz="914400" rtl="1" eaLnBrk="0" fontAlgn="base" latinLnBrk="0" hangingPunct="0">
              <a:lnSpc>
                <a:spcPct val="100000"/>
              </a:lnSpc>
              <a:spcBef>
                <a:spcPct val="0"/>
              </a:spcBef>
              <a:spcAft>
                <a:spcPct val="0"/>
              </a:spcAft>
              <a:buClrTx/>
              <a:buSzTx/>
              <a:buFontTx/>
              <a:buNone/>
              <a:tabLst/>
            </a:pPr>
            <a:r>
              <a:rPr kumimoji="0" lang="ar-SA" altLang="en-US"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Arial" panose="020B0604020202020204" pitchFamily="34" charset="0"/>
              </a:rPr>
              <a:t>نظرية التعلم الاجتماعي</a:t>
            </a:r>
            <a:endParaRPr kumimoji="0" lang="en-US" altLang="en-US" sz="2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4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36" name="Text Box 10">
            <a:extLst>
              <a:ext uri="{FF2B5EF4-FFF2-40B4-BE49-F238E27FC236}">
                <a16:creationId xmlns:a16="http://schemas.microsoft.com/office/drawing/2014/main" id="{E6187243-FF10-AC87-37C8-977799BD891D}"/>
              </a:ext>
            </a:extLst>
          </p:cNvPr>
          <p:cNvSpPr txBox="1">
            <a:spLocks noChangeArrowheads="1"/>
          </p:cNvSpPr>
          <p:nvPr/>
        </p:nvSpPr>
        <p:spPr bwMode="auto">
          <a:xfrm>
            <a:off x="843488" y="5406025"/>
            <a:ext cx="1213326" cy="892987"/>
          </a:xfrm>
          <a:prstGeom prst="rect">
            <a:avLst/>
          </a:prstGeom>
          <a:solidFill>
            <a:srgbClr val="FFFF00"/>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0" fontAlgn="base" latinLnBrk="0" hangingPunct="0">
              <a:lnSpc>
                <a:spcPct val="100000"/>
              </a:lnSpc>
              <a:spcBef>
                <a:spcPct val="0"/>
              </a:spcBef>
              <a:spcAft>
                <a:spcPct val="0"/>
              </a:spcAft>
              <a:buClrTx/>
              <a:buSzTx/>
              <a:buFontTx/>
              <a:buNone/>
              <a:tabLst/>
            </a:pPr>
            <a:r>
              <a:rPr kumimoji="0" lang="ar-SA" altLang="en-US"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Arial" panose="020B0604020202020204" pitchFamily="34" charset="0"/>
              </a:rPr>
              <a:t>نظرية </a:t>
            </a:r>
            <a:r>
              <a:rPr kumimoji="0" lang="ar-SA" altLang="en-US"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Arial" panose="020B0604020202020204" pitchFamily="34" charset="0"/>
              </a:rPr>
              <a:t>جشطالت</a:t>
            </a:r>
            <a:endParaRPr kumimoji="0" lang="ar-SA" altLang="en-US" sz="24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37" name="Text Box 11">
            <a:extLst>
              <a:ext uri="{FF2B5EF4-FFF2-40B4-BE49-F238E27FC236}">
                <a16:creationId xmlns:a16="http://schemas.microsoft.com/office/drawing/2014/main" id="{E9F24593-E59E-3D8D-3A70-203D7FA249D5}"/>
              </a:ext>
            </a:extLst>
          </p:cNvPr>
          <p:cNvSpPr txBox="1">
            <a:spLocks noChangeArrowheads="1"/>
          </p:cNvSpPr>
          <p:nvPr/>
        </p:nvSpPr>
        <p:spPr bwMode="auto">
          <a:xfrm>
            <a:off x="687223" y="2995710"/>
            <a:ext cx="1257397" cy="828359"/>
          </a:xfrm>
          <a:prstGeom prst="rect">
            <a:avLst/>
          </a:prstGeom>
          <a:solidFill>
            <a:srgbClr val="FFFF00"/>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ar-SA" altLang="en-US"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Arial" panose="020B0604020202020204" pitchFamily="34" charset="0"/>
              </a:rPr>
              <a:t>جان بياجيه</a:t>
            </a:r>
            <a:endParaRPr kumimoji="0" lang="en-US" altLang="en-US" sz="2400" b="0" i="0" u="none" strike="noStrike" cap="none" normalizeH="0" baseline="0" dirty="0">
              <a:ln>
                <a:noFill/>
              </a:ln>
              <a:solidFill>
                <a:schemeClr val="tx1"/>
              </a:solidFill>
              <a:effectLst/>
              <a:latin typeface="Arial" panose="020B0604020202020204" pitchFamily="34" charset="0"/>
            </a:endParaRPr>
          </a:p>
        </p:txBody>
      </p:sp>
      <p:sp>
        <p:nvSpPr>
          <p:cNvPr id="38" name="Text Box 12">
            <a:extLst>
              <a:ext uri="{FF2B5EF4-FFF2-40B4-BE49-F238E27FC236}">
                <a16:creationId xmlns:a16="http://schemas.microsoft.com/office/drawing/2014/main" id="{25DC1AE8-9CD5-6F77-A600-16BF846391AB}"/>
              </a:ext>
            </a:extLst>
          </p:cNvPr>
          <p:cNvSpPr txBox="1">
            <a:spLocks noChangeArrowheads="1"/>
          </p:cNvSpPr>
          <p:nvPr/>
        </p:nvSpPr>
        <p:spPr bwMode="auto">
          <a:xfrm>
            <a:off x="813519" y="4101837"/>
            <a:ext cx="1213325" cy="1045950"/>
          </a:xfrm>
          <a:prstGeom prst="rect">
            <a:avLst/>
          </a:prstGeom>
          <a:solidFill>
            <a:srgbClr val="FFFF00"/>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justLow" defTabSz="914400" rtl="1" eaLnBrk="0" fontAlgn="base" latinLnBrk="0" hangingPunct="0">
              <a:lnSpc>
                <a:spcPct val="100000"/>
              </a:lnSpc>
              <a:spcBef>
                <a:spcPct val="0"/>
              </a:spcBef>
              <a:spcAft>
                <a:spcPct val="0"/>
              </a:spcAft>
              <a:buClrTx/>
              <a:buSzTx/>
              <a:buFontTx/>
              <a:buNone/>
              <a:tabLst/>
            </a:pPr>
            <a:r>
              <a:rPr kumimoji="0" lang="ar-SA" altLang="en-US" sz="20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Arial" panose="020B0604020202020204" pitchFamily="34" charset="0"/>
              </a:rPr>
              <a:t>نظرية معالجة المعلومات</a:t>
            </a:r>
            <a:endParaRPr kumimoji="0" lang="ar-SA" altLang="en-US" sz="2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39" name="Text Box 13">
            <a:extLst>
              <a:ext uri="{FF2B5EF4-FFF2-40B4-BE49-F238E27FC236}">
                <a16:creationId xmlns:a16="http://schemas.microsoft.com/office/drawing/2014/main" id="{70017C3B-702B-B6D9-5286-A21340FC3FDC}"/>
              </a:ext>
            </a:extLst>
          </p:cNvPr>
          <p:cNvSpPr txBox="1">
            <a:spLocks noChangeArrowheads="1"/>
          </p:cNvSpPr>
          <p:nvPr/>
        </p:nvSpPr>
        <p:spPr bwMode="auto">
          <a:xfrm>
            <a:off x="687223" y="1753243"/>
            <a:ext cx="1126429" cy="1038580"/>
          </a:xfrm>
          <a:prstGeom prst="rect">
            <a:avLst/>
          </a:prstGeom>
          <a:solidFill>
            <a:srgbClr val="FFFF00"/>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ar-SA" altLang="en-US"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Arial" panose="020B0604020202020204" pitchFamily="34" charset="0"/>
              </a:rPr>
              <a:t>نظرية جانييه</a:t>
            </a:r>
            <a:endParaRPr kumimoji="0" lang="en-US" altLang="en-US" sz="2400" b="0" i="0" u="none" strike="noStrike" cap="none" normalizeH="0" baseline="0" dirty="0">
              <a:ln>
                <a:noFill/>
              </a:ln>
              <a:solidFill>
                <a:schemeClr val="tx1"/>
              </a:solidFill>
              <a:effectLst/>
              <a:latin typeface="Arial" panose="020B0604020202020204" pitchFamily="34" charset="0"/>
            </a:endParaRPr>
          </a:p>
        </p:txBody>
      </p:sp>
      <p:cxnSp>
        <p:nvCxnSpPr>
          <p:cNvPr id="40" name="Straight Arrow Connector 39">
            <a:extLst>
              <a:ext uri="{FF2B5EF4-FFF2-40B4-BE49-F238E27FC236}">
                <a16:creationId xmlns:a16="http://schemas.microsoft.com/office/drawing/2014/main" id="{0D8F762A-29E3-C09A-B52C-9F2445EA3C03}"/>
              </a:ext>
            </a:extLst>
          </p:cNvPr>
          <p:cNvCxnSpPr>
            <a:cxnSpLocks/>
          </p:cNvCxnSpPr>
          <p:nvPr/>
        </p:nvCxnSpPr>
        <p:spPr>
          <a:xfrm flipH="1">
            <a:off x="5032218" y="2871151"/>
            <a:ext cx="1051637" cy="106076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a:extLst>
              <a:ext uri="{FF2B5EF4-FFF2-40B4-BE49-F238E27FC236}">
                <a16:creationId xmlns:a16="http://schemas.microsoft.com/office/drawing/2014/main" id="{39F306DF-A14C-55DC-43FB-3D34651B7CCF}"/>
              </a:ext>
            </a:extLst>
          </p:cNvPr>
          <p:cNvCxnSpPr>
            <a:cxnSpLocks/>
          </p:cNvCxnSpPr>
          <p:nvPr/>
        </p:nvCxnSpPr>
        <p:spPr>
          <a:xfrm flipH="1">
            <a:off x="6184342" y="2827257"/>
            <a:ext cx="216458" cy="108267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B98FBB9F-06D5-7756-D8AC-B571659C0A7D}"/>
              </a:ext>
            </a:extLst>
          </p:cNvPr>
          <p:cNvCxnSpPr>
            <a:cxnSpLocks/>
          </p:cNvCxnSpPr>
          <p:nvPr/>
        </p:nvCxnSpPr>
        <p:spPr>
          <a:xfrm flipH="1">
            <a:off x="1813652" y="2160867"/>
            <a:ext cx="1694091" cy="35901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5" name="Straight Arrow Connector 44">
            <a:extLst>
              <a:ext uri="{FF2B5EF4-FFF2-40B4-BE49-F238E27FC236}">
                <a16:creationId xmlns:a16="http://schemas.microsoft.com/office/drawing/2014/main" id="{52080FD5-EB03-1941-189F-9A6C51376609}"/>
              </a:ext>
            </a:extLst>
          </p:cNvPr>
          <p:cNvCxnSpPr>
            <a:cxnSpLocks/>
          </p:cNvCxnSpPr>
          <p:nvPr/>
        </p:nvCxnSpPr>
        <p:spPr>
          <a:xfrm>
            <a:off x="6948728" y="2849244"/>
            <a:ext cx="408382" cy="108267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6" name="Straight Arrow Connector 45">
            <a:extLst>
              <a:ext uri="{FF2B5EF4-FFF2-40B4-BE49-F238E27FC236}">
                <a16:creationId xmlns:a16="http://schemas.microsoft.com/office/drawing/2014/main" id="{48AE24D2-1E80-B609-E651-9A4526F8A69F}"/>
              </a:ext>
            </a:extLst>
          </p:cNvPr>
          <p:cNvCxnSpPr>
            <a:cxnSpLocks/>
          </p:cNvCxnSpPr>
          <p:nvPr/>
        </p:nvCxnSpPr>
        <p:spPr>
          <a:xfrm flipH="1">
            <a:off x="1981065" y="2438635"/>
            <a:ext cx="1542726" cy="82835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7" name="Straight Arrow Connector 46">
            <a:extLst>
              <a:ext uri="{FF2B5EF4-FFF2-40B4-BE49-F238E27FC236}">
                <a16:creationId xmlns:a16="http://schemas.microsoft.com/office/drawing/2014/main" id="{3BE6CE59-26C9-96FC-0E3D-1AE6DAE4995E}"/>
              </a:ext>
            </a:extLst>
          </p:cNvPr>
          <p:cNvCxnSpPr>
            <a:cxnSpLocks/>
          </p:cNvCxnSpPr>
          <p:nvPr/>
        </p:nvCxnSpPr>
        <p:spPr>
          <a:xfrm flipH="1">
            <a:off x="2086783" y="2714987"/>
            <a:ext cx="1542726" cy="13868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8" name="Straight Arrow Connector 47">
            <a:extLst>
              <a:ext uri="{FF2B5EF4-FFF2-40B4-BE49-F238E27FC236}">
                <a16:creationId xmlns:a16="http://schemas.microsoft.com/office/drawing/2014/main" id="{D659AF59-B2DE-A915-5414-204C48521334}"/>
              </a:ext>
            </a:extLst>
          </p:cNvPr>
          <p:cNvCxnSpPr>
            <a:cxnSpLocks/>
          </p:cNvCxnSpPr>
          <p:nvPr/>
        </p:nvCxnSpPr>
        <p:spPr>
          <a:xfrm flipH="1">
            <a:off x="2086783" y="2766888"/>
            <a:ext cx="1881979" cy="263950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9" name="Straight Arrow Connector 48">
            <a:extLst>
              <a:ext uri="{FF2B5EF4-FFF2-40B4-BE49-F238E27FC236}">
                <a16:creationId xmlns:a16="http://schemas.microsoft.com/office/drawing/2014/main" id="{336BE7B4-8754-E19C-5AE9-9C41D6A2BB06}"/>
              </a:ext>
            </a:extLst>
          </p:cNvPr>
          <p:cNvCxnSpPr>
            <a:cxnSpLocks/>
          </p:cNvCxnSpPr>
          <p:nvPr/>
        </p:nvCxnSpPr>
        <p:spPr>
          <a:xfrm>
            <a:off x="7171055" y="2791823"/>
            <a:ext cx="1613693" cy="114009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0" name="Rectangle 57">
            <a:extLst>
              <a:ext uri="{FF2B5EF4-FFF2-40B4-BE49-F238E27FC236}">
                <a16:creationId xmlns:a16="http://schemas.microsoft.com/office/drawing/2014/main" id="{824246A9-C8F1-CCD6-E8A1-BD226A06B105}"/>
              </a:ext>
            </a:extLst>
          </p:cNvPr>
          <p:cNvSpPr>
            <a:spLocks noChangeArrowheads="1"/>
          </p:cNvSpPr>
          <p:nvPr/>
        </p:nvSpPr>
        <p:spPr bwMode="auto">
          <a:xfrm>
            <a:off x="1691640" y="32004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51" name="Rectangle 60">
            <a:extLst>
              <a:ext uri="{FF2B5EF4-FFF2-40B4-BE49-F238E27FC236}">
                <a16:creationId xmlns:a16="http://schemas.microsoft.com/office/drawing/2014/main" id="{384F605D-6DA1-0F19-4ADE-44DB69A429A9}"/>
              </a:ext>
            </a:extLst>
          </p:cNvPr>
          <p:cNvSpPr>
            <a:spLocks noChangeArrowheads="1"/>
          </p:cNvSpPr>
          <p:nvPr/>
        </p:nvSpPr>
        <p:spPr bwMode="auto">
          <a:xfrm>
            <a:off x="1691640" y="77724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1"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Arial" panose="020B0604020202020204" pitchFamily="34" charset="0"/>
              </a:rPr>
              <a:t> </a:t>
            </a:r>
            <a:endParaRPr kumimoji="0" lang="en-US" altLang="en-US" sz="1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99" name="Down Arrow 98">
            <a:extLst>
              <a:ext uri="{FF2B5EF4-FFF2-40B4-BE49-F238E27FC236}">
                <a16:creationId xmlns:a16="http://schemas.microsoft.com/office/drawing/2014/main" id="{7BF53FFE-A51B-EC36-072B-885D5082E2B3}"/>
              </a:ext>
            </a:extLst>
          </p:cNvPr>
          <p:cNvSpPr/>
          <p:nvPr/>
        </p:nvSpPr>
        <p:spPr>
          <a:xfrm rot="20045254">
            <a:off x="5721929" y="1046030"/>
            <a:ext cx="540072" cy="67572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457200" rtl="1" eaLnBrk="1" latinLnBrk="0" hangingPunct="1"/>
            <a:endParaRPr lang="en-US"/>
          </a:p>
        </p:txBody>
      </p:sp>
      <p:sp>
        <p:nvSpPr>
          <p:cNvPr id="100" name="Down Arrow 99">
            <a:extLst>
              <a:ext uri="{FF2B5EF4-FFF2-40B4-BE49-F238E27FC236}">
                <a16:creationId xmlns:a16="http://schemas.microsoft.com/office/drawing/2014/main" id="{2C3EDD13-DD7F-E5D1-E59A-A8C61E096068}"/>
              </a:ext>
            </a:extLst>
          </p:cNvPr>
          <p:cNvSpPr/>
          <p:nvPr/>
        </p:nvSpPr>
        <p:spPr>
          <a:xfrm rot="2252195">
            <a:off x="4847370" y="1021586"/>
            <a:ext cx="491492" cy="6619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457200" rtl="1" eaLnBrk="1" latinLnBrk="0" hangingPunct="1"/>
            <a:endParaRPr lang="en-US"/>
          </a:p>
        </p:txBody>
      </p:sp>
    </p:spTree>
    <p:extLst>
      <p:ext uri="{BB962C8B-B14F-4D97-AF65-F5344CB8AC3E}">
        <p14:creationId xmlns:p14="http://schemas.microsoft.com/office/powerpoint/2010/main" val="376060649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9"/>
                                        </p:tgtEl>
                                        <p:attrNameLst>
                                          <p:attrName>style.visibility</p:attrName>
                                        </p:attrNameLst>
                                      </p:cBhvr>
                                      <p:to>
                                        <p:strVal val="visible"/>
                                      </p:to>
                                    </p:set>
                                    <p:anim calcmode="lin" valueType="num">
                                      <p:cBhvr additive="base">
                                        <p:cTn id="7" dur="500" fill="hold"/>
                                        <p:tgtEl>
                                          <p:spTgt spid="29"/>
                                        </p:tgtEl>
                                        <p:attrNameLst>
                                          <p:attrName>ppt_x</p:attrName>
                                        </p:attrNameLst>
                                      </p:cBhvr>
                                      <p:tavLst>
                                        <p:tav tm="0">
                                          <p:val>
                                            <p:strVal val="#ppt_x"/>
                                          </p:val>
                                        </p:tav>
                                        <p:tav tm="100000">
                                          <p:val>
                                            <p:strVal val="#ppt_x"/>
                                          </p:val>
                                        </p:tav>
                                      </p:tavLst>
                                    </p:anim>
                                    <p:anim calcmode="lin" valueType="num">
                                      <p:cBhvr additive="base">
                                        <p:cTn id="8"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9"/>
                                        </p:tgtEl>
                                        <p:attrNameLst>
                                          <p:attrName>style.visibility</p:attrName>
                                        </p:attrNameLst>
                                      </p:cBhvr>
                                      <p:to>
                                        <p:strVal val="visible"/>
                                      </p:to>
                                    </p:set>
                                    <p:anim calcmode="lin" valueType="num">
                                      <p:cBhvr additive="base">
                                        <p:cTn id="13" dur="500" fill="hold"/>
                                        <p:tgtEl>
                                          <p:spTgt spid="99"/>
                                        </p:tgtEl>
                                        <p:attrNameLst>
                                          <p:attrName>ppt_x</p:attrName>
                                        </p:attrNameLst>
                                      </p:cBhvr>
                                      <p:tavLst>
                                        <p:tav tm="0">
                                          <p:val>
                                            <p:strVal val="#ppt_x"/>
                                          </p:val>
                                        </p:tav>
                                        <p:tav tm="100000">
                                          <p:val>
                                            <p:strVal val="#ppt_x"/>
                                          </p:val>
                                        </p:tav>
                                      </p:tavLst>
                                    </p:anim>
                                    <p:anim calcmode="lin" valueType="num">
                                      <p:cBhvr additive="base">
                                        <p:cTn id="14" dur="500" fill="hold"/>
                                        <p:tgtEl>
                                          <p:spTgt spid="99"/>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00"/>
                                        </p:tgtEl>
                                        <p:attrNameLst>
                                          <p:attrName>style.visibility</p:attrName>
                                        </p:attrNameLst>
                                      </p:cBhvr>
                                      <p:to>
                                        <p:strVal val="visible"/>
                                      </p:to>
                                    </p:set>
                                    <p:anim calcmode="lin" valueType="num">
                                      <p:cBhvr additive="base">
                                        <p:cTn id="19" dur="500" fill="hold"/>
                                        <p:tgtEl>
                                          <p:spTgt spid="100"/>
                                        </p:tgtEl>
                                        <p:attrNameLst>
                                          <p:attrName>ppt_x</p:attrName>
                                        </p:attrNameLst>
                                      </p:cBhvr>
                                      <p:tavLst>
                                        <p:tav tm="0">
                                          <p:val>
                                            <p:strVal val="#ppt_x"/>
                                          </p:val>
                                        </p:tav>
                                        <p:tav tm="100000">
                                          <p:val>
                                            <p:strVal val="#ppt_x"/>
                                          </p:val>
                                        </p:tav>
                                      </p:tavLst>
                                    </p:anim>
                                    <p:anim calcmode="lin" valueType="num">
                                      <p:cBhvr additive="base">
                                        <p:cTn id="20" dur="500" fill="hold"/>
                                        <p:tgtEl>
                                          <p:spTgt spid="100"/>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0"/>
                                        </p:tgtEl>
                                        <p:attrNameLst>
                                          <p:attrName>style.visibility</p:attrName>
                                        </p:attrNameLst>
                                      </p:cBhvr>
                                      <p:to>
                                        <p:strVal val="visible"/>
                                      </p:to>
                                    </p:set>
                                    <p:anim calcmode="lin" valueType="num">
                                      <p:cBhvr additive="base">
                                        <p:cTn id="25" dur="500" fill="hold"/>
                                        <p:tgtEl>
                                          <p:spTgt spid="30"/>
                                        </p:tgtEl>
                                        <p:attrNameLst>
                                          <p:attrName>ppt_x</p:attrName>
                                        </p:attrNameLst>
                                      </p:cBhvr>
                                      <p:tavLst>
                                        <p:tav tm="0">
                                          <p:val>
                                            <p:strVal val="#ppt_x"/>
                                          </p:val>
                                        </p:tav>
                                        <p:tav tm="100000">
                                          <p:val>
                                            <p:strVal val="#ppt_x"/>
                                          </p:val>
                                        </p:tav>
                                      </p:tavLst>
                                    </p:anim>
                                    <p:anim calcmode="lin" valueType="num">
                                      <p:cBhvr additive="base">
                                        <p:cTn id="26"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1"/>
                                        </p:tgtEl>
                                        <p:attrNameLst>
                                          <p:attrName>style.visibility</p:attrName>
                                        </p:attrNameLst>
                                      </p:cBhvr>
                                      <p:to>
                                        <p:strVal val="visible"/>
                                      </p:to>
                                    </p:set>
                                    <p:anim calcmode="lin" valueType="num">
                                      <p:cBhvr additive="base">
                                        <p:cTn id="31" dur="500" fill="hold"/>
                                        <p:tgtEl>
                                          <p:spTgt spid="31"/>
                                        </p:tgtEl>
                                        <p:attrNameLst>
                                          <p:attrName>ppt_x</p:attrName>
                                        </p:attrNameLst>
                                      </p:cBhvr>
                                      <p:tavLst>
                                        <p:tav tm="0">
                                          <p:val>
                                            <p:strVal val="#ppt_x"/>
                                          </p:val>
                                        </p:tav>
                                        <p:tav tm="100000">
                                          <p:val>
                                            <p:strVal val="#ppt_x"/>
                                          </p:val>
                                        </p:tav>
                                      </p:tavLst>
                                    </p:anim>
                                    <p:anim calcmode="lin" valueType="num">
                                      <p:cBhvr additive="base">
                                        <p:cTn id="32" dur="500" fill="hold"/>
                                        <p:tgtEl>
                                          <p:spTgt spid="31"/>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49"/>
                                        </p:tgtEl>
                                        <p:attrNameLst>
                                          <p:attrName>style.visibility</p:attrName>
                                        </p:attrNameLst>
                                      </p:cBhvr>
                                      <p:to>
                                        <p:strVal val="visible"/>
                                      </p:to>
                                    </p:set>
                                    <p:anim calcmode="lin" valueType="num">
                                      <p:cBhvr additive="base">
                                        <p:cTn id="37" dur="500" fill="hold"/>
                                        <p:tgtEl>
                                          <p:spTgt spid="49"/>
                                        </p:tgtEl>
                                        <p:attrNameLst>
                                          <p:attrName>ppt_x</p:attrName>
                                        </p:attrNameLst>
                                      </p:cBhvr>
                                      <p:tavLst>
                                        <p:tav tm="0">
                                          <p:val>
                                            <p:strVal val="#ppt_x"/>
                                          </p:val>
                                        </p:tav>
                                        <p:tav tm="100000">
                                          <p:val>
                                            <p:strVal val="#ppt_x"/>
                                          </p:val>
                                        </p:tav>
                                      </p:tavLst>
                                    </p:anim>
                                    <p:anim calcmode="lin" valueType="num">
                                      <p:cBhvr additive="base">
                                        <p:cTn id="38" dur="500" fill="hold"/>
                                        <p:tgtEl>
                                          <p:spTgt spid="49"/>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45"/>
                                        </p:tgtEl>
                                        <p:attrNameLst>
                                          <p:attrName>style.visibility</p:attrName>
                                        </p:attrNameLst>
                                      </p:cBhvr>
                                      <p:to>
                                        <p:strVal val="visible"/>
                                      </p:to>
                                    </p:set>
                                    <p:anim calcmode="lin" valueType="num">
                                      <p:cBhvr additive="base">
                                        <p:cTn id="43" dur="500" fill="hold"/>
                                        <p:tgtEl>
                                          <p:spTgt spid="45"/>
                                        </p:tgtEl>
                                        <p:attrNameLst>
                                          <p:attrName>ppt_x</p:attrName>
                                        </p:attrNameLst>
                                      </p:cBhvr>
                                      <p:tavLst>
                                        <p:tav tm="0">
                                          <p:val>
                                            <p:strVal val="#ppt_x"/>
                                          </p:val>
                                        </p:tav>
                                        <p:tav tm="100000">
                                          <p:val>
                                            <p:strVal val="#ppt_x"/>
                                          </p:val>
                                        </p:tav>
                                      </p:tavLst>
                                    </p:anim>
                                    <p:anim calcmode="lin" valueType="num">
                                      <p:cBhvr additive="base">
                                        <p:cTn id="44" dur="500" fill="hold"/>
                                        <p:tgtEl>
                                          <p:spTgt spid="45"/>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41"/>
                                        </p:tgtEl>
                                        <p:attrNameLst>
                                          <p:attrName>style.visibility</p:attrName>
                                        </p:attrNameLst>
                                      </p:cBhvr>
                                      <p:to>
                                        <p:strVal val="visible"/>
                                      </p:to>
                                    </p:set>
                                    <p:anim calcmode="lin" valueType="num">
                                      <p:cBhvr additive="base">
                                        <p:cTn id="49" dur="500" fill="hold"/>
                                        <p:tgtEl>
                                          <p:spTgt spid="41"/>
                                        </p:tgtEl>
                                        <p:attrNameLst>
                                          <p:attrName>ppt_x</p:attrName>
                                        </p:attrNameLst>
                                      </p:cBhvr>
                                      <p:tavLst>
                                        <p:tav tm="0">
                                          <p:val>
                                            <p:strVal val="#ppt_x"/>
                                          </p:val>
                                        </p:tav>
                                        <p:tav tm="100000">
                                          <p:val>
                                            <p:strVal val="#ppt_x"/>
                                          </p:val>
                                        </p:tav>
                                      </p:tavLst>
                                    </p:anim>
                                    <p:anim calcmode="lin" valueType="num">
                                      <p:cBhvr additive="base">
                                        <p:cTn id="50" dur="500" fill="hold"/>
                                        <p:tgtEl>
                                          <p:spTgt spid="41"/>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40"/>
                                        </p:tgtEl>
                                        <p:attrNameLst>
                                          <p:attrName>style.visibility</p:attrName>
                                        </p:attrNameLst>
                                      </p:cBhvr>
                                      <p:to>
                                        <p:strVal val="visible"/>
                                      </p:to>
                                    </p:set>
                                    <p:anim calcmode="lin" valueType="num">
                                      <p:cBhvr additive="base">
                                        <p:cTn id="55" dur="500" fill="hold"/>
                                        <p:tgtEl>
                                          <p:spTgt spid="40"/>
                                        </p:tgtEl>
                                        <p:attrNameLst>
                                          <p:attrName>ppt_x</p:attrName>
                                        </p:attrNameLst>
                                      </p:cBhvr>
                                      <p:tavLst>
                                        <p:tav tm="0">
                                          <p:val>
                                            <p:strVal val="#ppt_x"/>
                                          </p:val>
                                        </p:tav>
                                        <p:tav tm="100000">
                                          <p:val>
                                            <p:strVal val="#ppt_x"/>
                                          </p:val>
                                        </p:tav>
                                      </p:tavLst>
                                    </p:anim>
                                    <p:anim calcmode="lin" valueType="num">
                                      <p:cBhvr additive="base">
                                        <p:cTn id="56" dur="500" fill="hold"/>
                                        <p:tgtEl>
                                          <p:spTgt spid="40"/>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2"/>
                                        </p:tgtEl>
                                        <p:attrNameLst>
                                          <p:attrName>style.visibility</p:attrName>
                                        </p:attrNameLst>
                                      </p:cBhvr>
                                      <p:to>
                                        <p:strVal val="visible"/>
                                      </p:to>
                                    </p:set>
                                    <p:anim calcmode="lin" valueType="num">
                                      <p:cBhvr additive="base">
                                        <p:cTn id="61" dur="500" fill="hold"/>
                                        <p:tgtEl>
                                          <p:spTgt spid="32"/>
                                        </p:tgtEl>
                                        <p:attrNameLst>
                                          <p:attrName>ppt_x</p:attrName>
                                        </p:attrNameLst>
                                      </p:cBhvr>
                                      <p:tavLst>
                                        <p:tav tm="0">
                                          <p:val>
                                            <p:strVal val="#ppt_x"/>
                                          </p:val>
                                        </p:tav>
                                        <p:tav tm="100000">
                                          <p:val>
                                            <p:strVal val="#ppt_x"/>
                                          </p:val>
                                        </p:tav>
                                      </p:tavLst>
                                    </p:anim>
                                    <p:anim calcmode="lin" valueType="num">
                                      <p:cBhvr additive="base">
                                        <p:cTn id="62" dur="500" fill="hold"/>
                                        <p:tgtEl>
                                          <p:spTgt spid="32"/>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4"/>
                                        </p:tgtEl>
                                        <p:attrNameLst>
                                          <p:attrName>style.visibility</p:attrName>
                                        </p:attrNameLst>
                                      </p:cBhvr>
                                      <p:to>
                                        <p:strVal val="visible"/>
                                      </p:to>
                                    </p:set>
                                    <p:anim calcmode="lin" valueType="num">
                                      <p:cBhvr additive="base">
                                        <p:cTn id="67" dur="500" fill="hold"/>
                                        <p:tgtEl>
                                          <p:spTgt spid="34"/>
                                        </p:tgtEl>
                                        <p:attrNameLst>
                                          <p:attrName>ppt_x</p:attrName>
                                        </p:attrNameLst>
                                      </p:cBhvr>
                                      <p:tavLst>
                                        <p:tav tm="0">
                                          <p:val>
                                            <p:strVal val="#ppt_x"/>
                                          </p:val>
                                        </p:tav>
                                        <p:tav tm="100000">
                                          <p:val>
                                            <p:strVal val="#ppt_x"/>
                                          </p:val>
                                        </p:tav>
                                      </p:tavLst>
                                    </p:anim>
                                    <p:anim calcmode="lin" valueType="num">
                                      <p:cBhvr additive="base">
                                        <p:cTn id="68" dur="500" fill="hold"/>
                                        <p:tgtEl>
                                          <p:spTgt spid="34"/>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3"/>
                                        </p:tgtEl>
                                        <p:attrNameLst>
                                          <p:attrName>style.visibility</p:attrName>
                                        </p:attrNameLst>
                                      </p:cBhvr>
                                      <p:to>
                                        <p:strVal val="visible"/>
                                      </p:to>
                                    </p:set>
                                    <p:anim calcmode="lin" valueType="num">
                                      <p:cBhvr additive="base">
                                        <p:cTn id="73" dur="500" fill="hold"/>
                                        <p:tgtEl>
                                          <p:spTgt spid="33"/>
                                        </p:tgtEl>
                                        <p:attrNameLst>
                                          <p:attrName>ppt_x</p:attrName>
                                        </p:attrNameLst>
                                      </p:cBhvr>
                                      <p:tavLst>
                                        <p:tav tm="0">
                                          <p:val>
                                            <p:strVal val="#ppt_x"/>
                                          </p:val>
                                        </p:tav>
                                        <p:tav tm="100000">
                                          <p:val>
                                            <p:strVal val="#ppt_x"/>
                                          </p:val>
                                        </p:tav>
                                      </p:tavLst>
                                    </p:anim>
                                    <p:anim calcmode="lin" valueType="num">
                                      <p:cBhvr additive="base">
                                        <p:cTn id="74" dur="500" fill="hold"/>
                                        <p:tgtEl>
                                          <p:spTgt spid="33"/>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35"/>
                                        </p:tgtEl>
                                        <p:attrNameLst>
                                          <p:attrName>style.visibility</p:attrName>
                                        </p:attrNameLst>
                                      </p:cBhvr>
                                      <p:to>
                                        <p:strVal val="visible"/>
                                      </p:to>
                                    </p:set>
                                    <p:anim calcmode="lin" valueType="num">
                                      <p:cBhvr additive="base">
                                        <p:cTn id="79" dur="500" fill="hold"/>
                                        <p:tgtEl>
                                          <p:spTgt spid="35"/>
                                        </p:tgtEl>
                                        <p:attrNameLst>
                                          <p:attrName>ppt_x</p:attrName>
                                        </p:attrNameLst>
                                      </p:cBhvr>
                                      <p:tavLst>
                                        <p:tav tm="0">
                                          <p:val>
                                            <p:strVal val="#ppt_x"/>
                                          </p:val>
                                        </p:tav>
                                        <p:tav tm="100000">
                                          <p:val>
                                            <p:strVal val="#ppt_x"/>
                                          </p:val>
                                        </p:tav>
                                      </p:tavLst>
                                    </p:anim>
                                    <p:anim calcmode="lin" valueType="num">
                                      <p:cBhvr additive="base">
                                        <p:cTn id="80" dur="500" fill="hold"/>
                                        <p:tgtEl>
                                          <p:spTgt spid="35"/>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nodeType="clickEffect">
                                  <p:stCondLst>
                                    <p:cond delay="0"/>
                                  </p:stCondLst>
                                  <p:childTnLst>
                                    <p:set>
                                      <p:cBhvr>
                                        <p:cTn id="84" dur="1" fill="hold">
                                          <p:stCondLst>
                                            <p:cond delay="0"/>
                                          </p:stCondLst>
                                        </p:cTn>
                                        <p:tgtEl>
                                          <p:spTgt spid="42"/>
                                        </p:tgtEl>
                                        <p:attrNameLst>
                                          <p:attrName>style.visibility</p:attrName>
                                        </p:attrNameLst>
                                      </p:cBhvr>
                                      <p:to>
                                        <p:strVal val="visible"/>
                                      </p:to>
                                    </p:set>
                                    <p:anim calcmode="lin" valueType="num">
                                      <p:cBhvr additive="base">
                                        <p:cTn id="85" dur="500" fill="hold"/>
                                        <p:tgtEl>
                                          <p:spTgt spid="42"/>
                                        </p:tgtEl>
                                        <p:attrNameLst>
                                          <p:attrName>ppt_x</p:attrName>
                                        </p:attrNameLst>
                                      </p:cBhvr>
                                      <p:tavLst>
                                        <p:tav tm="0">
                                          <p:val>
                                            <p:strVal val="#ppt_x"/>
                                          </p:val>
                                        </p:tav>
                                        <p:tav tm="100000">
                                          <p:val>
                                            <p:strVal val="#ppt_x"/>
                                          </p:val>
                                        </p:tav>
                                      </p:tavLst>
                                    </p:anim>
                                    <p:anim calcmode="lin" valueType="num">
                                      <p:cBhvr additive="base">
                                        <p:cTn id="86" dur="500" fill="hold"/>
                                        <p:tgtEl>
                                          <p:spTgt spid="42"/>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nodeType="clickEffect">
                                  <p:stCondLst>
                                    <p:cond delay="0"/>
                                  </p:stCondLst>
                                  <p:childTnLst>
                                    <p:set>
                                      <p:cBhvr>
                                        <p:cTn id="90" dur="1" fill="hold">
                                          <p:stCondLst>
                                            <p:cond delay="0"/>
                                          </p:stCondLst>
                                        </p:cTn>
                                        <p:tgtEl>
                                          <p:spTgt spid="46"/>
                                        </p:tgtEl>
                                        <p:attrNameLst>
                                          <p:attrName>style.visibility</p:attrName>
                                        </p:attrNameLst>
                                      </p:cBhvr>
                                      <p:to>
                                        <p:strVal val="visible"/>
                                      </p:to>
                                    </p:set>
                                    <p:anim calcmode="lin" valueType="num">
                                      <p:cBhvr additive="base">
                                        <p:cTn id="91" dur="500" fill="hold"/>
                                        <p:tgtEl>
                                          <p:spTgt spid="46"/>
                                        </p:tgtEl>
                                        <p:attrNameLst>
                                          <p:attrName>ppt_x</p:attrName>
                                        </p:attrNameLst>
                                      </p:cBhvr>
                                      <p:tavLst>
                                        <p:tav tm="0">
                                          <p:val>
                                            <p:strVal val="#ppt_x"/>
                                          </p:val>
                                        </p:tav>
                                        <p:tav tm="100000">
                                          <p:val>
                                            <p:strVal val="#ppt_x"/>
                                          </p:val>
                                        </p:tav>
                                      </p:tavLst>
                                    </p:anim>
                                    <p:anim calcmode="lin" valueType="num">
                                      <p:cBhvr additive="base">
                                        <p:cTn id="92" dur="500" fill="hold"/>
                                        <p:tgtEl>
                                          <p:spTgt spid="46"/>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4" fill="hold" grpId="0" nodeType="clickEffect">
                                  <p:stCondLst>
                                    <p:cond delay="0"/>
                                  </p:stCondLst>
                                  <p:childTnLst>
                                    <p:set>
                                      <p:cBhvr>
                                        <p:cTn id="96" dur="1" fill="hold">
                                          <p:stCondLst>
                                            <p:cond delay="0"/>
                                          </p:stCondLst>
                                        </p:cTn>
                                        <p:tgtEl>
                                          <p:spTgt spid="37"/>
                                        </p:tgtEl>
                                        <p:attrNameLst>
                                          <p:attrName>style.visibility</p:attrName>
                                        </p:attrNameLst>
                                      </p:cBhvr>
                                      <p:to>
                                        <p:strVal val="visible"/>
                                      </p:to>
                                    </p:set>
                                    <p:anim calcmode="lin" valueType="num">
                                      <p:cBhvr additive="base">
                                        <p:cTn id="97" dur="500" fill="hold"/>
                                        <p:tgtEl>
                                          <p:spTgt spid="37"/>
                                        </p:tgtEl>
                                        <p:attrNameLst>
                                          <p:attrName>ppt_x</p:attrName>
                                        </p:attrNameLst>
                                      </p:cBhvr>
                                      <p:tavLst>
                                        <p:tav tm="0">
                                          <p:val>
                                            <p:strVal val="#ppt_x"/>
                                          </p:val>
                                        </p:tav>
                                        <p:tav tm="100000">
                                          <p:val>
                                            <p:strVal val="#ppt_x"/>
                                          </p:val>
                                        </p:tav>
                                      </p:tavLst>
                                    </p:anim>
                                    <p:anim calcmode="lin" valueType="num">
                                      <p:cBhvr additive="base">
                                        <p:cTn id="98" dur="500" fill="hold"/>
                                        <p:tgtEl>
                                          <p:spTgt spid="37"/>
                                        </p:tgtEl>
                                        <p:attrNameLst>
                                          <p:attrName>ppt_y</p:attrName>
                                        </p:attrNameLst>
                                      </p:cBhvr>
                                      <p:tavLst>
                                        <p:tav tm="0">
                                          <p:val>
                                            <p:strVal val="1+#ppt_h/2"/>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2" presetClass="entr" presetSubtype="4" fill="hold" nodeType="clickEffect">
                                  <p:stCondLst>
                                    <p:cond delay="0"/>
                                  </p:stCondLst>
                                  <p:childTnLst>
                                    <p:set>
                                      <p:cBhvr>
                                        <p:cTn id="102" dur="1" fill="hold">
                                          <p:stCondLst>
                                            <p:cond delay="0"/>
                                          </p:stCondLst>
                                        </p:cTn>
                                        <p:tgtEl>
                                          <p:spTgt spid="47"/>
                                        </p:tgtEl>
                                        <p:attrNameLst>
                                          <p:attrName>style.visibility</p:attrName>
                                        </p:attrNameLst>
                                      </p:cBhvr>
                                      <p:to>
                                        <p:strVal val="visible"/>
                                      </p:to>
                                    </p:set>
                                    <p:anim calcmode="lin" valueType="num">
                                      <p:cBhvr additive="base">
                                        <p:cTn id="103" dur="500" fill="hold"/>
                                        <p:tgtEl>
                                          <p:spTgt spid="47"/>
                                        </p:tgtEl>
                                        <p:attrNameLst>
                                          <p:attrName>ppt_x</p:attrName>
                                        </p:attrNameLst>
                                      </p:cBhvr>
                                      <p:tavLst>
                                        <p:tav tm="0">
                                          <p:val>
                                            <p:strVal val="#ppt_x"/>
                                          </p:val>
                                        </p:tav>
                                        <p:tav tm="100000">
                                          <p:val>
                                            <p:strVal val="#ppt_x"/>
                                          </p:val>
                                        </p:tav>
                                      </p:tavLst>
                                    </p:anim>
                                    <p:anim calcmode="lin" valueType="num">
                                      <p:cBhvr additive="base">
                                        <p:cTn id="104" dur="500" fill="hold"/>
                                        <p:tgtEl>
                                          <p:spTgt spid="47"/>
                                        </p:tgtEl>
                                        <p:attrNameLst>
                                          <p:attrName>ppt_y</p:attrName>
                                        </p:attrNameLst>
                                      </p:cBhvr>
                                      <p:tavLst>
                                        <p:tav tm="0">
                                          <p:val>
                                            <p:strVal val="1+#ppt_h/2"/>
                                          </p:val>
                                        </p:tav>
                                        <p:tav tm="100000">
                                          <p:val>
                                            <p:strVal val="#ppt_y"/>
                                          </p:val>
                                        </p:tav>
                                      </p:tavLst>
                                    </p:anim>
                                  </p:childTnLst>
                                </p:cTn>
                              </p:par>
                            </p:childTnLst>
                          </p:cTn>
                        </p:par>
                      </p:childTnLst>
                    </p:cTn>
                  </p:par>
                  <p:par>
                    <p:cTn id="105" fill="hold">
                      <p:stCondLst>
                        <p:cond delay="indefinite"/>
                      </p:stCondLst>
                      <p:childTnLst>
                        <p:par>
                          <p:cTn id="106" fill="hold">
                            <p:stCondLst>
                              <p:cond delay="0"/>
                            </p:stCondLst>
                            <p:childTnLst>
                              <p:par>
                                <p:cTn id="107" presetID="2" presetClass="entr" presetSubtype="4" fill="hold" grpId="0" nodeType="clickEffect">
                                  <p:stCondLst>
                                    <p:cond delay="0"/>
                                  </p:stCondLst>
                                  <p:childTnLst>
                                    <p:set>
                                      <p:cBhvr>
                                        <p:cTn id="108" dur="1" fill="hold">
                                          <p:stCondLst>
                                            <p:cond delay="0"/>
                                          </p:stCondLst>
                                        </p:cTn>
                                        <p:tgtEl>
                                          <p:spTgt spid="38"/>
                                        </p:tgtEl>
                                        <p:attrNameLst>
                                          <p:attrName>style.visibility</p:attrName>
                                        </p:attrNameLst>
                                      </p:cBhvr>
                                      <p:to>
                                        <p:strVal val="visible"/>
                                      </p:to>
                                    </p:set>
                                    <p:anim calcmode="lin" valueType="num">
                                      <p:cBhvr additive="base">
                                        <p:cTn id="109" dur="500" fill="hold"/>
                                        <p:tgtEl>
                                          <p:spTgt spid="38"/>
                                        </p:tgtEl>
                                        <p:attrNameLst>
                                          <p:attrName>ppt_x</p:attrName>
                                        </p:attrNameLst>
                                      </p:cBhvr>
                                      <p:tavLst>
                                        <p:tav tm="0">
                                          <p:val>
                                            <p:strVal val="#ppt_x"/>
                                          </p:val>
                                        </p:tav>
                                        <p:tav tm="100000">
                                          <p:val>
                                            <p:strVal val="#ppt_x"/>
                                          </p:val>
                                        </p:tav>
                                      </p:tavLst>
                                    </p:anim>
                                    <p:anim calcmode="lin" valueType="num">
                                      <p:cBhvr additive="base">
                                        <p:cTn id="110" dur="500" fill="hold"/>
                                        <p:tgtEl>
                                          <p:spTgt spid="38"/>
                                        </p:tgtEl>
                                        <p:attrNameLst>
                                          <p:attrName>ppt_y</p:attrName>
                                        </p:attrNameLst>
                                      </p:cBhvr>
                                      <p:tavLst>
                                        <p:tav tm="0">
                                          <p:val>
                                            <p:strVal val="1+#ppt_h/2"/>
                                          </p:val>
                                        </p:tav>
                                        <p:tav tm="100000">
                                          <p:val>
                                            <p:strVal val="#ppt_y"/>
                                          </p:val>
                                        </p:tav>
                                      </p:tavLst>
                                    </p:anim>
                                  </p:childTnLst>
                                </p:cTn>
                              </p:par>
                            </p:childTnLst>
                          </p:cTn>
                        </p:par>
                      </p:childTnLst>
                    </p:cTn>
                  </p:par>
                  <p:par>
                    <p:cTn id="111" fill="hold">
                      <p:stCondLst>
                        <p:cond delay="indefinite"/>
                      </p:stCondLst>
                      <p:childTnLst>
                        <p:par>
                          <p:cTn id="112" fill="hold">
                            <p:stCondLst>
                              <p:cond delay="0"/>
                            </p:stCondLst>
                            <p:childTnLst>
                              <p:par>
                                <p:cTn id="113" presetID="2" presetClass="entr" presetSubtype="4" fill="hold" nodeType="clickEffect">
                                  <p:stCondLst>
                                    <p:cond delay="0"/>
                                  </p:stCondLst>
                                  <p:childTnLst>
                                    <p:set>
                                      <p:cBhvr>
                                        <p:cTn id="114" dur="1" fill="hold">
                                          <p:stCondLst>
                                            <p:cond delay="0"/>
                                          </p:stCondLst>
                                        </p:cTn>
                                        <p:tgtEl>
                                          <p:spTgt spid="48"/>
                                        </p:tgtEl>
                                        <p:attrNameLst>
                                          <p:attrName>style.visibility</p:attrName>
                                        </p:attrNameLst>
                                      </p:cBhvr>
                                      <p:to>
                                        <p:strVal val="visible"/>
                                      </p:to>
                                    </p:set>
                                    <p:anim calcmode="lin" valueType="num">
                                      <p:cBhvr additive="base">
                                        <p:cTn id="115" dur="500" fill="hold"/>
                                        <p:tgtEl>
                                          <p:spTgt spid="48"/>
                                        </p:tgtEl>
                                        <p:attrNameLst>
                                          <p:attrName>ppt_x</p:attrName>
                                        </p:attrNameLst>
                                      </p:cBhvr>
                                      <p:tavLst>
                                        <p:tav tm="0">
                                          <p:val>
                                            <p:strVal val="#ppt_x"/>
                                          </p:val>
                                        </p:tav>
                                        <p:tav tm="100000">
                                          <p:val>
                                            <p:strVal val="#ppt_x"/>
                                          </p:val>
                                        </p:tav>
                                      </p:tavLst>
                                    </p:anim>
                                    <p:anim calcmode="lin" valueType="num">
                                      <p:cBhvr additive="base">
                                        <p:cTn id="116" dur="500" fill="hold"/>
                                        <p:tgtEl>
                                          <p:spTgt spid="48"/>
                                        </p:tgtEl>
                                        <p:attrNameLst>
                                          <p:attrName>ppt_y</p:attrName>
                                        </p:attrNameLst>
                                      </p:cBhvr>
                                      <p:tavLst>
                                        <p:tav tm="0">
                                          <p:val>
                                            <p:strVal val="1+#ppt_h/2"/>
                                          </p:val>
                                        </p:tav>
                                        <p:tav tm="100000">
                                          <p:val>
                                            <p:strVal val="#ppt_y"/>
                                          </p:val>
                                        </p:tav>
                                      </p:tavLst>
                                    </p:anim>
                                  </p:childTnLst>
                                </p:cTn>
                              </p:par>
                            </p:childTnLst>
                          </p:cTn>
                        </p:par>
                      </p:childTnLst>
                    </p:cTn>
                  </p:par>
                  <p:par>
                    <p:cTn id="117" fill="hold">
                      <p:stCondLst>
                        <p:cond delay="indefinite"/>
                      </p:stCondLst>
                      <p:childTnLst>
                        <p:par>
                          <p:cTn id="118" fill="hold">
                            <p:stCondLst>
                              <p:cond delay="0"/>
                            </p:stCondLst>
                            <p:childTnLst>
                              <p:par>
                                <p:cTn id="119" presetID="2" presetClass="entr" presetSubtype="4" fill="hold" grpId="0" nodeType="clickEffect">
                                  <p:stCondLst>
                                    <p:cond delay="0"/>
                                  </p:stCondLst>
                                  <p:childTnLst>
                                    <p:set>
                                      <p:cBhvr>
                                        <p:cTn id="120" dur="1" fill="hold">
                                          <p:stCondLst>
                                            <p:cond delay="0"/>
                                          </p:stCondLst>
                                        </p:cTn>
                                        <p:tgtEl>
                                          <p:spTgt spid="36"/>
                                        </p:tgtEl>
                                        <p:attrNameLst>
                                          <p:attrName>style.visibility</p:attrName>
                                        </p:attrNameLst>
                                      </p:cBhvr>
                                      <p:to>
                                        <p:strVal val="visible"/>
                                      </p:to>
                                    </p:set>
                                    <p:anim calcmode="lin" valueType="num">
                                      <p:cBhvr additive="base">
                                        <p:cTn id="121" dur="500" fill="hold"/>
                                        <p:tgtEl>
                                          <p:spTgt spid="36"/>
                                        </p:tgtEl>
                                        <p:attrNameLst>
                                          <p:attrName>ppt_x</p:attrName>
                                        </p:attrNameLst>
                                      </p:cBhvr>
                                      <p:tavLst>
                                        <p:tav tm="0">
                                          <p:val>
                                            <p:strVal val="#ppt_x"/>
                                          </p:val>
                                        </p:tav>
                                        <p:tav tm="100000">
                                          <p:val>
                                            <p:strVal val="#ppt_x"/>
                                          </p:val>
                                        </p:tav>
                                      </p:tavLst>
                                    </p:anim>
                                    <p:anim calcmode="lin" valueType="num">
                                      <p:cBhvr additive="base">
                                        <p:cTn id="122" dur="500" fill="hold"/>
                                        <p:tgtEl>
                                          <p:spTgt spid="36"/>
                                        </p:tgtEl>
                                        <p:attrNameLst>
                                          <p:attrName>ppt_y</p:attrName>
                                        </p:attrNameLst>
                                      </p:cBhvr>
                                      <p:tavLst>
                                        <p:tav tm="0">
                                          <p:val>
                                            <p:strVal val="1+#ppt_h/2"/>
                                          </p:val>
                                        </p:tav>
                                        <p:tav tm="100000">
                                          <p:val>
                                            <p:strVal val="#ppt_y"/>
                                          </p:val>
                                        </p:tav>
                                      </p:tavLst>
                                    </p:anim>
                                  </p:childTnLst>
                                </p:cTn>
                              </p:par>
                            </p:childTnLst>
                          </p:cTn>
                        </p:par>
                      </p:childTnLst>
                    </p:cTn>
                  </p:par>
                  <p:par>
                    <p:cTn id="123" fill="hold">
                      <p:stCondLst>
                        <p:cond delay="indefinite"/>
                      </p:stCondLst>
                      <p:childTnLst>
                        <p:par>
                          <p:cTn id="124" fill="hold">
                            <p:stCondLst>
                              <p:cond delay="0"/>
                            </p:stCondLst>
                            <p:childTnLst>
                              <p:par>
                                <p:cTn id="125" presetID="2" presetClass="entr" presetSubtype="4" fill="hold" grpId="0" nodeType="clickEffect">
                                  <p:stCondLst>
                                    <p:cond delay="0"/>
                                  </p:stCondLst>
                                  <p:childTnLst>
                                    <p:set>
                                      <p:cBhvr>
                                        <p:cTn id="126" dur="1" fill="hold">
                                          <p:stCondLst>
                                            <p:cond delay="0"/>
                                          </p:stCondLst>
                                        </p:cTn>
                                        <p:tgtEl>
                                          <p:spTgt spid="39"/>
                                        </p:tgtEl>
                                        <p:attrNameLst>
                                          <p:attrName>style.visibility</p:attrName>
                                        </p:attrNameLst>
                                      </p:cBhvr>
                                      <p:to>
                                        <p:strVal val="visible"/>
                                      </p:to>
                                    </p:set>
                                    <p:anim calcmode="lin" valueType="num">
                                      <p:cBhvr additive="base">
                                        <p:cTn id="127" dur="500" fill="hold"/>
                                        <p:tgtEl>
                                          <p:spTgt spid="39"/>
                                        </p:tgtEl>
                                        <p:attrNameLst>
                                          <p:attrName>ppt_x</p:attrName>
                                        </p:attrNameLst>
                                      </p:cBhvr>
                                      <p:tavLst>
                                        <p:tav tm="0">
                                          <p:val>
                                            <p:strVal val="#ppt_x"/>
                                          </p:val>
                                        </p:tav>
                                        <p:tav tm="100000">
                                          <p:val>
                                            <p:strVal val="#ppt_x"/>
                                          </p:val>
                                        </p:tav>
                                      </p:tavLst>
                                    </p:anim>
                                    <p:anim calcmode="lin" valueType="num">
                                      <p:cBhvr additive="base">
                                        <p:cTn id="128" dur="500" fill="hold"/>
                                        <p:tgtEl>
                                          <p:spTgt spid="3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30" grpId="0" animBg="1"/>
      <p:bldP spid="31" grpId="0" animBg="1"/>
      <p:bldP spid="32" grpId="0" animBg="1"/>
      <p:bldP spid="33" grpId="0" animBg="1"/>
      <p:bldP spid="34" grpId="0" animBg="1"/>
      <p:bldP spid="35" grpId="0" animBg="1"/>
      <p:bldP spid="36" grpId="0" animBg="1"/>
      <p:bldP spid="37" grpId="0" animBg="1"/>
      <p:bldP spid="38" grpId="0" animBg="1"/>
      <p:bldP spid="39" grpId="0" animBg="1"/>
      <p:bldP spid="99" grpId="0" animBg="1"/>
      <p:bldP spid="100"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erson with a beard&#10;&#10;Description automatically generated with low confidence">
            <a:extLst>
              <a:ext uri="{FF2B5EF4-FFF2-40B4-BE49-F238E27FC236}">
                <a16:creationId xmlns:a16="http://schemas.microsoft.com/office/drawing/2014/main" id="{05F8CB88-7B31-BB4D-97C3-9770A49F7DA5}"/>
              </a:ext>
            </a:extLst>
          </p:cNvPr>
          <p:cNvPicPr>
            <a:picLocks noChangeAspect="1"/>
          </p:cNvPicPr>
          <p:nvPr/>
        </p:nvPicPr>
        <p:blipFill rotWithShape="1">
          <a:blip r:embed="rId2">
            <a:extLst>
              <a:ext uri="{28A0092B-C50C-407E-A947-70E740481C1C}">
                <a14:useLocalDpi xmlns:a14="http://schemas.microsoft.com/office/drawing/2010/main" val="0"/>
              </a:ext>
            </a:extLst>
          </a:blip>
          <a:srcRect l="13155" t="4595" r="37310" b="-1"/>
          <a:stretch/>
        </p:blipFill>
        <p:spPr>
          <a:xfrm>
            <a:off x="20" y="-1"/>
            <a:ext cx="5394940" cy="6858001"/>
          </a:xfrm>
          <a:custGeom>
            <a:avLst/>
            <a:gdLst/>
            <a:ahLst/>
            <a:cxnLst/>
            <a:rect l="l" t="t" r="r" b="b"/>
            <a:pathLst>
              <a:path w="5394960" h="6858000">
                <a:moveTo>
                  <a:pt x="842596" y="0"/>
                </a:moveTo>
                <a:lnTo>
                  <a:pt x="5394960" y="0"/>
                </a:lnTo>
                <a:lnTo>
                  <a:pt x="5394960" y="21851"/>
                </a:lnTo>
                <a:lnTo>
                  <a:pt x="4365943" y="6858000"/>
                </a:lnTo>
                <a:lnTo>
                  <a:pt x="0" y="6858000"/>
                </a:lnTo>
                <a:lnTo>
                  <a:pt x="0" y="5666154"/>
                </a:lnTo>
                <a:close/>
              </a:path>
            </a:pathLst>
          </a:custGeom>
        </p:spPr>
      </p:pic>
      <p:sp>
        <p:nvSpPr>
          <p:cNvPr id="2" name="Title 1">
            <a:extLst>
              <a:ext uri="{FF2B5EF4-FFF2-40B4-BE49-F238E27FC236}">
                <a16:creationId xmlns:a16="http://schemas.microsoft.com/office/drawing/2014/main" id="{5D8831E3-32D6-43D5-9575-DD1084989885}"/>
              </a:ext>
            </a:extLst>
          </p:cNvPr>
          <p:cNvSpPr>
            <a:spLocks noGrp="1"/>
          </p:cNvSpPr>
          <p:nvPr>
            <p:ph type="ctrTitle"/>
          </p:nvPr>
        </p:nvSpPr>
        <p:spPr>
          <a:xfrm>
            <a:off x="5380563" y="1678665"/>
            <a:ext cx="3887839" cy="2372168"/>
          </a:xfrm>
        </p:spPr>
        <p:txBody>
          <a:bodyPr>
            <a:noAutofit/>
          </a:bodyPr>
          <a:lstStyle/>
          <a:p>
            <a:pPr rtl="1">
              <a:lnSpc>
                <a:spcPct val="90000"/>
              </a:lnSpc>
            </a:pPr>
            <a:br>
              <a:rPr lang="en-GB" sz="3200" dirty="0">
                <a:solidFill>
                  <a:srgbClr val="C00000"/>
                </a:solidFill>
              </a:rPr>
            </a:br>
            <a:r>
              <a:rPr lang="ar-IQ" sz="3200" b="1" dirty="0">
                <a:solidFill>
                  <a:srgbClr val="C00000"/>
                </a:solidFill>
              </a:rPr>
              <a:t>أولا:</a:t>
            </a:r>
            <a:r>
              <a:rPr lang="ar-SA" altLang="en-US" sz="3200" b="1" dirty="0">
                <a:solidFill>
                  <a:schemeClr val="accent5"/>
                </a:solidFill>
                <a:latin typeface="Times New Roman" panose="02020603050405020304" pitchFamily="18" charset="0"/>
                <a:ea typeface="Calibri" panose="020F0502020204030204" pitchFamily="34" charset="0"/>
                <a:cs typeface="Arial" panose="020B0604020202020204" pitchFamily="34" charset="0"/>
              </a:rPr>
              <a:t>النظريات السلوكية</a:t>
            </a:r>
            <a:br>
              <a:rPr lang="en-US" altLang="en-US" sz="3200" dirty="0">
                <a:solidFill>
                  <a:schemeClr val="tx1"/>
                </a:solidFill>
                <a:latin typeface="Arial" panose="020B0604020202020204" pitchFamily="34" charset="0"/>
              </a:rPr>
            </a:br>
            <a:r>
              <a:rPr lang="ar-IQ" sz="3200" b="1" dirty="0">
                <a:solidFill>
                  <a:srgbClr val="C00000"/>
                </a:solidFill>
              </a:rPr>
              <a:t> نظرية التعلم الشرطي</a:t>
            </a:r>
            <a:r>
              <a:rPr lang="ar-SA" sz="3200" b="1" dirty="0">
                <a:solidFill>
                  <a:srgbClr val="C00000"/>
                </a:solidFill>
              </a:rPr>
              <a:t> الكلاسيكي </a:t>
            </a:r>
            <a:r>
              <a:rPr lang="ar-IQ" sz="3200" b="1" dirty="0">
                <a:solidFill>
                  <a:srgbClr val="C00000"/>
                </a:solidFill>
              </a:rPr>
              <a:t>(1849-1936): بافلوف</a:t>
            </a:r>
            <a:endParaRPr lang="en-GB" sz="3200" dirty="0">
              <a:solidFill>
                <a:srgbClr val="C00000"/>
              </a:solidFill>
            </a:endParaRPr>
          </a:p>
        </p:txBody>
      </p:sp>
    </p:spTree>
    <p:extLst>
      <p:ext uri="{BB962C8B-B14F-4D97-AF65-F5344CB8AC3E}">
        <p14:creationId xmlns:p14="http://schemas.microsoft.com/office/powerpoint/2010/main" val="7065027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F1D111F-1E8D-453E-80A7-E29E50604C7D}"/>
              </a:ext>
            </a:extLst>
          </p:cNvPr>
          <p:cNvSpPr>
            <a:spLocks noGrp="1"/>
          </p:cNvSpPr>
          <p:nvPr>
            <p:ph idx="1"/>
          </p:nvPr>
        </p:nvSpPr>
        <p:spPr>
          <a:xfrm>
            <a:off x="480060" y="2160589"/>
            <a:ext cx="9201150" cy="3880773"/>
          </a:xfrm>
          <a:solidFill>
            <a:schemeClr val="accent5">
              <a:lumMod val="20000"/>
              <a:lumOff val="80000"/>
            </a:schemeClr>
          </a:solidFill>
        </p:spPr>
        <p:txBody>
          <a:bodyPr>
            <a:normAutofit/>
          </a:bodyPr>
          <a:lstStyle/>
          <a:p>
            <a:pPr lvl="0" algn="r" rtl="1"/>
            <a:r>
              <a:rPr lang="ar-SA" sz="2800" b="1" dirty="0">
                <a:solidFill>
                  <a:srgbClr val="0070C0"/>
                </a:solidFill>
              </a:rPr>
              <a:t>تفسير الارتباط</a:t>
            </a:r>
            <a:endParaRPr lang="en-GB" sz="2800" b="1" dirty="0">
              <a:solidFill>
                <a:srgbClr val="0070C0"/>
              </a:solidFill>
            </a:endParaRPr>
          </a:p>
          <a:p>
            <a:pPr lvl="0" algn="r" rtl="1"/>
            <a:r>
              <a:rPr lang="ar-IQ" sz="2800" b="1" dirty="0">
                <a:solidFill>
                  <a:srgbClr val="0070C0"/>
                </a:solidFill>
              </a:rPr>
              <a:t>تجربة بافلوف</a:t>
            </a:r>
            <a:endParaRPr lang="en-GB" sz="2800" b="1" dirty="0">
              <a:solidFill>
                <a:srgbClr val="0070C0"/>
              </a:solidFill>
            </a:endParaRPr>
          </a:p>
          <a:p>
            <a:pPr lvl="0" algn="r" rtl="1"/>
            <a:r>
              <a:rPr lang="ar-IQ" sz="2800" b="1" dirty="0">
                <a:solidFill>
                  <a:srgbClr val="0070C0"/>
                </a:solidFill>
              </a:rPr>
              <a:t>المبادئ الأساسية التي استندت عليها</a:t>
            </a:r>
            <a:r>
              <a:rPr lang="en-GB" sz="2800" b="1" dirty="0">
                <a:solidFill>
                  <a:srgbClr val="0070C0"/>
                </a:solidFill>
              </a:rPr>
              <a:t>  </a:t>
            </a:r>
            <a:r>
              <a:rPr lang="ar-IQ" sz="2800" b="1" dirty="0">
                <a:solidFill>
                  <a:srgbClr val="0070C0"/>
                </a:solidFill>
              </a:rPr>
              <a:t>نظرية بافلوف</a:t>
            </a:r>
            <a:endParaRPr lang="en-GB" sz="2800" b="1" dirty="0">
              <a:solidFill>
                <a:srgbClr val="0070C0"/>
              </a:solidFill>
            </a:endParaRPr>
          </a:p>
          <a:p>
            <a:pPr lvl="0" algn="r" rtl="1"/>
            <a:r>
              <a:rPr lang="ar-IQ" sz="2800" b="1" dirty="0">
                <a:solidFill>
                  <a:srgbClr val="0070C0"/>
                </a:solidFill>
              </a:rPr>
              <a:t>التطبيقات التربوية لنظرية بافلوف</a:t>
            </a:r>
            <a:endParaRPr lang="en-GB" sz="2800" b="1" dirty="0">
              <a:solidFill>
                <a:srgbClr val="0070C0"/>
              </a:solidFill>
            </a:endParaRPr>
          </a:p>
          <a:p>
            <a:pPr algn="r" rtl="1"/>
            <a:endParaRPr lang="en-GB" sz="2400" dirty="0"/>
          </a:p>
          <a:p>
            <a:pPr algn="r" rtl="1"/>
            <a:endParaRPr lang="en-GB" sz="2400" dirty="0"/>
          </a:p>
        </p:txBody>
      </p:sp>
    </p:spTree>
    <p:extLst>
      <p:ext uri="{BB962C8B-B14F-4D97-AF65-F5344CB8AC3E}">
        <p14:creationId xmlns:p14="http://schemas.microsoft.com/office/powerpoint/2010/main" val="384689658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additive="base">
                                        <p:cTn id="1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5879ECC-86C5-46B4-9AD8-97F43462B576}"/>
              </a:ext>
            </a:extLst>
          </p:cNvPr>
          <p:cNvSpPr>
            <a:spLocks noGrp="1"/>
          </p:cNvSpPr>
          <p:nvPr>
            <p:ph idx="1"/>
          </p:nvPr>
        </p:nvSpPr>
        <p:spPr>
          <a:xfrm>
            <a:off x="677334" y="1554481"/>
            <a:ext cx="8596668" cy="4486882"/>
          </a:xfrm>
          <a:solidFill>
            <a:schemeClr val="accent4">
              <a:lumMod val="20000"/>
              <a:lumOff val="80000"/>
            </a:schemeClr>
          </a:solidFill>
        </p:spPr>
        <p:txBody>
          <a:bodyPr>
            <a:normAutofit/>
          </a:bodyPr>
          <a:lstStyle/>
          <a:p>
            <a:pPr algn="r" rtl="1"/>
            <a:r>
              <a:rPr lang="ar-SA" sz="2800" dirty="0"/>
              <a:t>يرتبط الاكتشاف التاريخي لنظرية </a:t>
            </a:r>
            <a:r>
              <a:rPr lang="ar-IQ" sz="2800" b="1" dirty="0"/>
              <a:t>التعلم الشرطي</a:t>
            </a:r>
            <a:r>
              <a:rPr lang="ar-SA" sz="2800" b="1" dirty="0"/>
              <a:t> الكلاسيكي </a:t>
            </a:r>
            <a:r>
              <a:rPr lang="ar-SA" sz="2800" dirty="0" err="1"/>
              <a:t>بأسم</a:t>
            </a:r>
            <a:r>
              <a:rPr lang="ar-SA" sz="2800" dirty="0"/>
              <a:t> عالم النفس السوفيتي الشهير ايفان </a:t>
            </a:r>
            <a:r>
              <a:rPr lang="ar-SA" sz="2800" dirty="0" err="1"/>
              <a:t>بافلوف</a:t>
            </a:r>
            <a:r>
              <a:rPr lang="ar-SA" sz="2800" dirty="0"/>
              <a:t> (1849-1936) رائد الأبحاث العلمية حول فيزيولوجيا النشاطات العصبية الحركية. </a:t>
            </a:r>
            <a:endParaRPr lang="en-GB" sz="2800" dirty="0"/>
          </a:p>
          <a:p>
            <a:pPr marL="0" indent="0" algn="r">
              <a:buNone/>
            </a:pPr>
            <a:endParaRPr lang="en-GB" sz="2400" dirty="0"/>
          </a:p>
        </p:txBody>
      </p:sp>
    </p:spTree>
    <p:extLst>
      <p:ext uri="{BB962C8B-B14F-4D97-AF65-F5344CB8AC3E}">
        <p14:creationId xmlns:p14="http://schemas.microsoft.com/office/powerpoint/2010/main" val="147155626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3B0F74-8E70-5B4D-92E3-E8B17BF03BB8}"/>
              </a:ext>
            </a:extLst>
          </p:cNvPr>
          <p:cNvSpPr>
            <a:spLocks noGrp="1"/>
          </p:cNvSpPr>
          <p:nvPr>
            <p:ph type="title"/>
          </p:nvPr>
        </p:nvSpPr>
        <p:spPr/>
        <p:txBody>
          <a:bodyPr/>
          <a:lstStyle/>
          <a:p>
            <a:pPr algn="r" rtl="1"/>
            <a:r>
              <a:rPr lang="ar-SA" b="1" dirty="0">
                <a:solidFill>
                  <a:srgbClr val="C00000"/>
                </a:solidFill>
              </a:rPr>
              <a:t>تعرف هذه النظرية بأسماء أخرى</a:t>
            </a:r>
            <a:r>
              <a:rPr lang="en-GB" b="1" dirty="0">
                <a:solidFill>
                  <a:srgbClr val="C00000"/>
                </a:solidFill>
              </a:rPr>
              <a:t> </a:t>
            </a:r>
            <a:r>
              <a:rPr lang="ar-SA" b="1" dirty="0">
                <a:solidFill>
                  <a:srgbClr val="C00000"/>
                </a:solidFill>
              </a:rPr>
              <a:t>مثل</a:t>
            </a:r>
            <a:r>
              <a:rPr lang="en-GB" b="1" dirty="0">
                <a:solidFill>
                  <a:srgbClr val="C00000"/>
                </a:solidFill>
              </a:rPr>
              <a:t>:</a:t>
            </a:r>
            <a:endParaRPr lang="en-US" b="1" dirty="0">
              <a:solidFill>
                <a:srgbClr val="C00000"/>
              </a:solidFill>
            </a:endParaRPr>
          </a:p>
        </p:txBody>
      </p:sp>
      <p:sp>
        <p:nvSpPr>
          <p:cNvPr id="3" name="Content Placeholder 2">
            <a:extLst>
              <a:ext uri="{FF2B5EF4-FFF2-40B4-BE49-F238E27FC236}">
                <a16:creationId xmlns:a16="http://schemas.microsoft.com/office/drawing/2014/main" id="{02D257CF-482E-3749-A494-D07B13A77A1B}"/>
              </a:ext>
            </a:extLst>
          </p:cNvPr>
          <p:cNvSpPr>
            <a:spLocks noGrp="1"/>
          </p:cNvSpPr>
          <p:nvPr>
            <p:ph idx="1"/>
          </p:nvPr>
        </p:nvSpPr>
        <p:spPr>
          <a:solidFill>
            <a:schemeClr val="accent1">
              <a:lumMod val="40000"/>
              <a:lumOff val="60000"/>
            </a:schemeClr>
          </a:solidFill>
        </p:spPr>
        <p:txBody>
          <a:bodyPr>
            <a:normAutofit/>
          </a:bodyPr>
          <a:lstStyle/>
          <a:p>
            <a:pPr algn="r" rtl="1"/>
            <a:r>
              <a:rPr lang="ar-SA" sz="3200" b="1" dirty="0">
                <a:solidFill>
                  <a:srgbClr val="7030A0"/>
                </a:solidFill>
              </a:rPr>
              <a:t>الاشراط </a:t>
            </a:r>
            <a:r>
              <a:rPr lang="ar-SA" sz="3200" b="1" dirty="0" err="1">
                <a:solidFill>
                  <a:srgbClr val="7030A0"/>
                </a:solidFill>
              </a:rPr>
              <a:t>الاستجابي</a:t>
            </a:r>
            <a:r>
              <a:rPr lang="ar-SA" sz="3200" b="1" dirty="0">
                <a:solidFill>
                  <a:srgbClr val="7030A0"/>
                </a:solidFill>
              </a:rPr>
              <a:t> </a:t>
            </a:r>
            <a:r>
              <a:rPr lang="en-GB" sz="3200" b="1" dirty="0">
                <a:solidFill>
                  <a:srgbClr val="7030A0"/>
                </a:solidFill>
              </a:rPr>
              <a:t>(Respondent Conditioning)</a:t>
            </a:r>
            <a:r>
              <a:rPr lang="ar-SA" sz="3200" b="1" dirty="0">
                <a:solidFill>
                  <a:srgbClr val="7030A0"/>
                </a:solidFill>
              </a:rPr>
              <a:t> او الاشراط </a:t>
            </a:r>
            <a:r>
              <a:rPr lang="ar-SA" sz="3200" b="1" dirty="0" err="1">
                <a:solidFill>
                  <a:srgbClr val="7030A0"/>
                </a:solidFill>
              </a:rPr>
              <a:t>البافلوفي</a:t>
            </a:r>
            <a:r>
              <a:rPr lang="en-GB" sz="3200" b="1" dirty="0">
                <a:solidFill>
                  <a:srgbClr val="7030A0"/>
                </a:solidFill>
              </a:rPr>
              <a:t>(Pavlovian </a:t>
            </a:r>
            <a:r>
              <a:rPr lang="en-GB" sz="3200" b="1" dirty="0" err="1">
                <a:solidFill>
                  <a:srgbClr val="7030A0"/>
                </a:solidFill>
              </a:rPr>
              <a:t>Condioning</a:t>
            </a:r>
            <a:r>
              <a:rPr lang="en-GB" sz="3200" b="1" dirty="0">
                <a:solidFill>
                  <a:srgbClr val="7030A0"/>
                </a:solidFill>
              </a:rPr>
              <a:t>) </a:t>
            </a:r>
            <a:r>
              <a:rPr lang="ar-SA" sz="3200" b="1" dirty="0">
                <a:solidFill>
                  <a:srgbClr val="7030A0"/>
                </a:solidFill>
              </a:rPr>
              <a:t> او التعلم الانعكاسي </a:t>
            </a:r>
            <a:r>
              <a:rPr lang="en-GB" sz="3200" b="1" dirty="0">
                <a:solidFill>
                  <a:srgbClr val="7030A0"/>
                </a:solidFill>
              </a:rPr>
              <a:t>(Reflexive Learning)</a:t>
            </a:r>
          </a:p>
          <a:p>
            <a:pPr marL="0" indent="0" rtl="1">
              <a:buNone/>
            </a:pPr>
            <a:endParaRPr lang="en-GB" sz="3200" b="1" dirty="0">
              <a:solidFill>
                <a:srgbClr val="7030A0"/>
              </a:solidFill>
            </a:endParaRPr>
          </a:p>
          <a:p>
            <a:pPr marL="342900" indent="-342900" algn="r" defTabSz="457200" rtl="1" eaLnBrk="1" latinLnBrk="0" hangingPunct="1">
              <a:spcBef>
                <a:spcPts val="1000"/>
              </a:spcBef>
              <a:spcAft>
                <a:spcPts val="0"/>
              </a:spcAft>
              <a:buClr>
                <a:schemeClr val="accent1"/>
              </a:buClr>
              <a:buSzPct val="80000"/>
              <a:buFont typeface="Wingdings 3" charset="2"/>
              <a:buChar char=""/>
            </a:pPr>
            <a:endParaRPr lang="en-US" sz="3200" dirty="0"/>
          </a:p>
        </p:txBody>
      </p:sp>
    </p:spTree>
    <p:extLst>
      <p:ext uri="{BB962C8B-B14F-4D97-AF65-F5344CB8AC3E}">
        <p14:creationId xmlns:p14="http://schemas.microsoft.com/office/powerpoint/2010/main" val="171387106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65FFDC-2D8B-44F7-926D-1072A3D3DE83}"/>
              </a:ext>
            </a:extLst>
          </p:cNvPr>
          <p:cNvSpPr>
            <a:spLocks noGrp="1"/>
          </p:cNvSpPr>
          <p:nvPr>
            <p:ph type="ctrTitle"/>
          </p:nvPr>
        </p:nvSpPr>
        <p:spPr>
          <a:xfrm>
            <a:off x="715617" y="356840"/>
            <a:ext cx="8039763" cy="1071910"/>
          </a:xfrm>
        </p:spPr>
        <p:txBody>
          <a:bodyPr>
            <a:noAutofit/>
          </a:bodyPr>
          <a:lstStyle/>
          <a:p>
            <a:pPr rtl="1"/>
            <a:r>
              <a:rPr lang="ar-SA" sz="2800" b="1" dirty="0">
                <a:solidFill>
                  <a:srgbClr val="C00000"/>
                </a:solidFill>
              </a:rPr>
              <a:t>تفسير </a:t>
            </a:r>
            <a:r>
              <a:rPr lang="ar-SA" sz="2800" b="1" dirty="0" err="1">
                <a:solidFill>
                  <a:srgbClr val="C00000"/>
                </a:solidFill>
              </a:rPr>
              <a:t>الإشراط</a:t>
            </a:r>
            <a:r>
              <a:rPr lang="ar-SA" sz="2800" b="1" dirty="0">
                <a:solidFill>
                  <a:srgbClr val="C00000"/>
                </a:solidFill>
              </a:rPr>
              <a:t> الكلاسيكي  عند </a:t>
            </a:r>
            <a:r>
              <a:rPr lang="ar-SA" sz="2800" b="1" dirty="0" err="1">
                <a:solidFill>
                  <a:srgbClr val="C00000"/>
                </a:solidFill>
              </a:rPr>
              <a:t>بافلوف</a:t>
            </a:r>
            <a:r>
              <a:rPr lang="ar-SA" sz="2800" b="1" dirty="0">
                <a:solidFill>
                  <a:srgbClr val="C00000"/>
                </a:solidFill>
              </a:rPr>
              <a:t>: </a:t>
            </a:r>
            <a:br>
              <a:rPr lang="en-GB" sz="2800" b="1" dirty="0">
                <a:solidFill>
                  <a:srgbClr val="C00000"/>
                </a:solidFill>
              </a:rPr>
            </a:br>
            <a:endParaRPr lang="en-GB" sz="2800" b="1" dirty="0">
              <a:solidFill>
                <a:srgbClr val="C00000"/>
              </a:solidFill>
            </a:endParaRPr>
          </a:p>
        </p:txBody>
      </p:sp>
      <p:sp>
        <p:nvSpPr>
          <p:cNvPr id="3" name="Subtitle 2">
            <a:extLst>
              <a:ext uri="{FF2B5EF4-FFF2-40B4-BE49-F238E27FC236}">
                <a16:creationId xmlns:a16="http://schemas.microsoft.com/office/drawing/2014/main" id="{AC531644-AE62-4995-8A72-5B5C5331108F}"/>
              </a:ext>
            </a:extLst>
          </p:cNvPr>
          <p:cNvSpPr>
            <a:spLocks noGrp="1"/>
          </p:cNvSpPr>
          <p:nvPr>
            <p:ph type="subTitle" idx="1"/>
          </p:nvPr>
        </p:nvSpPr>
        <p:spPr>
          <a:xfrm>
            <a:off x="715617" y="1428750"/>
            <a:ext cx="8919873" cy="2713479"/>
          </a:xfrm>
          <a:solidFill>
            <a:schemeClr val="accent4">
              <a:lumMod val="40000"/>
              <a:lumOff val="60000"/>
            </a:schemeClr>
          </a:solidFill>
        </p:spPr>
        <p:txBody>
          <a:bodyPr>
            <a:noAutofit/>
          </a:bodyPr>
          <a:lstStyle/>
          <a:p>
            <a:pPr rtl="1"/>
            <a:r>
              <a:rPr lang="ar-SA" sz="2800" b="1" dirty="0">
                <a:solidFill>
                  <a:srgbClr val="0070C0"/>
                </a:solidFill>
              </a:rPr>
              <a:t>يحدث الارتباط بين المثير الشرطي والاستجابة الطبيعية، عن طريق تكرار الاقتران بين المثير الشرطي والمثير الطبيعي الذي يثير الاستجابة الطبيعية أساسا، بحيث يصبح المثير الشرطي قادرا على إثارة الاستجابة وحده</a:t>
            </a:r>
            <a:r>
              <a:rPr lang="en-GB" sz="2800" b="1" dirty="0">
                <a:solidFill>
                  <a:srgbClr val="0070C0"/>
                </a:solidFill>
              </a:rPr>
              <a:t> .</a:t>
            </a:r>
            <a:br>
              <a:rPr lang="en-GB" sz="2800" b="1" dirty="0">
                <a:solidFill>
                  <a:srgbClr val="0070C0"/>
                </a:solidFill>
              </a:rPr>
            </a:br>
            <a:endParaRPr lang="en-GB" sz="2800" b="1" dirty="0">
              <a:solidFill>
                <a:srgbClr val="0070C0"/>
              </a:solidFill>
            </a:endParaRPr>
          </a:p>
        </p:txBody>
      </p:sp>
    </p:spTree>
    <p:extLst>
      <p:ext uri="{BB962C8B-B14F-4D97-AF65-F5344CB8AC3E}">
        <p14:creationId xmlns:p14="http://schemas.microsoft.com/office/powerpoint/2010/main" val="251848909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bg/>
                                          </p:spTgt>
                                        </p:tgtEl>
                                        <p:attrNameLst>
                                          <p:attrName>style.visibility</p:attrName>
                                        </p:attrNameLst>
                                      </p:cBhvr>
                                      <p:to>
                                        <p:strVal val="visible"/>
                                      </p:to>
                                    </p:set>
                                    <p:anim calcmode="lin" valueType="num">
                                      <p:cBhvr additive="base">
                                        <p:cTn id="13" dur="500" fill="hold"/>
                                        <p:tgtEl>
                                          <p:spTgt spid="3">
                                            <p:bg/>
                                          </p:spTgt>
                                        </p:tgtEl>
                                        <p:attrNameLst>
                                          <p:attrName>ppt_x</p:attrName>
                                        </p:attrNameLst>
                                      </p:cBhvr>
                                      <p:tavLst>
                                        <p:tav tm="0">
                                          <p:val>
                                            <p:strVal val="#ppt_x"/>
                                          </p:val>
                                        </p:tav>
                                        <p:tav tm="100000">
                                          <p:val>
                                            <p:strVal val="#ppt_x"/>
                                          </p:val>
                                        </p:tav>
                                      </p:tavLst>
                                    </p:anim>
                                    <p:anim calcmode="lin" valueType="num">
                                      <p:cBhvr additive="base">
                                        <p:cTn id="14"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additive="base">
                                        <p:cTn id="19"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3A6608-F3E1-44F2-8A7A-82A069CAD5D5}"/>
              </a:ext>
            </a:extLst>
          </p:cNvPr>
          <p:cNvSpPr>
            <a:spLocks noGrp="1"/>
          </p:cNvSpPr>
          <p:nvPr>
            <p:ph type="title"/>
          </p:nvPr>
        </p:nvSpPr>
        <p:spPr>
          <a:solidFill>
            <a:schemeClr val="accent6">
              <a:lumMod val="60000"/>
              <a:lumOff val="40000"/>
            </a:schemeClr>
          </a:solidFill>
        </p:spPr>
        <p:txBody>
          <a:bodyPr/>
          <a:lstStyle/>
          <a:p>
            <a:pPr algn="r"/>
            <a:r>
              <a:rPr lang="ar-SA" b="1" dirty="0">
                <a:solidFill>
                  <a:srgbClr val="C00000"/>
                </a:solidFill>
              </a:rPr>
              <a:t>إذن </a:t>
            </a:r>
            <a:r>
              <a:rPr lang="ar-SA" b="1" u="sng" dirty="0">
                <a:solidFill>
                  <a:srgbClr val="C00000"/>
                </a:solidFill>
              </a:rPr>
              <a:t> تعريف الإشراط الكلاسيكي</a:t>
            </a:r>
            <a:r>
              <a:rPr lang="ar-IQ" b="1" u="sng" dirty="0">
                <a:solidFill>
                  <a:srgbClr val="C00000"/>
                </a:solidFill>
              </a:rPr>
              <a:t> هي:</a:t>
            </a:r>
            <a:br>
              <a:rPr lang="en-GB" b="1" dirty="0">
                <a:solidFill>
                  <a:srgbClr val="C00000"/>
                </a:solidFill>
              </a:rPr>
            </a:br>
            <a:r>
              <a:rPr lang="ar-SA" b="1" dirty="0">
                <a:solidFill>
                  <a:srgbClr val="C00000"/>
                </a:solidFill>
              </a:rPr>
              <a:t> </a:t>
            </a:r>
            <a:endParaRPr lang="en-GB" b="1" dirty="0">
              <a:solidFill>
                <a:srgbClr val="C00000"/>
              </a:solidFill>
            </a:endParaRPr>
          </a:p>
        </p:txBody>
      </p:sp>
      <p:sp>
        <p:nvSpPr>
          <p:cNvPr id="3" name="Content Placeholder 2">
            <a:extLst>
              <a:ext uri="{FF2B5EF4-FFF2-40B4-BE49-F238E27FC236}">
                <a16:creationId xmlns:a16="http://schemas.microsoft.com/office/drawing/2014/main" id="{DB6644F4-6C73-428E-8AD0-F0810D95B1A6}"/>
              </a:ext>
            </a:extLst>
          </p:cNvPr>
          <p:cNvSpPr>
            <a:spLocks noGrp="1"/>
          </p:cNvSpPr>
          <p:nvPr>
            <p:ph idx="1"/>
          </p:nvPr>
        </p:nvSpPr>
        <p:spPr>
          <a:solidFill>
            <a:srgbClr val="FFFF00"/>
          </a:solidFill>
        </p:spPr>
        <p:txBody>
          <a:bodyPr>
            <a:normAutofit/>
          </a:bodyPr>
          <a:lstStyle/>
          <a:p>
            <a:pPr algn="r" rtl="1"/>
            <a:r>
              <a:rPr lang="ar-SA" sz="2800" b="1" dirty="0">
                <a:solidFill>
                  <a:srgbClr val="7030A0"/>
                </a:solidFill>
              </a:rPr>
              <a:t>عملية الارتباط بين المثير الشرطي والاستجابة الطبيعية، عن طريق تكرار الاقتران بين المثير الشرطي والمثير الطبيعي الذي يثير الاستجابة الطبيعية أساسا، بحيث يصبح المثير الشرطي قادرا على إثارة الاستجابة وحده</a:t>
            </a:r>
            <a:r>
              <a:rPr lang="en-GB" sz="2800" b="1" dirty="0">
                <a:solidFill>
                  <a:srgbClr val="7030A0"/>
                </a:solidFill>
              </a:rPr>
              <a:t> .</a:t>
            </a:r>
            <a:br>
              <a:rPr lang="en-GB" sz="2800" b="1" dirty="0">
                <a:solidFill>
                  <a:srgbClr val="7030A0"/>
                </a:solidFill>
              </a:rPr>
            </a:br>
            <a:endParaRPr lang="en-GB" sz="2800" b="1" dirty="0">
              <a:solidFill>
                <a:srgbClr val="7030A0"/>
              </a:solidFill>
            </a:endParaRPr>
          </a:p>
          <a:p>
            <a:pPr algn="r" rtl="1"/>
            <a:endParaRPr lang="en-GB" sz="2800" dirty="0"/>
          </a:p>
        </p:txBody>
      </p:sp>
    </p:spTree>
    <p:extLst>
      <p:ext uri="{BB962C8B-B14F-4D97-AF65-F5344CB8AC3E}">
        <p14:creationId xmlns:p14="http://schemas.microsoft.com/office/powerpoint/2010/main" val="155653666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0D0C27-94C2-4375-8801-E1DDDC29BB2E}"/>
              </a:ext>
            </a:extLst>
          </p:cNvPr>
          <p:cNvSpPr>
            <a:spLocks noGrp="1"/>
          </p:cNvSpPr>
          <p:nvPr>
            <p:ph type="title"/>
          </p:nvPr>
        </p:nvSpPr>
        <p:spPr>
          <a:solidFill>
            <a:schemeClr val="accent4">
              <a:lumMod val="20000"/>
              <a:lumOff val="80000"/>
            </a:schemeClr>
          </a:solidFill>
        </p:spPr>
        <p:txBody>
          <a:bodyPr/>
          <a:lstStyle/>
          <a:p>
            <a:pPr algn="r"/>
            <a:r>
              <a:rPr lang="ar-SA" b="1" dirty="0">
                <a:solidFill>
                  <a:srgbClr val="C00000"/>
                </a:solidFill>
              </a:rPr>
              <a:t>تجربة بافلوف:</a:t>
            </a:r>
            <a:br>
              <a:rPr lang="en-GB" dirty="0"/>
            </a:br>
            <a:endParaRPr lang="en-GB" dirty="0"/>
          </a:p>
        </p:txBody>
      </p:sp>
      <p:sp>
        <p:nvSpPr>
          <p:cNvPr id="3" name="Content Placeholder 2">
            <a:extLst>
              <a:ext uri="{FF2B5EF4-FFF2-40B4-BE49-F238E27FC236}">
                <a16:creationId xmlns:a16="http://schemas.microsoft.com/office/drawing/2014/main" id="{149C062C-E542-45AF-B5B4-ABDE59905232}"/>
              </a:ext>
            </a:extLst>
          </p:cNvPr>
          <p:cNvSpPr>
            <a:spLocks noGrp="1"/>
          </p:cNvSpPr>
          <p:nvPr>
            <p:ph idx="1"/>
          </p:nvPr>
        </p:nvSpPr>
        <p:spPr>
          <a:solidFill>
            <a:schemeClr val="accent4">
              <a:lumMod val="40000"/>
              <a:lumOff val="60000"/>
            </a:schemeClr>
          </a:solidFill>
          <a:ln>
            <a:solidFill>
              <a:srgbClr val="00B0F0"/>
            </a:solidFill>
          </a:ln>
        </p:spPr>
        <p:txBody>
          <a:bodyPr>
            <a:normAutofit lnSpcReduction="10000"/>
          </a:bodyPr>
          <a:lstStyle/>
          <a:p>
            <a:pPr algn="r" rtl="1"/>
            <a:r>
              <a:rPr lang="ar-SA" sz="2000" b="1" dirty="0">
                <a:solidFill>
                  <a:srgbClr val="002060"/>
                </a:solidFill>
              </a:rPr>
              <a:t>قام </a:t>
            </a:r>
            <a:r>
              <a:rPr lang="ar-SA" sz="2000" b="1" dirty="0" err="1">
                <a:solidFill>
                  <a:srgbClr val="002060"/>
                </a:solidFill>
              </a:rPr>
              <a:t>بافلوف</a:t>
            </a:r>
            <a:r>
              <a:rPr lang="ar-SA" sz="2000" b="1" dirty="0">
                <a:solidFill>
                  <a:srgbClr val="002060"/>
                </a:solidFill>
              </a:rPr>
              <a:t> وهو عالم فسيولوجي روسي بإجراء تجربة على أحد الكلاب الذي ثبت فيه وعاء ليقيس كمية اللعاب التي تسيل منه عند تقديم الطعام ،وكان يقرع جرسا معينا ثم يقدم له قطعة اللحم،</a:t>
            </a:r>
            <a:r>
              <a:rPr lang="en-GB" sz="2000" b="1" dirty="0">
                <a:solidFill>
                  <a:srgbClr val="002060"/>
                </a:solidFill>
              </a:rPr>
              <a:t> </a:t>
            </a:r>
            <a:r>
              <a:rPr lang="ar-SA" sz="2000" b="1" dirty="0">
                <a:solidFill>
                  <a:srgbClr val="002060"/>
                </a:solidFill>
              </a:rPr>
              <a:t>وبعد تكرار هذا الفعل أصبح يدق الجرس دون أن يقدم له قطعة اللحم فوجد أن اللعاب يسيل </a:t>
            </a:r>
            <a:r>
              <a:rPr lang="ar-IQ" sz="2000" b="1" dirty="0">
                <a:solidFill>
                  <a:srgbClr val="002060"/>
                </a:solidFill>
              </a:rPr>
              <a:t>حتى </a:t>
            </a:r>
            <a:r>
              <a:rPr lang="ar-SA" sz="2000" b="1" dirty="0">
                <a:solidFill>
                  <a:srgbClr val="002060"/>
                </a:solidFill>
              </a:rPr>
              <a:t>وإن لم يقدم قطعة اللحم بعده </a:t>
            </a:r>
            <a:r>
              <a:rPr lang="en-GB" dirty="0"/>
              <a:t>.</a:t>
            </a:r>
            <a:r>
              <a:rPr lang="ar-SA" dirty="0"/>
              <a:t>                                         </a:t>
            </a:r>
            <a:br>
              <a:rPr lang="en-GB" dirty="0"/>
            </a:br>
            <a:r>
              <a:rPr lang="ar-SA" sz="2800" b="1" dirty="0"/>
              <a:t>في هذه التجربة</a:t>
            </a:r>
            <a:r>
              <a:rPr lang="en-GB" sz="2800" b="1" dirty="0"/>
              <a:t> :</a:t>
            </a:r>
            <a:br>
              <a:rPr lang="en-GB" b="1" dirty="0"/>
            </a:br>
            <a:r>
              <a:rPr lang="ar-SA" sz="2400" b="1" dirty="0">
                <a:solidFill>
                  <a:srgbClr val="C00000"/>
                </a:solidFill>
              </a:rPr>
              <a:t>المثير الطبيعي: قطعة اللحم</a:t>
            </a:r>
            <a:r>
              <a:rPr lang="en-GB" sz="2400" b="1" dirty="0">
                <a:solidFill>
                  <a:srgbClr val="C00000"/>
                </a:solidFill>
              </a:rPr>
              <a:t> .</a:t>
            </a:r>
            <a:br>
              <a:rPr lang="en-GB" sz="2400" b="1" dirty="0">
                <a:solidFill>
                  <a:srgbClr val="C00000"/>
                </a:solidFill>
              </a:rPr>
            </a:br>
            <a:r>
              <a:rPr lang="ar-SA" sz="2400" b="1" dirty="0">
                <a:solidFill>
                  <a:srgbClr val="C00000"/>
                </a:solidFill>
              </a:rPr>
              <a:t>المثير الشرطي: صوت الجرس</a:t>
            </a:r>
            <a:r>
              <a:rPr lang="en-GB" sz="2400" b="1" dirty="0">
                <a:solidFill>
                  <a:srgbClr val="C00000"/>
                </a:solidFill>
              </a:rPr>
              <a:t> .</a:t>
            </a:r>
            <a:br>
              <a:rPr lang="en-GB" sz="2400" b="1" dirty="0">
                <a:solidFill>
                  <a:srgbClr val="C00000"/>
                </a:solidFill>
              </a:rPr>
            </a:br>
            <a:r>
              <a:rPr lang="ar-SA" sz="2400" b="1" dirty="0">
                <a:solidFill>
                  <a:srgbClr val="C00000"/>
                </a:solidFill>
              </a:rPr>
              <a:t>الاستجابة الطبيعية: هي سيلان اللعاب عند تقديم الطعام</a:t>
            </a:r>
            <a:endParaRPr lang="ar-IQ" sz="2400" b="1" dirty="0">
              <a:solidFill>
                <a:srgbClr val="C00000"/>
              </a:solidFill>
            </a:endParaRPr>
          </a:p>
          <a:p>
            <a:pPr algn="r" rtl="1"/>
            <a:r>
              <a:rPr lang="ar-SA" sz="2400" b="1" dirty="0">
                <a:solidFill>
                  <a:srgbClr val="C00000"/>
                </a:solidFill>
              </a:rPr>
              <a:t>الاستجابة الشرطية: سيلان اللعاب عند سماع صوت الجرس</a:t>
            </a:r>
            <a:endParaRPr lang="ar-IQ" sz="2400" b="1" dirty="0">
              <a:solidFill>
                <a:srgbClr val="C00000"/>
              </a:solidFill>
            </a:endParaRPr>
          </a:p>
        </p:txBody>
      </p:sp>
    </p:spTree>
    <p:extLst>
      <p:ext uri="{BB962C8B-B14F-4D97-AF65-F5344CB8AC3E}">
        <p14:creationId xmlns:p14="http://schemas.microsoft.com/office/powerpoint/2010/main" val="406977565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bg/>
                                          </p:spTgt>
                                        </p:tgtEl>
                                        <p:attrNameLst>
                                          <p:attrName>style.visibility</p:attrName>
                                        </p:attrNameLst>
                                      </p:cBhvr>
                                      <p:to>
                                        <p:strVal val="visible"/>
                                      </p:to>
                                    </p:set>
                                    <p:anim calcmode="lin" valueType="num">
                                      <p:cBhvr additive="base">
                                        <p:cTn id="13" dur="500" fill="hold"/>
                                        <p:tgtEl>
                                          <p:spTgt spid="3">
                                            <p:bg/>
                                          </p:spTgt>
                                        </p:tgtEl>
                                        <p:attrNameLst>
                                          <p:attrName>ppt_x</p:attrName>
                                        </p:attrNameLst>
                                      </p:cBhvr>
                                      <p:tavLst>
                                        <p:tav tm="0">
                                          <p:val>
                                            <p:strVal val="#ppt_x"/>
                                          </p:val>
                                        </p:tav>
                                        <p:tav tm="100000">
                                          <p:val>
                                            <p:strVal val="#ppt_x"/>
                                          </p:val>
                                        </p:tav>
                                      </p:tavLst>
                                    </p:anim>
                                    <p:anim calcmode="lin" valueType="num">
                                      <p:cBhvr additive="base">
                                        <p:cTn id="14"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additive="base">
                                        <p:cTn id="19"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 calcmode="lin" valueType="num">
                                      <p:cBhvr additive="base">
                                        <p:cTn id="25"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220</TotalTime>
  <Words>715</Words>
  <Application>Microsoft Macintosh PowerPoint</Application>
  <PresentationFormat>Widescreen</PresentationFormat>
  <Paragraphs>68</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Times New Roman</vt:lpstr>
      <vt:lpstr>Trebuchet MS</vt:lpstr>
      <vt:lpstr>Wingdings 3</vt:lpstr>
      <vt:lpstr>Facet</vt:lpstr>
      <vt:lpstr>قسم اللغة العربية  المرحلة الثانية  </vt:lpstr>
      <vt:lpstr>PowerPoint Presentation</vt:lpstr>
      <vt:lpstr> أولا:النظريات السلوكية  نظرية التعلم الشرطي الكلاسيكي (1849-1936): بافلوف</vt:lpstr>
      <vt:lpstr>PowerPoint Presentation</vt:lpstr>
      <vt:lpstr>PowerPoint Presentation</vt:lpstr>
      <vt:lpstr>تعرف هذه النظرية بأسماء أخرى مثل:</vt:lpstr>
      <vt:lpstr>تفسير الإشراط الكلاسيكي  عند بافلوف:  </vt:lpstr>
      <vt:lpstr>إذن  تعريف الإشراط الكلاسيكي هي:  </vt:lpstr>
      <vt:lpstr>تجربة بافلوف: </vt:lpstr>
      <vt:lpstr>فيما يلي المخطط التوضيحي لهذه العملية:  </vt:lpstr>
      <vt:lpstr>PowerPoint Presentation</vt:lpstr>
      <vt:lpstr>المفاهيم الرئيسية في نظرية الاشراط: </vt:lpstr>
      <vt:lpstr>المثير الشرطي: وهو الحدث الذي يكون محايدا ويصبح قادرا على استجرار الاستجابة الشرطية نتيجة لاقترانه بالمثير الطبيعي، بحيث يكتسب صفته. </vt:lpstr>
      <vt:lpstr> المبادئ الاساسية التي استندت عليها نظرية بافلوف:  </vt:lpstr>
      <vt:lpstr>التطبيقات التربوية لنظرية الاشراط الكلاسيكي: </vt:lpstr>
      <vt:lpstr>3-يمكن الاستفادة من نظرية بافلوف في إطفاء العادات السيئة التي تظهر لدى الطلاب في داخل غرفة الصف.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نظريات التعلم:  أولا: نظرية بافلوف (1849-1936):  نظرية التعلم الشرطي، الاشراط الكلاسيكي ، الاستجابة الشرطية</dc:title>
  <dc:creator>Hawzheen Azeez</dc:creator>
  <cp:lastModifiedBy>Osman, Karwan</cp:lastModifiedBy>
  <cp:revision>19</cp:revision>
  <dcterms:created xsi:type="dcterms:W3CDTF">2019-11-10T07:03:10Z</dcterms:created>
  <dcterms:modified xsi:type="dcterms:W3CDTF">2022-09-25T20:27:27Z</dcterms:modified>
</cp:coreProperties>
</file>