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60" r:id="rId3"/>
    <p:sldId id="257" r:id="rId4"/>
    <p:sldId id="273" r:id="rId5"/>
    <p:sldId id="263" r:id="rId6"/>
    <p:sldId id="264" r:id="rId7"/>
    <p:sldId id="271" r:id="rId8"/>
    <p:sldId id="265" r:id="rId9"/>
    <p:sldId id="266" r:id="rId10"/>
    <p:sldId id="267" r:id="rId11"/>
    <p:sldId id="268" r:id="rId12"/>
    <p:sldId id="269" r:id="rId13"/>
    <p:sldId id="270"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78"/>
  </p:normalViewPr>
  <p:slideViewPr>
    <p:cSldViewPr snapToGrid="0" snapToObjects="1">
      <p:cViewPr varScale="1">
        <p:scale>
          <a:sx n="83" d="100"/>
          <a:sy n="83" d="100"/>
        </p:scale>
        <p:origin x="2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3818-892D-194D-A8DF-0E24EA57499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08C300F-49C8-434C-9065-67E317CD7F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AF22C3E-FA41-A743-AF0D-25DA3E032DC6}"/>
              </a:ext>
            </a:extLst>
          </p:cNvPr>
          <p:cNvSpPr>
            <a:spLocks noGrp="1"/>
          </p:cNvSpPr>
          <p:nvPr>
            <p:ph type="dt" sz="half" idx="10"/>
          </p:nvPr>
        </p:nvSpPr>
        <p:spPr/>
        <p:txBody>
          <a:bodyPr/>
          <a:lstStyle/>
          <a:p>
            <a:fld id="{9184DA70-C731-4C70-880D-CCD4705E623C}" type="datetime1">
              <a:rPr lang="en-US" smtClean="0"/>
              <a:t>10/10/22</a:t>
            </a:fld>
            <a:endParaRPr lang="en-US" dirty="0"/>
          </a:p>
        </p:txBody>
      </p:sp>
      <p:sp>
        <p:nvSpPr>
          <p:cNvPr id="5" name="Footer Placeholder 4">
            <a:extLst>
              <a:ext uri="{FF2B5EF4-FFF2-40B4-BE49-F238E27FC236}">
                <a16:creationId xmlns:a16="http://schemas.microsoft.com/office/drawing/2014/main" id="{7F676835-33BA-2C49-94C5-34D64735BB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C5636A-6E05-8946-8A05-F446361DA5F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694462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75E5-0128-2044-B384-054C0EF2990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830278A-C1BC-3843-83C9-0F605EA031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E0A818-E8CD-D44A-912A-33B7C1A08FF2}"/>
              </a:ext>
            </a:extLst>
          </p:cNvPr>
          <p:cNvSpPr>
            <a:spLocks noGrp="1"/>
          </p:cNvSpPr>
          <p:nvPr>
            <p:ph type="dt" sz="half" idx="10"/>
          </p:nvPr>
        </p:nvSpPr>
        <p:spPr/>
        <p:txBody>
          <a:bodyPr/>
          <a:lstStyle/>
          <a:p>
            <a:fld id="{B612A279-0833-481D-8C56-F67FD0AC6C50}" type="datetime1">
              <a:rPr lang="en-US" smtClean="0"/>
              <a:t>10/10/22</a:t>
            </a:fld>
            <a:endParaRPr lang="en-US" dirty="0"/>
          </a:p>
        </p:txBody>
      </p:sp>
      <p:sp>
        <p:nvSpPr>
          <p:cNvPr id="5" name="Footer Placeholder 4">
            <a:extLst>
              <a:ext uri="{FF2B5EF4-FFF2-40B4-BE49-F238E27FC236}">
                <a16:creationId xmlns:a16="http://schemas.microsoft.com/office/drawing/2014/main" id="{B2A4ABC2-7D6F-714D-9D69-37264F01BF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573905-18BE-9F44-9991-195212D8AE4D}"/>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630982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670B55-B07E-1E43-AF1B-1D344EFF34F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441647C-1D22-6D45-83D0-C1FEBB780A0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717D5C-5ECA-5944-A6BB-B77AEAC2CB77}"/>
              </a:ext>
            </a:extLst>
          </p:cNvPr>
          <p:cNvSpPr>
            <a:spLocks noGrp="1"/>
          </p:cNvSpPr>
          <p:nvPr>
            <p:ph type="dt" sz="half" idx="10"/>
          </p:nvPr>
        </p:nvSpPr>
        <p:spPr/>
        <p:txBody>
          <a:bodyPr/>
          <a:lstStyle/>
          <a:p>
            <a:fld id="{6587DA83-5663-4C9C-B9AA-0B40A3DAFF81}" type="datetime1">
              <a:rPr lang="en-US" smtClean="0"/>
              <a:t>10/10/22</a:t>
            </a:fld>
            <a:endParaRPr lang="en-US" dirty="0"/>
          </a:p>
        </p:txBody>
      </p:sp>
      <p:sp>
        <p:nvSpPr>
          <p:cNvPr id="5" name="Footer Placeholder 4">
            <a:extLst>
              <a:ext uri="{FF2B5EF4-FFF2-40B4-BE49-F238E27FC236}">
                <a16:creationId xmlns:a16="http://schemas.microsoft.com/office/drawing/2014/main" id="{6DD92125-4CEF-DC4B-ACFE-FA002FDC97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FD79FB-0078-2347-9CED-F691ADD35D1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659771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0D2D8-5BAD-064B-9936-324A0D377C0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C9D1AF-6955-BA4E-8E8F-1289A6C657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3872DDA-9F5E-6246-9298-979758748D8B}"/>
              </a:ext>
            </a:extLst>
          </p:cNvPr>
          <p:cNvSpPr>
            <a:spLocks noGrp="1"/>
          </p:cNvSpPr>
          <p:nvPr>
            <p:ph type="dt" sz="half" idx="10"/>
          </p:nvPr>
        </p:nvSpPr>
        <p:spPr/>
        <p:txBody>
          <a:bodyPr/>
          <a:lstStyle/>
          <a:p>
            <a:fld id="{4BE1D723-8F53-4F53-90B0-1982A396982E}" type="datetime1">
              <a:rPr lang="en-US" smtClean="0"/>
              <a:t>10/10/22</a:t>
            </a:fld>
            <a:endParaRPr lang="en-US" dirty="0"/>
          </a:p>
        </p:txBody>
      </p:sp>
      <p:sp>
        <p:nvSpPr>
          <p:cNvPr id="5" name="Footer Placeholder 4">
            <a:extLst>
              <a:ext uri="{FF2B5EF4-FFF2-40B4-BE49-F238E27FC236}">
                <a16:creationId xmlns:a16="http://schemas.microsoft.com/office/drawing/2014/main" id="{FD3C9F5E-AB3F-0848-8ED6-FED576844E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2CE50B-1B08-ED44-97FB-BE41C183565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6871407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671F2-DCFF-AD41-B4F1-9B66B31466C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32ED5B3-5A7B-4C49-B99C-5AF63B0A5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F0195E-77F3-B746-99C5-F8B32A7DED41}"/>
              </a:ext>
            </a:extLst>
          </p:cNvPr>
          <p:cNvSpPr>
            <a:spLocks noGrp="1"/>
          </p:cNvSpPr>
          <p:nvPr>
            <p:ph type="dt" sz="half" idx="10"/>
          </p:nvPr>
        </p:nvSpPr>
        <p:spPr/>
        <p:txBody>
          <a:bodyPr/>
          <a:lstStyle/>
          <a:p>
            <a:fld id="{97669AF7-7BEB-44E4-9852-375E34362B5B}" type="datetime1">
              <a:rPr lang="en-US" smtClean="0"/>
              <a:t>10/10/22</a:t>
            </a:fld>
            <a:endParaRPr lang="en-US" dirty="0"/>
          </a:p>
        </p:txBody>
      </p:sp>
      <p:sp>
        <p:nvSpPr>
          <p:cNvPr id="5" name="Footer Placeholder 4">
            <a:extLst>
              <a:ext uri="{FF2B5EF4-FFF2-40B4-BE49-F238E27FC236}">
                <a16:creationId xmlns:a16="http://schemas.microsoft.com/office/drawing/2014/main" id="{0E903906-DF7D-9843-B19A-FFE8D90D81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91C85A-8FB7-FC4F-A2E6-7B4B406564D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3975596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1140-26F2-1046-8CC4-B10C54901B2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22766CE-18DF-8442-A16A-E1985653D53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D9A3DEA-7C06-4A4D-AE4E-2598ECC9F34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8ADFF5B-5757-1D4D-9CCE-6BC5E6D99B40}"/>
              </a:ext>
            </a:extLst>
          </p:cNvPr>
          <p:cNvSpPr>
            <a:spLocks noGrp="1"/>
          </p:cNvSpPr>
          <p:nvPr>
            <p:ph type="dt" sz="half" idx="10"/>
          </p:nvPr>
        </p:nvSpPr>
        <p:spPr/>
        <p:txBody>
          <a:bodyPr/>
          <a:lstStyle/>
          <a:p>
            <a:fld id="{BAAAC38D-0552-4C82-B593-E6124DFADBE2}" type="datetime1">
              <a:rPr lang="en-US" smtClean="0"/>
              <a:t>10/10/22</a:t>
            </a:fld>
            <a:endParaRPr lang="en-US" dirty="0"/>
          </a:p>
        </p:txBody>
      </p:sp>
      <p:sp>
        <p:nvSpPr>
          <p:cNvPr id="6" name="Footer Placeholder 5">
            <a:extLst>
              <a:ext uri="{FF2B5EF4-FFF2-40B4-BE49-F238E27FC236}">
                <a16:creationId xmlns:a16="http://schemas.microsoft.com/office/drawing/2014/main" id="{957A8E79-6324-0B42-9DDB-5916616596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FB3F6C-9384-8C4F-873E-E1DDB88615B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6843898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F8906-39A1-BA47-963A-94B9B3CCA18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EC8687-0676-724B-97DF-5FFCDEB096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90A884C-8860-7246-8C44-4FA30AB3220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4BDE54A-00F8-EF40-BD5A-9E3395F39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5F8B2B-6244-D546-AEB9-B0DBBDC9671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32CB79B-C240-1846-AB9C-2823F948B75A}"/>
              </a:ext>
            </a:extLst>
          </p:cNvPr>
          <p:cNvSpPr>
            <a:spLocks noGrp="1"/>
          </p:cNvSpPr>
          <p:nvPr>
            <p:ph type="dt" sz="half" idx="10"/>
          </p:nvPr>
        </p:nvSpPr>
        <p:spPr/>
        <p:txBody>
          <a:bodyPr/>
          <a:lstStyle/>
          <a:p>
            <a:fld id="{D9DF0F1C-5577-4ACB-BB62-DF8F3C494C7E}" type="datetime1">
              <a:rPr lang="en-US" smtClean="0"/>
              <a:t>10/10/22</a:t>
            </a:fld>
            <a:endParaRPr lang="en-US" dirty="0"/>
          </a:p>
        </p:txBody>
      </p:sp>
      <p:sp>
        <p:nvSpPr>
          <p:cNvPr id="8" name="Footer Placeholder 7">
            <a:extLst>
              <a:ext uri="{FF2B5EF4-FFF2-40B4-BE49-F238E27FC236}">
                <a16:creationId xmlns:a16="http://schemas.microsoft.com/office/drawing/2014/main" id="{8D31092C-3CEC-7C41-8186-D51C7720B1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87E844-1FB0-554F-9E31-367E075086F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9078080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E4FE8-419C-CA47-A0C0-9EC32A816A6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7970E66-634F-354B-A5D4-DB5EF088A292}"/>
              </a:ext>
            </a:extLst>
          </p:cNvPr>
          <p:cNvSpPr>
            <a:spLocks noGrp="1"/>
          </p:cNvSpPr>
          <p:nvPr>
            <p:ph type="dt" sz="half" idx="10"/>
          </p:nvPr>
        </p:nvSpPr>
        <p:spPr/>
        <p:txBody>
          <a:bodyPr/>
          <a:lstStyle/>
          <a:p>
            <a:fld id="{1775B394-D9F9-4F0C-B15D-605F45CB9E9F}" type="datetime1">
              <a:rPr lang="en-US" smtClean="0"/>
              <a:t>10/10/22</a:t>
            </a:fld>
            <a:endParaRPr lang="en-US" dirty="0"/>
          </a:p>
        </p:txBody>
      </p:sp>
      <p:sp>
        <p:nvSpPr>
          <p:cNvPr id="4" name="Footer Placeholder 3">
            <a:extLst>
              <a:ext uri="{FF2B5EF4-FFF2-40B4-BE49-F238E27FC236}">
                <a16:creationId xmlns:a16="http://schemas.microsoft.com/office/drawing/2014/main" id="{2EA327D7-F1B8-114B-9BD4-32BC09D34C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A6E4FE4-0CFF-E64C-AD34-1DB397851C6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5265887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AA55E8-04A7-3D4C-BFBA-ABA708E779CE}"/>
              </a:ext>
            </a:extLst>
          </p:cNvPr>
          <p:cNvSpPr>
            <a:spLocks noGrp="1"/>
          </p:cNvSpPr>
          <p:nvPr>
            <p:ph type="dt" sz="half" idx="10"/>
          </p:nvPr>
        </p:nvSpPr>
        <p:spPr/>
        <p:txBody>
          <a:bodyPr/>
          <a:lstStyle/>
          <a:p>
            <a:fld id="{39667345-2558-425A-8533-9BFDBCE15005}" type="datetime1">
              <a:rPr lang="en-US" smtClean="0"/>
              <a:t>10/10/22</a:t>
            </a:fld>
            <a:endParaRPr lang="en-US" dirty="0"/>
          </a:p>
        </p:txBody>
      </p:sp>
      <p:sp>
        <p:nvSpPr>
          <p:cNvPr id="3" name="Footer Placeholder 2">
            <a:extLst>
              <a:ext uri="{FF2B5EF4-FFF2-40B4-BE49-F238E27FC236}">
                <a16:creationId xmlns:a16="http://schemas.microsoft.com/office/drawing/2014/main" id="{F2E67C17-9C42-3449-9F7F-562C5439818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658CFE1-9173-674B-B1D8-CC835B8353F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930047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06084-80B9-BE41-B6D4-A93AE6DC48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868C667-21AD-664B-A749-1A3E60576D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A1EE49-B006-7846-BF2F-08BFBAD40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C30FEB6-E4FC-D946-8AED-B32C48DA06B9}"/>
              </a:ext>
            </a:extLst>
          </p:cNvPr>
          <p:cNvSpPr>
            <a:spLocks noGrp="1"/>
          </p:cNvSpPr>
          <p:nvPr>
            <p:ph type="dt" sz="half" idx="10"/>
          </p:nvPr>
        </p:nvSpPr>
        <p:spPr/>
        <p:txBody>
          <a:bodyPr/>
          <a:lstStyle/>
          <a:p>
            <a:fld id="{92BEA474-078D-4E9B-9B14-09A87B19DC46}" type="datetime1">
              <a:rPr lang="en-US" smtClean="0"/>
              <a:t>10/10/22</a:t>
            </a:fld>
            <a:endParaRPr lang="en-US" dirty="0"/>
          </a:p>
        </p:txBody>
      </p:sp>
      <p:sp>
        <p:nvSpPr>
          <p:cNvPr id="6" name="Footer Placeholder 5">
            <a:extLst>
              <a:ext uri="{FF2B5EF4-FFF2-40B4-BE49-F238E27FC236}">
                <a16:creationId xmlns:a16="http://schemas.microsoft.com/office/drawing/2014/main" id="{75077CA5-B187-B74D-80AB-75F49A22F5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714FC9-AF49-5348-AF21-C536D02363A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4322540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DDB9-40BE-9540-A71A-82294DDB8E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3903BF4-2C3C-5043-A956-F9D90FFE1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71A494-C8B2-9447-B7A2-46072BC05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702BB7-59AC-DC4D-8F68-CAE0AF25F8A4}"/>
              </a:ext>
            </a:extLst>
          </p:cNvPr>
          <p:cNvSpPr>
            <a:spLocks noGrp="1"/>
          </p:cNvSpPr>
          <p:nvPr>
            <p:ph type="dt" sz="half" idx="10"/>
          </p:nvPr>
        </p:nvSpPr>
        <p:spPr/>
        <p:txBody>
          <a:bodyPr/>
          <a:lstStyle/>
          <a:p>
            <a:fld id="{4907D986-8816-4272-A432-0437A28A9828}" type="datetime1">
              <a:rPr lang="en-US" smtClean="0"/>
              <a:t>10/10/22</a:t>
            </a:fld>
            <a:endParaRPr lang="en-US" dirty="0"/>
          </a:p>
        </p:txBody>
      </p:sp>
      <p:sp>
        <p:nvSpPr>
          <p:cNvPr id="6" name="Footer Placeholder 5">
            <a:extLst>
              <a:ext uri="{FF2B5EF4-FFF2-40B4-BE49-F238E27FC236}">
                <a16:creationId xmlns:a16="http://schemas.microsoft.com/office/drawing/2014/main" id="{005D3F13-0B46-7042-A2F5-C8CA2E69EAE5}"/>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51542C24-7F6D-194B-BA99-2CED8AA83AA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6407821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9B0CB4-22E5-7E45-84BE-F53C816B0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5DFDE9-619C-9447-96C8-D78C2F1E4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90BDD3E-A4AE-6145-BBBA-5C378A1AE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10/10/22</a:t>
            </a:fld>
            <a:endParaRPr lang="en-US" dirty="0"/>
          </a:p>
        </p:txBody>
      </p:sp>
      <p:sp>
        <p:nvSpPr>
          <p:cNvPr id="5" name="Footer Placeholder 4">
            <a:extLst>
              <a:ext uri="{FF2B5EF4-FFF2-40B4-BE49-F238E27FC236}">
                <a16:creationId xmlns:a16="http://schemas.microsoft.com/office/drawing/2014/main" id="{23247C35-4F06-F641-BC06-B6A5366F45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C186F06-88E0-9D42-8E4A-4452A76D3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7917241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push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0A6D-D250-594E-B294-2DF45C714E39}"/>
              </a:ext>
            </a:extLst>
          </p:cNvPr>
          <p:cNvSpPr>
            <a:spLocks noGrp="1"/>
          </p:cNvSpPr>
          <p:nvPr>
            <p:ph type="ctrTitle"/>
          </p:nvPr>
        </p:nvSpPr>
        <p:spPr>
          <a:xfrm>
            <a:off x="900113" y="3298722"/>
            <a:ext cx="10444162" cy="1784402"/>
          </a:xfrm>
        </p:spPr>
        <p:txBody>
          <a:bodyPr anchor="b">
            <a:normAutofit/>
          </a:bodyPr>
          <a:lstStyle/>
          <a:p>
            <a:pPr rtl="1"/>
            <a:r>
              <a:rPr lang="ar-IQ" sz="4200" b="1" dirty="0"/>
              <a:t>نظرية التعلم الاجرائي ل سكنر (1904-1990)      او الاشراط الاجرائي </a:t>
            </a:r>
            <a:endParaRPr lang="en-US" sz="4200" dirty="0"/>
          </a:p>
        </p:txBody>
      </p:sp>
      <p:sp>
        <p:nvSpPr>
          <p:cNvPr id="3" name="Subtitle 2">
            <a:extLst>
              <a:ext uri="{FF2B5EF4-FFF2-40B4-BE49-F238E27FC236}">
                <a16:creationId xmlns:a16="http://schemas.microsoft.com/office/drawing/2014/main" id="{CB46E9AE-F1BA-304A-B778-1B670F0CBD45}"/>
              </a:ext>
            </a:extLst>
          </p:cNvPr>
          <p:cNvSpPr>
            <a:spLocks noGrp="1"/>
          </p:cNvSpPr>
          <p:nvPr>
            <p:ph type="subTitle" idx="1"/>
          </p:nvPr>
        </p:nvSpPr>
        <p:spPr>
          <a:xfrm>
            <a:off x="1848465" y="5258851"/>
            <a:ext cx="8495070" cy="904005"/>
          </a:xfrm>
        </p:spPr>
        <p:txBody>
          <a:bodyPr>
            <a:normAutofit/>
          </a:bodyPr>
          <a:lstStyle/>
          <a:p>
            <a:pPr marL="0" indent="0" algn="ctr"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pPr>
            <a:endParaRPr lang="en-US" dirty="0">
              <a:solidFill>
                <a:srgbClr val="FFFFFF"/>
              </a:solidFill>
            </a:endParaRPr>
          </a:p>
        </p:txBody>
      </p:sp>
      <p:sp>
        <p:nvSpPr>
          <p:cNvPr id="5" name="TextBox 4">
            <a:extLst>
              <a:ext uri="{FF2B5EF4-FFF2-40B4-BE49-F238E27FC236}">
                <a16:creationId xmlns:a16="http://schemas.microsoft.com/office/drawing/2014/main" id="{D5980255-5867-7949-AF9D-0E23AEAA15E5}"/>
              </a:ext>
            </a:extLst>
          </p:cNvPr>
          <p:cNvSpPr txBox="1"/>
          <p:nvPr/>
        </p:nvSpPr>
        <p:spPr>
          <a:xfrm>
            <a:off x="2200276" y="642937"/>
            <a:ext cx="7715250" cy="2308324"/>
          </a:xfrm>
          <a:prstGeom prst="rect">
            <a:avLst/>
          </a:prstGeom>
          <a:noFill/>
        </p:spPr>
        <p:txBody>
          <a:bodyPr wrap="square" rtlCol="0">
            <a:spAutoFit/>
          </a:bodyPr>
          <a:lstStyle/>
          <a:p>
            <a:pPr algn="ctr"/>
            <a:r>
              <a:rPr lang="ar-SA" sz="3600" b="1" dirty="0"/>
              <a:t>علم النفس التربوي</a:t>
            </a:r>
          </a:p>
          <a:p>
            <a:pPr algn="ctr"/>
            <a:r>
              <a:rPr lang="ar-IQ" sz="3600" b="1" dirty="0"/>
              <a:t>الاسبوع الرابع:</a:t>
            </a:r>
            <a:endParaRPr lang="en-GB" sz="3600" b="1" dirty="0"/>
          </a:p>
          <a:p>
            <a:pPr algn="ctr"/>
            <a:endParaRPr lang="en-GB" sz="3600" b="1" dirty="0"/>
          </a:p>
          <a:p>
            <a:pPr algn="r"/>
            <a:endParaRPr lang="en-US" sz="3600" dirty="0"/>
          </a:p>
        </p:txBody>
      </p:sp>
    </p:spTree>
    <p:extLst>
      <p:ext uri="{BB962C8B-B14F-4D97-AF65-F5344CB8AC3E}">
        <p14:creationId xmlns:p14="http://schemas.microsoft.com/office/powerpoint/2010/main" val="25865771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2F7E-CE8F-7149-B25A-22A00FBAF149}"/>
              </a:ext>
            </a:extLst>
          </p:cNvPr>
          <p:cNvSpPr>
            <a:spLocks noGrp="1"/>
          </p:cNvSpPr>
          <p:nvPr>
            <p:ph type="title"/>
          </p:nvPr>
        </p:nvSpPr>
        <p:spPr>
          <a:xfrm>
            <a:off x="838200" y="365125"/>
            <a:ext cx="10515600" cy="2306823"/>
          </a:xfrm>
        </p:spPr>
        <p:txBody>
          <a:bodyPr>
            <a:noAutofit/>
          </a:bodyPr>
          <a:lstStyle/>
          <a:p>
            <a:pPr algn="r" rtl="1"/>
            <a:r>
              <a:rPr lang="ar-IQ" sz="3200" b="1" dirty="0"/>
              <a:t>ثانيا: جداول تعزيز النسبة: </a:t>
            </a:r>
            <a:br>
              <a:rPr lang="en-GB" sz="3200" dirty="0"/>
            </a:br>
            <a:r>
              <a:rPr lang="ar-IQ" sz="3200" dirty="0"/>
              <a:t>يتم تقديم التعزيز في هذه الجداول وفقا لعدد الاستجابات التي يؤديها الفرد. بحيث يتم تقديمه بعد عدد ثابت او غير ثابت من الاستجابات بصرف النظر عن الفاصل الزمني بين مرات تقديم التعزيز. </a:t>
            </a:r>
            <a:r>
              <a:rPr lang="ar-IQ" sz="3200" b="1" dirty="0"/>
              <a:t>ويقع هذا النوع في شكلين:</a:t>
            </a:r>
            <a:br>
              <a:rPr lang="en-GB" sz="3200" dirty="0"/>
            </a:br>
            <a:endParaRPr lang="en-US" sz="3200" dirty="0"/>
          </a:p>
        </p:txBody>
      </p:sp>
      <p:sp>
        <p:nvSpPr>
          <p:cNvPr id="3" name="Content Placeholder 2">
            <a:extLst>
              <a:ext uri="{FF2B5EF4-FFF2-40B4-BE49-F238E27FC236}">
                <a16:creationId xmlns:a16="http://schemas.microsoft.com/office/drawing/2014/main" id="{8EF7CF03-FA47-784F-AA9E-340C432C419F}"/>
              </a:ext>
            </a:extLst>
          </p:cNvPr>
          <p:cNvSpPr>
            <a:spLocks noGrp="1"/>
          </p:cNvSpPr>
          <p:nvPr>
            <p:ph idx="1"/>
          </p:nvPr>
        </p:nvSpPr>
        <p:spPr>
          <a:xfrm>
            <a:off x="838200" y="3230087"/>
            <a:ext cx="10515600" cy="2946875"/>
          </a:xfrm>
        </p:spPr>
        <p:txBody>
          <a:bodyPr/>
          <a:lstStyle/>
          <a:p>
            <a:pPr algn="just" rtl="1"/>
            <a:r>
              <a:rPr lang="ar-IQ" b="1" dirty="0"/>
              <a:t>١- جداول تعزيز النسبة الثابتة: </a:t>
            </a:r>
            <a:r>
              <a:rPr lang="ar-IQ" dirty="0"/>
              <a:t>كأن تعطي مكافأة للعامل بعد انتاج خمس قطع. بحيث تصبح القطعة الخامسة محكا لاعطاء التعزيز.</a:t>
            </a:r>
            <a:endParaRPr lang="en-GB" dirty="0"/>
          </a:p>
          <a:p>
            <a:pPr algn="just" rtl="1"/>
            <a:r>
              <a:rPr lang="ar-IQ" b="1" dirty="0"/>
              <a:t>٢-جداول النسبة المتغيرة: </a:t>
            </a:r>
            <a:r>
              <a:rPr lang="ar-IQ" dirty="0"/>
              <a:t>كأن يعطى التعزيز بعد ثلاث استجابات ثم بعد اربع او خمس استجابات وهكذا. </a:t>
            </a:r>
            <a:endParaRPr lang="en-GB" dirty="0"/>
          </a:p>
          <a:p>
            <a:pPr algn="just" rtl="1"/>
            <a:r>
              <a:rPr lang="ar-IQ" b="1" dirty="0"/>
              <a:t> </a:t>
            </a:r>
            <a:endParaRPr lang="en-GB" dirty="0"/>
          </a:p>
          <a:p>
            <a:pPr marL="228600" indent="-228600" algn="just"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22246085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0F7D-D4F3-AD4C-89AA-1E17412F05B8}"/>
              </a:ext>
            </a:extLst>
          </p:cNvPr>
          <p:cNvSpPr>
            <a:spLocks noGrp="1"/>
          </p:cNvSpPr>
          <p:nvPr>
            <p:ph type="title"/>
          </p:nvPr>
        </p:nvSpPr>
        <p:spPr/>
        <p:txBody>
          <a:bodyPr/>
          <a:lstStyle/>
          <a:p>
            <a:pPr algn="r" rtl="1"/>
            <a:r>
              <a:rPr lang="ar-IQ" b="1" dirty="0"/>
              <a:t>العقاب وانواعه عند سكنر: </a:t>
            </a:r>
            <a:br>
              <a:rPr lang="en-GB" dirty="0"/>
            </a:br>
            <a:endParaRPr lang="en-US" dirty="0"/>
          </a:p>
        </p:txBody>
      </p:sp>
      <p:sp>
        <p:nvSpPr>
          <p:cNvPr id="3" name="Content Placeholder 2">
            <a:extLst>
              <a:ext uri="{FF2B5EF4-FFF2-40B4-BE49-F238E27FC236}">
                <a16:creationId xmlns:a16="http://schemas.microsoft.com/office/drawing/2014/main" id="{03D0832D-73F5-844A-ACB6-BC179CB2CB98}"/>
              </a:ext>
            </a:extLst>
          </p:cNvPr>
          <p:cNvSpPr>
            <a:spLocks noGrp="1"/>
          </p:cNvSpPr>
          <p:nvPr>
            <p:ph idx="1"/>
          </p:nvPr>
        </p:nvSpPr>
        <p:spPr/>
        <p:txBody>
          <a:bodyPr>
            <a:normAutofit/>
          </a:bodyPr>
          <a:lstStyle/>
          <a:p>
            <a:pPr algn="just" rtl="1"/>
            <a:r>
              <a:rPr lang="ar-SA" sz="3200" b="1" dirty="0"/>
              <a:t>العقاب: </a:t>
            </a:r>
            <a:r>
              <a:rPr lang="ar-SA" sz="3200" dirty="0"/>
              <a:t>يعرف العقاب على انه اجراء او حدث غير سار يتبع سلوكا ما بحيث يعمل على اضعاف احتمالية حدوثه او تكراره. </a:t>
            </a:r>
            <a:endParaRPr lang="en-GB" sz="3200" dirty="0"/>
          </a:p>
          <a:p>
            <a:pPr algn="just" rtl="1"/>
            <a:r>
              <a:rPr lang="ar-IQ" sz="3200" b="1" dirty="0"/>
              <a:t>اولا: العقاب الايجابي:  </a:t>
            </a:r>
            <a:r>
              <a:rPr lang="ar-IQ" sz="3200" dirty="0"/>
              <a:t>يتمثل في اتباع سلوك غير مرغوب باجراء غير سار بهدف اضعاف احتمالية تكرار مثل هذا السلوك.</a:t>
            </a:r>
            <a:endParaRPr lang="en-GB" sz="3200" dirty="0"/>
          </a:p>
          <a:p>
            <a:pPr algn="just" rtl="1"/>
            <a:r>
              <a:rPr lang="ar-IQ" sz="3200" b="1" dirty="0"/>
              <a:t>ثانيا: العقاب السلبي</a:t>
            </a:r>
            <a:r>
              <a:rPr lang="ar-IQ" sz="3200" dirty="0"/>
              <a:t>: ازالة معزز او شيء سار مرغوب فيه كنتيجة لقيام الفرد بسلوك غير مرغوب. </a:t>
            </a:r>
            <a:endParaRPr lang="en-GB" sz="3200" dirty="0"/>
          </a:p>
          <a:p>
            <a:pPr marL="228600" indent="-228600" algn="just" defTabSz="914400" rtl="1" eaLnBrk="1" latinLnBrk="0" hangingPunct="1">
              <a:lnSpc>
                <a:spcPct val="90000"/>
              </a:lnSpc>
              <a:spcBef>
                <a:spcPts val="1000"/>
              </a:spcBef>
              <a:buFont typeface="Arial" panose="020B0604020202020204" pitchFamily="34" charset="0"/>
              <a:buChar char="•"/>
            </a:pPr>
            <a:endParaRPr lang="en-US" sz="3200" dirty="0"/>
          </a:p>
        </p:txBody>
      </p:sp>
    </p:spTree>
    <p:extLst>
      <p:ext uri="{BB962C8B-B14F-4D97-AF65-F5344CB8AC3E}">
        <p14:creationId xmlns:p14="http://schemas.microsoft.com/office/powerpoint/2010/main" val="10422225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99EE-39F5-054B-AAE7-B5A7AD0E75B5}"/>
              </a:ext>
            </a:extLst>
          </p:cNvPr>
          <p:cNvSpPr>
            <a:spLocks noGrp="1"/>
          </p:cNvSpPr>
          <p:nvPr>
            <p:ph type="title"/>
          </p:nvPr>
        </p:nvSpPr>
        <p:spPr>
          <a:xfrm>
            <a:off x="556532" y="0"/>
            <a:ext cx="11210925" cy="1388303"/>
          </a:xfrm>
        </p:spPr>
        <p:txBody>
          <a:bodyPr vert="horz" lIns="91440" tIns="45720" rIns="91440" bIns="45720" rtlCol="0" anchor="ctr">
            <a:noAutofit/>
          </a:bodyPr>
          <a:lstStyle/>
          <a:p>
            <a:pPr algn="ctr" rtl="1"/>
            <a:r>
              <a:rPr lang="en-US" b="1" kern="1200" dirty="0" err="1">
                <a:latin typeface="+mj-lt"/>
                <a:ea typeface="+mj-ea"/>
                <a:cs typeface="+mj-cs"/>
              </a:rPr>
              <a:t>الفرق</a:t>
            </a:r>
            <a:r>
              <a:rPr lang="en-US" b="1" kern="1200" dirty="0">
                <a:latin typeface="+mj-lt"/>
                <a:ea typeface="+mj-ea"/>
                <a:cs typeface="+mj-cs"/>
              </a:rPr>
              <a:t> </a:t>
            </a:r>
            <a:r>
              <a:rPr lang="en-US" b="1" kern="1200" dirty="0" err="1">
                <a:latin typeface="+mj-lt"/>
                <a:ea typeface="+mj-ea"/>
                <a:cs typeface="+mj-cs"/>
              </a:rPr>
              <a:t>بين</a:t>
            </a:r>
            <a:r>
              <a:rPr lang="en-US" b="1" kern="1200" dirty="0">
                <a:latin typeface="+mj-lt"/>
                <a:ea typeface="+mj-ea"/>
                <a:cs typeface="+mj-cs"/>
              </a:rPr>
              <a:t> </a:t>
            </a:r>
            <a:r>
              <a:rPr lang="en-US" b="1" kern="1200" dirty="0" err="1">
                <a:latin typeface="+mj-lt"/>
                <a:ea typeface="+mj-ea"/>
                <a:cs typeface="+mj-cs"/>
              </a:rPr>
              <a:t>التعزيز</a:t>
            </a:r>
            <a:r>
              <a:rPr lang="en-US" b="1" kern="1200" dirty="0">
                <a:latin typeface="+mj-lt"/>
                <a:ea typeface="+mj-ea"/>
                <a:cs typeface="+mj-cs"/>
              </a:rPr>
              <a:t> </a:t>
            </a:r>
            <a:r>
              <a:rPr lang="en-US" b="1" kern="1200" dirty="0" err="1">
                <a:latin typeface="+mj-lt"/>
                <a:ea typeface="+mj-ea"/>
                <a:cs typeface="+mj-cs"/>
              </a:rPr>
              <a:t>والعقاب</a:t>
            </a:r>
            <a:r>
              <a:rPr lang="en-US" b="1" kern="1200" dirty="0">
                <a:latin typeface="+mj-lt"/>
                <a:ea typeface="+mj-ea"/>
                <a:cs typeface="+mj-cs"/>
              </a:rPr>
              <a:t>: </a:t>
            </a:r>
            <a:br>
              <a:rPr lang="en-US" kern="1200" dirty="0">
                <a:latin typeface="+mj-lt"/>
                <a:ea typeface="+mj-ea"/>
                <a:cs typeface="+mj-cs"/>
              </a:rPr>
            </a:br>
            <a:endParaRPr lang="en-US" kern="1200" dirty="0">
              <a:latin typeface="+mj-lt"/>
              <a:ea typeface="+mj-ea"/>
              <a:cs typeface="+mj-cs"/>
            </a:endParaRPr>
          </a:p>
        </p:txBody>
      </p:sp>
      <p:graphicFrame>
        <p:nvGraphicFramePr>
          <p:cNvPr id="4" name="Content Placeholder 3">
            <a:extLst>
              <a:ext uri="{FF2B5EF4-FFF2-40B4-BE49-F238E27FC236}">
                <a16:creationId xmlns:a16="http://schemas.microsoft.com/office/drawing/2014/main" id="{1BB28C0E-5B46-9A44-A854-8DAC7FCAFC16}"/>
              </a:ext>
            </a:extLst>
          </p:cNvPr>
          <p:cNvGraphicFramePr>
            <a:graphicFrameLocks noGrp="1"/>
          </p:cNvGraphicFramePr>
          <p:nvPr>
            <p:ph idx="1"/>
            <p:extLst>
              <p:ext uri="{D42A27DB-BD31-4B8C-83A1-F6EECF244321}">
                <p14:modId xmlns:p14="http://schemas.microsoft.com/office/powerpoint/2010/main" val="3321172327"/>
              </p:ext>
            </p:extLst>
          </p:nvPr>
        </p:nvGraphicFramePr>
        <p:xfrm>
          <a:off x="1976361" y="1675227"/>
          <a:ext cx="8239276" cy="4394203"/>
        </p:xfrm>
        <a:graphic>
          <a:graphicData uri="http://schemas.openxmlformats.org/drawingml/2006/table">
            <a:tbl>
              <a:tblPr rtl="1" firstRow="1" firstCol="1" bandRow="1">
                <a:tableStyleId>{5C22544A-7EE6-4342-B048-85BDC9FD1C3A}</a:tableStyleId>
              </a:tblPr>
              <a:tblGrid>
                <a:gridCol w="2331495">
                  <a:extLst>
                    <a:ext uri="{9D8B030D-6E8A-4147-A177-3AD203B41FA5}">
                      <a16:colId xmlns:a16="http://schemas.microsoft.com/office/drawing/2014/main" val="3212649816"/>
                    </a:ext>
                  </a:extLst>
                </a:gridCol>
                <a:gridCol w="2376295">
                  <a:extLst>
                    <a:ext uri="{9D8B030D-6E8A-4147-A177-3AD203B41FA5}">
                      <a16:colId xmlns:a16="http://schemas.microsoft.com/office/drawing/2014/main" val="76240259"/>
                    </a:ext>
                  </a:extLst>
                </a:gridCol>
                <a:gridCol w="3531486">
                  <a:extLst>
                    <a:ext uri="{9D8B030D-6E8A-4147-A177-3AD203B41FA5}">
                      <a16:colId xmlns:a16="http://schemas.microsoft.com/office/drawing/2014/main" val="3343587781"/>
                    </a:ext>
                  </a:extLst>
                </a:gridCol>
              </a:tblGrid>
              <a:tr h="510715">
                <a:tc>
                  <a:txBody>
                    <a:bodyPr/>
                    <a:lstStyle/>
                    <a:p>
                      <a:pPr algn="just" rtl="1">
                        <a:lnSpc>
                          <a:spcPct val="107000"/>
                        </a:lnSpc>
                        <a:spcAft>
                          <a:spcPts val="800"/>
                        </a:spcAft>
                      </a:pPr>
                      <a:r>
                        <a:rPr lang="ar-IQ" sz="2800" dirty="0">
                          <a:effectLst/>
                        </a:rPr>
                        <a:t>توابع السلوك</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نوع السلوك</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الاجراء</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extLst>
                  <a:ext uri="{0D108BD9-81ED-4DB2-BD59-A6C34878D82A}">
                    <a16:rowId xmlns:a16="http://schemas.microsoft.com/office/drawing/2014/main" val="1453495765"/>
                  </a:ext>
                </a:extLst>
              </a:tr>
              <a:tr h="970872">
                <a:tc>
                  <a:txBody>
                    <a:bodyPr/>
                    <a:lstStyle/>
                    <a:p>
                      <a:pPr algn="just" rtl="1">
                        <a:lnSpc>
                          <a:spcPct val="107000"/>
                        </a:lnSpc>
                        <a:spcAft>
                          <a:spcPts val="800"/>
                        </a:spcAft>
                      </a:pPr>
                      <a:r>
                        <a:rPr lang="ar-IQ" sz="2800" dirty="0">
                          <a:effectLst/>
                        </a:rPr>
                        <a:t>التعزيز الإيجابي</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مرغوب فيه</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dirty="0">
                          <a:effectLst/>
                        </a:rPr>
                        <a:t>اضافة مثير او شي مرغوب فيه</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extLst>
                  <a:ext uri="{0D108BD9-81ED-4DB2-BD59-A6C34878D82A}">
                    <a16:rowId xmlns:a16="http://schemas.microsoft.com/office/drawing/2014/main" val="3572452185"/>
                  </a:ext>
                </a:extLst>
              </a:tr>
              <a:tr h="970872">
                <a:tc>
                  <a:txBody>
                    <a:bodyPr/>
                    <a:lstStyle/>
                    <a:p>
                      <a:pPr algn="just" rtl="1">
                        <a:lnSpc>
                          <a:spcPct val="107000"/>
                        </a:lnSpc>
                        <a:spcAft>
                          <a:spcPts val="800"/>
                        </a:spcAft>
                      </a:pPr>
                      <a:r>
                        <a:rPr lang="ar-IQ" sz="2800">
                          <a:effectLst/>
                        </a:rPr>
                        <a:t>التعزيز السلبي</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dirty="0">
                          <a:effectLst/>
                        </a:rPr>
                        <a:t>مرغوب فيه</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dirty="0">
                          <a:effectLst/>
                        </a:rPr>
                        <a:t>ازالة مثير او شيء غير مرغوب فيه</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extLst>
                  <a:ext uri="{0D108BD9-81ED-4DB2-BD59-A6C34878D82A}">
                    <a16:rowId xmlns:a16="http://schemas.microsoft.com/office/drawing/2014/main" val="1257679764"/>
                  </a:ext>
                </a:extLst>
              </a:tr>
              <a:tr h="970872">
                <a:tc>
                  <a:txBody>
                    <a:bodyPr/>
                    <a:lstStyle/>
                    <a:p>
                      <a:pPr algn="just" rtl="1">
                        <a:lnSpc>
                          <a:spcPct val="107000"/>
                        </a:lnSpc>
                        <a:spcAft>
                          <a:spcPts val="800"/>
                        </a:spcAft>
                      </a:pPr>
                      <a:r>
                        <a:rPr lang="ar-IQ" sz="2800">
                          <a:effectLst/>
                        </a:rPr>
                        <a:t>العقاب الإيجابي</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غير مرغوب فيه</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اضافة مثير او شي غير مرغوب فيه.</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extLst>
                  <a:ext uri="{0D108BD9-81ED-4DB2-BD59-A6C34878D82A}">
                    <a16:rowId xmlns:a16="http://schemas.microsoft.com/office/drawing/2014/main" val="3666803231"/>
                  </a:ext>
                </a:extLst>
              </a:tr>
              <a:tr h="970872">
                <a:tc>
                  <a:txBody>
                    <a:bodyPr/>
                    <a:lstStyle/>
                    <a:p>
                      <a:pPr algn="just" rtl="1">
                        <a:lnSpc>
                          <a:spcPct val="107000"/>
                        </a:lnSpc>
                        <a:spcAft>
                          <a:spcPts val="800"/>
                        </a:spcAft>
                      </a:pPr>
                      <a:r>
                        <a:rPr lang="ar-IQ" sz="2800">
                          <a:effectLst/>
                        </a:rPr>
                        <a:t>العقاب السلبي</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a:effectLst/>
                        </a:rPr>
                        <a:t>غير مرغوب فيه</a:t>
                      </a:r>
                      <a:endParaRPr lang="en-GB" sz="220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tc>
                  <a:txBody>
                    <a:bodyPr/>
                    <a:lstStyle/>
                    <a:p>
                      <a:pPr algn="just" rtl="1">
                        <a:lnSpc>
                          <a:spcPct val="107000"/>
                        </a:lnSpc>
                        <a:spcAft>
                          <a:spcPts val="800"/>
                        </a:spcAft>
                      </a:pPr>
                      <a:r>
                        <a:rPr lang="ar-IQ" sz="2800" dirty="0">
                          <a:effectLst/>
                        </a:rPr>
                        <a:t>إزالة مثير او شي مرغوب فيه</a:t>
                      </a:r>
                      <a:endParaRPr lang="en-GB" sz="2200" dirty="0">
                        <a:effectLst/>
                        <a:latin typeface="Calibri" panose="020F0502020204030204" pitchFamily="34" charset="0"/>
                        <a:ea typeface="Calibri" panose="020F0502020204030204" pitchFamily="34" charset="0"/>
                        <a:cs typeface="Arial" panose="020B0604020202020204" pitchFamily="34" charset="0"/>
                      </a:endParaRPr>
                    </a:p>
                  </a:txBody>
                  <a:tcPr marL="138239" marR="138239" marT="0" marB="0"/>
                </a:tc>
                <a:extLst>
                  <a:ext uri="{0D108BD9-81ED-4DB2-BD59-A6C34878D82A}">
                    <a16:rowId xmlns:a16="http://schemas.microsoft.com/office/drawing/2014/main" val="1960739421"/>
                  </a:ext>
                </a:extLst>
              </a:tr>
            </a:tbl>
          </a:graphicData>
        </a:graphic>
      </p:graphicFrame>
    </p:spTree>
    <p:extLst>
      <p:ext uri="{BB962C8B-B14F-4D97-AF65-F5344CB8AC3E}">
        <p14:creationId xmlns:p14="http://schemas.microsoft.com/office/powerpoint/2010/main" val="32643595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3665-75CD-8D4A-AD0C-82966DAC440C}"/>
              </a:ext>
            </a:extLst>
          </p:cNvPr>
          <p:cNvSpPr>
            <a:spLocks noGrp="1"/>
          </p:cNvSpPr>
          <p:nvPr>
            <p:ph type="title"/>
          </p:nvPr>
        </p:nvSpPr>
        <p:spPr/>
        <p:txBody>
          <a:bodyPr>
            <a:normAutofit/>
          </a:bodyPr>
          <a:lstStyle/>
          <a:p>
            <a:pPr rtl="1"/>
            <a:r>
              <a:rPr lang="ar-IQ" b="1" dirty="0"/>
              <a:t>التطبيقات التربوية لنظرية الاشراط الاجرائي: </a:t>
            </a:r>
            <a:br>
              <a:rPr lang="en-GB" dirty="0"/>
            </a:br>
            <a:endParaRPr lang="en-US" dirty="0"/>
          </a:p>
        </p:txBody>
      </p:sp>
      <p:sp>
        <p:nvSpPr>
          <p:cNvPr id="3" name="Content Placeholder 2">
            <a:extLst>
              <a:ext uri="{FF2B5EF4-FFF2-40B4-BE49-F238E27FC236}">
                <a16:creationId xmlns:a16="http://schemas.microsoft.com/office/drawing/2014/main" id="{7ACD5D3E-BD28-3A4E-99E6-ED60FD19AC0A}"/>
              </a:ext>
            </a:extLst>
          </p:cNvPr>
          <p:cNvSpPr>
            <a:spLocks noGrp="1"/>
          </p:cNvSpPr>
          <p:nvPr>
            <p:ph idx="1"/>
          </p:nvPr>
        </p:nvSpPr>
        <p:spPr/>
        <p:txBody>
          <a:bodyPr>
            <a:normAutofit/>
          </a:bodyPr>
          <a:lstStyle/>
          <a:p>
            <a:pPr lvl="0" algn="just" rtl="1" fontAlgn="base"/>
            <a:r>
              <a:rPr lang="en-GB" dirty="0"/>
              <a:t> </a:t>
            </a:r>
            <a:r>
              <a:rPr lang="ar-SA" dirty="0"/>
              <a:t>استخدام التعزيز الايجابي بقدر الإمكان</a:t>
            </a:r>
            <a:r>
              <a:rPr lang="en-GB" dirty="0"/>
              <a:t>.</a:t>
            </a:r>
          </a:p>
          <a:p>
            <a:pPr lvl="0" algn="just" rtl="1" fontAlgn="base"/>
            <a:r>
              <a:rPr lang="ar-SA" dirty="0"/>
              <a:t>ضبط المثيرات المنفرة في غرفة الصف وتقليلها، حتى لا يزداد استخدام أسلوب العقاب أو التعزيز السالب</a:t>
            </a:r>
            <a:r>
              <a:rPr lang="en-GB" dirty="0"/>
              <a:t>.</a:t>
            </a:r>
          </a:p>
          <a:p>
            <a:pPr lvl="0" algn="just" rtl="1" fontAlgn="base"/>
            <a:r>
              <a:rPr lang="ar-SA" dirty="0"/>
              <a:t>ضرورة تقديم التغذية الراجعة، سواء كانت في صورة تعزيز موجب أو سالب أو عقاب فور صدور سلوك المتعلم</a:t>
            </a:r>
            <a:r>
              <a:rPr lang="en-GB" dirty="0"/>
              <a:t>.</a:t>
            </a:r>
          </a:p>
          <a:p>
            <a:pPr marL="228600" indent="-228600" algn="just"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6280769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FEF7-FFCB-704E-B879-99F094D2AA35}"/>
              </a:ext>
            </a:extLst>
          </p:cNvPr>
          <p:cNvSpPr>
            <a:spLocks noGrp="1"/>
          </p:cNvSpPr>
          <p:nvPr>
            <p:ph type="ctrTitle"/>
          </p:nvPr>
        </p:nvSpPr>
        <p:spPr>
          <a:xfrm>
            <a:off x="400050" y="1122363"/>
            <a:ext cx="11501438" cy="2387600"/>
          </a:xfrm>
        </p:spPr>
        <p:txBody>
          <a:bodyPr>
            <a:noAutofit/>
          </a:bodyPr>
          <a:lstStyle/>
          <a:p>
            <a:pPr lvl="0" algn="just" rtl="1" fontAlgn="base"/>
            <a:r>
              <a:rPr lang="en-GB" sz="3600" dirty="0"/>
              <a:t>*</a:t>
            </a:r>
            <a:r>
              <a:rPr lang="ar-SA" sz="3600" dirty="0"/>
              <a:t>الحرص على تسلسل الخطوات للاستجابات التي يجريها المتعلم وتتابعها، وتقديم التغذية الراجعة في كل ما يتعلمه التلميذ .</a:t>
            </a:r>
            <a:br>
              <a:rPr lang="en-GB" sz="3600" dirty="0"/>
            </a:br>
            <a:br>
              <a:rPr lang="ar-SA" sz="3600"/>
            </a:br>
            <a:r>
              <a:rPr lang="ar-SA" sz="3600"/>
              <a:t>ــ </a:t>
            </a:r>
            <a:r>
              <a:rPr lang="ar-IQ" sz="3600" dirty="0"/>
              <a:t>من أهم التطبيقات التربوية لنظرية الاشراط الاجرائي التعلم المبرمج. </a:t>
            </a:r>
            <a:br>
              <a:rPr lang="en-GB" sz="3600" dirty="0"/>
            </a:br>
            <a:endParaRPr lang="en-US" sz="3600" dirty="0"/>
          </a:p>
        </p:txBody>
      </p:sp>
      <p:sp>
        <p:nvSpPr>
          <p:cNvPr id="3" name="Subtitle 2">
            <a:extLst>
              <a:ext uri="{FF2B5EF4-FFF2-40B4-BE49-F238E27FC236}">
                <a16:creationId xmlns:a16="http://schemas.microsoft.com/office/drawing/2014/main" id="{9B7F7E81-7717-7249-B751-A5EF080A51DD}"/>
              </a:ext>
            </a:extLst>
          </p:cNvPr>
          <p:cNvSpPr>
            <a:spLocks noGrp="1"/>
          </p:cNvSpPr>
          <p:nvPr>
            <p:ph type="subTitle" idx="1"/>
          </p:nvPr>
        </p:nvSpPr>
        <p:spPr/>
        <p:txBody>
          <a:bodyPr>
            <a:normAutofit/>
          </a:bodyPr>
          <a:lstStyle/>
          <a:p>
            <a:r>
              <a:rPr lang="ar-IQ" sz="3200" b="1" dirty="0"/>
              <a:t>واجب بيتي: ما هو التعليم المبرمج؟ </a:t>
            </a:r>
            <a:br>
              <a:rPr lang="en-GB" sz="3200" dirty="0"/>
            </a:br>
            <a:endParaRPr lang="en-US" sz="3200" dirty="0"/>
          </a:p>
        </p:txBody>
      </p:sp>
    </p:spTree>
    <p:extLst>
      <p:ext uri="{BB962C8B-B14F-4D97-AF65-F5344CB8AC3E}">
        <p14:creationId xmlns:p14="http://schemas.microsoft.com/office/powerpoint/2010/main" val="37743239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37FF0B-805A-014D-882D-C1996C4EDF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28914" y="257175"/>
            <a:ext cx="6800850" cy="5957888"/>
          </a:xfrm>
          <a:prstGeom prst="rect">
            <a:avLst/>
          </a:prstGeom>
          <a:noFill/>
          <a:ln>
            <a:noFill/>
          </a:ln>
        </p:spPr>
      </p:pic>
    </p:spTree>
    <p:extLst>
      <p:ext uri="{BB962C8B-B14F-4D97-AF65-F5344CB8AC3E}">
        <p14:creationId xmlns:p14="http://schemas.microsoft.com/office/powerpoint/2010/main" val="34577124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3505C-1575-1D45-9D09-F754FD638220}"/>
              </a:ext>
            </a:extLst>
          </p:cNvPr>
          <p:cNvSpPr>
            <a:spLocks noGrp="1"/>
          </p:cNvSpPr>
          <p:nvPr>
            <p:ph type="title"/>
          </p:nvPr>
        </p:nvSpPr>
        <p:spPr>
          <a:xfrm>
            <a:off x="442913" y="342900"/>
            <a:ext cx="11149011" cy="1809343"/>
          </a:xfrm>
        </p:spPr>
        <p:txBody>
          <a:bodyPr>
            <a:noAutofit/>
          </a:bodyPr>
          <a:lstStyle/>
          <a:p>
            <a:pPr algn="r" rtl="1"/>
            <a:r>
              <a:rPr lang="ar-SA" sz="3200" dirty="0"/>
              <a:t>ارتبطت هذه النظرية بالعالم الامريكي </a:t>
            </a:r>
            <a:r>
              <a:rPr lang="ar-SA" sz="3200" dirty="0" err="1"/>
              <a:t>سكنر</a:t>
            </a:r>
            <a:r>
              <a:rPr lang="ar-SA" sz="3200" dirty="0"/>
              <a:t> (1904-1991)الذي ميز بين السلوك </a:t>
            </a:r>
            <a:r>
              <a:rPr lang="ar-SA" sz="3200" dirty="0" err="1"/>
              <a:t>الاستجابي</a:t>
            </a:r>
            <a:r>
              <a:rPr lang="ar-SA" sz="3200" dirty="0"/>
              <a:t> وهو السلوك الذي تحكمه المثيرات السابقة، والسلوك الاجرائي وهو السلوك الذي تحكمه المثيرات اللاحقة.</a:t>
            </a:r>
            <a:br>
              <a:rPr lang="en-GB" sz="3200" dirty="0"/>
            </a:br>
            <a:r>
              <a:rPr lang="ar-SA" sz="3200" dirty="0"/>
              <a:t>يركز </a:t>
            </a:r>
            <a:r>
              <a:rPr lang="ar-SA" sz="3200" dirty="0" err="1"/>
              <a:t>سكنر</a:t>
            </a:r>
            <a:r>
              <a:rPr lang="ar-SA" sz="3200" dirty="0"/>
              <a:t> على النوع الثاني أي السلوك الإجرائي.</a:t>
            </a:r>
            <a:endParaRPr lang="en-US" sz="3200" dirty="0">
              <a:solidFill>
                <a:srgbClr val="FFFFFF"/>
              </a:solidFill>
            </a:endParaRPr>
          </a:p>
        </p:txBody>
      </p:sp>
      <p:sp>
        <p:nvSpPr>
          <p:cNvPr id="3" name="Content Placeholder 2">
            <a:extLst>
              <a:ext uri="{FF2B5EF4-FFF2-40B4-BE49-F238E27FC236}">
                <a16:creationId xmlns:a16="http://schemas.microsoft.com/office/drawing/2014/main" id="{3DE10549-C861-814E-B9A2-731147F358AE}"/>
              </a:ext>
            </a:extLst>
          </p:cNvPr>
          <p:cNvSpPr>
            <a:spLocks noGrp="1"/>
          </p:cNvSpPr>
          <p:nvPr>
            <p:ph idx="1"/>
          </p:nvPr>
        </p:nvSpPr>
        <p:spPr>
          <a:xfrm>
            <a:off x="600075" y="3092970"/>
            <a:ext cx="10991849" cy="2693976"/>
          </a:xfrm>
        </p:spPr>
        <p:txBody>
          <a:bodyPr>
            <a:noAutofit/>
          </a:bodyPr>
          <a:lstStyle/>
          <a:p>
            <a:pPr algn="just" rtl="1"/>
            <a:r>
              <a:rPr lang="ar-SA" sz="3200" dirty="0"/>
              <a:t>فلم يركز </a:t>
            </a:r>
            <a:r>
              <a:rPr lang="ar-SA" sz="3200" dirty="0" err="1"/>
              <a:t>سكنر</a:t>
            </a:r>
            <a:r>
              <a:rPr lang="ar-SA" sz="3200" dirty="0"/>
              <a:t> على العلاقة بين المثير والاستجابة بحد ذاتها بل على نتائجها النفسية والمادية على الفرد ثم كيفية تعزيزها وهو ما يسمى </a:t>
            </a:r>
            <a:r>
              <a:rPr lang="ar-SA" sz="3200" dirty="0" err="1"/>
              <a:t>بالاشراط</a:t>
            </a:r>
            <a:r>
              <a:rPr lang="ar-SA" sz="3200" dirty="0"/>
              <a:t> الاجرائي.</a:t>
            </a:r>
          </a:p>
          <a:p>
            <a:pPr algn="just" rtl="1"/>
            <a:r>
              <a:rPr lang="ar-SA" dirty="0"/>
              <a:t>ويستعمل </a:t>
            </a:r>
            <a:r>
              <a:rPr lang="ar-SA" dirty="0" err="1"/>
              <a:t>سكنر</a:t>
            </a:r>
            <a:r>
              <a:rPr lang="ar-SA" dirty="0"/>
              <a:t> مصطلح (</a:t>
            </a:r>
            <a:r>
              <a:rPr lang="ar-SA" dirty="0" err="1"/>
              <a:t>إلاجرائي</a:t>
            </a:r>
            <a:r>
              <a:rPr lang="ar-SA" dirty="0"/>
              <a:t>) لوصف مجموعة من الاستجابات أو الأفعال التي يتألف منها العمل الذي يقوم به الكائن الحي</a:t>
            </a:r>
            <a:r>
              <a:rPr lang="en-GB" dirty="0"/>
              <a:t>.</a:t>
            </a:r>
          </a:p>
          <a:p>
            <a:pPr algn="just" rtl="1"/>
            <a:endParaRPr lang="en-GB" sz="3200" dirty="0"/>
          </a:p>
          <a:p>
            <a:pPr marL="228600" indent="-228600" algn="just" defTabSz="914400" rtl="1" eaLnBrk="1" latinLnBrk="0" hangingPunct="1">
              <a:lnSpc>
                <a:spcPct val="90000"/>
              </a:lnSpc>
              <a:spcBef>
                <a:spcPts val="1000"/>
              </a:spcBef>
              <a:buFont typeface="Arial" panose="020B0604020202020204" pitchFamily="34" charset="0"/>
              <a:buChar char="•"/>
            </a:pPr>
            <a:endParaRPr lang="en-US" sz="3200" dirty="0">
              <a:solidFill>
                <a:srgbClr val="000000"/>
              </a:solidFill>
            </a:endParaRPr>
          </a:p>
        </p:txBody>
      </p:sp>
    </p:spTree>
    <p:extLst>
      <p:ext uri="{BB962C8B-B14F-4D97-AF65-F5344CB8AC3E}">
        <p14:creationId xmlns:p14="http://schemas.microsoft.com/office/powerpoint/2010/main" val="30005626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F716-8916-114B-ABC3-94E36799E50D}"/>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dirty="0"/>
              <a:t>خلاصة:</a:t>
            </a:r>
            <a:endParaRPr lang="en-US" dirty="0"/>
          </a:p>
        </p:txBody>
      </p:sp>
      <p:sp>
        <p:nvSpPr>
          <p:cNvPr id="3" name="Content Placeholder 2">
            <a:extLst>
              <a:ext uri="{FF2B5EF4-FFF2-40B4-BE49-F238E27FC236}">
                <a16:creationId xmlns:a16="http://schemas.microsoft.com/office/drawing/2014/main" id="{2FCA02AE-7295-E44E-9DF4-B934EB2C9E68}"/>
              </a:ext>
            </a:extLst>
          </p:cNvPr>
          <p:cNvSpPr>
            <a:spLocks noGrp="1"/>
          </p:cNvSpPr>
          <p:nvPr>
            <p:ph idx="1"/>
          </p:nvPr>
        </p:nvSpPr>
        <p:spPr/>
        <p:txBody>
          <a:bodyPr/>
          <a:lstStyle/>
          <a:p>
            <a:pPr algn="just" rtl="1"/>
            <a:r>
              <a:rPr lang="ar-SA" dirty="0"/>
              <a:t> تتلخص هذه النظرية بانه اذا كانت الاستجابة لها نتائج مفرحة كأن تعزز او تكافئ يزيد احتمال حدوثها اما اذا كانت الاستجابة لها نتائج مؤلمة كأن تعزز بشكل سلبي او تعاقب بطريقة ما يقل احتمال </a:t>
            </a:r>
            <a:r>
              <a:rPr lang="ar-SA"/>
              <a:t>حدوثها.</a:t>
            </a: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72085475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8313-2FDB-D148-A8CE-54AC41613E21}"/>
              </a:ext>
            </a:extLst>
          </p:cNvPr>
          <p:cNvSpPr>
            <a:spLocks noGrp="1"/>
          </p:cNvSpPr>
          <p:nvPr>
            <p:ph type="title"/>
          </p:nvPr>
        </p:nvSpPr>
        <p:spPr/>
        <p:txBody>
          <a:bodyPr>
            <a:normAutofit/>
          </a:bodyPr>
          <a:lstStyle/>
          <a:p>
            <a:pPr algn="r" rtl="1"/>
            <a:r>
              <a:rPr lang="ar-IQ" b="1" dirty="0"/>
              <a:t>مبادئ نظرية الاشراط الاجرائي ل سكنر:</a:t>
            </a:r>
            <a:br>
              <a:rPr lang="en-GB" dirty="0"/>
            </a:br>
            <a:endParaRPr lang="en-US" dirty="0"/>
          </a:p>
        </p:txBody>
      </p:sp>
      <p:sp>
        <p:nvSpPr>
          <p:cNvPr id="3" name="Content Placeholder 2">
            <a:extLst>
              <a:ext uri="{FF2B5EF4-FFF2-40B4-BE49-F238E27FC236}">
                <a16:creationId xmlns:a16="http://schemas.microsoft.com/office/drawing/2014/main" id="{AA49466F-B4BF-254A-907E-BEB6585E998B}"/>
              </a:ext>
            </a:extLst>
          </p:cNvPr>
          <p:cNvSpPr>
            <a:spLocks noGrp="1"/>
          </p:cNvSpPr>
          <p:nvPr>
            <p:ph idx="1"/>
          </p:nvPr>
        </p:nvSpPr>
        <p:spPr/>
        <p:txBody>
          <a:bodyPr/>
          <a:lstStyle/>
          <a:p>
            <a:pPr lvl="0" algn="r" rtl="1"/>
            <a:r>
              <a:rPr lang="ar-IQ" dirty="0"/>
              <a:t>ان تكرار أو عدم تكرار الفرد لسلوك ما يعتمد على خبراته السابقة بنتائج هذا السلوك. </a:t>
            </a:r>
            <a:endParaRPr lang="en-GB" dirty="0"/>
          </a:p>
          <a:p>
            <a:pPr lvl="0" algn="r" rtl="1"/>
            <a:r>
              <a:rPr lang="ar-IQ" dirty="0"/>
              <a:t>التعلم محكوم بنتائجه.</a:t>
            </a:r>
            <a:endParaRPr lang="en-GB" dirty="0"/>
          </a:p>
          <a:p>
            <a:pPr lvl="0" algn="r" rtl="1"/>
            <a:r>
              <a:rPr lang="ar-IQ" dirty="0"/>
              <a:t>ان التعلم مرتبط بالاستجابات والسلوكيات الاجرائية التي نريد تشكيلها. </a:t>
            </a:r>
            <a:endParaRPr lang="en-GB" dirty="0"/>
          </a:p>
          <a:p>
            <a:pPr lvl="0" algn="r" rtl="1"/>
            <a:r>
              <a:rPr lang="ar-SA" dirty="0"/>
              <a:t>يتم تشكيل السلوك من خلال سلسلة من الاستجابات الناجحة الممكنة القريبة من السلوك المطلوب أداؤه . وذلك بواسطة اختبار تعزيز بعض هذه الاستجابات دون الأخرى.</a:t>
            </a:r>
            <a:endParaRPr lang="en-GB" dirty="0"/>
          </a:p>
          <a:p>
            <a:pPr lvl="0" algn="r" rtl="1"/>
            <a:r>
              <a:rPr lang="ar-IQ" dirty="0"/>
              <a:t>ان التعلم الناتج عن العقاب والالم، تمثل تعلما سلبيا. </a:t>
            </a: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8584511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ACF80-275D-1E40-9E66-10D8A52C9BA0}"/>
              </a:ext>
            </a:extLst>
          </p:cNvPr>
          <p:cNvSpPr>
            <a:spLocks noGrp="1"/>
          </p:cNvSpPr>
          <p:nvPr>
            <p:ph type="title"/>
          </p:nvPr>
        </p:nvSpPr>
        <p:spPr/>
        <p:txBody>
          <a:bodyPr>
            <a:normAutofit fontScale="90000"/>
          </a:bodyPr>
          <a:lstStyle/>
          <a:p>
            <a:pPr algn="r" rtl="1"/>
            <a:r>
              <a:rPr lang="ar-IQ" dirty="0"/>
              <a:t> </a:t>
            </a:r>
            <a:br>
              <a:rPr lang="en-GB" dirty="0"/>
            </a:br>
            <a:r>
              <a:rPr lang="ar-SA" b="1" dirty="0"/>
              <a:t>تجارب </a:t>
            </a:r>
            <a:r>
              <a:rPr lang="ar-SA" b="1" dirty="0" err="1"/>
              <a:t>سكنر</a:t>
            </a:r>
            <a:r>
              <a:rPr lang="ar-SA" b="1" dirty="0"/>
              <a:t> </a:t>
            </a:r>
            <a:br>
              <a:rPr lang="en-GB" dirty="0"/>
            </a:br>
            <a:endParaRPr lang="en-US" dirty="0"/>
          </a:p>
        </p:txBody>
      </p:sp>
      <p:sp>
        <p:nvSpPr>
          <p:cNvPr id="3" name="Content Placeholder 2">
            <a:extLst>
              <a:ext uri="{FF2B5EF4-FFF2-40B4-BE49-F238E27FC236}">
                <a16:creationId xmlns:a16="http://schemas.microsoft.com/office/drawing/2014/main" id="{309D341D-BCA1-A04F-8E9B-751A49F3C4AA}"/>
              </a:ext>
            </a:extLst>
          </p:cNvPr>
          <p:cNvSpPr>
            <a:spLocks noGrp="1"/>
          </p:cNvSpPr>
          <p:nvPr>
            <p:ph idx="1"/>
          </p:nvPr>
        </p:nvSpPr>
        <p:spPr/>
        <p:txBody>
          <a:bodyPr/>
          <a:lstStyle/>
          <a:p>
            <a:pPr algn="r" rtl="1"/>
            <a:r>
              <a:rPr lang="ar-SA" b="1" dirty="0"/>
              <a:t>تجربته على سلوك الفأر :- </a:t>
            </a:r>
            <a:endParaRPr lang="en-GB" dirty="0"/>
          </a:p>
          <a:p>
            <a:pPr algn="r" rtl="1"/>
            <a:r>
              <a:rPr lang="ar-SA" dirty="0"/>
              <a:t>حيث تم وضع فأر جائع في صندوق بحيث يمكن رؤيته من الداخل، لوحظ أن الفأر يحاول دوماً البحث عن الطعام داخل الصندوق، ويقوم بحركات عشوائية، وبالصدفة ضغط على مكان معين فظهرت له وجبة صغيرة من الطعام، وكان يكرر هذه المحاولة ليحصل على طعام أكثر ولوحظ زيادة سرعته نتيجة لاكتساب الخبرة.</a:t>
            </a: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063602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19F-806A-F64F-9C5B-56A74E2B6AB3}"/>
              </a:ext>
            </a:extLst>
          </p:cNvPr>
          <p:cNvSpPr>
            <a:spLocks noGrp="1"/>
          </p:cNvSpPr>
          <p:nvPr>
            <p:ph type="title"/>
          </p:nvPr>
        </p:nvSpPr>
        <p:spPr>
          <a:xfrm>
            <a:off x="838199" y="0"/>
            <a:ext cx="10676021" cy="1299412"/>
          </a:xfrm>
        </p:spPr>
        <p:txBody>
          <a:bodyPr>
            <a:normAutofit fontScale="90000"/>
          </a:bodyPr>
          <a:lstStyle/>
          <a:p>
            <a:pPr algn="r"/>
            <a:br>
              <a:rPr lang="ar-SA" dirty="0"/>
            </a:br>
            <a:r>
              <a:rPr lang="ar-SA" dirty="0"/>
              <a:t>تجربته على سلوك الحمامة:-</a:t>
            </a:r>
            <a:br>
              <a:rPr lang="ar-SA" dirty="0"/>
            </a:br>
            <a:br>
              <a:rPr lang="en-GB" dirty="0"/>
            </a:br>
            <a:endParaRPr lang="en-US" dirty="0"/>
          </a:p>
        </p:txBody>
      </p:sp>
      <p:sp>
        <p:nvSpPr>
          <p:cNvPr id="3" name="Content Placeholder 2">
            <a:extLst>
              <a:ext uri="{FF2B5EF4-FFF2-40B4-BE49-F238E27FC236}">
                <a16:creationId xmlns:a16="http://schemas.microsoft.com/office/drawing/2014/main" id="{48AF2D09-9211-9343-9CAB-BE88C7BD0DEA}"/>
              </a:ext>
            </a:extLst>
          </p:cNvPr>
          <p:cNvSpPr>
            <a:spLocks noGrp="1"/>
          </p:cNvSpPr>
          <p:nvPr>
            <p:ph idx="1"/>
          </p:nvPr>
        </p:nvSpPr>
        <p:spPr/>
        <p:txBody>
          <a:bodyPr>
            <a:normAutofit fontScale="92500" lnSpcReduction="20000"/>
          </a:bodyPr>
          <a:lstStyle/>
          <a:p>
            <a:pPr algn="just" rtl="1"/>
            <a:r>
              <a:rPr lang="ar-SA" sz="3000" dirty="0"/>
              <a:t>حيث كان يضع قرصين أحدهما أحمر تحته طعام، والأخر أخضر لا يوجد تحته </a:t>
            </a:r>
            <a:r>
              <a:rPr lang="ar-SA" sz="3000" dirty="0" err="1"/>
              <a:t>شئ</a:t>
            </a:r>
            <a:r>
              <a:rPr lang="ar-SA" sz="3000" dirty="0"/>
              <a:t>. فكانت الحمامة تتجول في المكان للحصول على الطعام فتجده تحت القرص الأحمر، بينما إذا نقرت القرص الأخضر فلا تجد شيئاً. </a:t>
            </a:r>
          </a:p>
          <a:p>
            <a:pPr marL="0" indent="0" algn="just" rtl="1">
              <a:buNone/>
            </a:pPr>
            <a:endParaRPr lang="ar-SA" sz="3000" dirty="0"/>
          </a:p>
          <a:p>
            <a:pPr algn="r" rtl="1"/>
            <a:r>
              <a:rPr lang="ar-SA" sz="3000" b="1" dirty="0"/>
              <a:t>نستخلص مما سبق التالي:-</a:t>
            </a:r>
            <a:endParaRPr lang="ar-SA" sz="3000" dirty="0"/>
          </a:p>
          <a:p>
            <a:pPr algn="r" rtl="1"/>
            <a:r>
              <a:rPr lang="ar-SA" sz="3000" dirty="0"/>
              <a:t>       أن الحمامة كانت تذهب في النهاية إلى القرص الأحمر مباشرة لأنه مصاحب بالتعزيز.</a:t>
            </a:r>
          </a:p>
          <a:p>
            <a:pPr algn="r" rtl="1"/>
            <a:r>
              <a:rPr lang="ar-SA" sz="3000" dirty="0"/>
              <a:t>      أن الحمامة كانت تتجاهل القرص الأخضر لأنه لا يوجد تعزيز بمعنى حدوث </a:t>
            </a:r>
            <a:r>
              <a:rPr lang="ar-SA" sz="3000" dirty="0" err="1"/>
              <a:t>الانطفاء</a:t>
            </a:r>
            <a:r>
              <a:rPr lang="ar-SA" sz="3000" dirty="0"/>
              <a:t>.</a:t>
            </a:r>
          </a:p>
          <a:p>
            <a:pPr marL="0" indent="0" algn="r">
              <a:buNone/>
            </a:pPr>
            <a:br>
              <a:rPr lang="ar-SA" sz="3000" dirty="0"/>
            </a:br>
            <a:endParaRPr lang="en-GB" sz="3000" dirty="0"/>
          </a:p>
          <a:p>
            <a:pPr algn="just" rtl="1"/>
            <a:endParaRPr lang="en-US" sz="3600" dirty="0"/>
          </a:p>
        </p:txBody>
      </p:sp>
    </p:spTree>
    <p:extLst>
      <p:ext uri="{BB962C8B-B14F-4D97-AF65-F5344CB8AC3E}">
        <p14:creationId xmlns:p14="http://schemas.microsoft.com/office/powerpoint/2010/main" val="767947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13D2-746C-864E-A496-B4C0C1BBA4FB}"/>
              </a:ext>
            </a:extLst>
          </p:cNvPr>
          <p:cNvSpPr>
            <a:spLocks noGrp="1"/>
          </p:cNvSpPr>
          <p:nvPr>
            <p:ph type="title"/>
          </p:nvPr>
        </p:nvSpPr>
        <p:spPr>
          <a:xfrm>
            <a:off x="838199" y="178130"/>
            <a:ext cx="10609613" cy="1512559"/>
          </a:xfrm>
        </p:spPr>
        <p:txBody>
          <a:bodyPr>
            <a:noAutofit/>
          </a:bodyPr>
          <a:lstStyle/>
          <a:p>
            <a:pPr algn="r" rtl="1"/>
            <a:r>
              <a:rPr lang="ar-IQ" sz="2800" b="1" dirty="0"/>
              <a:t>جداول التعزيز عند سكنر: </a:t>
            </a:r>
            <a:br>
              <a:rPr lang="en-GB" sz="2800" dirty="0"/>
            </a:br>
            <a:r>
              <a:rPr lang="ar-IQ" sz="2800" b="1" dirty="0"/>
              <a:t> ميز سكنر بين جدولين من جداول التعزيز تبعا للغرض من استخدامها على النحو التالي:</a:t>
            </a:r>
            <a:br>
              <a:rPr lang="en-GB" sz="2800" dirty="0"/>
            </a:br>
            <a:r>
              <a:rPr lang="ar-IQ" sz="2800" dirty="0"/>
              <a:t> </a:t>
            </a:r>
            <a:br>
              <a:rPr lang="en-GB" sz="2800" dirty="0"/>
            </a:br>
            <a:r>
              <a:rPr lang="ar-SA" sz="2800" dirty="0" err="1"/>
              <a:t>ح</a:t>
            </a:r>
            <a:endParaRPr lang="en-US" sz="2800" dirty="0"/>
          </a:p>
        </p:txBody>
      </p:sp>
      <p:sp>
        <p:nvSpPr>
          <p:cNvPr id="3" name="Content Placeholder 2">
            <a:extLst>
              <a:ext uri="{FF2B5EF4-FFF2-40B4-BE49-F238E27FC236}">
                <a16:creationId xmlns:a16="http://schemas.microsoft.com/office/drawing/2014/main" id="{324FAB40-D1C9-7C40-BBE7-C535029CBD15}"/>
              </a:ext>
            </a:extLst>
          </p:cNvPr>
          <p:cNvSpPr>
            <a:spLocks noGrp="1"/>
          </p:cNvSpPr>
          <p:nvPr>
            <p:ph idx="1"/>
          </p:nvPr>
        </p:nvSpPr>
        <p:spPr>
          <a:xfrm>
            <a:off x="838200" y="1428750"/>
            <a:ext cx="11106150" cy="5251119"/>
          </a:xfrm>
        </p:spPr>
        <p:txBody>
          <a:bodyPr>
            <a:noAutofit/>
          </a:bodyPr>
          <a:lstStyle/>
          <a:p>
            <a:pPr algn="r" rtl="1"/>
            <a:r>
              <a:rPr lang="ar-IQ" sz="3200" dirty="0"/>
              <a:t> </a:t>
            </a:r>
            <a:endParaRPr lang="en-GB" sz="3200" dirty="0"/>
          </a:p>
          <a:p>
            <a:pPr lvl="0" algn="r" rtl="1"/>
            <a:r>
              <a:rPr lang="ar-IQ" sz="3200" b="1" dirty="0"/>
              <a:t>التعزيز المستمر  </a:t>
            </a:r>
            <a:r>
              <a:rPr lang="en-GB" sz="3200" b="1" dirty="0"/>
              <a:t>continuous Reinforcement g</a:t>
            </a:r>
            <a:r>
              <a:rPr lang="ar-IQ" sz="3200" b="1" dirty="0"/>
              <a:t>: </a:t>
            </a:r>
            <a:endParaRPr lang="en-GB" sz="3200" dirty="0"/>
          </a:p>
          <a:p>
            <a:pPr algn="r" rtl="1"/>
            <a:r>
              <a:rPr lang="ar-IQ" sz="3200" dirty="0"/>
              <a:t>يستخدم هذا الجدول عندما يكون الهدف تشكيل سلوك جديد لدى الأفراد، حيث يتم من خلال مبدأ التقريب المتتابع، ويتمثل في أعطاء التعزيز في كل مرة يظهر فيها السلوك المنوي تشكيله لدى الأفراد. </a:t>
            </a:r>
            <a:endParaRPr lang="en-GB" sz="3200" dirty="0"/>
          </a:p>
          <a:p>
            <a:pPr lvl="0" algn="r" rtl="1"/>
            <a:r>
              <a:rPr lang="ar-IQ" sz="3200" b="1" dirty="0"/>
              <a:t>التعزيز المتقطع </a:t>
            </a:r>
            <a:r>
              <a:rPr lang="en-GB" sz="3200" b="1" dirty="0"/>
              <a:t>(Intermittent Reinforcement)  :</a:t>
            </a:r>
            <a:endParaRPr lang="en-GB" sz="3200" dirty="0"/>
          </a:p>
          <a:p>
            <a:pPr algn="r" rtl="1"/>
            <a:r>
              <a:rPr lang="ar-IQ" sz="3200" dirty="0"/>
              <a:t>يستخدم هذا النوع للحفاظ على ديمومة السلوك الذي تم تشكيله لدى الافراد. حيث يستخدم في المرحلة اللاحقة ويتم فيها تعزيز السلوك في بعض المرات والتوقف عن تعزيزه في مرات اخرى. </a:t>
            </a:r>
            <a:endParaRPr lang="en-GB" sz="3200" dirty="0"/>
          </a:p>
          <a:p>
            <a:pPr algn="r" rtl="1"/>
            <a:r>
              <a:rPr lang="ar-IQ" sz="3200" dirty="0"/>
              <a:t>هناك نوعين من التعزيز المتقطع: </a:t>
            </a:r>
            <a:endParaRPr lang="en-GB" sz="3200" dirty="0"/>
          </a:p>
          <a:p>
            <a:pPr algn="r" rtl="1"/>
            <a:r>
              <a:rPr lang="ar-IQ" sz="3200" b="1" dirty="0"/>
              <a:t> </a:t>
            </a:r>
            <a:endParaRPr lang="en-GB" sz="3200" dirty="0"/>
          </a:p>
          <a:p>
            <a:pPr marL="228600" indent="-228600" algn="r" defTabSz="914400" rtl="1" eaLnBrk="1" latinLnBrk="0" hangingPunct="1">
              <a:lnSpc>
                <a:spcPct val="90000"/>
              </a:lnSpc>
              <a:spcBef>
                <a:spcPts val="1000"/>
              </a:spcBef>
              <a:buFont typeface="Arial" panose="020B0604020202020204" pitchFamily="34" charset="0"/>
              <a:buChar char="•"/>
            </a:pPr>
            <a:endParaRPr lang="en-US" sz="3200" dirty="0"/>
          </a:p>
        </p:txBody>
      </p:sp>
    </p:spTree>
    <p:extLst>
      <p:ext uri="{BB962C8B-B14F-4D97-AF65-F5344CB8AC3E}">
        <p14:creationId xmlns:p14="http://schemas.microsoft.com/office/powerpoint/2010/main" val="3729241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B55F2-5559-C540-8FB4-5B2FE1B6C2AE}"/>
              </a:ext>
            </a:extLst>
          </p:cNvPr>
          <p:cNvSpPr>
            <a:spLocks noGrp="1"/>
          </p:cNvSpPr>
          <p:nvPr>
            <p:ph type="title"/>
          </p:nvPr>
        </p:nvSpPr>
        <p:spPr/>
        <p:txBody>
          <a:bodyPr>
            <a:normAutofit/>
          </a:bodyPr>
          <a:lstStyle/>
          <a:p>
            <a:pPr algn="r" rtl="1"/>
            <a:r>
              <a:rPr lang="ar-IQ" b="1" dirty="0"/>
              <a:t>أولا: جدول تعزيز الفترة:  </a:t>
            </a:r>
            <a:r>
              <a:rPr lang="en-GB" b="1" dirty="0"/>
              <a:t>(Interval Schedules)</a:t>
            </a:r>
            <a:br>
              <a:rPr lang="en-GB" dirty="0"/>
            </a:br>
            <a:endParaRPr lang="en-US" dirty="0"/>
          </a:p>
        </p:txBody>
      </p:sp>
      <p:sp>
        <p:nvSpPr>
          <p:cNvPr id="3" name="Content Placeholder 2">
            <a:extLst>
              <a:ext uri="{FF2B5EF4-FFF2-40B4-BE49-F238E27FC236}">
                <a16:creationId xmlns:a16="http://schemas.microsoft.com/office/drawing/2014/main" id="{1D83D1FE-3FDA-374D-8AE4-D0D366705E34}"/>
              </a:ext>
            </a:extLst>
          </p:cNvPr>
          <p:cNvSpPr>
            <a:spLocks noGrp="1"/>
          </p:cNvSpPr>
          <p:nvPr>
            <p:ph idx="1"/>
          </p:nvPr>
        </p:nvSpPr>
        <p:spPr>
          <a:xfrm>
            <a:off x="838200" y="1825625"/>
            <a:ext cx="11106150" cy="4351338"/>
          </a:xfrm>
        </p:spPr>
        <p:txBody>
          <a:bodyPr>
            <a:noAutofit/>
          </a:bodyPr>
          <a:lstStyle/>
          <a:p>
            <a:pPr algn="r" rtl="1"/>
            <a:r>
              <a:rPr lang="ar-IQ" sz="3200" dirty="0"/>
              <a:t>حيث يتم تقديم التعزيز وفقا لفاصل زمني قد يكون ثابتا او متغيرا بصرف النظر عن الاستجابات وذلك على النحو التالي: </a:t>
            </a:r>
            <a:endParaRPr lang="en-GB" sz="3200" dirty="0"/>
          </a:p>
          <a:p>
            <a:pPr lvl="0" algn="r" rtl="1"/>
            <a:r>
              <a:rPr lang="ar-IQ" sz="3200" b="1" dirty="0"/>
              <a:t>جدول الفترات الثابتة</a:t>
            </a:r>
            <a:r>
              <a:rPr lang="en-GB" sz="3200" b="1" dirty="0"/>
              <a:t> (fixed Interval) </a:t>
            </a:r>
            <a:r>
              <a:rPr lang="ar-IQ" sz="3200" dirty="0"/>
              <a:t>يقدم التعزيز في هذا النوع بعد فترات زمنية ثابتة، بصرف النظر عن عدد الاستجابات التي يؤديها الفرد. من امثلة هذا النوع تقديم العلاوة والترفيع والرواتب الشهرية التي تدفع للموظفين.</a:t>
            </a:r>
            <a:endParaRPr lang="en-GB" sz="3200" dirty="0"/>
          </a:p>
          <a:p>
            <a:pPr lvl="0" algn="r" rtl="1"/>
            <a:r>
              <a:rPr lang="ar-IQ" sz="3200" b="1" dirty="0"/>
              <a:t>جدول الفترات المتغيرة</a:t>
            </a:r>
            <a:r>
              <a:rPr lang="en-GB" sz="3200" b="1" dirty="0"/>
              <a:t> (Variable Interval) </a:t>
            </a:r>
            <a:r>
              <a:rPr lang="ar-IQ" sz="3200" dirty="0"/>
              <a:t>: يعطي التعزيز بعد فترات زمنية متغيرة غير ثابتة او منتظمة. حيث يتم تقديم التعزيز بعد اسبوع او اسبوعين او ثلاثة اسابيع. مثل تقديم  المكافآة والحوافز غير الدورية للموظفين.  </a:t>
            </a:r>
            <a:endParaRPr lang="en-GB" sz="3200" dirty="0"/>
          </a:p>
          <a:p>
            <a:pPr algn="r" rtl="1"/>
            <a:r>
              <a:rPr lang="ar-IQ" sz="3200" dirty="0"/>
              <a:t> </a:t>
            </a:r>
            <a:endParaRPr lang="en-GB" sz="3200" dirty="0"/>
          </a:p>
          <a:p>
            <a:pPr marL="228600" indent="-228600" algn="r" defTabSz="914400" rtl="1" eaLnBrk="1" latinLnBrk="0" hangingPunct="1">
              <a:lnSpc>
                <a:spcPct val="90000"/>
              </a:lnSpc>
              <a:spcBef>
                <a:spcPts val="1000"/>
              </a:spcBef>
              <a:buFont typeface="Arial" panose="020B0604020202020204" pitchFamily="34" charset="0"/>
              <a:buChar char="•"/>
            </a:pPr>
            <a:endParaRPr lang="en-US" sz="3200" dirty="0"/>
          </a:p>
        </p:txBody>
      </p:sp>
    </p:spTree>
    <p:extLst>
      <p:ext uri="{BB962C8B-B14F-4D97-AF65-F5344CB8AC3E}">
        <p14:creationId xmlns:p14="http://schemas.microsoft.com/office/powerpoint/2010/main" val="5127206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2275</TotalTime>
  <Words>902</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نظرية التعلم الاجرائي ل سكنر (1904-1990)      او الاشراط الاجرائي </vt:lpstr>
      <vt:lpstr>PowerPoint Presentation</vt:lpstr>
      <vt:lpstr>ارتبطت هذه النظرية بالعالم الامريكي سكنر (1904-1991)الذي ميز بين السلوك الاستجابي وهو السلوك الذي تحكمه المثيرات السابقة، والسلوك الاجرائي وهو السلوك الذي تحكمه المثيرات اللاحقة. يركز سكنر على النوع الثاني أي السلوك الإجرائي.</vt:lpstr>
      <vt:lpstr>خلاصة:</vt:lpstr>
      <vt:lpstr>مبادئ نظرية الاشراط الاجرائي ل سكنر: </vt:lpstr>
      <vt:lpstr>  تجارب سكنر  </vt:lpstr>
      <vt:lpstr> تجربته على سلوك الحمامة:-  </vt:lpstr>
      <vt:lpstr>جداول التعزيز عند سكنر:   ميز سكنر بين جدولين من جداول التعزيز تبعا للغرض من استخدامها على النحو التالي:   ح</vt:lpstr>
      <vt:lpstr>أولا: جدول تعزيز الفترة:  (Interval Schedules) </vt:lpstr>
      <vt:lpstr>ثانيا: جداول تعزيز النسبة:  يتم تقديم التعزيز في هذه الجداول وفقا لعدد الاستجابات التي يؤديها الفرد. بحيث يتم تقديمه بعد عدد ثابت او غير ثابت من الاستجابات بصرف النظر عن الفاصل الزمني بين مرات تقديم التعزيز. ويقع هذا النوع في شكلين: </vt:lpstr>
      <vt:lpstr>العقاب وانواعه عند سكنر:  </vt:lpstr>
      <vt:lpstr>الفرق بين التعزيز والعقاب:  </vt:lpstr>
      <vt:lpstr>التطبيقات التربوية لنظرية الاشراط الاجرائي:  </vt:lpstr>
      <vt:lpstr>*الحرص على تسلسل الخطوات للاستجابات التي يجريها المتعلم وتتابعها، وتقديم التغذية الراجعة في كل ما يتعلمه التلميذ .  ــ من أهم التطبيقات التربوية لنظرية الاشراط الاجرائي التعلم المبرمج.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الرابع: نظرية التعلم الاجرائي ل سكنر (1904-1990)      او الاشراط الاجرائي </dc:title>
  <dc:creator>Osman, Karwan</dc:creator>
  <cp:lastModifiedBy>Osman, Karwan</cp:lastModifiedBy>
  <cp:revision>17</cp:revision>
  <dcterms:created xsi:type="dcterms:W3CDTF">2020-11-07T10:14:00Z</dcterms:created>
  <dcterms:modified xsi:type="dcterms:W3CDTF">2022-10-10T10:35:33Z</dcterms:modified>
</cp:coreProperties>
</file>