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60" r:id="rId6"/>
    <p:sldId id="272"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2" d="100"/>
          <a:sy n="112" d="100"/>
        </p:scale>
        <p:origin x="6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27107391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37321915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619817"/>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2173112468"/>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49672613"/>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1465003195"/>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2849566285"/>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1358557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141742921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19676-C8CF-4C6C-AF89-4E61AC654957}"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421294842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F19676-C8CF-4C6C-AF89-4E61AC654957}"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351940214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F19676-C8CF-4C6C-AF89-4E61AC654957}" type="datetimeFigureOut">
              <a:rPr lang="en-GB" smtClean="0"/>
              <a:t>31/10/2022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3486281370"/>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F19676-C8CF-4C6C-AF89-4E61AC654957}" type="datetimeFigureOut">
              <a:rPr lang="en-GB" smtClean="0"/>
              <a:t>31/10/2022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319011179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19676-C8CF-4C6C-AF89-4E61AC654957}" type="datetimeFigureOut">
              <a:rPr lang="en-GB" smtClean="0"/>
              <a:t>31/10/2022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66910222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F19676-C8CF-4C6C-AF89-4E61AC654957}"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6409076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F19676-C8CF-4C6C-AF89-4E61AC654957}"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ADA43-F3DE-4967-B1F9-0D63CDF861BD}" type="slidenum">
              <a:rPr lang="en-GB" smtClean="0"/>
              <a:t>‹#›</a:t>
            </a:fld>
            <a:endParaRPr lang="en-GB"/>
          </a:p>
        </p:txBody>
      </p:sp>
    </p:spTree>
    <p:extLst>
      <p:ext uri="{BB962C8B-B14F-4D97-AF65-F5344CB8AC3E}">
        <p14:creationId xmlns:p14="http://schemas.microsoft.com/office/powerpoint/2010/main" val="30883967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F19676-C8CF-4C6C-AF89-4E61AC654957}" type="datetimeFigureOut">
              <a:rPr lang="en-GB" smtClean="0"/>
              <a:t>31/10/2022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FADA43-F3DE-4967-B1F9-0D63CDF861BD}" type="slidenum">
              <a:rPr lang="en-GB" smtClean="0"/>
              <a:t>‹#›</a:t>
            </a:fld>
            <a:endParaRPr lang="en-GB"/>
          </a:p>
        </p:txBody>
      </p:sp>
    </p:spTree>
    <p:extLst>
      <p:ext uri="{BB962C8B-B14F-4D97-AF65-F5344CB8AC3E}">
        <p14:creationId xmlns:p14="http://schemas.microsoft.com/office/powerpoint/2010/main" val="2053145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spd="slow">
    <p:push dir="u"/>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E77FA3E-0E93-41EE-9196-5C09887BE08F}"/>
              </a:ext>
            </a:extLst>
          </p:cNvPr>
          <p:cNvSpPr/>
          <p:nvPr/>
        </p:nvSpPr>
        <p:spPr>
          <a:xfrm>
            <a:off x="6361042" y="687961"/>
            <a:ext cx="2941983" cy="1384995"/>
          </a:xfrm>
          <a:prstGeom prst="rect">
            <a:avLst/>
          </a:prstGeom>
        </p:spPr>
        <p:txBody>
          <a:bodyPr wrap="square">
            <a:spAutoFit/>
          </a:bodyPr>
          <a:lstStyle/>
          <a:p>
            <a:pPr algn="r" rtl="1"/>
            <a:r>
              <a:rPr lang="ar-IQ" sz="2800" dirty="0"/>
              <a:t>جامعة صلاح الدين</a:t>
            </a:r>
          </a:p>
          <a:p>
            <a:pPr algn="r" rtl="1"/>
            <a:r>
              <a:rPr lang="ar-IQ" sz="2800" dirty="0"/>
              <a:t>كلية تربية الاساس</a:t>
            </a:r>
          </a:p>
          <a:p>
            <a:pPr algn="r" rtl="1"/>
            <a:r>
              <a:rPr lang="ar-IQ" sz="2800" dirty="0"/>
              <a:t>الدراسة الصباحية</a:t>
            </a:r>
            <a:endParaRPr lang="en-GB" sz="2800" dirty="0"/>
          </a:p>
        </p:txBody>
      </p:sp>
      <p:pic>
        <p:nvPicPr>
          <p:cNvPr id="5" name="Picture 4">
            <a:extLst>
              <a:ext uri="{FF2B5EF4-FFF2-40B4-BE49-F238E27FC236}">
                <a16:creationId xmlns:a16="http://schemas.microsoft.com/office/drawing/2014/main" id="{7F60890B-1795-4E6E-AB1F-61FEE7F4EE7C}"/>
              </a:ext>
            </a:extLst>
          </p:cNvPr>
          <p:cNvPicPr>
            <a:picLocks noChangeAspect="1"/>
          </p:cNvPicPr>
          <p:nvPr/>
        </p:nvPicPr>
        <p:blipFill>
          <a:blip r:embed="rId2"/>
          <a:stretch>
            <a:fillRect/>
          </a:stretch>
        </p:blipFill>
        <p:spPr>
          <a:xfrm>
            <a:off x="4373216" y="499731"/>
            <a:ext cx="1987826" cy="1868556"/>
          </a:xfrm>
          <a:prstGeom prst="rect">
            <a:avLst/>
          </a:prstGeom>
        </p:spPr>
      </p:pic>
      <p:sp>
        <p:nvSpPr>
          <p:cNvPr id="6" name="Rectangle 5">
            <a:extLst>
              <a:ext uri="{FF2B5EF4-FFF2-40B4-BE49-F238E27FC236}">
                <a16:creationId xmlns:a16="http://schemas.microsoft.com/office/drawing/2014/main" id="{6F9083DE-4EF1-494F-9D97-6D937C093ECD}"/>
              </a:ext>
            </a:extLst>
          </p:cNvPr>
          <p:cNvSpPr/>
          <p:nvPr/>
        </p:nvSpPr>
        <p:spPr>
          <a:xfrm>
            <a:off x="543337" y="508756"/>
            <a:ext cx="3445566" cy="1815882"/>
          </a:xfrm>
          <a:prstGeom prst="rect">
            <a:avLst/>
          </a:prstGeom>
        </p:spPr>
        <p:txBody>
          <a:bodyPr wrap="square">
            <a:spAutoFit/>
          </a:bodyPr>
          <a:lstStyle/>
          <a:p>
            <a:pPr algn="r" rtl="1"/>
            <a:r>
              <a:rPr lang="ar-IQ" sz="2800" dirty="0"/>
              <a:t>الموضوع: علم النفس التربوي</a:t>
            </a:r>
          </a:p>
          <a:p>
            <a:pPr algn="r" rtl="1"/>
            <a:r>
              <a:rPr lang="ar-IQ" sz="2800" dirty="0"/>
              <a:t>قسم اللغة العربية</a:t>
            </a:r>
          </a:p>
          <a:p>
            <a:pPr algn="r" rtl="1"/>
            <a:r>
              <a:rPr lang="ar-IQ" sz="2800" dirty="0"/>
              <a:t>المرحلة الثانية</a:t>
            </a:r>
            <a:endParaRPr lang="en-GB" sz="2800" dirty="0"/>
          </a:p>
        </p:txBody>
      </p:sp>
      <p:sp>
        <p:nvSpPr>
          <p:cNvPr id="7" name="Rectangle 6">
            <a:extLst>
              <a:ext uri="{FF2B5EF4-FFF2-40B4-BE49-F238E27FC236}">
                <a16:creationId xmlns:a16="http://schemas.microsoft.com/office/drawing/2014/main" id="{C3D9F761-BFD1-4AB8-9F4B-4711728E1820}"/>
              </a:ext>
            </a:extLst>
          </p:cNvPr>
          <p:cNvSpPr/>
          <p:nvPr/>
        </p:nvSpPr>
        <p:spPr>
          <a:xfrm>
            <a:off x="2451652" y="4646545"/>
            <a:ext cx="6096000" cy="830997"/>
          </a:xfrm>
          <a:prstGeom prst="rect">
            <a:avLst/>
          </a:prstGeom>
        </p:spPr>
        <p:txBody>
          <a:bodyPr>
            <a:spAutoFit/>
          </a:bodyPr>
          <a:lstStyle/>
          <a:p>
            <a:pPr algn="ctr" rtl="1"/>
            <a:r>
              <a:rPr lang="ar-IQ" sz="2400" b="1" dirty="0"/>
              <a:t>مدرسة المادة</a:t>
            </a:r>
            <a:r>
              <a:rPr lang="ku-Arab-IQ" sz="2400" b="1" dirty="0"/>
              <a:t>:</a:t>
            </a:r>
          </a:p>
          <a:p>
            <a:pPr algn="ctr" rtl="1"/>
            <a:r>
              <a:rPr lang="ku-Arab-IQ" sz="2400" dirty="0"/>
              <a:t>د.هاوژین محمود عزیز </a:t>
            </a:r>
            <a:endParaRPr lang="en-GB" sz="2400" dirty="0"/>
          </a:p>
        </p:txBody>
      </p:sp>
      <p:sp>
        <p:nvSpPr>
          <p:cNvPr id="8" name="TextBox 7">
            <a:extLst>
              <a:ext uri="{FF2B5EF4-FFF2-40B4-BE49-F238E27FC236}">
                <a16:creationId xmlns:a16="http://schemas.microsoft.com/office/drawing/2014/main" id="{1A63F6CB-FD17-493E-B902-06EC9A0504DE}"/>
              </a:ext>
            </a:extLst>
          </p:cNvPr>
          <p:cNvSpPr txBox="1"/>
          <p:nvPr/>
        </p:nvSpPr>
        <p:spPr>
          <a:xfrm>
            <a:off x="3988903" y="3933198"/>
            <a:ext cx="3445565" cy="461665"/>
          </a:xfrm>
          <a:prstGeom prst="rect">
            <a:avLst/>
          </a:prstGeom>
          <a:noFill/>
        </p:spPr>
        <p:txBody>
          <a:bodyPr wrap="square" rtlCol="0">
            <a:spAutoFit/>
          </a:bodyPr>
          <a:lstStyle/>
          <a:p>
            <a:pPr algn="ctr" rtl="1"/>
            <a:r>
              <a:rPr lang="en-GB" sz="2400" dirty="0"/>
              <a:t>2022-2023</a:t>
            </a:r>
          </a:p>
        </p:txBody>
      </p:sp>
    </p:spTree>
    <p:extLst>
      <p:ext uri="{BB962C8B-B14F-4D97-AF65-F5344CB8AC3E}">
        <p14:creationId xmlns:p14="http://schemas.microsoft.com/office/powerpoint/2010/main" val="25145872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5D879F-8D3D-49D0-814C-AC4AE77FD7C3}"/>
              </a:ext>
            </a:extLst>
          </p:cNvPr>
          <p:cNvSpPr>
            <a:spLocks noGrp="1"/>
          </p:cNvSpPr>
          <p:nvPr>
            <p:ph idx="1"/>
          </p:nvPr>
        </p:nvSpPr>
        <p:spPr>
          <a:xfrm>
            <a:off x="156117" y="602167"/>
            <a:ext cx="9668107" cy="5439196"/>
          </a:xfrm>
        </p:spPr>
        <p:txBody>
          <a:bodyPr>
            <a:noAutofit/>
          </a:bodyPr>
          <a:lstStyle/>
          <a:p>
            <a:pPr lvl="0" algn="r" rtl="1"/>
            <a:r>
              <a:rPr lang="ar-IQ" sz="3200" b="1" dirty="0"/>
              <a:t>قانون الانتماء</a:t>
            </a:r>
            <a:r>
              <a:rPr lang="en-GB" sz="3200" b="1" dirty="0"/>
              <a:t>Belongingness</a:t>
            </a:r>
            <a:r>
              <a:rPr lang="ar-IQ" sz="3200" b="1" dirty="0"/>
              <a:t>:</a:t>
            </a:r>
            <a:r>
              <a:rPr lang="ar-IQ" sz="3200" dirty="0"/>
              <a:t> يتمثل هذا المبدأ في ان الارتباطات تتشكل بسهولة بين العناصر التي تنتمي الى نفس الموقف او المجموعة أو الوضع المثيري. </a:t>
            </a:r>
            <a:endParaRPr lang="en-GB" sz="3200" dirty="0"/>
          </a:p>
          <a:p>
            <a:pPr lvl="0" algn="r" rtl="1"/>
            <a:r>
              <a:rPr lang="ar-IQ" sz="3200" b="1" dirty="0"/>
              <a:t>قانون الاستجابة بالمناظرة أو المماثلة </a:t>
            </a:r>
            <a:r>
              <a:rPr lang="en-GB" sz="3200" b="1" dirty="0"/>
              <a:t>Law of Response by Analogy</a:t>
            </a:r>
            <a:r>
              <a:rPr lang="ar-IQ" sz="3200" b="1" dirty="0"/>
              <a:t>:</a:t>
            </a:r>
            <a:r>
              <a:rPr lang="ar-IQ" sz="3200" dirty="0"/>
              <a:t> يشير الى قدرة المتعلم على تعميم الارتباطات الى الاوضاع المثيرية الجديدة المشابهة التي تم تشكيل الارتباطات فيها. </a:t>
            </a:r>
            <a:endParaRPr lang="en-GB" sz="3200" dirty="0"/>
          </a:p>
        </p:txBody>
      </p:sp>
    </p:spTree>
    <p:extLst>
      <p:ext uri="{BB962C8B-B14F-4D97-AF65-F5344CB8AC3E}">
        <p14:creationId xmlns:p14="http://schemas.microsoft.com/office/powerpoint/2010/main" val="11620163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8B9D9-7A46-4F73-8DA3-E39D5372EA9C}"/>
              </a:ext>
            </a:extLst>
          </p:cNvPr>
          <p:cNvSpPr>
            <a:spLocks noGrp="1"/>
          </p:cNvSpPr>
          <p:nvPr>
            <p:ph type="title"/>
          </p:nvPr>
        </p:nvSpPr>
        <p:spPr/>
        <p:txBody>
          <a:bodyPr/>
          <a:lstStyle/>
          <a:p>
            <a:pPr algn="r"/>
            <a:r>
              <a:rPr lang="ar-IQ" b="1" dirty="0"/>
              <a:t>التطبيقات التربوية لنظرية ثورندايك: </a:t>
            </a:r>
            <a:br>
              <a:rPr lang="en-GB" dirty="0"/>
            </a:br>
            <a:endParaRPr lang="en-GB" dirty="0"/>
          </a:p>
        </p:txBody>
      </p:sp>
      <p:sp>
        <p:nvSpPr>
          <p:cNvPr id="3" name="Content Placeholder 2">
            <a:extLst>
              <a:ext uri="{FF2B5EF4-FFF2-40B4-BE49-F238E27FC236}">
                <a16:creationId xmlns:a16="http://schemas.microsoft.com/office/drawing/2014/main" id="{F596E353-B2FD-4FDC-AD22-84AD77238C47}"/>
              </a:ext>
            </a:extLst>
          </p:cNvPr>
          <p:cNvSpPr>
            <a:spLocks noGrp="1"/>
          </p:cNvSpPr>
          <p:nvPr>
            <p:ph idx="1"/>
          </p:nvPr>
        </p:nvSpPr>
        <p:spPr>
          <a:xfrm>
            <a:off x="677334" y="2160589"/>
            <a:ext cx="10192596" cy="3880773"/>
          </a:xfrm>
        </p:spPr>
        <p:txBody>
          <a:bodyPr>
            <a:normAutofit/>
          </a:bodyPr>
          <a:lstStyle/>
          <a:p>
            <a:pPr lvl="0" algn="just" rtl="1"/>
            <a:r>
              <a:rPr lang="ar-SA" sz="2800" dirty="0"/>
              <a:t>يعتبر قانون الاستعداد من أهم القوانين، التي يجب أن يعيها ويستخدمها المعلم،  فالتعلم مرتبط بتهيؤ المتعلمين واستعدادهم للتعلم، وإلا فإنه لا يحدث، وعلى المدرس أن يبدأ بالاعتماد على ميول الأطفال الطبيعية.</a:t>
            </a:r>
            <a:endParaRPr lang="en-GB" sz="2800" dirty="0"/>
          </a:p>
          <a:p>
            <a:pPr lvl="0" algn="just" rtl="1"/>
            <a:r>
              <a:rPr lang="ar-SA" sz="2800" dirty="0"/>
              <a:t>يُستفاد من قانون التدريب في أن القيام بعمل ما يساعد على جعل القيام بيه للمرة الثانية أسهل وأيسر، وأقل أخطاءً من المرة الأولى، وهنا ما لم تتدخل عوامل أخرى تقلل أثر المران، ويترتب على ذلك أنه كلما كثرت عدد مرات العمل، أو الخبرة ثبت أثر التعلم</a:t>
            </a:r>
            <a:r>
              <a:rPr lang="en-GB" sz="2800" dirty="0"/>
              <a:t>.</a:t>
            </a:r>
          </a:p>
          <a:p>
            <a:pPr algn="r" rtl="1"/>
            <a:endParaRPr lang="en-GB" sz="2800" dirty="0"/>
          </a:p>
        </p:txBody>
      </p:sp>
    </p:spTree>
    <p:extLst>
      <p:ext uri="{BB962C8B-B14F-4D97-AF65-F5344CB8AC3E}">
        <p14:creationId xmlns:p14="http://schemas.microsoft.com/office/powerpoint/2010/main" val="37268336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0004-B64D-46DC-B697-77376F2239AD}"/>
              </a:ext>
            </a:extLst>
          </p:cNvPr>
          <p:cNvSpPr>
            <a:spLocks noGrp="1"/>
          </p:cNvSpPr>
          <p:nvPr>
            <p:ph type="title"/>
          </p:nvPr>
        </p:nvSpPr>
        <p:spPr>
          <a:xfrm>
            <a:off x="677334" y="609599"/>
            <a:ext cx="9895416" cy="2636839"/>
          </a:xfrm>
        </p:spPr>
        <p:txBody>
          <a:bodyPr>
            <a:noAutofit/>
          </a:bodyPr>
          <a:lstStyle/>
          <a:p>
            <a:pPr marL="457200" indent="-457200" algn="r" rtl="1">
              <a:buFont typeface="Wingdings" pitchFamily="2" charset="2"/>
              <a:buChar char="Ø"/>
            </a:pPr>
            <a:r>
              <a:rPr lang="ar-SA" sz="2800" dirty="0">
                <a:solidFill>
                  <a:schemeClr val="tx1"/>
                </a:solidFill>
              </a:rPr>
              <a:t>إهمال العمل أو النشاط يُضعِف قدرة الإنسان على استعادته، والقيام به، وقد يصل الأمر به إلى النسيان، قانون الاستخدام مهم جدًّا، استخدام العمل واستخدام التعلم، ومثال ذلك: أن قراءة التلميذ لقصيدة من الشعر، تجعل قراءته الثانية لها أسهل، وأسلم من الأخطاء، وأنه بتكرار قراءتها يحفظها عن ظهر قلب، ويسهل عليه استظهارها.</a:t>
            </a:r>
            <a:br>
              <a:rPr lang="en-GB" sz="2800" dirty="0">
                <a:solidFill>
                  <a:schemeClr val="tx1"/>
                </a:solidFill>
              </a:rPr>
            </a:br>
            <a:endParaRPr lang="en-GB" sz="2800" dirty="0">
              <a:solidFill>
                <a:schemeClr val="tx1"/>
              </a:solidFill>
            </a:endParaRPr>
          </a:p>
        </p:txBody>
      </p:sp>
      <p:sp>
        <p:nvSpPr>
          <p:cNvPr id="3" name="Content Placeholder 2">
            <a:extLst>
              <a:ext uri="{FF2B5EF4-FFF2-40B4-BE49-F238E27FC236}">
                <a16:creationId xmlns:a16="http://schemas.microsoft.com/office/drawing/2014/main" id="{EF20F747-63A6-418E-9350-DB1D7F2A78E2}"/>
              </a:ext>
            </a:extLst>
          </p:cNvPr>
          <p:cNvSpPr>
            <a:spLocks noGrp="1"/>
          </p:cNvSpPr>
          <p:nvPr>
            <p:ph idx="1"/>
          </p:nvPr>
        </p:nvSpPr>
        <p:spPr>
          <a:xfrm>
            <a:off x="677334" y="3246439"/>
            <a:ext cx="10478346" cy="3177221"/>
          </a:xfrm>
        </p:spPr>
        <p:txBody>
          <a:bodyPr>
            <a:normAutofit/>
          </a:bodyPr>
          <a:lstStyle/>
          <a:p>
            <a:pPr lvl="0" algn="just" rtl="1"/>
            <a:r>
              <a:rPr lang="ar-SA" sz="2800" dirty="0"/>
              <a:t>يجب التعلم ينتقل من البسيط إلى المركب، ومن الوحدات الأولية إلى الأكثر تعقيداً مما يسهل تعلم بعض المواد كالحساب والهندسة .</a:t>
            </a:r>
            <a:endParaRPr lang="en-GB" sz="2800" dirty="0"/>
          </a:p>
          <a:p>
            <a:pPr lvl="0" algn="just" rtl="1"/>
            <a:r>
              <a:rPr lang="ar-SA" sz="2800" dirty="0"/>
              <a:t>استخدام التعزيز كعامل مهم لعملية التعلم سواء كان مادياً أو معنوياً مع مراعاة شروطه.</a:t>
            </a:r>
            <a:endParaRPr lang="en-GB" sz="2800" dirty="0"/>
          </a:p>
          <a:p>
            <a:pPr algn="just" rtl="1"/>
            <a:endParaRPr lang="en-GB" sz="4000" dirty="0"/>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GB" sz="2800" dirty="0"/>
          </a:p>
        </p:txBody>
      </p:sp>
    </p:spTree>
    <p:extLst>
      <p:ext uri="{BB962C8B-B14F-4D97-AF65-F5344CB8AC3E}">
        <p14:creationId xmlns:p14="http://schemas.microsoft.com/office/powerpoint/2010/main" val="31333748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51DD8EB-FDC6-42C3-9A1B-140082DF2CBD}"/>
              </a:ext>
            </a:extLst>
          </p:cNvPr>
          <p:cNvSpPr>
            <a:spLocks noGrp="1"/>
          </p:cNvSpPr>
          <p:nvPr>
            <p:ph type="title"/>
          </p:nvPr>
        </p:nvSpPr>
        <p:spPr>
          <a:xfrm>
            <a:off x="985969" y="4473227"/>
            <a:ext cx="8288032" cy="1096648"/>
          </a:xfrm>
        </p:spPr>
        <p:txBody>
          <a:bodyPr vert="horz" lIns="91440" tIns="45720" rIns="91440" bIns="45720" rtlCol="0" anchor="b">
            <a:normAutofit/>
          </a:bodyPr>
          <a:lstStyle/>
          <a:p>
            <a:pPr algn="l" rtl="1">
              <a:lnSpc>
                <a:spcPct val="90000"/>
              </a:lnSpc>
            </a:pPr>
            <a:r>
              <a:rPr lang="en-US" sz="3400" b="1" dirty="0" err="1"/>
              <a:t>نظرية</a:t>
            </a:r>
            <a:r>
              <a:rPr lang="en-US" sz="3400" b="1" dirty="0"/>
              <a:t> </a:t>
            </a:r>
            <a:r>
              <a:rPr lang="en-US" sz="3400" b="1" dirty="0" err="1"/>
              <a:t>المحاولة</a:t>
            </a:r>
            <a:r>
              <a:rPr lang="en-US" sz="3400" b="1" dirty="0"/>
              <a:t> </a:t>
            </a:r>
            <a:r>
              <a:rPr lang="en-US" sz="3400" b="1" dirty="0" err="1"/>
              <a:t>والخطأ</a:t>
            </a:r>
            <a:r>
              <a:rPr lang="en-US" sz="3400" b="1" dirty="0"/>
              <a:t> </a:t>
            </a:r>
            <a:r>
              <a:rPr lang="ar-SA" sz="3400" b="1" dirty="0"/>
              <a:t>(</a:t>
            </a:r>
            <a:r>
              <a:rPr lang="ar-SA" sz="3400" b="1" dirty="0" err="1"/>
              <a:t>إ</a:t>
            </a:r>
            <a:r>
              <a:rPr lang="en-US" sz="3400" b="1" dirty="0" err="1"/>
              <a:t>دوارد</a:t>
            </a:r>
            <a:r>
              <a:rPr lang="en-US" sz="3400" b="1" dirty="0"/>
              <a:t> </a:t>
            </a:r>
            <a:r>
              <a:rPr lang="en-US" sz="3400" b="1" dirty="0" err="1"/>
              <a:t>ثورندايك</a:t>
            </a:r>
            <a:r>
              <a:rPr lang="ar-SA" sz="3400" b="1" dirty="0"/>
              <a:t>)</a:t>
            </a:r>
            <a:br>
              <a:rPr lang="ar-SA" sz="3400" b="1" dirty="0"/>
            </a:br>
            <a:r>
              <a:rPr lang="en-US" sz="3400" b="1" dirty="0"/>
              <a:t> (1874-1949)</a:t>
            </a:r>
            <a:endParaRPr lang="en-US" sz="3400" dirty="0"/>
          </a:p>
        </p:txBody>
      </p:sp>
      <p:pic>
        <p:nvPicPr>
          <p:cNvPr id="6" name="Content Placeholder 5" descr="A picture containing indoor, bed, floor, furniture&#10;&#10;Description automatically generated">
            <a:extLst>
              <a:ext uri="{FF2B5EF4-FFF2-40B4-BE49-F238E27FC236}">
                <a16:creationId xmlns:a16="http://schemas.microsoft.com/office/drawing/2014/main" id="{87C46863-1705-BE4C-A698-C2DFA10180D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1119" r="2" b="3582"/>
          <a:stretch/>
        </p:blipFill>
        <p:spPr>
          <a:xfrm>
            <a:off x="677334" y="468621"/>
            <a:ext cx="8274669" cy="3635025"/>
          </a:xfrm>
          <a:custGeom>
            <a:avLst/>
            <a:gdLst/>
            <a:ahLst/>
            <a:cxnLst/>
            <a:rect l="l" t="t" r="r" b="b"/>
            <a:pathLst>
              <a:path w="8274669" h="3635025">
                <a:moveTo>
                  <a:pt x="540554" y="0"/>
                </a:moveTo>
                <a:lnTo>
                  <a:pt x="8274669" y="0"/>
                </a:lnTo>
                <a:lnTo>
                  <a:pt x="8274669" y="3635025"/>
                </a:lnTo>
                <a:lnTo>
                  <a:pt x="0" y="3635025"/>
                </a:lnTo>
                <a:close/>
              </a:path>
            </a:pathLst>
          </a:custGeom>
        </p:spPr>
      </p:pic>
    </p:spTree>
    <p:extLst>
      <p:ext uri="{BB962C8B-B14F-4D97-AF65-F5344CB8AC3E}">
        <p14:creationId xmlns:p14="http://schemas.microsoft.com/office/powerpoint/2010/main" val="2764071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52144-5490-4A79-AF02-2CF758E18C85}"/>
              </a:ext>
            </a:extLst>
          </p:cNvPr>
          <p:cNvSpPr>
            <a:spLocks noGrp="1"/>
          </p:cNvSpPr>
          <p:nvPr>
            <p:ph type="title"/>
          </p:nvPr>
        </p:nvSpPr>
        <p:spPr/>
        <p:txBody>
          <a:bodyPr>
            <a:normAutofit fontScale="90000"/>
          </a:bodyPr>
          <a:lstStyle/>
          <a:p>
            <a:pPr algn="r" rtl="1"/>
            <a:r>
              <a:rPr lang="ar-IQ" b="1" dirty="0"/>
              <a:t>نظرية المحاولة والخطأ </a:t>
            </a:r>
            <a:r>
              <a:rPr lang="en-GB" dirty="0"/>
              <a:t> </a:t>
            </a:r>
            <a:r>
              <a:rPr lang="ar-IQ" b="1" dirty="0"/>
              <a:t>لأدوارد ثورندايك (1874-1949)</a:t>
            </a:r>
            <a:br>
              <a:rPr lang="en-GB" dirty="0"/>
            </a:br>
            <a:endParaRPr lang="en-GB" dirty="0"/>
          </a:p>
        </p:txBody>
      </p:sp>
      <p:sp>
        <p:nvSpPr>
          <p:cNvPr id="5" name="Content Placeholder 4">
            <a:extLst>
              <a:ext uri="{FF2B5EF4-FFF2-40B4-BE49-F238E27FC236}">
                <a16:creationId xmlns:a16="http://schemas.microsoft.com/office/drawing/2014/main" id="{571B1316-5680-C242-974A-95850137CEE5}"/>
              </a:ext>
            </a:extLst>
          </p:cNvPr>
          <p:cNvSpPr>
            <a:spLocks noGrp="1"/>
          </p:cNvSpPr>
          <p:nvPr>
            <p:ph idx="1"/>
          </p:nvPr>
        </p:nvSpPr>
        <p:spPr>
          <a:xfrm>
            <a:off x="677334" y="2160589"/>
            <a:ext cx="9415356" cy="3880773"/>
          </a:xfrm>
        </p:spPr>
        <p:txBody>
          <a:bodyPr>
            <a:normAutofit fontScale="92500" lnSpcReduction="20000"/>
          </a:bodyPr>
          <a:lstStyle/>
          <a:p>
            <a:pPr algn="r" rtl="1"/>
            <a:r>
              <a:rPr lang="en-GB" sz="2800" dirty="0"/>
              <a:t> </a:t>
            </a:r>
            <a:r>
              <a:rPr lang="ar-SA" sz="2800" dirty="0"/>
              <a:t>كان ثورندايك من أوائل علماء النفس الذين حاولوا </a:t>
            </a:r>
            <a:r>
              <a:rPr lang="ar-SA" sz="2800" dirty="0" err="1"/>
              <a:t>تفسيرالتعلم</a:t>
            </a:r>
            <a:r>
              <a:rPr lang="ar-SA" sz="2800" dirty="0"/>
              <a:t> بحدوث ارتباطات بين المثيرات والاستجابات</a:t>
            </a:r>
            <a:r>
              <a:rPr lang="en-GB" sz="2800" dirty="0"/>
              <a:t>.</a:t>
            </a:r>
          </a:p>
          <a:p>
            <a:pPr algn="r" rtl="1"/>
            <a:r>
              <a:rPr lang="ar-SA" sz="2800" dirty="0"/>
              <a:t> ويرى أن أكثر التعلم تميزا عند الإنسان والحيوان على حد السواء هو التعلم بالمحاولة والخطأ</a:t>
            </a:r>
            <a:r>
              <a:rPr lang="en-GB" sz="2800" dirty="0"/>
              <a:t>.</a:t>
            </a:r>
            <a:endParaRPr lang="ar-SA" sz="2800" dirty="0"/>
          </a:p>
          <a:p>
            <a:pPr algn="just" rtl="1">
              <a:spcAft>
                <a:spcPts val="1500"/>
              </a:spcAft>
            </a:pPr>
            <a:r>
              <a:rPr lang="ar-SA" sz="1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يرى بأن التعلم هو تغير آلي في السلوك يتجه تدريجيا إلى الابتعاد عن المحاولات الخاطئة وتكرار المحاولات الناجحة التي تؤدي إلى إزالة حالة التوتر والوصول إلى حالة الإشباع. </a:t>
            </a:r>
          </a:p>
          <a:p>
            <a:pPr algn="just" rtl="1">
              <a:spcAft>
                <a:spcPts val="1500"/>
              </a:spcAft>
            </a:pPr>
            <a:r>
              <a:rPr lang="ar-SA" sz="2800" dirty="0">
                <a:solidFill>
                  <a:srgbClr val="000000"/>
                </a:solidFill>
                <a:effectLst/>
                <a:latin typeface="Times New Roman" panose="02020603050405020304" pitchFamily="18" charset="0"/>
                <a:ea typeface="Times New Roman" panose="02020603050405020304" pitchFamily="18" charset="0"/>
              </a:rPr>
              <a:t>فالتعلم عند ثورندايك هو "تغير في الأداء أو تعديل في السلوك ناتج عن الخبرة</a:t>
            </a:r>
            <a:r>
              <a:rPr lang="en-GB" sz="2800" dirty="0">
                <a:solidFill>
                  <a:srgbClr val="000000"/>
                </a:solidFill>
                <a:effectLst/>
                <a:latin typeface="Times New Roman" panose="02020603050405020304" pitchFamily="18" charset="0"/>
                <a:ea typeface="Times New Roman" panose="02020603050405020304" pitchFamily="18" charset="0"/>
              </a:rPr>
              <a:t>"</a:t>
            </a:r>
            <a:r>
              <a:rPr lang="ar-SA" sz="2800" dirty="0">
                <a:solidFill>
                  <a:srgbClr val="000000"/>
                </a:solidFill>
                <a:effectLst/>
                <a:latin typeface="Times New Roman" panose="02020603050405020304" pitchFamily="18" charset="0"/>
                <a:ea typeface="Times New Roman" panose="02020603050405020304" pitchFamily="18" charset="0"/>
              </a:rPr>
              <a:t>.</a:t>
            </a:r>
            <a:endParaRPr lang="en-GB" sz="2800" dirty="0">
              <a:effectLst/>
              <a:latin typeface="Calibri" panose="020F0502020204030204" pitchFamily="34" charset="0"/>
              <a:ea typeface="Calibri" panose="020F0502020204030204" pitchFamily="34" charset="0"/>
              <a:cs typeface="Arial" panose="020B0604020202020204" pitchFamily="34" charset="0"/>
            </a:endParaRPr>
          </a:p>
          <a:p>
            <a:pPr algn="just" rtl="1">
              <a:spcAft>
                <a:spcPts val="1500"/>
              </a:spcAft>
            </a:pPr>
            <a:endParaRPr lang="en-GB" sz="2800" dirty="0">
              <a:effectLst/>
              <a:latin typeface="Times New Roman" panose="02020603050405020304" pitchFamily="18" charset="0"/>
              <a:ea typeface="Times New Roman" panose="02020603050405020304" pitchFamily="18" charset="0"/>
            </a:endParaRPr>
          </a:p>
          <a:p>
            <a:pPr algn="r" rtl="1"/>
            <a:endParaRPr lang="en-GB" sz="2800" dirty="0"/>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US" sz="2800" dirty="0"/>
          </a:p>
        </p:txBody>
      </p:sp>
    </p:spTree>
    <p:extLst>
      <p:ext uri="{BB962C8B-B14F-4D97-AF65-F5344CB8AC3E}">
        <p14:creationId xmlns:p14="http://schemas.microsoft.com/office/powerpoint/2010/main" val="38640597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B0167-2F48-4577-A478-C0B4D4F17C64}"/>
              </a:ext>
            </a:extLst>
          </p:cNvPr>
          <p:cNvSpPr>
            <a:spLocks noGrp="1"/>
          </p:cNvSpPr>
          <p:nvPr>
            <p:ph type="title"/>
          </p:nvPr>
        </p:nvSpPr>
        <p:spPr/>
        <p:txBody>
          <a:bodyPr/>
          <a:lstStyle/>
          <a:p>
            <a:pPr algn="r" rtl="1"/>
            <a:r>
              <a:rPr lang="ar-IQ" b="1" dirty="0"/>
              <a:t>تجارب ثورندايك: </a:t>
            </a:r>
            <a:br>
              <a:rPr lang="en-GB" dirty="0"/>
            </a:br>
            <a:endParaRPr lang="en-GB" dirty="0"/>
          </a:p>
        </p:txBody>
      </p:sp>
      <p:sp>
        <p:nvSpPr>
          <p:cNvPr id="3" name="Content Placeholder 2">
            <a:extLst>
              <a:ext uri="{FF2B5EF4-FFF2-40B4-BE49-F238E27FC236}">
                <a16:creationId xmlns:a16="http://schemas.microsoft.com/office/drawing/2014/main" id="{78319D96-9AD2-4969-943D-51F1423262E5}"/>
              </a:ext>
            </a:extLst>
          </p:cNvPr>
          <p:cNvSpPr>
            <a:spLocks noGrp="1"/>
          </p:cNvSpPr>
          <p:nvPr>
            <p:ph idx="1"/>
          </p:nvPr>
        </p:nvSpPr>
        <p:spPr>
          <a:xfrm>
            <a:off x="525780" y="1337311"/>
            <a:ext cx="9944100" cy="4704052"/>
          </a:xfrm>
        </p:spPr>
        <p:txBody>
          <a:bodyPr>
            <a:noAutofit/>
          </a:bodyPr>
          <a:lstStyle/>
          <a:p>
            <a:pPr algn="r" rtl="1"/>
            <a:r>
              <a:rPr lang="ar-SA" sz="2800" dirty="0"/>
              <a:t>إحدى ابرز تجاربه كانت على القطة التي توضع في قفص له باب يمكن فتحه إذا سحبت القطة الخيط المدلى داخل القفص. وكانت مهمة القطة الخروج من القفص للحصول على الطعام (المكافأة) الموجود خارج القفص. وقد كرر </a:t>
            </a:r>
            <a:r>
              <a:rPr lang="ar-SA" sz="2800" dirty="0" err="1"/>
              <a:t>ثورندايك</a:t>
            </a:r>
            <a:r>
              <a:rPr lang="ar-SA" sz="2800" dirty="0"/>
              <a:t> هذه التجربة عدة مرات، فوجد أن الوقت الذي تستغرقه القطة يتناقص تدريجيا إلا أن أصبحت تسحب الخيط فور دخولها القفص. وفسر </a:t>
            </a:r>
            <a:r>
              <a:rPr lang="ar-SA" sz="2800" dirty="0" err="1"/>
              <a:t>ثورندايك</a:t>
            </a:r>
            <a:r>
              <a:rPr lang="ar-SA" sz="2800" dirty="0"/>
              <a:t> عملية التعلم كالتالي</a:t>
            </a:r>
            <a:r>
              <a:rPr lang="en-GB" sz="2800" dirty="0"/>
              <a:t>:</a:t>
            </a:r>
          </a:p>
          <a:p>
            <a:pPr algn="r" rtl="1"/>
            <a:r>
              <a:rPr lang="ar-SA" sz="2800" dirty="0"/>
              <a:t>بعد تمكن القطة من فتح الباب كوفئت بطبق سمك فقويت الرابطة بين المثير والاستجابة وأهم مبادئ التعلم التي توصل إليها هي قانون الأثر</a:t>
            </a:r>
            <a:r>
              <a:rPr lang="en-GB" sz="2800" dirty="0"/>
              <a:t>.</a:t>
            </a:r>
          </a:p>
          <a:p>
            <a:pPr algn="r"/>
            <a:endParaRPr lang="en-GB" sz="2800" dirty="0"/>
          </a:p>
        </p:txBody>
      </p:sp>
    </p:spTree>
    <p:extLst>
      <p:ext uri="{BB962C8B-B14F-4D97-AF65-F5344CB8AC3E}">
        <p14:creationId xmlns:p14="http://schemas.microsoft.com/office/powerpoint/2010/main" val="22007219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6512-279E-4E7C-B1CB-E2AA5E7B1BDB}"/>
              </a:ext>
            </a:extLst>
          </p:cNvPr>
          <p:cNvSpPr>
            <a:spLocks noGrp="1"/>
          </p:cNvSpPr>
          <p:nvPr>
            <p:ph type="title"/>
          </p:nvPr>
        </p:nvSpPr>
        <p:spPr/>
        <p:txBody>
          <a:bodyPr>
            <a:normAutofit fontScale="90000"/>
          </a:bodyPr>
          <a:lstStyle/>
          <a:p>
            <a:pPr algn="r" rtl="1"/>
            <a:r>
              <a:rPr lang="ar-SA" b="1" dirty="0"/>
              <a:t>القوانين الرئيسية في نظرية المحاولة والخطأ: </a:t>
            </a:r>
            <a:br>
              <a:rPr lang="en-GB" dirty="0"/>
            </a:br>
            <a:br>
              <a:rPr lang="en-GB" dirty="0"/>
            </a:br>
            <a:endParaRPr lang="en-GB" dirty="0"/>
          </a:p>
        </p:txBody>
      </p:sp>
      <p:sp>
        <p:nvSpPr>
          <p:cNvPr id="3" name="Content Placeholder 2">
            <a:extLst>
              <a:ext uri="{FF2B5EF4-FFF2-40B4-BE49-F238E27FC236}">
                <a16:creationId xmlns:a16="http://schemas.microsoft.com/office/drawing/2014/main" id="{2565131B-55E4-4FB5-AA59-F8271C10ECA3}"/>
              </a:ext>
            </a:extLst>
          </p:cNvPr>
          <p:cNvSpPr>
            <a:spLocks noGrp="1"/>
          </p:cNvSpPr>
          <p:nvPr>
            <p:ph idx="1"/>
          </p:nvPr>
        </p:nvSpPr>
        <p:spPr>
          <a:xfrm>
            <a:off x="334537" y="1750741"/>
            <a:ext cx="10236819" cy="4497659"/>
          </a:xfrm>
        </p:spPr>
        <p:txBody>
          <a:bodyPr>
            <a:noAutofit/>
          </a:bodyPr>
          <a:lstStyle/>
          <a:p>
            <a:pPr algn="r" rtl="1"/>
            <a:r>
              <a:rPr lang="ar-IQ" sz="2800" b="1" dirty="0"/>
              <a:t>اولا: قانون الاثر: </a:t>
            </a:r>
            <a:r>
              <a:rPr lang="en-GB" sz="2800" b="1" dirty="0"/>
              <a:t>Law of Effect: </a:t>
            </a:r>
            <a:endParaRPr lang="en-GB" sz="2800" dirty="0"/>
          </a:p>
          <a:p>
            <a:pPr algn="r" rtl="1"/>
            <a:r>
              <a:rPr lang="ar-IQ" sz="2800" dirty="0"/>
              <a:t>يرى ثورندايك أن النتائج المترتبة على السلوك هي المسؤولة عن تقوية الرابطة بين الوضع المثيري </a:t>
            </a:r>
            <a:r>
              <a:rPr lang="ar-SA" sz="2800" dirty="0"/>
              <a:t>ل</a:t>
            </a:r>
            <a:r>
              <a:rPr lang="ar-IQ" sz="2800" dirty="0"/>
              <a:t>ذلك السلوك، حيث ان الارتباطات التي تتبع بسرور أو متعة تتقوى في حين ان انها تضعف اذا اتبعت بحالة مزعجة أو عدم الرضا. </a:t>
            </a:r>
            <a:endParaRPr lang="en-GB" sz="2800" dirty="0"/>
          </a:p>
          <a:p>
            <a:pPr algn="r" rtl="1"/>
            <a:r>
              <a:rPr lang="ar-SA" sz="2800" b="1" dirty="0"/>
              <a:t>وينظر إلى قانون </a:t>
            </a:r>
            <a:r>
              <a:rPr lang="ar-SA" sz="2800" b="1" dirty="0" err="1"/>
              <a:t>الأثرمن</a:t>
            </a:r>
            <a:r>
              <a:rPr lang="ar-SA" sz="2800" b="1" dirty="0"/>
              <a:t> زاويتين</a:t>
            </a:r>
            <a:r>
              <a:rPr lang="en-GB" sz="2800" b="1" dirty="0"/>
              <a:t>:</a:t>
            </a:r>
            <a:endParaRPr lang="en-GB" sz="2800" dirty="0"/>
          </a:p>
          <a:p>
            <a:pPr algn="r" rtl="1"/>
            <a:r>
              <a:rPr lang="ar-SA" sz="2800" b="1" dirty="0"/>
              <a:t>الأثر الطيب ← يقوي الرابط← احتمال تكرار الفعل  قوي</a:t>
            </a:r>
            <a:endParaRPr lang="en-GB" sz="2800" dirty="0"/>
          </a:p>
          <a:p>
            <a:pPr algn="r" rtl="1"/>
            <a:r>
              <a:rPr lang="ar-SA" sz="2800" b="1" dirty="0"/>
              <a:t>الأثر </a:t>
            </a:r>
            <a:r>
              <a:rPr lang="ar-SA" sz="2800" b="1" dirty="0" err="1"/>
              <a:t>السلبي"الضيق</a:t>
            </a:r>
            <a:r>
              <a:rPr lang="ar-SA" sz="2800" b="1" dirty="0"/>
              <a:t>" ← يضعف الرابط ← احتمالية تكرار الفعل ضعيفة</a:t>
            </a:r>
            <a:endParaRPr lang="en-GB" sz="2800" dirty="0"/>
          </a:p>
        </p:txBody>
      </p:sp>
    </p:spTree>
    <p:extLst>
      <p:ext uri="{BB962C8B-B14F-4D97-AF65-F5344CB8AC3E}">
        <p14:creationId xmlns:p14="http://schemas.microsoft.com/office/powerpoint/2010/main" val="13444792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520EC-F90F-6246-98B1-579FEC8FD0B6}"/>
              </a:ext>
            </a:extLst>
          </p:cNvPr>
          <p:cNvSpPr>
            <a:spLocks noGrp="1"/>
          </p:cNvSpPr>
          <p:nvPr>
            <p:ph type="title"/>
          </p:nvPr>
        </p:nvSpPr>
        <p:spPr/>
        <p:txBody>
          <a:bodyPr>
            <a:normAutofit fontScale="90000"/>
          </a:bodyPr>
          <a:lstStyle/>
          <a:p>
            <a:pPr rtl="1"/>
            <a:r>
              <a:rPr lang="ar-IQ" b="1" dirty="0"/>
              <a:t>ثانيا: قانون الاستعداد: </a:t>
            </a:r>
            <a:r>
              <a:rPr lang="en-GB" b="1" dirty="0"/>
              <a:t>Law of Readiness</a:t>
            </a:r>
            <a:br>
              <a:rPr lang="en-GB" dirty="0"/>
            </a:br>
            <a:endParaRPr lang="en-US" dirty="0"/>
          </a:p>
        </p:txBody>
      </p:sp>
      <p:sp>
        <p:nvSpPr>
          <p:cNvPr id="3" name="Content Placeholder 2">
            <a:extLst>
              <a:ext uri="{FF2B5EF4-FFF2-40B4-BE49-F238E27FC236}">
                <a16:creationId xmlns:a16="http://schemas.microsoft.com/office/drawing/2014/main" id="{C6AF564D-11D1-234E-B882-FD2127A31A9A}"/>
              </a:ext>
            </a:extLst>
          </p:cNvPr>
          <p:cNvSpPr>
            <a:spLocks noGrp="1"/>
          </p:cNvSpPr>
          <p:nvPr>
            <p:ph idx="1"/>
          </p:nvPr>
        </p:nvSpPr>
        <p:spPr/>
        <p:txBody>
          <a:bodyPr>
            <a:normAutofit/>
          </a:bodyPr>
          <a:lstStyle/>
          <a:p>
            <a:pPr algn="r" rtl="1"/>
            <a:r>
              <a:rPr lang="ar-IQ" dirty="0"/>
              <a:t>يشير مفهوم الاستعداد عند ثورندايك الى الحالة المزاجية التي يكون عليها الفرد عند مواجهة الوضع المثيري، فقد أستخدم ثورندايك حالة الوصلات العصبية للدلالة على هذه الحالة.</a:t>
            </a:r>
            <a:endParaRPr lang="en-GB" dirty="0"/>
          </a:p>
          <a:p>
            <a:pPr algn="r" rtl="1"/>
            <a:r>
              <a:rPr lang="ar-IQ" b="1" dirty="0"/>
              <a:t>ويرى ان هناك ثلاثة أوضاع لقانون ألاستعداد تتمثل في: </a:t>
            </a:r>
            <a:endParaRPr lang="en-GB" dirty="0"/>
          </a:p>
          <a:p>
            <a:pPr lvl="0" algn="r" rtl="1"/>
            <a:r>
              <a:rPr lang="ar-IQ" dirty="0"/>
              <a:t>اذا كانت الوحدة العصبية لدى الفرد على أستعداد لأداء سلوك ووجد ما يتيح او يسهل ظهوره، فأن ذلك يؤدي الى الشعور بالارتياح او الرضى. </a:t>
            </a:r>
            <a:endParaRPr lang="en-GB" dirty="0"/>
          </a:p>
          <a:p>
            <a:pPr lvl="0" algn="r" rtl="1"/>
            <a:r>
              <a:rPr lang="ar-IQ" dirty="0"/>
              <a:t>اذا كانت الوحدة العصبية لدى الفرد على أستعداد لأداء سلوك ووجد ما يعيقه، فأن ذلك يؤدي الى الاحباط وعدم الرضى أو الارتياح. </a:t>
            </a:r>
            <a:endParaRPr lang="en-GB" dirty="0"/>
          </a:p>
          <a:p>
            <a:pPr lvl="0" algn="r" rtl="1"/>
            <a:r>
              <a:rPr lang="ar-IQ" dirty="0"/>
              <a:t>اذا لم تكن الوحدة العصبية لدى الفرد مستعدة لأداء سلوك ما وأجبر على أدائه، فأن ذلك يؤدي الى الشعور بالضيق وعدم الارتياح. </a:t>
            </a:r>
            <a:endParaRPr lang="en-GB" dirty="0"/>
          </a:p>
          <a:p>
            <a:pPr algn="r" rtl="1"/>
            <a:r>
              <a:rPr lang="en-GB" dirty="0"/>
              <a:t> </a:t>
            </a: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US" dirty="0"/>
          </a:p>
        </p:txBody>
      </p:sp>
    </p:spTree>
    <p:extLst>
      <p:ext uri="{BB962C8B-B14F-4D97-AF65-F5344CB8AC3E}">
        <p14:creationId xmlns:p14="http://schemas.microsoft.com/office/powerpoint/2010/main" val="127031222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0FF9-4560-4AA8-BE66-A40988838AD1}"/>
              </a:ext>
            </a:extLst>
          </p:cNvPr>
          <p:cNvSpPr>
            <a:spLocks noGrp="1"/>
          </p:cNvSpPr>
          <p:nvPr>
            <p:ph type="title"/>
          </p:nvPr>
        </p:nvSpPr>
        <p:spPr/>
        <p:txBody>
          <a:bodyPr>
            <a:normAutofit/>
          </a:bodyPr>
          <a:lstStyle/>
          <a:p>
            <a:pPr rtl="1"/>
            <a:r>
              <a:rPr lang="ar-IQ" b="1" dirty="0"/>
              <a:t>ثالثا: قانون التدريب: </a:t>
            </a:r>
            <a:r>
              <a:rPr lang="en-GB" b="1" dirty="0"/>
              <a:t>Law of Exercise</a:t>
            </a:r>
            <a:endParaRPr lang="en-GB" dirty="0"/>
          </a:p>
        </p:txBody>
      </p:sp>
      <p:sp>
        <p:nvSpPr>
          <p:cNvPr id="3" name="Content Placeholder 2">
            <a:extLst>
              <a:ext uri="{FF2B5EF4-FFF2-40B4-BE49-F238E27FC236}">
                <a16:creationId xmlns:a16="http://schemas.microsoft.com/office/drawing/2014/main" id="{472A1166-58CF-4236-AA61-13F9DF57D0B7}"/>
              </a:ext>
            </a:extLst>
          </p:cNvPr>
          <p:cNvSpPr>
            <a:spLocks noGrp="1"/>
          </p:cNvSpPr>
          <p:nvPr>
            <p:ph idx="1"/>
          </p:nvPr>
        </p:nvSpPr>
        <p:spPr>
          <a:xfrm>
            <a:off x="156117" y="1748791"/>
            <a:ext cx="10645233" cy="4652010"/>
          </a:xfrm>
        </p:spPr>
        <p:txBody>
          <a:bodyPr>
            <a:noAutofit/>
          </a:bodyPr>
          <a:lstStyle/>
          <a:p>
            <a:pPr algn="r" rtl="1"/>
            <a:r>
              <a:rPr lang="ar-IQ" sz="2800" dirty="0"/>
              <a:t>يأخذ هذا القانون مظهرين يتمثلان في:</a:t>
            </a:r>
            <a:endParaRPr lang="en-GB" sz="2800" dirty="0"/>
          </a:p>
          <a:p>
            <a:pPr lvl="0" algn="r" rtl="1"/>
            <a:r>
              <a:rPr lang="ar-IQ" sz="2800" b="1" dirty="0"/>
              <a:t>قانون الاستعمال: </a:t>
            </a:r>
            <a:r>
              <a:rPr lang="ar-IQ" sz="2800" dirty="0"/>
              <a:t>تتقوى الارتباطات أو الوصلات العصبية بالاستعمال والممارسة.</a:t>
            </a:r>
            <a:endParaRPr lang="en-GB" sz="2800" dirty="0"/>
          </a:p>
          <a:p>
            <a:pPr lvl="0" algn="r" rtl="1"/>
            <a:r>
              <a:rPr lang="ar-IQ" sz="2800" b="1" dirty="0"/>
              <a:t>قانون الاهمال:</a:t>
            </a:r>
            <a:r>
              <a:rPr lang="ar-IQ" sz="2800" dirty="0"/>
              <a:t> تضعف الارتباطات أو الوصلات العصبية نتيجة عدم الاستخدام والممارسة.</a:t>
            </a:r>
            <a:endParaRPr lang="en-GB" sz="2800" dirty="0"/>
          </a:p>
          <a:p>
            <a:pPr algn="r" rtl="1"/>
            <a:r>
              <a:rPr lang="ar-IQ" sz="2800" dirty="0"/>
              <a:t>لقد عدل ثورندايك في هذا القانون نتيجة لانتقادات، حيث وجد ان التدريب او الممارسة ليس من الضروري ان تؤدي الى تحسين الاداء ما لم يتبع هذا الاداء بتغذية راجعة. ومن هنا أكد ثورندايك على ضرورو وجود تغذية راجعة للسلوك اثناء عملية التدريس أو الممارسة. </a:t>
            </a:r>
            <a:endParaRPr lang="en-GB" sz="2800" dirty="0"/>
          </a:p>
          <a:p>
            <a:pPr algn="r" rtl="1"/>
            <a:r>
              <a:rPr lang="ar-IQ" sz="2800" dirty="0"/>
              <a:t> </a:t>
            </a:r>
            <a:endParaRPr lang="en-GB" sz="2800" dirty="0"/>
          </a:p>
          <a:p>
            <a:pPr marL="0" indent="0" algn="r" defTabSz="457200" rtl="1" eaLnBrk="1" latinLnBrk="0" hangingPunct="1">
              <a:spcBef>
                <a:spcPts val="1000"/>
              </a:spcBef>
              <a:spcAft>
                <a:spcPts val="0"/>
              </a:spcAft>
              <a:buClr>
                <a:schemeClr val="accent1"/>
              </a:buClr>
              <a:buSzPct val="80000"/>
              <a:buFont typeface="Wingdings 3" charset="2"/>
              <a:buNone/>
            </a:pPr>
            <a:endParaRPr lang="en-GB" sz="2800" dirty="0"/>
          </a:p>
        </p:txBody>
      </p:sp>
    </p:spTree>
    <p:extLst>
      <p:ext uri="{BB962C8B-B14F-4D97-AF65-F5344CB8AC3E}">
        <p14:creationId xmlns:p14="http://schemas.microsoft.com/office/powerpoint/2010/main" val="11742873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0D090-1E32-4943-8AEA-5AEB043F07EC}"/>
              </a:ext>
            </a:extLst>
          </p:cNvPr>
          <p:cNvSpPr>
            <a:spLocks noGrp="1"/>
          </p:cNvSpPr>
          <p:nvPr>
            <p:ph type="title"/>
          </p:nvPr>
        </p:nvSpPr>
        <p:spPr/>
        <p:txBody>
          <a:bodyPr>
            <a:normAutofit fontScale="90000"/>
          </a:bodyPr>
          <a:lstStyle/>
          <a:p>
            <a:pPr algn="r" rtl="1"/>
            <a:r>
              <a:rPr lang="ar-IQ" b="1" dirty="0"/>
              <a:t>* القوانين الثانوية في نظرية المحاولة والخطأ: </a:t>
            </a:r>
            <a:br>
              <a:rPr lang="en-GB" dirty="0"/>
            </a:br>
            <a:endParaRPr lang="en-GB" dirty="0"/>
          </a:p>
        </p:txBody>
      </p:sp>
      <p:sp>
        <p:nvSpPr>
          <p:cNvPr id="3" name="Content Placeholder 2">
            <a:extLst>
              <a:ext uri="{FF2B5EF4-FFF2-40B4-BE49-F238E27FC236}">
                <a16:creationId xmlns:a16="http://schemas.microsoft.com/office/drawing/2014/main" id="{085CB52E-BE0D-4D5D-89A4-764D7DEEEC35}"/>
              </a:ext>
            </a:extLst>
          </p:cNvPr>
          <p:cNvSpPr>
            <a:spLocks noGrp="1"/>
          </p:cNvSpPr>
          <p:nvPr>
            <p:ph idx="1"/>
          </p:nvPr>
        </p:nvSpPr>
        <p:spPr>
          <a:xfrm>
            <a:off x="579863" y="2160589"/>
            <a:ext cx="9329947" cy="3880773"/>
          </a:xfrm>
        </p:spPr>
        <p:txBody>
          <a:bodyPr>
            <a:normAutofit/>
          </a:bodyPr>
          <a:lstStyle/>
          <a:p>
            <a:pPr lvl="0" algn="r" rtl="1"/>
            <a:r>
              <a:rPr lang="ar-IQ" sz="2800" b="1" dirty="0"/>
              <a:t>قانون تنوع الاستجابة </a:t>
            </a:r>
            <a:r>
              <a:rPr lang="en-GB" sz="2800" b="1" dirty="0"/>
              <a:t>Response Variation</a:t>
            </a:r>
            <a:r>
              <a:rPr lang="ar-IQ" sz="2800" b="1" dirty="0"/>
              <a:t>:</a:t>
            </a:r>
            <a:r>
              <a:rPr lang="ar-IQ" sz="2800" dirty="0"/>
              <a:t> يمثل قدرة المتعلم على استخدام استجابات متنوعة لمواجهة الوضع المثيري من اجل الحصول على الرضا والارتياح.</a:t>
            </a:r>
            <a:endParaRPr lang="en-GB" sz="2800" dirty="0"/>
          </a:p>
          <a:p>
            <a:pPr lvl="0" algn="r" rtl="1"/>
            <a:r>
              <a:rPr lang="ar-IQ" sz="2800" b="1" dirty="0"/>
              <a:t>قانون الاتجاه</a:t>
            </a:r>
            <a:r>
              <a:rPr lang="en-GB" sz="2800" b="1" dirty="0"/>
              <a:t>Law of Attitude </a:t>
            </a:r>
            <a:r>
              <a:rPr lang="ar-IQ" sz="2800" b="1" dirty="0"/>
              <a:t>:</a:t>
            </a:r>
            <a:r>
              <a:rPr lang="ar-IQ" sz="2800" dirty="0"/>
              <a:t> يشير هذا القانون الى تأثر السلوك بنوع الاتجاه الذي يظهره الفرد حيال الوضع المثيري. حيث ان وجود اتجاه ايجابي لدى الفرد نحو مثير معين يسهل ظهور السلوك حيال ذلك المثير. </a:t>
            </a:r>
            <a:endParaRPr lang="en-GB" sz="2800" dirty="0"/>
          </a:p>
          <a:p>
            <a:pPr marL="0" indent="0" algn="r" rtl="1">
              <a:buNone/>
            </a:pPr>
            <a:r>
              <a:rPr lang="ar-IQ" sz="2800" b="1" dirty="0"/>
              <a:t> </a:t>
            </a:r>
            <a:endParaRPr lang="en-GB" sz="2800" dirty="0"/>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GB" sz="2800" dirty="0"/>
          </a:p>
        </p:txBody>
      </p:sp>
    </p:spTree>
    <p:extLst>
      <p:ext uri="{BB962C8B-B14F-4D97-AF65-F5344CB8AC3E}">
        <p14:creationId xmlns:p14="http://schemas.microsoft.com/office/powerpoint/2010/main" val="23700461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D4A-8C5C-4712-A32C-C19720FA9928}"/>
              </a:ext>
            </a:extLst>
          </p:cNvPr>
          <p:cNvSpPr>
            <a:spLocks noGrp="1"/>
          </p:cNvSpPr>
          <p:nvPr>
            <p:ph type="title"/>
          </p:nvPr>
        </p:nvSpPr>
        <p:spPr>
          <a:xfrm>
            <a:off x="320040" y="609600"/>
            <a:ext cx="9944100" cy="2533650"/>
          </a:xfrm>
        </p:spPr>
        <p:txBody>
          <a:bodyPr>
            <a:noAutofit/>
          </a:bodyPr>
          <a:lstStyle/>
          <a:p>
            <a:pPr marL="457200" indent="-457200" algn="r" rtl="1">
              <a:buFont typeface="Wingdings" pitchFamily="2" charset="2"/>
              <a:buChar char="§"/>
            </a:pPr>
            <a:r>
              <a:rPr lang="ar-IQ" sz="2800" b="1" dirty="0">
                <a:solidFill>
                  <a:schemeClr val="tx1"/>
                </a:solidFill>
              </a:rPr>
              <a:t>قانون قوة العناصر</a:t>
            </a:r>
            <a:r>
              <a:rPr lang="en-GB" sz="2800" b="1" dirty="0">
                <a:solidFill>
                  <a:schemeClr val="tx1"/>
                </a:solidFill>
              </a:rPr>
              <a:t>Law of </a:t>
            </a:r>
            <a:r>
              <a:rPr lang="en-GB" sz="2800" b="1" dirty="0" err="1">
                <a:solidFill>
                  <a:schemeClr val="tx1"/>
                </a:solidFill>
              </a:rPr>
              <a:t>Prepotency</a:t>
            </a:r>
            <a:r>
              <a:rPr lang="en-GB" sz="2800" b="1" dirty="0">
                <a:solidFill>
                  <a:schemeClr val="tx1"/>
                </a:solidFill>
              </a:rPr>
              <a:t> of Element </a:t>
            </a:r>
            <a:r>
              <a:rPr lang="ar-IQ" sz="2800" b="1" dirty="0">
                <a:solidFill>
                  <a:schemeClr val="tx1"/>
                </a:solidFill>
              </a:rPr>
              <a:t>:</a:t>
            </a:r>
            <a:r>
              <a:rPr lang="ar-IQ" sz="2800" dirty="0">
                <a:solidFill>
                  <a:schemeClr val="tx1"/>
                </a:solidFill>
              </a:rPr>
              <a:t> يشير الى الاستجابة الانتقائية التي تؤديها الفرد الى العنصر الاقوى في الوضع المثيري. حيث يختار الفرد عادة العنصر الاقوى في الموقف المثيري كي يتسجيب له.  </a:t>
            </a:r>
            <a:br>
              <a:rPr lang="en-GB" sz="2800" dirty="0">
                <a:solidFill>
                  <a:schemeClr val="tx1"/>
                </a:solidFill>
              </a:rPr>
            </a:br>
            <a:endParaRPr lang="en-GB" sz="2800" dirty="0">
              <a:solidFill>
                <a:schemeClr val="tx1"/>
              </a:solidFill>
            </a:endParaRPr>
          </a:p>
        </p:txBody>
      </p:sp>
    </p:spTree>
    <p:extLst>
      <p:ext uri="{BB962C8B-B14F-4D97-AF65-F5344CB8AC3E}">
        <p14:creationId xmlns:p14="http://schemas.microsoft.com/office/powerpoint/2010/main" val="7081296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2155</TotalTime>
  <Words>878</Words>
  <Application>Microsoft Macintosh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Times New Roman</vt:lpstr>
      <vt:lpstr>Trebuchet MS</vt:lpstr>
      <vt:lpstr>Wingdings</vt:lpstr>
      <vt:lpstr>Wingdings 3</vt:lpstr>
      <vt:lpstr>Facet</vt:lpstr>
      <vt:lpstr>PowerPoint Presentation</vt:lpstr>
      <vt:lpstr>نظرية المحاولة والخطأ (إدوارد ثورندايك)  (1874-1949)</vt:lpstr>
      <vt:lpstr>نظرية المحاولة والخطأ  لأدوارد ثورندايك (1874-1949) </vt:lpstr>
      <vt:lpstr>تجارب ثورندايك:  </vt:lpstr>
      <vt:lpstr>القوانين الرئيسية في نظرية المحاولة والخطأ:   </vt:lpstr>
      <vt:lpstr>ثانيا: قانون الاستعداد: Law of Readiness </vt:lpstr>
      <vt:lpstr>ثالثا: قانون التدريب: Law of Exercise</vt:lpstr>
      <vt:lpstr>* القوانين الثانوية في نظرية المحاولة والخطأ:  </vt:lpstr>
      <vt:lpstr>قانون قوة العناصرLaw of Prepotency of Element : يشير الى الاستجابة الانتقائية التي تؤديها الفرد الى العنصر الاقوى في الوضع المثيري. حيث يختار الفرد عادة العنصر الاقوى في الموقف المثيري كي يتسجيب له.   </vt:lpstr>
      <vt:lpstr>PowerPoint Presentation</vt:lpstr>
      <vt:lpstr>التطبيقات التربوية لنظرية ثورندايك:  </vt:lpstr>
      <vt:lpstr>إهمال العمل أو النشاط يُضعِف قدرة الإنسان على استعادته، والقيام به، وقد يصل الأمر به إلى النسيان، قانون الاستخدام مهم جدًّا، استخدام العمل واستخدام التعلم، ومثال ذلك: أن قراءة التلميذ لقصيدة من الشعر، تجعل قراءته الثانية لها أسهل، وأسلم من الأخطاء، وأنه بتكرار قراءتها يحفظها عن ظهر قلب، ويسهل عليه استظهارها.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Hawzheen Azeez</dc:creator>
  <cp:lastModifiedBy>Osman, Karwan</cp:lastModifiedBy>
  <cp:revision>25</cp:revision>
  <dcterms:created xsi:type="dcterms:W3CDTF">2019-11-24T06:52:39Z</dcterms:created>
  <dcterms:modified xsi:type="dcterms:W3CDTF">2022-10-31T08:30:17Z</dcterms:modified>
</cp:coreProperties>
</file>