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7" r:id="rId2"/>
    <p:sldId id="258" r:id="rId3"/>
    <p:sldId id="259" r:id="rId4"/>
    <p:sldId id="260" r:id="rId5"/>
    <p:sldId id="261" r:id="rId6"/>
    <p:sldId id="262" r:id="rId7"/>
    <p:sldId id="263" r:id="rId8"/>
    <p:sldId id="264" r:id="rId9"/>
    <p:sldId id="265" r:id="rId10"/>
    <p:sldId id="268" r:id="rId11"/>
    <p:sldId id="266" r:id="rId12"/>
    <p:sldId id="267"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4640"/>
  </p:normalViewPr>
  <p:slideViewPr>
    <p:cSldViewPr snapToGrid="0" snapToObjects="1">
      <p:cViewPr varScale="1">
        <p:scale>
          <a:sx n="107" d="100"/>
          <a:sy n="107" d="100"/>
        </p:scale>
        <p:origin x="736" y="1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C8B0AA-8AB2-494F-B30D-BEFE4E0F4DDC}"/>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a:p>
        </p:txBody>
      </p:sp>
      <p:sp>
        <p:nvSpPr>
          <p:cNvPr id="3" name="Subtitle 2">
            <a:extLst>
              <a:ext uri="{FF2B5EF4-FFF2-40B4-BE49-F238E27FC236}">
                <a16:creationId xmlns:a16="http://schemas.microsoft.com/office/drawing/2014/main" id="{FC38BCEA-11F9-0D4F-B2D2-D2AE62D03ED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4" name="Date Placeholder 3">
            <a:extLst>
              <a:ext uri="{FF2B5EF4-FFF2-40B4-BE49-F238E27FC236}">
                <a16:creationId xmlns:a16="http://schemas.microsoft.com/office/drawing/2014/main" id="{302B64D3-4544-9346-BABA-1FAA0EEAC265}"/>
              </a:ext>
            </a:extLst>
          </p:cNvPr>
          <p:cNvSpPr>
            <a:spLocks noGrp="1"/>
          </p:cNvSpPr>
          <p:nvPr>
            <p:ph type="dt" sz="half" idx="10"/>
          </p:nvPr>
        </p:nvSpPr>
        <p:spPr/>
        <p:txBody>
          <a:bodyPr/>
          <a:lstStyle/>
          <a:p>
            <a:fld id="{4CDA738A-823B-414E-8216-81644F3E696F}" type="datetimeFigureOut">
              <a:rPr lang="en-US" smtClean="0"/>
              <a:t>2/20/23</a:t>
            </a:fld>
            <a:endParaRPr lang="en-US"/>
          </a:p>
        </p:txBody>
      </p:sp>
      <p:sp>
        <p:nvSpPr>
          <p:cNvPr id="5" name="Footer Placeholder 4">
            <a:extLst>
              <a:ext uri="{FF2B5EF4-FFF2-40B4-BE49-F238E27FC236}">
                <a16:creationId xmlns:a16="http://schemas.microsoft.com/office/drawing/2014/main" id="{C9510A3F-05F8-5340-B268-5301048E1E6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E6C4F06-D9DE-E545-9130-D80E433C2903}"/>
              </a:ext>
            </a:extLst>
          </p:cNvPr>
          <p:cNvSpPr>
            <a:spLocks noGrp="1"/>
          </p:cNvSpPr>
          <p:nvPr>
            <p:ph type="sldNum" sz="quarter" idx="12"/>
          </p:nvPr>
        </p:nvSpPr>
        <p:spPr/>
        <p:txBody>
          <a:bodyPr/>
          <a:lstStyle/>
          <a:p>
            <a:fld id="{1B12AD74-2647-3041-B9B1-F2B0ADF9488B}" type="slidenum">
              <a:rPr lang="en-US" smtClean="0"/>
              <a:t>‹#›</a:t>
            </a:fld>
            <a:endParaRPr lang="en-US"/>
          </a:p>
        </p:txBody>
      </p:sp>
    </p:spTree>
    <p:extLst>
      <p:ext uri="{BB962C8B-B14F-4D97-AF65-F5344CB8AC3E}">
        <p14:creationId xmlns:p14="http://schemas.microsoft.com/office/powerpoint/2010/main" val="224622398"/>
      </p:ext>
    </p:extLst>
  </p:cSld>
  <p:clrMapOvr>
    <a:masterClrMapping/>
  </p:clrMapOvr>
  <p:transition spd="slow">
    <p:push dir="u"/>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73512B-C7F7-E44D-851D-EDA8A6E5743D}"/>
              </a:ext>
            </a:extLst>
          </p:cNvPr>
          <p:cNvSpPr>
            <a:spLocks noGrp="1"/>
          </p:cNvSpPr>
          <p:nvPr>
            <p:ph type="title"/>
          </p:nvPr>
        </p:nvSpPr>
        <p:spPr/>
        <p:txBody>
          <a:bodyPr/>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52BCB40A-E873-3548-8B29-AA84CC1A4B71}"/>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D995548C-D4F6-3E46-BCE0-E508CCBB671A}"/>
              </a:ext>
            </a:extLst>
          </p:cNvPr>
          <p:cNvSpPr>
            <a:spLocks noGrp="1"/>
          </p:cNvSpPr>
          <p:nvPr>
            <p:ph type="dt" sz="half" idx="10"/>
          </p:nvPr>
        </p:nvSpPr>
        <p:spPr/>
        <p:txBody>
          <a:bodyPr/>
          <a:lstStyle/>
          <a:p>
            <a:fld id="{4CDA738A-823B-414E-8216-81644F3E696F}" type="datetimeFigureOut">
              <a:rPr lang="en-US" smtClean="0"/>
              <a:t>2/20/23</a:t>
            </a:fld>
            <a:endParaRPr lang="en-US"/>
          </a:p>
        </p:txBody>
      </p:sp>
      <p:sp>
        <p:nvSpPr>
          <p:cNvPr id="5" name="Footer Placeholder 4">
            <a:extLst>
              <a:ext uri="{FF2B5EF4-FFF2-40B4-BE49-F238E27FC236}">
                <a16:creationId xmlns:a16="http://schemas.microsoft.com/office/drawing/2014/main" id="{88AAC362-E6EA-8848-8AE9-A569A98C79F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DDA7D66-F99B-E946-851B-B26593175716}"/>
              </a:ext>
            </a:extLst>
          </p:cNvPr>
          <p:cNvSpPr>
            <a:spLocks noGrp="1"/>
          </p:cNvSpPr>
          <p:nvPr>
            <p:ph type="sldNum" sz="quarter" idx="12"/>
          </p:nvPr>
        </p:nvSpPr>
        <p:spPr/>
        <p:txBody>
          <a:bodyPr/>
          <a:lstStyle/>
          <a:p>
            <a:fld id="{1B12AD74-2647-3041-B9B1-F2B0ADF9488B}" type="slidenum">
              <a:rPr lang="en-US" smtClean="0"/>
              <a:t>‹#›</a:t>
            </a:fld>
            <a:endParaRPr lang="en-US"/>
          </a:p>
        </p:txBody>
      </p:sp>
    </p:spTree>
    <p:extLst>
      <p:ext uri="{BB962C8B-B14F-4D97-AF65-F5344CB8AC3E}">
        <p14:creationId xmlns:p14="http://schemas.microsoft.com/office/powerpoint/2010/main" val="4116474666"/>
      </p:ext>
    </p:extLst>
  </p:cSld>
  <p:clrMapOvr>
    <a:masterClrMapping/>
  </p:clrMapOvr>
  <p:transition spd="slow">
    <p:push dir="u"/>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DDF8F41-9487-2E49-A3AB-6FAF157FF1F3}"/>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3AE2189D-0A06-B445-B4F1-F119DF780FD0}"/>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68C5F116-B3E0-A840-9C65-9DED713AA3B4}"/>
              </a:ext>
            </a:extLst>
          </p:cNvPr>
          <p:cNvSpPr>
            <a:spLocks noGrp="1"/>
          </p:cNvSpPr>
          <p:nvPr>
            <p:ph type="dt" sz="half" idx="10"/>
          </p:nvPr>
        </p:nvSpPr>
        <p:spPr/>
        <p:txBody>
          <a:bodyPr/>
          <a:lstStyle/>
          <a:p>
            <a:fld id="{4CDA738A-823B-414E-8216-81644F3E696F}" type="datetimeFigureOut">
              <a:rPr lang="en-US" smtClean="0"/>
              <a:t>2/20/23</a:t>
            </a:fld>
            <a:endParaRPr lang="en-US"/>
          </a:p>
        </p:txBody>
      </p:sp>
      <p:sp>
        <p:nvSpPr>
          <p:cNvPr id="5" name="Footer Placeholder 4">
            <a:extLst>
              <a:ext uri="{FF2B5EF4-FFF2-40B4-BE49-F238E27FC236}">
                <a16:creationId xmlns:a16="http://schemas.microsoft.com/office/drawing/2014/main" id="{DFA2E5E6-BD16-8C43-A754-ECB31ED59B0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607DA37-2C33-1D41-956D-F06D0086A517}"/>
              </a:ext>
            </a:extLst>
          </p:cNvPr>
          <p:cNvSpPr>
            <a:spLocks noGrp="1"/>
          </p:cNvSpPr>
          <p:nvPr>
            <p:ph type="sldNum" sz="quarter" idx="12"/>
          </p:nvPr>
        </p:nvSpPr>
        <p:spPr/>
        <p:txBody>
          <a:bodyPr/>
          <a:lstStyle/>
          <a:p>
            <a:fld id="{1B12AD74-2647-3041-B9B1-F2B0ADF9488B}" type="slidenum">
              <a:rPr lang="en-US" smtClean="0"/>
              <a:t>‹#›</a:t>
            </a:fld>
            <a:endParaRPr lang="en-US"/>
          </a:p>
        </p:txBody>
      </p:sp>
    </p:spTree>
    <p:extLst>
      <p:ext uri="{BB962C8B-B14F-4D97-AF65-F5344CB8AC3E}">
        <p14:creationId xmlns:p14="http://schemas.microsoft.com/office/powerpoint/2010/main" val="3959478354"/>
      </p:ext>
    </p:extLst>
  </p:cSld>
  <p:clrMapOvr>
    <a:masterClrMapping/>
  </p:clrMapOvr>
  <p:transition spd="slow">
    <p:push dir="u"/>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E6D806-EDEE-1E46-A015-6C43C63B2C03}"/>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93EC317F-8B5E-6743-BA8B-868A32CFBDCF}"/>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4131299F-25E7-F247-AA2B-83825DB1F073}"/>
              </a:ext>
            </a:extLst>
          </p:cNvPr>
          <p:cNvSpPr>
            <a:spLocks noGrp="1"/>
          </p:cNvSpPr>
          <p:nvPr>
            <p:ph type="dt" sz="half" idx="10"/>
          </p:nvPr>
        </p:nvSpPr>
        <p:spPr/>
        <p:txBody>
          <a:bodyPr/>
          <a:lstStyle/>
          <a:p>
            <a:fld id="{4CDA738A-823B-414E-8216-81644F3E696F}" type="datetimeFigureOut">
              <a:rPr lang="en-US" smtClean="0"/>
              <a:t>2/20/23</a:t>
            </a:fld>
            <a:endParaRPr lang="en-US"/>
          </a:p>
        </p:txBody>
      </p:sp>
      <p:sp>
        <p:nvSpPr>
          <p:cNvPr id="5" name="Footer Placeholder 4">
            <a:extLst>
              <a:ext uri="{FF2B5EF4-FFF2-40B4-BE49-F238E27FC236}">
                <a16:creationId xmlns:a16="http://schemas.microsoft.com/office/drawing/2014/main" id="{784A363B-6E47-A142-B536-203B2118245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2AE3C67-1A29-394A-BF6B-0385722C5712}"/>
              </a:ext>
            </a:extLst>
          </p:cNvPr>
          <p:cNvSpPr>
            <a:spLocks noGrp="1"/>
          </p:cNvSpPr>
          <p:nvPr>
            <p:ph type="sldNum" sz="quarter" idx="12"/>
          </p:nvPr>
        </p:nvSpPr>
        <p:spPr/>
        <p:txBody>
          <a:bodyPr/>
          <a:lstStyle/>
          <a:p>
            <a:fld id="{1B12AD74-2647-3041-B9B1-F2B0ADF9488B}" type="slidenum">
              <a:rPr lang="en-US" smtClean="0"/>
              <a:t>‹#›</a:t>
            </a:fld>
            <a:endParaRPr lang="en-US"/>
          </a:p>
        </p:txBody>
      </p:sp>
    </p:spTree>
    <p:extLst>
      <p:ext uri="{BB962C8B-B14F-4D97-AF65-F5344CB8AC3E}">
        <p14:creationId xmlns:p14="http://schemas.microsoft.com/office/powerpoint/2010/main" val="1268557869"/>
      </p:ext>
    </p:extLst>
  </p:cSld>
  <p:clrMapOvr>
    <a:masterClrMapping/>
  </p:clrMapOvr>
  <p:transition spd="slow">
    <p:push dir="u"/>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F0C48E-6425-2847-B19A-50A8F741A46A}"/>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a:p>
        </p:txBody>
      </p:sp>
      <p:sp>
        <p:nvSpPr>
          <p:cNvPr id="3" name="Text Placeholder 2">
            <a:extLst>
              <a:ext uri="{FF2B5EF4-FFF2-40B4-BE49-F238E27FC236}">
                <a16:creationId xmlns:a16="http://schemas.microsoft.com/office/drawing/2014/main" id="{0040FD98-190E-7E46-BC0C-E1FE232FB16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3A934F20-CA46-3040-89EC-14CA58C7C11E}"/>
              </a:ext>
            </a:extLst>
          </p:cNvPr>
          <p:cNvSpPr>
            <a:spLocks noGrp="1"/>
          </p:cNvSpPr>
          <p:nvPr>
            <p:ph type="dt" sz="half" idx="10"/>
          </p:nvPr>
        </p:nvSpPr>
        <p:spPr/>
        <p:txBody>
          <a:bodyPr/>
          <a:lstStyle/>
          <a:p>
            <a:fld id="{4CDA738A-823B-414E-8216-81644F3E696F}" type="datetimeFigureOut">
              <a:rPr lang="en-US" smtClean="0"/>
              <a:t>2/20/23</a:t>
            </a:fld>
            <a:endParaRPr lang="en-US"/>
          </a:p>
        </p:txBody>
      </p:sp>
      <p:sp>
        <p:nvSpPr>
          <p:cNvPr id="5" name="Footer Placeholder 4">
            <a:extLst>
              <a:ext uri="{FF2B5EF4-FFF2-40B4-BE49-F238E27FC236}">
                <a16:creationId xmlns:a16="http://schemas.microsoft.com/office/drawing/2014/main" id="{5D1F029E-75AB-B645-B12E-25C8B2A2542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D544BB9-C4AB-194A-9A79-BC839BF77419}"/>
              </a:ext>
            </a:extLst>
          </p:cNvPr>
          <p:cNvSpPr>
            <a:spLocks noGrp="1"/>
          </p:cNvSpPr>
          <p:nvPr>
            <p:ph type="sldNum" sz="quarter" idx="12"/>
          </p:nvPr>
        </p:nvSpPr>
        <p:spPr/>
        <p:txBody>
          <a:bodyPr/>
          <a:lstStyle/>
          <a:p>
            <a:fld id="{1B12AD74-2647-3041-B9B1-F2B0ADF9488B}" type="slidenum">
              <a:rPr lang="en-US" smtClean="0"/>
              <a:t>‹#›</a:t>
            </a:fld>
            <a:endParaRPr lang="en-US"/>
          </a:p>
        </p:txBody>
      </p:sp>
    </p:spTree>
    <p:extLst>
      <p:ext uri="{BB962C8B-B14F-4D97-AF65-F5344CB8AC3E}">
        <p14:creationId xmlns:p14="http://schemas.microsoft.com/office/powerpoint/2010/main" val="204746068"/>
      </p:ext>
    </p:extLst>
  </p:cSld>
  <p:clrMapOvr>
    <a:masterClrMapping/>
  </p:clrMapOvr>
  <p:transition spd="slow">
    <p:push dir="u"/>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3B48F3-4B4F-9C46-A057-F9933C12E8AB}"/>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BBFFA2AE-1E2B-8D4C-98F3-57DA5672A317}"/>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a16="http://schemas.microsoft.com/office/drawing/2014/main" id="{645F7939-3404-EC47-B295-75D4FAAFAFDC}"/>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a:extLst>
              <a:ext uri="{FF2B5EF4-FFF2-40B4-BE49-F238E27FC236}">
                <a16:creationId xmlns:a16="http://schemas.microsoft.com/office/drawing/2014/main" id="{CB6AA54A-5011-8742-B2B5-3B8C951338C8}"/>
              </a:ext>
            </a:extLst>
          </p:cNvPr>
          <p:cNvSpPr>
            <a:spLocks noGrp="1"/>
          </p:cNvSpPr>
          <p:nvPr>
            <p:ph type="dt" sz="half" idx="10"/>
          </p:nvPr>
        </p:nvSpPr>
        <p:spPr/>
        <p:txBody>
          <a:bodyPr/>
          <a:lstStyle/>
          <a:p>
            <a:fld id="{4CDA738A-823B-414E-8216-81644F3E696F}" type="datetimeFigureOut">
              <a:rPr lang="en-US" smtClean="0"/>
              <a:t>2/20/23</a:t>
            </a:fld>
            <a:endParaRPr lang="en-US"/>
          </a:p>
        </p:txBody>
      </p:sp>
      <p:sp>
        <p:nvSpPr>
          <p:cNvPr id="6" name="Footer Placeholder 5">
            <a:extLst>
              <a:ext uri="{FF2B5EF4-FFF2-40B4-BE49-F238E27FC236}">
                <a16:creationId xmlns:a16="http://schemas.microsoft.com/office/drawing/2014/main" id="{227A6023-4A01-0346-8670-F889ED15E63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57918FC-C6ED-A342-8985-A59655683334}"/>
              </a:ext>
            </a:extLst>
          </p:cNvPr>
          <p:cNvSpPr>
            <a:spLocks noGrp="1"/>
          </p:cNvSpPr>
          <p:nvPr>
            <p:ph type="sldNum" sz="quarter" idx="12"/>
          </p:nvPr>
        </p:nvSpPr>
        <p:spPr/>
        <p:txBody>
          <a:bodyPr/>
          <a:lstStyle/>
          <a:p>
            <a:fld id="{1B12AD74-2647-3041-B9B1-F2B0ADF9488B}" type="slidenum">
              <a:rPr lang="en-US" smtClean="0"/>
              <a:t>‹#›</a:t>
            </a:fld>
            <a:endParaRPr lang="en-US"/>
          </a:p>
        </p:txBody>
      </p:sp>
    </p:spTree>
    <p:extLst>
      <p:ext uri="{BB962C8B-B14F-4D97-AF65-F5344CB8AC3E}">
        <p14:creationId xmlns:p14="http://schemas.microsoft.com/office/powerpoint/2010/main" val="2154052951"/>
      </p:ext>
    </p:extLst>
  </p:cSld>
  <p:clrMapOvr>
    <a:masterClrMapping/>
  </p:clrMapOvr>
  <p:transition spd="slow">
    <p:push dir="u"/>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8151BE-58FF-0E46-A13A-A47BA72A4CBA}"/>
              </a:ext>
            </a:extLst>
          </p:cNvPr>
          <p:cNvSpPr>
            <a:spLocks noGrp="1"/>
          </p:cNvSpPr>
          <p:nvPr>
            <p:ph type="title"/>
          </p:nvPr>
        </p:nvSpPr>
        <p:spPr>
          <a:xfrm>
            <a:off x="839788" y="365125"/>
            <a:ext cx="10515600" cy="1325563"/>
          </a:xfrm>
        </p:spPr>
        <p:txBody>
          <a:bodyPr/>
          <a:lstStyle/>
          <a:p>
            <a:r>
              <a:rPr lang="en-GB"/>
              <a:t>Click to edit Master title style</a:t>
            </a:r>
            <a:endParaRPr lang="en-US"/>
          </a:p>
        </p:txBody>
      </p:sp>
      <p:sp>
        <p:nvSpPr>
          <p:cNvPr id="3" name="Text Placeholder 2">
            <a:extLst>
              <a:ext uri="{FF2B5EF4-FFF2-40B4-BE49-F238E27FC236}">
                <a16:creationId xmlns:a16="http://schemas.microsoft.com/office/drawing/2014/main" id="{7B6FE166-DEDE-1344-B990-71565FDCCFA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3D82D45E-3E8F-084B-80DE-C22F551C41AE}"/>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a:extLst>
              <a:ext uri="{FF2B5EF4-FFF2-40B4-BE49-F238E27FC236}">
                <a16:creationId xmlns:a16="http://schemas.microsoft.com/office/drawing/2014/main" id="{517F09C1-8755-FE40-8EA5-FA1B4AA157C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392B86E9-4B4D-C84C-A960-FF8003A3034F}"/>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a:extLst>
              <a:ext uri="{FF2B5EF4-FFF2-40B4-BE49-F238E27FC236}">
                <a16:creationId xmlns:a16="http://schemas.microsoft.com/office/drawing/2014/main" id="{BDAEC73C-0752-A841-9075-1162FD1B3929}"/>
              </a:ext>
            </a:extLst>
          </p:cNvPr>
          <p:cNvSpPr>
            <a:spLocks noGrp="1"/>
          </p:cNvSpPr>
          <p:nvPr>
            <p:ph type="dt" sz="half" idx="10"/>
          </p:nvPr>
        </p:nvSpPr>
        <p:spPr/>
        <p:txBody>
          <a:bodyPr/>
          <a:lstStyle/>
          <a:p>
            <a:fld id="{4CDA738A-823B-414E-8216-81644F3E696F}" type="datetimeFigureOut">
              <a:rPr lang="en-US" smtClean="0"/>
              <a:t>2/20/23</a:t>
            </a:fld>
            <a:endParaRPr lang="en-US"/>
          </a:p>
        </p:txBody>
      </p:sp>
      <p:sp>
        <p:nvSpPr>
          <p:cNvPr id="8" name="Footer Placeholder 7">
            <a:extLst>
              <a:ext uri="{FF2B5EF4-FFF2-40B4-BE49-F238E27FC236}">
                <a16:creationId xmlns:a16="http://schemas.microsoft.com/office/drawing/2014/main" id="{1143347B-4CFE-0142-AD59-681675F85025}"/>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70FEEC64-8259-0249-B7E5-5EE6F76A97E3}"/>
              </a:ext>
            </a:extLst>
          </p:cNvPr>
          <p:cNvSpPr>
            <a:spLocks noGrp="1"/>
          </p:cNvSpPr>
          <p:nvPr>
            <p:ph type="sldNum" sz="quarter" idx="12"/>
          </p:nvPr>
        </p:nvSpPr>
        <p:spPr/>
        <p:txBody>
          <a:bodyPr/>
          <a:lstStyle/>
          <a:p>
            <a:fld id="{1B12AD74-2647-3041-B9B1-F2B0ADF9488B}" type="slidenum">
              <a:rPr lang="en-US" smtClean="0"/>
              <a:t>‹#›</a:t>
            </a:fld>
            <a:endParaRPr lang="en-US"/>
          </a:p>
        </p:txBody>
      </p:sp>
    </p:spTree>
    <p:extLst>
      <p:ext uri="{BB962C8B-B14F-4D97-AF65-F5344CB8AC3E}">
        <p14:creationId xmlns:p14="http://schemas.microsoft.com/office/powerpoint/2010/main" val="2159286914"/>
      </p:ext>
    </p:extLst>
  </p:cSld>
  <p:clrMapOvr>
    <a:masterClrMapping/>
  </p:clrMapOvr>
  <p:transition spd="slow">
    <p:push dir="u"/>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2169E9-F5A4-7D4F-BB6F-7D91738946C8}"/>
              </a:ext>
            </a:extLst>
          </p:cNvPr>
          <p:cNvSpPr>
            <a:spLocks noGrp="1"/>
          </p:cNvSpPr>
          <p:nvPr>
            <p:ph type="title"/>
          </p:nvPr>
        </p:nvSpPr>
        <p:spPr/>
        <p:txBody>
          <a:bodyPr/>
          <a:lstStyle/>
          <a:p>
            <a:r>
              <a:rPr lang="en-GB"/>
              <a:t>Click to edit Master title style</a:t>
            </a:r>
            <a:endParaRPr lang="en-US"/>
          </a:p>
        </p:txBody>
      </p:sp>
      <p:sp>
        <p:nvSpPr>
          <p:cNvPr id="3" name="Date Placeholder 2">
            <a:extLst>
              <a:ext uri="{FF2B5EF4-FFF2-40B4-BE49-F238E27FC236}">
                <a16:creationId xmlns:a16="http://schemas.microsoft.com/office/drawing/2014/main" id="{925B9603-7A1C-0A44-8803-BEC5E72148F7}"/>
              </a:ext>
            </a:extLst>
          </p:cNvPr>
          <p:cNvSpPr>
            <a:spLocks noGrp="1"/>
          </p:cNvSpPr>
          <p:nvPr>
            <p:ph type="dt" sz="half" idx="10"/>
          </p:nvPr>
        </p:nvSpPr>
        <p:spPr/>
        <p:txBody>
          <a:bodyPr/>
          <a:lstStyle/>
          <a:p>
            <a:fld id="{4CDA738A-823B-414E-8216-81644F3E696F}" type="datetimeFigureOut">
              <a:rPr lang="en-US" smtClean="0"/>
              <a:t>2/20/23</a:t>
            </a:fld>
            <a:endParaRPr lang="en-US"/>
          </a:p>
        </p:txBody>
      </p:sp>
      <p:sp>
        <p:nvSpPr>
          <p:cNvPr id="4" name="Footer Placeholder 3">
            <a:extLst>
              <a:ext uri="{FF2B5EF4-FFF2-40B4-BE49-F238E27FC236}">
                <a16:creationId xmlns:a16="http://schemas.microsoft.com/office/drawing/2014/main" id="{DA755408-CCE6-EA4D-B788-35E4B9ED2AD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C48B61C-405D-E443-A8BC-9A3EDE9FBD4C}"/>
              </a:ext>
            </a:extLst>
          </p:cNvPr>
          <p:cNvSpPr>
            <a:spLocks noGrp="1"/>
          </p:cNvSpPr>
          <p:nvPr>
            <p:ph type="sldNum" sz="quarter" idx="12"/>
          </p:nvPr>
        </p:nvSpPr>
        <p:spPr/>
        <p:txBody>
          <a:bodyPr/>
          <a:lstStyle/>
          <a:p>
            <a:fld id="{1B12AD74-2647-3041-B9B1-F2B0ADF9488B}" type="slidenum">
              <a:rPr lang="en-US" smtClean="0"/>
              <a:t>‹#›</a:t>
            </a:fld>
            <a:endParaRPr lang="en-US"/>
          </a:p>
        </p:txBody>
      </p:sp>
    </p:spTree>
    <p:extLst>
      <p:ext uri="{BB962C8B-B14F-4D97-AF65-F5344CB8AC3E}">
        <p14:creationId xmlns:p14="http://schemas.microsoft.com/office/powerpoint/2010/main" val="37710023"/>
      </p:ext>
    </p:extLst>
  </p:cSld>
  <p:clrMapOvr>
    <a:masterClrMapping/>
  </p:clrMapOvr>
  <p:transition spd="slow">
    <p:push dir="u"/>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4BCF3B4-FC6A-8740-8F9F-5D70718B8716}"/>
              </a:ext>
            </a:extLst>
          </p:cNvPr>
          <p:cNvSpPr>
            <a:spLocks noGrp="1"/>
          </p:cNvSpPr>
          <p:nvPr>
            <p:ph type="dt" sz="half" idx="10"/>
          </p:nvPr>
        </p:nvSpPr>
        <p:spPr/>
        <p:txBody>
          <a:bodyPr/>
          <a:lstStyle/>
          <a:p>
            <a:fld id="{4CDA738A-823B-414E-8216-81644F3E696F}" type="datetimeFigureOut">
              <a:rPr lang="en-US" smtClean="0"/>
              <a:t>2/20/23</a:t>
            </a:fld>
            <a:endParaRPr lang="en-US"/>
          </a:p>
        </p:txBody>
      </p:sp>
      <p:sp>
        <p:nvSpPr>
          <p:cNvPr id="3" name="Footer Placeholder 2">
            <a:extLst>
              <a:ext uri="{FF2B5EF4-FFF2-40B4-BE49-F238E27FC236}">
                <a16:creationId xmlns:a16="http://schemas.microsoft.com/office/drawing/2014/main" id="{A060292A-D7EA-C644-BFD7-6B25C8F7160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1F045DE-D5E2-F541-A635-0159EAF6DDC5}"/>
              </a:ext>
            </a:extLst>
          </p:cNvPr>
          <p:cNvSpPr>
            <a:spLocks noGrp="1"/>
          </p:cNvSpPr>
          <p:nvPr>
            <p:ph type="sldNum" sz="quarter" idx="12"/>
          </p:nvPr>
        </p:nvSpPr>
        <p:spPr/>
        <p:txBody>
          <a:bodyPr/>
          <a:lstStyle/>
          <a:p>
            <a:fld id="{1B12AD74-2647-3041-B9B1-F2B0ADF9488B}" type="slidenum">
              <a:rPr lang="en-US" smtClean="0"/>
              <a:t>‹#›</a:t>
            </a:fld>
            <a:endParaRPr lang="en-US"/>
          </a:p>
        </p:txBody>
      </p:sp>
    </p:spTree>
    <p:extLst>
      <p:ext uri="{BB962C8B-B14F-4D97-AF65-F5344CB8AC3E}">
        <p14:creationId xmlns:p14="http://schemas.microsoft.com/office/powerpoint/2010/main" val="607143651"/>
      </p:ext>
    </p:extLst>
  </p:cSld>
  <p:clrMapOvr>
    <a:masterClrMapping/>
  </p:clrMapOvr>
  <p:transition spd="slow">
    <p:push dir="u"/>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04F1EF-4534-4942-B710-7C908C0161BD}"/>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Content Placeholder 2">
            <a:extLst>
              <a:ext uri="{FF2B5EF4-FFF2-40B4-BE49-F238E27FC236}">
                <a16:creationId xmlns:a16="http://schemas.microsoft.com/office/drawing/2014/main" id="{A7C9CC11-D910-7C48-ADC6-CE4675088D6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a:extLst>
              <a:ext uri="{FF2B5EF4-FFF2-40B4-BE49-F238E27FC236}">
                <a16:creationId xmlns:a16="http://schemas.microsoft.com/office/drawing/2014/main" id="{442D9BA5-8E1B-1140-B0D8-F6071D68B18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D7E53B00-0214-364D-A3FD-8FA748319CF2}"/>
              </a:ext>
            </a:extLst>
          </p:cNvPr>
          <p:cNvSpPr>
            <a:spLocks noGrp="1"/>
          </p:cNvSpPr>
          <p:nvPr>
            <p:ph type="dt" sz="half" idx="10"/>
          </p:nvPr>
        </p:nvSpPr>
        <p:spPr/>
        <p:txBody>
          <a:bodyPr/>
          <a:lstStyle/>
          <a:p>
            <a:fld id="{4CDA738A-823B-414E-8216-81644F3E696F}" type="datetimeFigureOut">
              <a:rPr lang="en-US" smtClean="0"/>
              <a:t>2/20/23</a:t>
            </a:fld>
            <a:endParaRPr lang="en-US"/>
          </a:p>
        </p:txBody>
      </p:sp>
      <p:sp>
        <p:nvSpPr>
          <p:cNvPr id="6" name="Footer Placeholder 5">
            <a:extLst>
              <a:ext uri="{FF2B5EF4-FFF2-40B4-BE49-F238E27FC236}">
                <a16:creationId xmlns:a16="http://schemas.microsoft.com/office/drawing/2014/main" id="{FDB20863-53BD-4E47-BFFF-BA3ACFF4500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92F4036-A05A-614B-A6EE-4CD0F57FF133}"/>
              </a:ext>
            </a:extLst>
          </p:cNvPr>
          <p:cNvSpPr>
            <a:spLocks noGrp="1"/>
          </p:cNvSpPr>
          <p:nvPr>
            <p:ph type="sldNum" sz="quarter" idx="12"/>
          </p:nvPr>
        </p:nvSpPr>
        <p:spPr/>
        <p:txBody>
          <a:bodyPr/>
          <a:lstStyle/>
          <a:p>
            <a:fld id="{1B12AD74-2647-3041-B9B1-F2B0ADF9488B}" type="slidenum">
              <a:rPr lang="en-US" smtClean="0"/>
              <a:t>‹#›</a:t>
            </a:fld>
            <a:endParaRPr lang="en-US"/>
          </a:p>
        </p:txBody>
      </p:sp>
    </p:spTree>
    <p:extLst>
      <p:ext uri="{BB962C8B-B14F-4D97-AF65-F5344CB8AC3E}">
        <p14:creationId xmlns:p14="http://schemas.microsoft.com/office/powerpoint/2010/main" val="1524362463"/>
      </p:ext>
    </p:extLst>
  </p:cSld>
  <p:clrMapOvr>
    <a:masterClrMapping/>
  </p:clrMapOvr>
  <p:transition spd="slow">
    <p:push dir="u"/>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84F5A1-F316-E744-8DC7-7D1B1F9EA04A}"/>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Picture Placeholder 2">
            <a:extLst>
              <a:ext uri="{FF2B5EF4-FFF2-40B4-BE49-F238E27FC236}">
                <a16:creationId xmlns:a16="http://schemas.microsoft.com/office/drawing/2014/main" id="{9705B523-BE82-0E47-AD9D-ECE67F50F56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1A51E1D2-9F83-6842-BCB3-9D9626F0BE8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7E48A643-1060-D448-8917-204B09EB0B2D}"/>
              </a:ext>
            </a:extLst>
          </p:cNvPr>
          <p:cNvSpPr>
            <a:spLocks noGrp="1"/>
          </p:cNvSpPr>
          <p:nvPr>
            <p:ph type="dt" sz="half" idx="10"/>
          </p:nvPr>
        </p:nvSpPr>
        <p:spPr/>
        <p:txBody>
          <a:bodyPr/>
          <a:lstStyle/>
          <a:p>
            <a:fld id="{4CDA738A-823B-414E-8216-81644F3E696F}" type="datetimeFigureOut">
              <a:rPr lang="en-US" smtClean="0"/>
              <a:t>2/20/23</a:t>
            </a:fld>
            <a:endParaRPr lang="en-US"/>
          </a:p>
        </p:txBody>
      </p:sp>
      <p:sp>
        <p:nvSpPr>
          <p:cNvPr id="6" name="Footer Placeholder 5">
            <a:extLst>
              <a:ext uri="{FF2B5EF4-FFF2-40B4-BE49-F238E27FC236}">
                <a16:creationId xmlns:a16="http://schemas.microsoft.com/office/drawing/2014/main" id="{50647B4A-79BF-5742-9DB0-E70A4F90F2E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621909B-3BF6-B244-9ABD-8ED7881B53A0}"/>
              </a:ext>
            </a:extLst>
          </p:cNvPr>
          <p:cNvSpPr>
            <a:spLocks noGrp="1"/>
          </p:cNvSpPr>
          <p:nvPr>
            <p:ph type="sldNum" sz="quarter" idx="12"/>
          </p:nvPr>
        </p:nvSpPr>
        <p:spPr/>
        <p:txBody>
          <a:bodyPr/>
          <a:lstStyle/>
          <a:p>
            <a:fld id="{1B12AD74-2647-3041-B9B1-F2B0ADF9488B}" type="slidenum">
              <a:rPr lang="en-US" smtClean="0"/>
              <a:t>‹#›</a:t>
            </a:fld>
            <a:endParaRPr lang="en-US"/>
          </a:p>
        </p:txBody>
      </p:sp>
    </p:spTree>
    <p:extLst>
      <p:ext uri="{BB962C8B-B14F-4D97-AF65-F5344CB8AC3E}">
        <p14:creationId xmlns:p14="http://schemas.microsoft.com/office/powerpoint/2010/main" val="3507176410"/>
      </p:ext>
    </p:extLst>
  </p:cSld>
  <p:clrMapOvr>
    <a:masterClrMapping/>
  </p:clrMapOvr>
  <p:transition spd="slow">
    <p:push dir="u"/>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E74C39D-DB9D-CF4D-B833-51F66A64FA8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679FF032-93CF-5C47-86FC-842B7EF2947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F9E389B6-F7A0-5042-89A3-B9E510B8A1A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CDA738A-823B-414E-8216-81644F3E696F}" type="datetimeFigureOut">
              <a:rPr lang="en-US" smtClean="0"/>
              <a:t>2/20/23</a:t>
            </a:fld>
            <a:endParaRPr lang="en-US"/>
          </a:p>
        </p:txBody>
      </p:sp>
      <p:sp>
        <p:nvSpPr>
          <p:cNvPr id="5" name="Footer Placeholder 4">
            <a:extLst>
              <a:ext uri="{FF2B5EF4-FFF2-40B4-BE49-F238E27FC236}">
                <a16:creationId xmlns:a16="http://schemas.microsoft.com/office/drawing/2014/main" id="{7BBA69B6-9638-F34F-AB29-52E6CAB66A6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7893B3F2-205F-4242-88B9-75E7B8728ED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B12AD74-2647-3041-B9B1-F2B0ADF9488B}" type="slidenum">
              <a:rPr lang="en-US" smtClean="0"/>
              <a:t>‹#›</a:t>
            </a:fld>
            <a:endParaRPr lang="en-US"/>
          </a:p>
        </p:txBody>
      </p:sp>
    </p:spTree>
    <p:extLst>
      <p:ext uri="{BB962C8B-B14F-4D97-AF65-F5344CB8AC3E}">
        <p14:creationId xmlns:p14="http://schemas.microsoft.com/office/powerpoint/2010/main" val="33779286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push dir="u"/>
  </p:transition>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 name="Picture 3" descr="Blooming flowers at sunset">
            <a:extLst>
              <a:ext uri="{FF2B5EF4-FFF2-40B4-BE49-F238E27FC236}">
                <a16:creationId xmlns:a16="http://schemas.microsoft.com/office/drawing/2014/main" id="{2789BE7E-D8F8-4737-864C-7059518B03C9}"/>
              </a:ext>
            </a:extLst>
          </p:cNvPr>
          <p:cNvPicPr>
            <a:picLocks noChangeAspect="1"/>
          </p:cNvPicPr>
          <p:nvPr/>
        </p:nvPicPr>
        <p:blipFill rotWithShape="1">
          <a:blip r:embed="rId2"/>
          <a:srcRect t="6473" b="9257"/>
          <a:stretch/>
        </p:blipFill>
        <p:spPr>
          <a:xfrm>
            <a:off x="20" y="348926"/>
            <a:ext cx="12191980" cy="6857990"/>
          </a:xfrm>
          <a:prstGeom prst="rect">
            <a:avLst/>
          </a:prstGeom>
        </p:spPr>
      </p:pic>
      <p:sp>
        <p:nvSpPr>
          <p:cNvPr id="2" name="Title 1">
            <a:extLst>
              <a:ext uri="{FF2B5EF4-FFF2-40B4-BE49-F238E27FC236}">
                <a16:creationId xmlns:a16="http://schemas.microsoft.com/office/drawing/2014/main" id="{B33F90F7-1628-354E-A039-B2A2D29715E3}"/>
              </a:ext>
            </a:extLst>
          </p:cNvPr>
          <p:cNvSpPr>
            <a:spLocks noGrp="1"/>
          </p:cNvSpPr>
          <p:nvPr>
            <p:ph type="ctrTitle"/>
          </p:nvPr>
        </p:nvSpPr>
        <p:spPr>
          <a:xfrm>
            <a:off x="209645" y="842210"/>
            <a:ext cx="7298059" cy="2366430"/>
          </a:xfrm>
        </p:spPr>
        <p:txBody>
          <a:bodyPr anchor="b">
            <a:noAutofit/>
          </a:bodyPr>
          <a:lstStyle/>
          <a:p>
            <a:pPr algn="r" rtl="1"/>
            <a:r>
              <a:rPr lang="ar-IQ" sz="3600" dirty="0">
                <a:highlight>
                  <a:srgbClr val="C0C0C0"/>
                </a:highlight>
              </a:rPr>
              <a:t>قسم اللغة العربية                     </a:t>
            </a:r>
            <a:r>
              <a:rPr lang="en-US" sz="3600" dirty="0">
                <a:highlight>
                  <a:srgbClr val="C0C0C0"/>
                </a:highlight>
              </a:rPr>
              <a:t> </a:t>
            </a:r>
            <a:br>
              <a:rPr lang="en-US" sz="3600" dirty="0">
                <a:highlight>
                  <a:srgbClr val="C0C0C0"/>
                </a:highlight>
              </a:rPr>
            </a:br>
            <a:r>
              <a:rPr lang="ar-SA" sz="3600" dirty="0">
                <a:highlight>
                  <a:srgbClr val="C0C0C0"/>
                </a:highlight>
              </a:rPr>
              <a:t>علم النفس العام</a:t>
            </a:r>
            <a:r>
              <a:rPr lang="en-US" sz="3600" dirty="0">
                <a:highlight>
                  <a:srgbClr val="C0C0C0"/>
                </a:highlight>
              </a:rPr>
              <a:t>          </a:t>
            </a:r>
            <a:r>
              <a:rPr lang="ar-IQ" sz="3600" dirty="0">
                <a:highlight>
                  <a:srgbClr val="C0C0C0"/>
                </a:highlight>
              </a:rPr>
              <a:t>المحاضرة ال</a:t>
            </a:r>
            <a:r>
              <a:rPr lang="ar-SA" sz="3600" dirty="0">
                <a:highlight>
                  <a:srgbClr val="C0C0C0"/>
                </a:highlight>
              </a:rPr>
              <a:t>ثانية</a:t>
            </a:r>
            <a:r>
              <a:rPr lang="ar-IQ" sz="3600" dirty="0">
                <a:highlight>
                  <a:srgbClr val="C0C0C0"/>
                </a:highlight>
              </a:rPr>
              <a:t>     </a:t>
            </a:r>
            <a:br>
              <a:rPr lang="en-GB" sz="3600" dirty="0">
                <a:highlight>
                  <a:srgbClr val="C0C0C0"/>
                </a:highlight>
              </a:rPr>
            </a:br>
            <a:r>
              <a:rPr lang="en-US" sz="3600" dirty="0">
                <a:highlight>
                  <a:srgbClr val="C0C0C0"/>
                </a:highlight>
              </a:rPr>
              <a:t>    </a:t>
            </a:r>
            <a:r>
              <a:rPr lang="ar-IQ" sz="3600" dirty="0">
                <a:highlight>
                  <a:srgbClr val="C0C0C0"/>
                </a:highlight>
              </a:rPr>
              <a:t>المرحلةالاولى</a:t>
            </a:r>
            <a:endParaRPr lang="en-US" sz="3600" dirty="0">
              <a:highlight>
                <a:srgbClr val="C0C0C0"/>
              </a:highlight>
            </a:endParaRPr>
          </a:p>
        </p:txBody>
      </p:sp>
      <p:sp>
        <p:nvSpPr>
          <p:cNvPr id="3" name="Subtitle 2">
            <a:extLst>
              <a:ext uri="{FF2B5EF4-FFF2-40B4-BE49-F238E27FC236}">
                <a16:creationId xmlns:a16="http://schemas.microsoft.com/office/drawing/2014/main" id="{E1EE0220-33A9-AD4C-A846-5F58CEE101FC}"/>
              </a:ext>
            </a:extLst>
          </p:cNvPr>
          <p:cNvSpPr>
            <a:spLocks noGrp="1"/>
          </p:cNvSpPr>
          <p:nvPr>
            <p:ph type="subTitle" idx="1"/>
          </p:nvPr>
        </p:nvSpPr>
        <p:spPr>
          <a:xfrm>
            <a:off x="1079863" y="4078705"/>
            <a:ext cx="4587011" cy="1289939"/>
          </a:xfrm>
          <a:solidFill>
            <a:schemeClr val="accent2">
              <a:lumMod val="60000"/>
              <a:lumOff val="40000"/>
            </a:schemeClr>
          </a:solidFill>
        </p:spPr>
        <p:txBody>
          <a:bodyPr>
            <a:normAutofit/>
          </a:bodyPr>
          <a:lstStyle/>
          <a:p>
            <a:pPr algn="ctr"/>
            <a:r>
              <a:rPr lang="ar-IQ" dirty="0"/>
              <a:t>مدرس المادة: </a:t>
            </a:r>
            <a:r>
              <a:rPr lang="ku-Arab-IQ" dirty="0"/>
              <a:t>د.هاوژین محمود عزیز</a:t>
            </a:r>
          </a:p>
          <a:p>
            <a:pPr algn="ctr"/>
            <a:r>
              <a:rPr lang="ar-SA" dirty="0"/>
              <a:t>٢٠٢٢-٢٠٢٣</a:t>
            </a:r>
            <a:r>
              <a:rPr lang="en-US" dirty="0"/>
              <a:t> </a:t>
            </a:r>
            <a:br>
              <a:rPr lang="en-GB" dirty="0"/>
            </a:br>
            <a:endParaRPr lang="en-US" dirty="0"/>
          </a:p>
        </p:txBody>
      </p:sp>
    </p:spTree>
    <p:extLst>
      <p:ext uri="{BB962C8B-B14F-4D97-AF65-F5344CB8AC3E}">
        <p14:creationId xmlns:p14="http://schemas.microsoft.com/office/powerpoint/2010/main" val="3453342692"/>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bg/>
                                          </p:spTgt>
                                        </p:tgtEl>
                                        <p:attrNameLst>
                                          <p:attrName>style.visibility</p:attrName>
                                        </p:attrNameLst>
                                      </p:cBhvr>
                                      <p:to>
                                        <p:strVal val="visible"/>
                                      </p:to>
                                    </p:set>
                                    <p:anim calcmode="lin" valueType="num">
                                      <p:cBhvr additive="base">
                                        <p:cTn id="13" dur="500" fill="hold"/>
                                        <p:tgtEl>
                                          <p:spTgt spid="3">
                                            <p:bg/>
                                          </p:spTgt>
                                        </p:tgtEl>
                                        <p:attrNameLst>
                                          <p:attrName>ppt_x</p:attrName>
                                        </p:attrNameLst>
                                      </p:cBhvr>
                                      <p:tavLst>
                                        <p:tav tm="0">
                                          <p:val>
                                            <p:strVal val="#ppt_x"/>
                                          </p:val>
                                        </p:tav>
                                        <p:tav tm="100000">
                                          <p:val>
                                            <p:strVal val="#ppt_x"/>
                                          </p:val>
                                        </p:tav>
                                      </p:tavLst>
                                    </p:anim>
                                    <p:anim calcmode="lin" valueType="num">
                                      <p:cBhvr additive="base">
                                        <p:cTn id="14"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anim calcmode="lin" valueType="num">
                                      <p:cBhvr additive="base">
                                        <p:cTn id="19"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anim calcmode="lin" valueType="num">
                                      <p:cBhvr additive="base">
                                        <p:cTn id="25"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45D13C-6F05-4C4C-B1C3-3665166A9C63}"/>
              </a:ext>
            </a:extLst>
          </p:cNvPr>
          <p:cNvSpPr>
            <a:spLocks noGrp="1"/>
          </p:cNvSpPr>
          <p:nvPr>
            <p:ph type="title"/>
          </p:nvPr>
        </p:nvSpPr>
        <p:spPr/>
        <p:txBody>
          <a:bodyPr>
            <a:normAutofit fontScale="90000"/>
          </a:bodyPr>
          <a:lstStyle/>
          <a:p>
            <a:pPr algn="r" rtl="1"/>
            <a:r>
              <a:rPr lang="ar-IQ" b="1" dirty="0"/>
              <a:t>ان النسق النظري عند فرويد يركز على النقاط المهمة الاتية:</a:t>
            </a:r>
            <a:br>
              <a:rPr lang="en-GB" dirty="0"/>
            </a:br>
            <a:endParaRPr lang="en-US" dirty="0"/>
          </a:p>
        </p:txBody>
      </p:sp>
      <p:sp>
        <p:nvSpPr>
          <p:cNvPr id="3" name="Content Placeholder 2">
            <a:extLst>
              <a:ext uri="{FF2B5EF4-FFF2-40B4-BE49-F238E27FC236}">
                <a16:creationId xmlns:a16="http://schemas.microsoft.com/office/drawing/2014/main" id="{7F5D3A9E-8B97-2B4A-9CD9-0BC64EACD21B}"/>
              </a:ext>
            </a:extLst>
          </p:cNvPr>
          <p:cNvSpPr>
            <a:spLocks noGrp="1"/>
          </p:cNvSpPr>
          <p:nvPr>
            <p:ph idx="1"/>
          </p:nvPr>
        </p:nvSpPr>
        <p:spPr/>
        <p:txBody>
          <a:bodyPr/>
          <a:lstStyle/>
          <a:p>
            <a:pPr lvl="0" algn="r" rtl="1"/>
            <a:r>
              <a:rPr lang="ar-IQ" dirty="0"/>
              <a:t>التأكيد على الحتمية البايولوجية واهمال العوامل الثقافية والاجتماعية.</a:t>
            </a:r>
            <a:endParaRPr lang="en-GB" dirty="0"/>
          </a:p>
          <a:p>
            <a:pPr lvl="0" algn="r" rtl="1"/>
            <a:r>
              <a:rPr lang="ar-IQ" dirty="0"/>
              <a:t>التأكيد على اهمية خمس السنوات الاولى من حياة الانسان في توجيه الشخصية اما الى السواء او المرض النفسي.</a:t>
            </a:r>
            <a:endParaRPr lang="en-GB" dirty="0"/>
          </a:p>
          <a:p>
            <a:pPr lvl="0" algn="r" rtl="1"/>
            <a:r>
              <a:rPr lang="ar-IQ" dirty="0"/>
              <a:t>تقسيم العقل الانساني الى الشعور وما قبل الشعور واللاشعور. وان الحياة النفسية اللاشعورية قد تكون سببا مهما في نشِأة الاضطرابات النفسية.</a:t>
            </a:r>
            <a:endParaRPr lang="en-GB" dirty="0"/>
          </a:p>
          <a:p>
            <a:pPr lvl="0" algn="r" rtl="1"/>
            <a:r>
              <a:rPr lang="ar-IQ" dirty="0"/>
              <a:t>التأكيد على غريزة الجنس ودورها في نمو الشخصية وفي الاصابة بالامراض النفسية، فضلا عن تأكيده على غريزة العدوان.</a:t>
            </a:r>
            <a:endParaRPr lang="en-GB" dirty="0"/>
          </a:p>
          <a:p>
            <a:pPr marL="228600" indent="-228600" algn="r" defTabSz="914400" rtl="1" eaLnBrk="1" latinLnBrk="0" hangingPunct="1">
              <a:lnSpc>
                <a:spcPct val="90000"/>
              </a:lnSpc>
              <a:spcBef>
                <a:spcPts val="1000"/>
              </a:spcBef>
              <a:buFont typeface="Arial" panose="020B0604020202020204" pitchFamily="34" charset="0"/>
              <a:buChar char="•"/>
            </a:pPr>
            <a:endParaRPr lang="en-US" dirty="0"/>
          </a:p>
        </p:txBody>
      </p:sp>
    </p:spTree>
    <p:extLst>
      <p:ext uri="{BB962C8B-B14F-4D97-AF65-F5344CB8AC3E}">
        <p14:creationId xmlns:p14="http://schemas.microsoft.com/office/powerpoint/2010/main" val="4232085049"/>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4">
                <a:lumMod val="60000"/>
                <a:lumOff val="4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58F089-B96E-784C-8A31-D9C57522F29C}"/>
              </a:ext>
            </a:extLst>
          </p:cNvPr>
          <p:cNvSpPr>
            <a:spLocks noGrp="1"/>
          </p:cNvSpPr>
          <p:nvPr>
            <p:ph type="title"/>
          </p:nvPr>
        </p:nvSpPr>
        <p:spPr/>
        <p:txBody>
          <a:bodyPr>
            <a:normAutofit fontScale="90000"/>
          </a:bodyPr>
          <a:lstStyle/>
          <a:p>
            <a:pPr algn="r" rtl="1"/>
            <a:r>
              <a:rPr lang="ar-IQ" b="1" dirty="0"/>
              <a:t>طرح فرويد تصورا في بناء الشخصية ونموها يتضمن ثلاثة ابعاد وهي: </a:t>
            </a:r>
            <a:br>
              <a:rPr lang="en-GB" dirty="0"/>
            </a:br>
            <a:endParaRPr lang="en-US" dirty="0"/>
          </a:p>
        </p:txBody>
      </p:sp>
      <p:sp>
        <p:nvSpPr>
          <p:cNvPr id="3" name="Content Placeholder 2">
            <a:extLst>
              <a:ext uri="{FF2B5EF4-FFF2-40B4-BE49-F238E27FC236}">
                <a16:creationId xmlns:a16="http://schemas.microsoft.com/office/drawing/2014/main" id="{68585316-CC5B-E84F-896A-F4652C988EEA}"/>
              </a:ext>
            </a:extLst>
          </p:cNvPr>
          <p:cNvSpPr>
            <a:spLocks noGrp="1"/>
          </p:cNvSpPr>
          <p:nvPr>
            <p:ph idx="1"/>
          </p:nvPr>
        </p:nvSpPr>
        <p:spPr/>
        <p:txBody>
          <a:bodyPr/>
          <a:lstStyle/>
          <a:p>
            <a:pPr lvl="0" algn="r" rtl="1"/>
            <a:r>
              <a:rPr lang="ar-IQ" dirty="0"/>
              <a:t>الهو </a:t>
            </a:r>
            <a:r>
              <a:rPr lang="en-US" dirty="0"/>
              <a:t>Id</a:t>
            </a:r>
            <a:r>
              <a:rPr lang="ar-IQ" dirty="0"/>
              <a:t>: ويعد مخزن الطاقة النفسية والغرائز ويسير على وفق مبدأ اللذة.</a:t>
            </a:r>
            <a:endParaRPr lang="en-GB" dirty="0"/>
          </a:p>
          <a:p>
            <a:pPr lvl="0" algn="r" rtl="1"/>
            <a:r>
              <a:rPr lang="ar-IQ" dirty="0"/>
              <a:t>الانا </a:t>
            </a:r>
            <a:r>
              <a:rPr lang="en-US" dirty="0"/>
              <a:t>Ego</a:t>
            </a:r>
            <a:r>
              <a:rPr lang="ar-IQ" dirty="0"/>
              <a:t>: وينبثق في العام الثاني من حياة الطفل ويسير على وفق مبدأ الواقع.</a:t>
            </a:r>
            <a:endParaRPr lang="en-GB" dirty="0"/>
          </a:p>
          <a:p>
            <a:pPr lvl="0" algn="r" rtl="1"/>
            <a:r>
              <a:rPr lang="ar-IQ" dirty="0"/>
              <a:t>الانا العليا </a:t>
            </a:r>
            <a:r>
              <a:rPr lang="en-US" dirty="0"/>
              <a:t>Super Ego</a:t>
            </a:r>
            <a:r>
              <a:rPr lang="ar-IQ" dirty="0"/>
              <a:t>: ويشكل البعد الاخلاقي والقيمي في الشخصية ويتمثل دوره اساسا في عمليات الكف لكل رغبات الهو ويصبغ الانا بصبغة اخلاقية.</a:t>
            </a:r>
            <a:endParaRPr lang="en-GB" dirty="0"/>
          </a:p>
          <a:p>
            <a:pPr marL="0" indent="0" algn="r" rtl="1">
              <a:buNone/>
            </a:pPr>
            <a:endParaRPr lang="en-GB" dirty="0"/>
          </a:p>
          <a:p>
            <a:pPr marL="228600" indent="-228600" algn="r" defTabSz="914400" rtl="1" eaLnBrk="1" latinLnBrk="0" hangingPunct="1">
              <a:lnSpc>
                <a:spcPct val="90000"/>
              </a:lnSpc>
              <a:spcBef>
                <a:spcPts val="1000"/>
              </a:spcBef>
              <a:buFont typeface="Arial" panose="020B0604020202020204" pitchFamily="34" charset="0"/>
              <a:buChar char="•"/>
            </a:pPr>
            <a:endParaRPr lang="en-US" dirty="0"/>
          </a:p>
        </p:txBody>
      </p:sp>
    </p:spTree>
    <p:extLst>
      <p:ext uri="{BB962C8B-B14F-4D97-AF65-F5344CB8AC3E}">
        <p14:creationId xmlns:p14="http://schemas.microsoft.com/office/powerpoint/2010/main" val="3001405196"/>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7030A0"/>
            </a:gs>
            <a:gs pos="3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57E9EE-093B-5442-B7B1-0529F08AF1C6}"/>
              </a:ext>
            </a:extLst>
          </p:cNvPr>
          <p:cNvSpPr>
            <a:spLocks noGrp="1"/>
          </p:cNvSpPr>
          <p:nvPr>
            <p:ph type="title"/>
          </p:nvPr>
        </p:nvSpPr>
        <p:spPr/>
        <p:txBody>
          <a:bodyPr/>
          <a:lstStyle/>
          <a:p>
            <a:pPr algn="r" rtl="1"/>
            <a:r>
              <a:rPr lang="ar-IQ" b="1" dirty="0"/>
              <a:t>سابعا: المدرسة الانسانية: </a:t>
            </a:r>
            <a:r>
              <a:rPr lang="en-US" b="1" dirty="0"/>
              <a:t>Humanism School</a:t>
            </a:r>
            <a:r>
              <a:rPr lang="ar-IQ" dirty="0"/>
              <a:t>:</a:t>
            </a:r>
            <a:br>
              <a:rPr lang="en-GB" dirty="0"/>
            </a:br>
            <a:endParaRPr lang="en-US" dirty="0"/>
          </a:p>
        </p:txBody>
      </p:sp>
      <p:sp>
        <p:nvSpPr>
          <p:cNvPr id="3" name="Content Placeholder 2">
            <a:extLst>
              <a:ext uri="{FF2B5EF4-FFF2-40B4-BE49-F238E27FC236}">
                <a16:creationId xmlns:a16="http://schemas.microsoft.com/office/drawing/2014/main" id="{96A3F4B0-2E97-824B-A3D9-818EB6BA65E5}"/>
              </a:ext>
            </a:extLst>
          </p:cNvPr>
          <p:cNvSpPr>
            <a:spLocks noGrp="1"/>
          </p:cNvSpPr>
          <p:nvPr>
            <p:ph idx="1"/>
          </p:nvPr>
        </p:nvSpPr>
        <p:spPr/>
        <p:txBody>
          <a:bodyPr/>
          <a:lstStyle/>
          <a:p>
            <a:pPr algn="r" rtl="1"/>
            <a:r>
              <a:rPr lang="ar-SA" dirty="0"/>
              <a:t>- يختلف عن المدرسة السلوكية ومدرسة التحليل النفسي في تأكيدها على قدرة الفرد على القيام باختيارات حرة شعورية ومعقولة لطريقة الحياة التي يعيش بها.</a:t>
            </a:r>
            <a:endParaRPr lang="en-GB" dirty="0"/>
          </a:p>
          <a:p>
            <a:pPr algn="r" rtl="1"/>
            <a:r>
              <a:rPr lang="ar-SA" dirty="0"/>
              <a:t>- أبرز روادها </a:t>
            </a:r>
            <a:r>
              <a:rPr lang="en-US" dirty="0"/>
              <a:t>)</a:t>
            </a:r>
            <a:r>
              <a:rPr lang="ar-SA" dirty="0"/>
              <a:t>أبرهام </a:t>
            </a:r>
            <a:r>
              <a:rPr lang="ar-SA" dirty="0" err="1"/>
              <a:t>ماسلو</a:t>
            </a:r>
            <a:r>
              <a:rPr lang="ar-SA" dirty="0"/>
              <a:t> وكارل روجرز</a:t>
            </a:r>
            <a:r>
              <a:rPr lang="en-US" dirty="0"/>
              <a:t>(</a:t>
            </a:r>
            <a:r>
              <a:rPr lang="ar-SA" dirty="0"/>
              <a:t> اللذين أكد</a:t>
            </a:r>
            <a:r>
              <a:rPr lang="ar-IQ" dirty="0"/>
              <a:t>وا على</a:t>
            </a:r>
            <a:r>
              <a:rPr lang="ar-SA" dirty="0"/>
              <a:t> ميل الإنسان للكفاح وتحقيق الذات.</a:t>
            </a:r>
            <a:endParaRPr lang="en-GB" dirty="0"/>
          </a:p>
          <a:p>
            <a:pPr algn="r" rtl="1"/>
            <a:r>
              <a:rPr lang="ar-SA" dirty="0"/>
              <a:t>- كان للمدرسة أثر في علم النفس في إبرازها أهمية عدة مفاهيم إنسانية مثل الحب والاختيار الح</a:t>
            </a:r>
            <a:r>
              <a:rPr lang="ar-IQ" dirty="0"/>
              <a:t>ر</a:t>
            </a:r>
            <a:r>
              <a:rPr lang="ar-SA" dirty="0"/>
              <a:t>، وتحقيق الذات واعتبار الذات.</a:t>
            </a:r>
            <a:endParaRPr lang="en-GB" dirty="0"/>
          </a:p>
          <a:p>
            <a:pPr marL="0" indent="0" algn="r" rtl="1">
              <a:buNone/>
            </a:pPr>
            <a:endParaRPr lang="en-GB" dirty="0"/>
          </a:p>
          <a:p>
            <a:pPr marL="0" indent="0" algn="r" rtl="1">
              <a:buNone/>
            </a:pPr>
            <a:endParaRPr lang="en-GB" dirty="0"/>
          </a:p>
          <a:p>
            <a:pPr marL="228600" indent="-228600" algn="r" defTabSz="914400" rtl="1" eaLnBrk="1" latinLnBrk="0" hangingPunct="1">
              <a:lnSpc>
                <a:spcPct val="90000"/>
              </a:lnSpc>
              <a:spcBef>
                <a:spcPts val="1000"/>
              </a:spcBef>
              <a:buFont typeface="Arial" panose="020B0604020202020204" pitchFamily="34" charset="0"/>
              <a:buChar char="•"/>
            </a:pPr>
            <a:endParaRPr lang="en-US" dirty="0"/>
          </a:p>
        </p:txBody>
      </p:sp>
    </p:spTree>
    <p:extLst>
      <p:ext uri="{BB962C8B-B14F-4D97-AF65-F5344CB8AC3E}">
        <p14:creationId xmlns:p14="http://schemas.microsoft.com/office/powerpoint/2010/main" val="1973802850"/>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7A226A-C697-AF4A-8D2A-C38B565D40CB}"/>
              </a:ext>
            </a:extLst>
          </p:cNvPr>
          <p:cNvSpPr>
            <a:spLocks noGrp="1"/>
          </p:cNvSpPr>
          <p:nvPr>
            <p:ph type="title"/>
          </p:nvPr>
        </p:nvSpPr>
        <p:spPr/>
        <p:txBody>
          <a:bodyPr/>
          <a:lstStyle/>
          <a:p>
            <a:pPr algn="r" rtl="1"/>
            <a:r>
              <a:rPr lang="ar-SA" b="1" dirty="0"/>
              <a:t>مدارس علم النفس: </a:t>
            </a:r>
            <a:br>
              <a:rPr lang="en-GB" dirty="0"/>
            </a:br>
            <a:endParaRPr lang="en-US" dirty="0"/>
          </a:p>
        </p:txBody>
      </p:sp>
      <p:sp>
        <p:nvSpPr>
          <p:cNvPr id="3" name="Content Placeholder 2">
            <a:extLst>
              <a:ext uri="{FF2B5EF4-FFF2-40B4-BE49-F238E27FC236}">
                <a16:creationId xmlns:a16="http://schemas.microsoft.com/office/drawing/2014/main" id="{A00345C0-959D-534D-A99B-22B236FFB4D4}"/>
              </a:ext>
            </a:extLst>
          </p:cNvPr>
          <p:cNvSpPr>
            <a:spLocks noGrp="1"/>
          </p:cNvSpPr>
          <p:nvPr>
            <p:ph idx="1"/>
          </p:nvPr>
        </p:nvSpPr>
        <p:spPr/>
        <p:txBody>
          <a:bodyPr/>
          <a:lstStyle/>
          <a:p>
            <a:pPr algn="r" rtl="1"/>
            <a:r>
              <a:rPr lang="ar-SA" dirty="0"/>
              <a:t>يشير مصطلح المدرسة في علم النفس إلى الاتجاه العام في دراسة الشخصية والسلوك الإنساني. </a:t>
            </a:r>
          </a:p>
          <a:p>
            <a:pPr algn="r" rtl="1"/>
            <a:r>
              <a:rPr lang="ar-SA" dirty="0"/>
              <a:t>وعلى هذا الأساس فان المدرسة تشمل كل الاتجاهات الفرعية (النظرية) التي تشترك في الأيمان بمجموعة من المسلمات أو الفرضيات الأساسية في تفسير الشخصية والسلوك الإنساني. </a:t>
            </a:r>
            <a:endParaRPr lang="en-GB" dirty="0"/>
          </a:p>
          <a:p>
            <a:pPr algn="r"/>
            <a:endParaRPr lang="en-US" dirty="0"/>
          </a:p>
        </p:txBody>
      </p:sp>
    </p:spTree>
    <p:extLst>
      <p:ext uri="{BB962C8B-B14F-4D97-AF65-F5344CB8AC3E}">
        <p14:creationId xmlns:p14="http://schemas.microsoft.com/office/powerpoint/2010/main" val="265133560"/>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2">
                <a:lumMod val="0"/>
                <a:lumOff val="100000"/>
              </a:schemeClr>
            </a:gs>
            <a:gs pos="35000">
              <a:schemeClr val="accent2">
                <a:lumMod val="0"/>
                <a:lumOff val="100000"/>
              </a:schemeClr>
            </a:gs>
            <a:gs pos="100000">
              <a:schemeClr val="accent2">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4CD294-AE8D-DA41-A0B0-BC416EEED115}"/>
              </a:ext>
            </a:extLst>
          </p:cNvPr>
          <p:cNvSpPr>
            <a:spLocks noGrp="1"/>
          </p:cNvSpPr>
          <p:nvPr>
            <p:ph type="title"/>
          </p:nvPr>
        </p:nvSpPr>
        <p:spPr/>
        <p:txBody>
          <a:bodyPr/>
          <a:lstStyle/>
          <a:p>
            <a:pPr algn="r" rtl="1"/>
            <a:r>
              <a:rPr lang="ar-SA" b="1" dirty="0"/>
              <a:t>من هذه المدارس: </a:t>
            </a:r>
            <a:br>
              <a:rPr lang="en-GB" dirty="0"/>
            </a:br>
            <a:endParaRPr lang="en-US" dirty="0"/>
          </a:p>
        </p:txBody>
      </p:sp>
      <p:sp>
        <p:nvSpPr>
          <p:cNvPr id="3" name="Content Placeholder 2">
            <a:extLst>
              <a:ext uri="{FF2B5EF4-FFF2-40B4-BE49-F238E27FC236}">
                <a16:creationId xmlns:a16="http://schemas.microsoft.com/office/drawing/2014/main" id="{ECF30871-B7A9-AB4F-BEAC-E72C99C89C02}"/>
              </a:ext>
            </a:extLst>
          </p:cNvPr>
          <p:cNvSpPr>
            <a:spLocks noGrp="1"/>
          </p:cNvSpPr>
          <p:nvPr>
            <p:ph idx="1"/>
          </p:nvPr>
        </p:nvSpPr>
        <p:spPr>
          <a:xfrm>
            <a:off x="838200" y="1200150"/>
            <a:ext cx="10515600" cy="4976813"/>
          </a:xfrm>
        </p:spPr>
        <p:txBody>
          <a:bodyPr/>
          <a:lstStyle/>
          <a:p>
            <a:pPr marL="0" indent="0" algn="r" rtl="1">
              <a:buNone/>
            </a:pPr>
            <a:endParaRPr lang="en-GB" dirty="0"/>
          </a:p>
          <a:p>
            <a:pPr algn="r" rtl="1"/>
            <a:r>
              <a:rPr lang="ar-IQ" b="1" dirty="0"/>
              <a:t>اولاً: المدرسة البنيوية </a:t>
            </a:r>
            <a:r>
              <a:rPr lang="en-US" b="1" dirty="0"/>
              <a:t>Structuralism School</a:t>
            </a:r>
            <a:r>
              <a:rPr lang="ar-SA" dirty="0"/>
              <a:t>: </a:t>
            </a:r>
            <a:endParaRPr lang="en-GB" dirty="0"/>
          </a:p>
          <a:p>
            <a:pPr algn="r" rtl="1"/>
            <a:r>
              <a:rPr lang="ar-SA" dirty="0"/>
              <a:t>اسس هذه المدرسة الطبيب الألماني (وليم فونت </a:t>
            </a:r>
            <a:r>
              <a:rPr lang="en-US" dirty="0"/>
              <a:t>Wundt </a:t>
            </a:r>
            <a:r>
              <a:rPr lang="ar-SA" dirty="0"/>
              <a:t> ) </a:t>
            </a:r>
            <a:r>
              <a:rPr lang="ar-IQ" dirty="0"/>
              <a:t>الذي انشأ في عام(١٨٧٩) اول مختبر تجريبي لعلم النفس في العالم. وقد اكدت هذه المدرسة على:</a:t>
            </a:r>
          </a:p>
          <a:p>
            <a:pPr algn="r" rtl="1"/>
            <a:endParaRPr lang="en-GB" dirty="0"/>
          </a:p>
          <a:p>
            <a:pPr lvl="0" algn="r" rtl="1"/>
            <a:r>
              <a:rPr lang="ar-IQ" dirty="0"/>
              <a:t>تحليل الخبرات الشعورية التي تكونها الاحساسات والصور الذهنية والمشاعر والانفعالات الى عناصرها الحسية الاساسية.</a:t>
            </a:r>
            <a:endParaRPr lang="en-GB" dirty="0"/>
          </a:p>
          <a:p>
            <a:pPr lvl="0" algn="r" rtl="1"/>
            <a:r>
              <a:rPr lang="ar-IQ" dirty="0"/>
              <a:t>ان الطريقة المثلى لدراستها هو الاستبطان التحليلي.</a:t>
            </a:r>
            <a:endParaRPr lang="en-GB" dirty="0"/>
          </a:p>
          <a:p>
            <a:pPr lvl="0" algn="r" rtl="1"/>
            <a:r>
              <a:rPr lang="ar-IQ" dirty="0"/>
              <a:t>تحليل العمليات العقلية الى عناصرها واكتشاف ارتباطاتها بالجهاز العصبي.</a:t>
            </a:r>
            <a:endParaRPr lang="en-GB" dirty="0"/>
          </a:p>
          <a:p>
            <a:pPr algn="r"/>
            <a:endParaRPr lang="en-US" dirty="0"/>
          </a:p>
        </p:txBody>
      </p:sp>
    </p:spTree>
    <p:extLst>
      <p:ext uri="{BB962C8B-B14F-4D97-AF65-F5344CB8AC3E}">
        <p14:creationId xmlns:p14="http://schemas.microsoft.com/office/powerpoint/2010/main" val="2434384732"/>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4">
                <a:lumMod val="5000"/>
                <a:lumOff val="95000"/>
              </a:schemeClr>
            </a:gs>
            <a:gs pos="74000">
              <a:schemeClr val="accent4">
                <a:lumMod val="45000"/>
                <a:lumOff val="55000"/>
              </a:schemeClr>
            </a:gs>
            <a:gs pos="83000">
              <a:schemeClr val="accent4">
                <a:lumMod val="45000"/>
                <a:lumOff val="55000"/>
              </a:schemeClr>
            </a:gs>
            <a:gs pos="100000">
              <a:schemeClr val="accent4">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86EF8F-B869-DD47-A993-572383FF6488}"/>
              </a:ext>
            </a:extLst>
          </p:cNvPr>
          <p:cNvSpPr>
            <a:spLocks noGrp="1"/>
          </p:cNvSpPr>
          <p:nvPr>
            <p:ph type="title"/>
          </p:nvPr>
        </p:nvSpPr>
        <p:spPr/>
        <p:txBody>
          <a:bodyPr/>
          <a:lstStyle/>
          <a:p>
            <a:pPr algn="r" rtl="1"/>
            <a:r>
              <a:rPr lang="ar-IQ" b="1" dirty="0"/>
              <a:t>ثانياً: المدرسة الوظيفية</a:t>
            </a:r>
            <a:r>
              <a:rPr lang="en-US" b="1" dirty="0"/>
              <a:t>Functionalism School</a:t>
            </a:r>
            <a:r>
              <a:rPr lang="ar-SA" b="1" dirty="0"/>
              <a:t> :</a:t>
            </a:r>
            <a:r>
              <a:rPr lang="ar-SA" dirty="0"/>
              <a:t> </a:t>
            </a:r>
            <a:br>
              <a:rPr lang="en-GB" dirty="0"/>
            </a:br>
            <a:endParaRPr lang="en-US" dirty="0"/>
          </a:p>
        </p:txBody>
      </p:sp>
      <p:sp>
        <p:nvSpPr>
          <p:cNvPr id="3" name="Content Placeholder 2">
            <a:extLst>
              <a:ext uri="{FF2B5EF4-FFF2-40B4-BE49-F238E27FC236}">
                <a16:creationId xmlns:a16="http://schemas.microsoft.com/office/drawing/2014/main" id="{585ABA15-D6B5-2E4D-A8A3-31B9AAFD4489}"/>
              </a:ext>
            </a:extLst>
          </p:cNvPr>
          <p:cNvSpPr>
            <a:spLocks noGrp="1"/>
          </p:cNvSpPr>
          <p:nvPr>
            <p:ph idx="1"/>
          </p:nvPr>
        </p:nvSpPr>
        <p:spPr/>
        <p:txBody>
          <a:bodyPr>
            <a:normAutofit/>
          </a:bodyPr>
          <a:lstStyle/>
          <a:p>
            <a:pPr algn="r" rtl="1"/>
            <a:r>
              <a:rPr lang="ar-SA" dirty="0"/>
              <a:t>قام بإنشاء هذه المدرسة العالم النفس الامريكي (وليم جيمس) </a:t>
            </a:r>
            <a:r>
              <a:rPr lang="en-US" dirty="0"/>
              <a:t>James </a:t>
            </a:r>
            <a:r>
              <a:rPr lang="ar-IQ" dirty="0"/>
              <a:t>الذي عارض المدرسة البنيوية واعتبرها مصطنعة ومحدودة المجال وغير دقيقة. لذا اهتمت هذه المدرسة بالآتي:</a:t>
            </a:r>
            <a:endParaRPr lang="en-GB" dirty="0"/>
          </a:p>
          <a:p>
            <a:pPr lvl="0" algn="r" rtl="1"/>
            <a:r>
              <a:rPr lang="ar-IQ" dirty="0"/>
              <a:t>وظيفة العمليات العقلية والتوافق لدى الانسان مع البيئة.</a:t>
            </a:r>
            <a:endParaRPr lang="en-GB" dirty="0"/>
          </a:p>
          <a:p>
            <a:pPr lvl="0" algn="r" rtl="1"/>
            <a:r>
              <a:rPr lang="ar-IQ" dirty="0"/>
              <a:t>ان لاتقتصر مناهج علم النفس على الاستبطان وانما على الطرق الموضوعية كالتجربة والملاحظات الخارجية.</a:t>
            </a:r>
            <a:endParaRPr lang="en-GB" dirty="0"/>
          </a:p>
          <a:p>
            <a:pPr lvl="0" algn="r" rtl="1"/>
            <a:r>
              <a:rPr lang="ar-IQ" dirty="0"/>
              <a:t>دراسة كل الفئات العمرية من اشخاص عاديين الى الاطفال الصغار وكيفية مواجهتهم للمشكلات غير المألوفة. </a:t>
            </a:r>
            <a:endParaRPr lang="en-GB" dirty="0"/>
          </a:p>
          <a:p>
            <a:pPr marL="0" indent="0" algn="r" rtl="1">
              <a:buNone/>
            </a:pPr>
            <a:endParaRPr lang="en-GB" dirty="0"/>
          </a:p>
          <a:p>
            <a:pPr algn="r"/>
            <a:endParaRPr lang="en-US" dirty="0"/>
          </a:p>
        </p:txBody>
      </p:sp>
    </p:spTree>
    <p:extLst>
      <p:ext uri="{BB962C8B-B14F-4D97-AF65-F5344CB8AC3E}">
        <p14:creationId xmlns:p14="http://schemas.microsoft.com/office/powerpoint/2010/main" val="1646642996"/>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2">
                <a:lumMod val="5000"/>
                <a:lumOff val="95000"/>
              </a:schemeClr>
            </a:gs>
            <a:gs pos="7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96DD1D-935B-4841-B00B-341C4EF473C6}"/>
              </a:ext>
            </a:extLst>
          </p:cNvPr>
          <p:cNvSpPr>
            <a:spLocks noGrp="1"/>
          </p:cNvSpPr>
          <p:nvPr>
            <p:ph type="title"/>
          </p:nvPr>
        </p:nvSpPr>
        <p:spPr/>
        <p:txBody>
          <a:bodyPr/>
          <a:lstStyle/>
          <a:p>
            <a:pPr algn="r" rtl="1"/>
            <a:r>
              <a:rPr lang="ar-IQ" b="1" dirty="0"/>
              <a:t>ثالثا: المدرسة السلوكية: </a:t>
            </a:r>
            <a:r>
              <a:rPr lang="en-US" b="1" dirty="0"/>
              <a:t>Behavioral School</a:t>
            </a:r>
            <a:br>
              <a:rPr lang="en-GB" dirty="0"/>
            </a:br>
            <a:endParaRPr lang="en-US" dirty="0"/>
          </a:p>
        </p:txBody>
      </p:sp>
      <p:sp>
        <p:nvSpPr>
          <p:cNvPr id="3" name="Content Placeholder 2">
            <a:extLst>
              <a:ext uri="{FF2B5EF4-FFF2-40B4-BE49-F238E27FC236}">
                <a16:creationId xmlns:a16="http://schemas.microsoft.com/office/drawing/2014/main" id="{C6345901-9C1C-DC49-96F1-60C1C512CC76}"/>
              </a:ext>
            </a:extLst>
          </p:cNvPr>
          <p:cNvSpPr>
            <a:spLocks noGrp="1"/>
          </p:cNvSpPr>
          <p:nvPr>
            <p:ph idx="1"/>
          </p:nvPr>
        </p:nvSpPr>
        <p:spPr/>
        <p:txBody>
          <a:bodyPr/>
          <a:lstStyle/>
          <a:p>
            <a:pPr algn="r" rtl="1"/>
            <a:r>
              <a:rPr lang="ar-SA" dirty="0"/>
              <a:t>نشأت هذه المدرسة في أوائل القرن العشرين في أمريكا على يد العالم </a:t>
            </a:r>
            <a:r>
              <a:rPr lang="en-US" dirty="0"/>
              <a:t>)</a:t>
            </a:r>
            <a:r>
              <a:rPr lang="ar-SA" dirty="0" err="1"/>
              <a:t>واطسن</a:t>
            </a:r>
            <a:r>
              <a:rPr lang="en-US" dirty="0"/>
              <a:t>(</a:t>
            </a:r>
            <a:r>
              <a:rPr lang="ar-SA" dirty="0"/>
              <a:t> وكان يرى أنه لكي يصبح علم النفس علم حقيقيا لابد أن يركز على موضوع يمكن لجميع العلماء ملاحظته، </a:t>
            </a:r>
          </a:p>
          <a:p>
            <a:pPr algn="r" rtl="1"/>
            <a:r>
              <a:rPr lang="ar-SA" dirty="0"/>
              <a:t>ويرى ان علم النفس هي: "الدراسة العلمية للمنبهات والسلوك الذي تثيره"</a:t>
            </a:r>
            <a:r>
              <a:rPr lang="ar-IQ" dirty="0"/>
              <a:t>. </a:t>
            </a:r>
            <a:endParaRPr lang="en-US" dirty="0"/>
          </a:p>
        </p:txBody>
      </p:sp>
    </p:spTree>
    <p:extLst>
      <p:ext uri="{BB962C8B-B14F-4D97-AF65-F5344CB8AC3E}">
        <p14:creationId xmlns:p14="http://schemas.microsoft.com/office/powerpoint/2010/main" val="220055872"/>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anim calcmode="lin" valueType="num">
                                      <p:cBhvr additive="base">
                                        <p:cTn id="19"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anim calcmode="lin" valueType="num">
                                      <p:cBhvr additive="base">
                                        <p:cTn id="25"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6">
                <a:lumMod val="5000"/>
                <a:lumOff val="95000"/>
              </a:schemeClr>
            </a:gs>
            <a:gs pos="74000">
              <a:schemeClr val="accent6">
                <a:lumMod val="45000"/>
                <a:lumOff val="55000"/>
              </a:schemeClr>
            </a:gs>
            <a:gs pos="83000">
              <a:schemeClr val="accent6">
                <a:lumMod val="45000"/>
                <a:lumOff val="55000"/>
              </a:schemeClr>
            </a:gs>
            <a:gs pos="100000">
              <a:schemeClr val="accent6">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2A4052-77BA-3246-8DDB-4167C39BEAA9}"/>
              </a:ext>
            </a:extLst>
          </p:cNvPr>
          <p:cNvSpPr>
            <a:spLocks noGrp="1"/>
          </p:cNvSpPr>
          <p:nvPr>
            <p:ph type="title"/>
          </p:nvPr>
        </p:nvSpPr>
        <p:spPr/>
        <p:txBody>
          <a:bodyPr>
            <a:noAutofit/>
          </a:bodyPr>
          <a:lstStyle/>
          <a:p>
            <a:pPr algn="r"/>
            <a:r>
              <a:rPr lang="ar-SA" sz="3200" dirty="0"/>
              <a:t>"</a:t>
            </a:r>
            <a:r>
              <a:rPr lang="ar-IQ" sz="3200" dirty="0"/>
              <a:t>.  لذا فهو اكد على امكانية تجزئة السلوك الى وحدات بسيطة من المثيرات والاستجابات. </a:t>
            </a:r>
            <a:br>
              <a:rPr lang="en-GB" sz="3200" dirty="0"/>
            </a:br>
            <a:endParaRPr lang="en-US" sz="3200" dirty="0"/>
          </a:p>
        </p:txBody>
      </p:sp>
      <p:sp>
        <p:nvSpPr>
          <p:cNvPr id="3" name="Content Placeholder 2">
            <a:extLst>
              <a:ext uri="{FF2B5EF4-FFF2-40B4-BE49-F238E27FC236}">
                <a16:creationId xmlns:a16="http://schemas.microsoft.com/office/drawing/2014/main" id="{2E159971-CEC9-F646-84F7-69D8154A993A}"/>
              </a:ext>
            </a:extLst>
          </p:cNvPr>
          <p:cNvSpPr>
            <a:spLocks noGrp="1"/>
          </p:cNvSpPr>
          <p:nvPr>
            <p:ph idx="1"/>
          </p:nvPr>
        </p:nvSpPr>
        <p:spPr>
          <a:xfrm>
            <a:off x="994611" y="1949116"/>
            <a:ext cx="10515600" cy="4543759"/>
          </a:xfrm>
        </p:spPr>
        <p:txBody>
          <a:bodyPr/>
          <a:lstStyle/>
          <a:p>
            <a:pPr algn="r" rtl="1"/>
            <a:r>
              <a:rPr lang="ar-SA" dirty="0"/>
              <a:t>المثيرات                    الاستجابات</a:t>
            </a:r>
          </a:p>
          <a:p>
            <a:pPr algn="r" rtl="1"/>
            <a:endParaRPr lang="ar-SA" dirty="0"/>
          </a:p>
          <a:p>
            <a:pPr algn="r" rtl="1"/>
            <a:r>
              <a:rPr lang="ar-SA" dirty="0"/>
              <a:t>كما أنه أنكر وجود استعدادات موروثة، وأكد على دور العوامل البيئية في عملية التعلم وتكوين العادات، وله عبارة شهيرة: "أعطوني اثني عشر طفلا أصحاء سليمي التكوين، سأضمن لكم تدريب أي منهم لأن يصبح أخصائيا في أي مجال تختارونه سواء الطب، أو المحاماة أو الفن، أو السرقة، أو حتى الشحاذة، بصرف النظر عن ميوله ومواهبه "</a:t>
            </a:r>
            <a:r>
              <a:rPr lang="ar-IQ" dirty="0"/>
              <a:t>.</a:t>
            </a:r>
            <a:endParaRPr lang="en-GB" dirty="0"/>
          </a:p>
          <a:p>
            <a:pPr algn="r" rtl="1"/>
            <a:r>
              <a:rPr lang="ar-IQ" dirty="0"/>
              <a:t>- كما اكدت هذه المدرسة على استخدام الملاحظة المقصودة ورفضت الاستبطان. </a:t>
            </a:r>
            <a:endParaRPr lang="en-GB" dirty="0"/>
          </a:p>
          <a:p>
            <a:pPr algn="r" rtl="1"/>
            <a:endParaRPr lang="en-US" dirty="0"/>
          </a:p>
        </p:txBody>
      </p:sp>
      <p:sp>
        <p:nvSpPr>
          <p:cNvPr id="13" name="Right Arrow 12">
            <a:extLst>
              <a:ext uri="{FF2B5EF4-FFF2-40B4-BE49-F238E27FC236}">
                <a16:creationId xmlns:a16="http://schemas.microsoft.com/office/drawing/2014/main" id="{4A186986-989E-374A-8FC9-0BC61F0D4062}"/>
              </a:ext>
            </a:extLst>
          </p:cNvPr>
          <p:cNvSpPr/>
          <p:nvPr/>
        </p:nvSpPr>
        <p:spPr>
          <a:xfrm rot="10800000">
            <a:off x="8401050" y="2071687"/>
            <a:ext cx="1628775" cy="21431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1" eaLnBrk="1" latinLnBrk="0" hangingPunct="1"/>
            <a:endParaRPr lang="en-US"/>
          </a:p>
        </p:txBody>
      </p:sp>
    </p:spTree>
    <p:extLst>
      <p:ext uri="{BB962C8B-B14F-4D97-AF65-F5344CB8AC3E}">
        <p14:creationId xmlns:p14="http://schemas.microsoft.com/office/powerpoint/2010/main" val="2689068435"/>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C5B19A-B786-A348-BEA8-41EA58D96898}"/>
              </a:ext>
            </a:extLst>
          </p:cNvPr>
          <p:cNvSpPr>
            <a:spLocks noGrp="1"/>
          </p:cNvSpPr>
          <p:nvPr>
            <p:ph type="title"/>
          </p:nvPr>
        </p:nvSpPr>
        <p:spPr/>
        <p:txBody>
          <a:bodyPr/>
          <a:lstStyle/>
          <a:p>
            <a:pPr algn="r" rtl="1"/>
            <a:r>
              <a:rPr lang="ar-IQ" b="1" dirty="0"/>
              <a:t>رابعا: المدرسة الجشطالتية</a:t>
            </a:r>
            <a:r>
              <a:rPr lang="en-US" b="1" dirty="0"/>
              <a:t>Gestalt </a:t>
            </a:r>
            <a:r>
              <a:rPr lang="ar-IQ" b="1" dirty="0"/>
              <a:t>:  </a:t>
            </a:r>
            <a:br>
              <a:rPr lang="en-GB" sz="3600" dirty="0"/>
            </a:br>
            <a:endParaRPr lang="en-US" dirty="0"/>
          </a:p>
        </p:txBody>
      </p:sp>
      <p:sp>
        <p:nvSpPr>
          <p:cNvPr id="3" name="Content Placeholder 2">
            <a:extLst>
              <a:ext uri="{FF2B5EF4-FFF2-40B4-BE49-F238E27FC236}">
                <a16:creationId xmlns:a16="http://schemas.microsoft.com/office/drawing/2014/main" id="{5A7D93E1-36DD-5A44-8FFD-C47A4D0F016B}"/>
              </a:ext>
            </a:extLst>
          </p:cNvPr>
          <p:cNvSpPr>
            <a:spLocks noGrp="1"/>
          </p:cNvSpPr>
          <p:nvPr>
            <p:ph idx="1"/>
          </p:nvPr>
        </p:nvSpPr>
        <p:spPr/>
        <p:txBody>
          <a:bodyPr/>
          <a:lstStyle/>
          <a:p>
            <a:pPr algn="r" rtl="1"/>
            <a:r>
              <a:rPr lang="ar-IQ" dirty="0"/>
              <a:t>نشأت هذه المدرسة على يد كل من (فرتيمر وزملائه كوفكا وكوهلر وليفين)، وكلمة جشطالت تعني العينة او النمط او الشكل الكلي.</a:t>
            </a:r>
            <a:endParaRPr lang="en-GB" sz="2400" dirty="0"/>
          </a:p>
          <a:p>
            <a:pPr algn="r" rtl="1"/>
            <a:r>
              <a:rPr lang="ar-IQ" dirty="0"/>
              <a:t>ومن مفاهيم هذه المدرسة: </a:t>
            </a:r>
            <a:endParaRPr lang="en-GB" sz="2400" dirty="0"/>
          </a:p>
          <a:p>
            <a:pPr lvl="1" algn="r" rtl="1"/>
            <a:r>
              <a:rPr lang="ar-IQ" dirty="0"/>
              <a:t>ان الكل لايساوي مجموع الاجزاء وان تحليله الى اجزاء يفقده مضمونه الفريد ولذلك ينبغي التركيز على التراكيب الكلية.</a:t>
            </a:r>
            <a:endParaRPr lang="en-GB" sz="2000" dirty="0"/>
          </a:p>
          <a:p>
            <a:pPr lvl="1" algn="r" rtl="1"/>
            <a:r>
              <a:rPr lang="ar-IQ" dirty="0"/>
              <a:t>التركيز على مشكلات الادراك وكيفية تفسيرها.</a:t>
            </a:r>
            <a:endParaRPr lang="en-GB" sz="2000" dirty="0"/>
          </a:p>
          <a:p>
            <a:pPr lvl="1" algn="r" rtl="1"/>
            <a:r>
              <a:rPr lang="ar-IQ" dirty="0"/>
              <a:t>ان الظواهر النفسية كالشخصية والادراك والتعلم هي وحدات كلية نفسية منظمة. </a:t>
            </a:r>
            <a:endParaRPr lang="en-GB" sz="2000" dirty="0"/>
          </a:p>
          <a:p>
            <a:pPr lvl="1" algn="r" rtl="1"/>
            <a:r>
              <a:rPr lang="ar-IQ" dirty="0"/>
              <a:t>الاهتمام بالتنظيم على انه الميكانيزم المسيطر في العمليات العقلية. </a:t>
            </a:r>
            <a:endParaRPr lang="en-GB" sz="2000" dirty="0"/>
          </a:p>
          <a:p>
            <a:pPr marL="0" indent="0" algn="r" rtl="1">
              <a:buNone/>
            </a:pPr>
            <a:endParaRPr lang="en-GB" sz="2400" dirty="0"/>
          </a:p>
          <a:p>
            <a:pPr marL="228600" indent="-228600" algn="r" defTabSz="914400" rtl="1" eaLnBrk="1" latinLnBrk="0" hangingPunct="1">
              <a:lnSpc>
                <a:spcPct val="90000"/>
              </a:lnSpc>
              <a:spcBef>
                <a:spcPts val="1000"/>
              </a:spcBef>
              <a:buFont typeface="Arial" panose="020B0604020202020204" pitchFamily="34" charset="0"/>
              <a:buChar char="•"/>
            </a:pPr>
            <a:endParaRPr lang="en-US" dirty="0"/>
          </a:p>
        </p:txBody>
      </p:sp>
    </p:spTree>
    <p:extLst>
      <p:ext uri="{BB962C8B-B14F-4D97-AF65-F5344CB8AC3E}">
        <p14:creationId xmlns:p14="http://schemas.microsoft.com/office/powerpoint/2010/main" val="166043400"/>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calcmode="lin" valueType="num">
                                      <p:cBhvr additive="base">
                                        <p:cTn id="2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2" end="2"/>
                                            </p:txEl>
                                          </p:spTgt>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 calcmode="lin" valueType="num">
                                      <p:cBhvr additive="base">
                                        <p:cTn id="2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 calcmode="lin" valueType="num">
                                      <p:cBhvr additive="base">
                                        <p:cTn id="3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2843F8-DF32-D34E-A003-0714B3CA1BFA}"/>
              </a:ext>
            </a:extLst>
          </p:cNvPr>
          <p:cNvSpPr>
            <a:spLocks noGrp="1"/>
          </p:cNvSpPr>
          <p:nvPr>
            <p:ph type="title"/>
          </p:nvPr>
        </p:nvSpPr>
        <p:spPr/>
        <p:txBody>
          <a:bodyPr/>
          <a:lstStyle/>
          <a:p>
            <a:pPr algn="r" rtl="1"/>
            <a:r>
              <a:rPr lang="ar-IQ" b="1" dirty="0"/>
              <a:t>خامسا: المدرسة المعرفية</a:t>
            </a:r>
            <a:r>
              <a:rPr lang="ar-IQ" dirty="0"/>
              <a:t> </a:t>
            </a:r>
            <a:r>
              <a:rPr lang="en-US" b="1" dirty="0"/>
              <a:t>Cognitive School</a:t>
            </a:r>
            <a:br>
              <a:rPr lang="en-GB" dirty="0"/>
            </a:br>
            <a:endParaRPr lang="en-US" dirty="0"/>
          </a:p>
        </p:txBody>
      </p:sp>
      <p:sp>
        <p:nvSpPr>
          <p:cNvPr id="3" name="Content Placeholder 2">
            <a:extLst>
              <a:ext uri="{FF2B5EF4-FFF2-40B4-BE49-F238E27FC236}">
                <a16:creationId xmlns:a16="http://schemas.microsoft.com/office/drawing/2014/main" id="{98602D3D-148A-EF40-980F-AE5F3BC66A67}"/>
              </a:ext>
            </a:extLst>
          </p:cNvPr>
          <p:cNvSpPr>
            <a:spLocks noGrp="1"/>
          </p:cNvSpPr>
          <p:nvPr>
            <p:ph idx="1"/>
          </p:nvPr>
        </p:nvSpPr>
        <p:spPr/>
        <p:txBody>
          <a:bodyPr/>
          <a:lstStyle/>
          <a:p>
            <a:pPr algn="r" rtl="1"/>
            <a:r>
              <a:rPr lang="ar-IQ" dirty="0"/>
              <a:t>تؤكد هذه المدرسة على العمليات العقلية وعلى محتوى الافكار وذلك لان الانسان مبدعا لكل العمليات الفكرية التي توجه سلوكه من خلال امتلاكه للمعارف وكيفية تنظيمها.</a:t>
            </a:r>
            <a:endParaRPr lang="en-GB" dirty="0"/>
          </a:p>
          <a:p>
            <a:pPr algn="r" rtl="1"/>
            <a:r>
              <a:rPr lang="ar-SA" dirty="0" err="1"/>
              <a:t>وت</a:t>
            </a:r>
            <a:r>
              <a:rPr lang="ar-IQ" dirty="0"/>
              <a:t>رى ان </a:t>
            </a:r>
            <a:r>
              <a:rPr lang="ar-SA" dirty="0"/>
              <a:t>السلوك الإنساني ليس مجرد استجابة بسيطة للمنبهات البيئية. وإنما هناك الكثير من العمليات المعرفية العقلية التي تتوسط المنبه والاستجابة.</a:t>
            </a:r>
            <a:endParaRPr lang="en-GB" dirty="0"/>
          </a:p>
          <a:p>
            <a:pPr algn="r" rtl="1"/>
            <a:r>
              <a:rPr lang="ar-SA" dirty="0"/>
              <a:t>- اتخذ علماء النفس المعرفي الآلات الحاسبة نماذج تساعدهم في فهم العمليات المعرفية وأسس تكوين المعلومات.</a:t>
            </a:r>
            <a:endParaRPr lang="en-GB" dirty="0"/>
          </a:p>
          <a:p>
            <a:pPr algn="r" rtl="1"/>
            <a:r>
              <a:rPr lang="ar-SA" dirty="0"/>
              <a:t>- من علماء هذه المدرسة </a:t>
            </a:r>
            <a:r>
              <a:rPr lang="ar-SA" dirty="0" err="1"/>
              <a:t>روكيش</a:t>
            </a:r>
            <a:r>
              <a:rPr lang="ar-SA" dirty="0"/>
              <a:t> </a:t>
            </a:r>
            <a:r>
              <a:rPr lang="en-US" dirty="0"/>
              <a:t> Rokeach </a:t>
            </a:r>
            <a:r>
              <a:rPr lang="ar-IQ" dirty="0"/>
              <a:t>و بياجيه</a:t>
            </a:r>
            <a:r>
              <a:rPr lang="en-US" dirty="0"/>
              <a:t>Piaget</a:t>
            </a:r>
            <a:r>
              <a:rPr lang="ar-IQ" dirty="0"/>
              <a:t>.  </a:t>
            </a:r>
            <a:endParaRPr lang="en-GB" dirty="0"/>
          </a:p>
          <a:p>
            <a:pPr marL="0" indent="0" algn="r" rtl="1">
              <a:buNone/>
            </a:pPr>
            <a:endParaRPr lang="en-GB" dirty="0"/>
          </a:p>
          <a:p>
            <a:pPr marL="228600" indent="-228600" algn="r" defTabSz="914400" rtl="1" eaLnBrk="1" latinLnBrk="0" hangingPunct="1">
              <a:lnSpc>
                <a:spcPct val="90000"/>
              </a:lnSpc>
              <a:spcBef>
                <a:spcPts val="1000"/>
              </a:spcBef>
              <a:buFont typeface="Arial" panose="020B0604020202020204" pitchFamily="34" charset="0"/>
              <a:buChar char="•"/>
            </a:pPr>
            <a:endParaRPr lang="en-US" dirty="0"/>
          </a:p>
        </p:txBody>
      </p:sp>
    </p:spTree>
    <p:extLst>
      <p:ext uri="{BB962C8B-B14F-4D97-AF65-F5344CB8AC3E}">
        <p14:creationId xmlns:p14="http://schemas.microsoft.com/office/powerpoint/2010/main" val="4046853658"/>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2">
                <a:lumMod val="5000"/>
                <a:lumOff val="95000"/>
              </a:schemeClr>
            </a:gs>
            <a:gs pos="7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FCADB1-7AAA-0F40-8D38-6D8A821F551E}"/>
              </a:ext>
            </a:extLst>
          </p:cNvPr>
          <p:cNvSpPr>
            <a:spLocks noGrp="1"/>
          </p:cNvSpPr>
          <p:nvPr>
            <p:ph type="title"/>
          </p:nvPr>
        </p:nvSpPr>
        <p:spPr/>
        <p:txBody>
          <a:bodyPr>
            <a:normAutofit fontScale="90000"/>
          </a:bodyPr>
          <a:lstStyle/>
          <a:p>
            <a:pPr algn="r" rtl="1"/>
            <a:r>
              <a:rPr lang="ar-IQ" b="1" dirty="0"/>
              <a:t>سادسا: مدرسة التحليل النفسي: </a:t>
            </a:r>
            <a:r>
              <a:rPr lang="en-US" b="1" dirty="0"/>
              <a:t>Psychoanalysis School</a:t>
            </a:r>
            <a:br>
              <a:rPr lang="en-GB" dirty="0"/>
            </a:br>
            <a:endParaRPr lang="en-US" dirty="0"/>
          </a:p>
        </p:txBody>
      </p:sp>
      <p:sp>
        <p:nvSpPr>
          <p:cNvPr id="3" name="Content Placeholder 2">
            <a:extLst>
              <a:ext uri="{FF2B5EF4-FFF2-40B4-BE49-F238E27FC236}">
                <a16:creationId xmlns:a16="http://schemas.microsoft.com/office/drawing/2014/main" id="{81CF5232-9B2E-2343-9432-7E34A2EE19A7}"/>
              </a:ext>
            </a:extLst>
          </p:cNvPr>
          <p:cNvSpPr>
            <a:spLocks noGrp="1"/>
          </p:cNvSpPr>
          <p:nvPr>
            <p:ph idx="1"/>
          </p:nvPr>
        </p:nvSpPr>
        <p:spPr/>
        <p:txBody>
          <a:bodyPr>
            <a:normAutofit/>
          </a:bodyPr>
          <a:lstStyle/>
          <a:p>
            <a:pPr algn="r" rtl="1"/>
            <a:r>
              <a:rPr lang="ar-IQ" dirty="0"/>
              <a:t>اسس هذه المدرسة الطبيب الاعصاب النمساوي (سيجموند فرويد </a:t>
            </a:r>
            <a:r>
              <a:rPr lang="en-US" dirty="0"/>
              <a:t>Freud</a:t>
            </a:r>
            <a:r>
              <a:rPr lang="ar-IQ" dirty="0"/>
              <a:t>) الذي ابتكر التحليل النفسي كطريقة في العلاج النفسي اولا وكنظرية في الشخصية ثانيا. </a:t>
            </a:r>
            <a:endParaRPr lang="en-GB" dirty="0"/>
          </a:p>
          <a:p>
            <a:pPr marL="228600" indent="-228600" algn="r" defTabSz="914400" rtl="1" eaLnBrk="1" latinLnBrk="0" hangingPunct="1">
              <a:lnSpc>
                <a:spcPct val="90000"/>
              </a:lnSpc>
              <a:spcBef>
                <a:spcPts val="1000"/>
              </a:spcBef>
              <a:buFont typeface="Arial" panose="020B0604020202020204" pitchFamily="34" charset="0"/>
              <a:buChar char="•"/>
            </a:pPr>
            <a:endParaRPr lang="en-US" dirty="0"/>
          </a:p>
        </p:txBody>
      </p:sp>
    </p:spTree>
    <p:extLst>
      <p:ext uri="{BB962C8B-B14F-4D97-AF65-F5344CB8AC3E}">
        <p14:creationId xmlns:p14="http://schemas.microsoft.com/office/powerpoint/2010/main" val="2357538987"/>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41</TotalTime>
  <Words>808</Words>
  <Application>Microsoft Macintosh PowerPoint</Application>
  <PresentationFormat>Widescreen</PresentationFormat>
  <Paragraphs>55</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Calibri Light</vt:lpstr>
      <vt:lpstr>Office Theme</vt:lpstr>
      <vt:lpstr>قسم اللغة العربية                       علم النفس العام          المحاضرة الثانية          المرحلةالاولى</vt:lpstr>
      <vt:lpstr>مدارس علم النفس:  </vt:lpstr>
      <vt:lpstr>من هذه المدارس:  </vt:lpstr>
      <vt:lpstr>ثانياً: المدرسة الوظيفيةFunctionalism School :  </vt:lpstr>
      <vt:lpstr>ثالثا: المدرسة السلوكية: Behavioral School </vt:lpstr>
      <vt:lpstr>".  لذا فهو اكد على امكانية تجزئة السلوك الى وحدات بسيطة من المثيرات والاستجابات.  </vt:lpstr>
      <vt:lpstr>رابعا: المدرسة الجشطالتيةGestalt :   </vt:lpstr>
      <vt:lpstr>خامسا: المدرسة المعرفية Cognitive School </vt:lpstr>
      <vt:lpstr>سادسا: مدرسة التحليل النفسي: Psychoanalysis School </vt:lpstr>
      <vt:lpstr>ان النسق النظري عند فرويد يركز على النقاط المهمة الاتية: </vt:lpstr>
      <vt:lpstr>طرح فرويد تصورا في بناء الشخصية ونموها يتضمن ثلاثة ابعاد وهي:  </vt:lpstr>
      <vt:lpstr>سابعا: المدرسة الانسانية: Humanism School: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Osman, Karwan</dc:creator>
  <cp:lastModifiedBy>Osman, Karwan</cp:lastModifiedBy>
  <cp:revision>8</cp:revision>
  <dcterms:created xsi:type="dcterms:W3CDTF">2022-02-09T07:34:10Z</dcterms:created>
  <dcterms:modified xsi:type="dcterms:W3CDTF">2023-02-20T09:13:44Z</dcterms:modified>
</cp:coreProperties>
</file>