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73"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17"/>
  </p:normalViewPr>
  <p:slideViewPr>
    <p:cSldViewPr snapToGrid="0" snapToObjects="1">
      <p:cViewPr varScale="1">
        <p:scale>
          <a:sx n="85" d="100"/>
          <a:sy n="85" d="100"/>
        </p:scale>
        <p:origin x="1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D036CF-791C-5944-9433-56A26CA0232B}" type="doc">
      <dgm:prSet loTypeId="urn:microsoft.com/office/officeart/2005/8/layout/pyramid2" loCatId="pyramid" qsTypeId="urn:microsoft.com/office/officeart/2005/8/quickstyle/simple4" qsCatId="simple" csTypeId="urn:microsoft.com/office/officeart/2005/8/colors/accent1_2" csCatId="accent1" phldr="1"/>
      <dgm:spPr/>
      <dgm:t>
        <a:bodyPr/>
        <a:lstStyle/>
        <a:p>
          <a:endParaRPr lang="en-GB"/>
        </a:p>
      </dgm:t>
    </dgm:pt>
    <dgm:pt modelId="{81F63255-7800-1947-9CA1-C2B183266261}">
      <dgm:prSet custT="1"/>
      <dgm:spPr>
        <a:solidFill>
          <a:schemeClr val="accent2">
            <a:lumMod val="75000"/>
            <a:alpha val="90000"/>
          </a:schemeClr>
        </a:solidFill>
      </dgm:spPr>
      <dgm:t>
        <a:bodyPr/>
        <a:lstStyle/>
        <a:p>
          <a:r>
            <a:rPr lang="ar-SA" sz="1600" b="1" dirty="0"/>
            <a:t>الحاجات الجمالية</a:t>
          </a:r>
          <a:endParaRPr lang="en-GB" sz="1600" dirty="0"/>
        </a:p>
      </dgm:t>
    </dgm:pt>
    <dgm:pt modelId="{495F8E09-0F34-D84B-8977-E183B63A6E2F}" type="parTrans" cxnId="{9FB0498F-90CC-A844-97B2-A1CE9DF499D6}">
      <dgm:prSet/>
      <dgm:spPr/>
      <dgm:t>
        <a:bodyPr/>
        <a:lstStyle/>
        <a:p>
          <a:endParaRPr lang="en-GB"/>
        </a:p>
      </dgm:t>
    </dgm:pt>
    <dgm:pt modelId="{A1169AD1-184A-4B41-BDB6-CF7EB02136E5}" type="sibTrans" cxnId="{9FB0498F-90CC-A844-97B2-A1CE9DF499D6}">
      <dgm:prSet/>
      <dgm:spPr/>
      <dgm:t>
        <a:bodyPr/>
        <a:lstStyle/>
        <a:p>
          <a:endParaRPr lang="en-GB"/>
        </a:p>
      </dgm:t>
    </dgm:pt>
    <dgm:pt modelId="{44CF1C4D-AAF1-244D-BC0F-654C2160099A}">
      <dgm:prSet custT="1"/>
      <dgm:spPr>
        <a:solidFill>
          <a:schemeClr val="accent2">
            <a:lumMod val="75000"/>
            <a:alpha val="90000"/>
          </a:schemeClr>
        </a:solidFill>
      </dgm:spPr>
      <dgm:t>
        <a:bodyPr/>
        <a:lstStyle/>
        <a:p>
          <a:r>
            <a:rPr lang="ar-SA" sz="2000" b="1" dirty="0"/>
            <a:t>حاجات المعرفة والفهم</a:t>
          </a:r>
          <a:endParaRPr lang="en-GB" sz="2000" dirty="0"/>
        </a:p>
      </dgm:t>
    </dgm:pt>
    <dgm:pt modelId="{A31D8AE1-675F-CF41-97A4-5EC2EFFC480C}" type="parTrans" cxnId="{80020764-1A6C-DB4C-9BE7-5CA4678FE5A3}">
      <dgm:prSet/>
      <dgm:spPr/>
      <dgm:t>
        <a:bodyPr/>
        <a:lstStyle/>
        <a:p>
          <a:endParaRPr lang="en-GB"/>
        </a:p>
      </dgm:t>
    </dgm:pt>
    <dgm:pt modelId="{CAA9457F-825B-2F49-A323-B207EA3DBA4D}" type="sibTrans" cxnId="{80020764-1A6C-DB4C-9BE7-5CA4678FE5A3}">
      <dgm:prSet/>
      <dgm:spPr/>
      <dgm:t>
        <a:bodyPr/>
        <a:lstStyle/>
        <a:p>
          <a:endParaRPr lang="en-GB"/>
        </a:p>
      </dgm:t>
    </dgm:pt>
    <dgm:pt modelId="{DC42004C-18CC-4448-A787-8FBE7975C832}">
      <dgm:prSet custT="1"/>
      <dgm:spPr>
        <a:solidFill>
          <a:schemeClr val="accent2">
            <a:lumMod val="75000"/>
            <a:alpha val="90000"/>
          </a:schemeClr>
        </a:solidFill>
      </dgm:spPr>
      <dgm:t>
        <a:bodyPr/>
        <a:lstStyle/>
        <a:p>
          <a:r>
            <a:rPr lang="ar-SA" sz="2400" b="1" dirty="0"/>
            <a:t>حاجات تحقيق الذات</a:t>
          </a:r>
          <a:endParaRPr lang="en-GB" sz="2400" dirty="0"/>
        </a:p>
      </dgm:t>
    </dgm:pt>
    <dgm:pt modelId="{EB82BCBD-C251-EC47-A232-DA2F33E496D1}" type="parTrans" cxnId="{63752A0A-8E9C-F041-A562-E69466629E74}">
      <dgm:prSet/>
      <dgm:spPr/>
      <dgm:t>
        <a:bodyPr/>
        <a:lstStyle/>
        <a:p>
          <a:endParaRPr lang="en-GB"/>
        </a:p>
      </dgm:t>
    </dgm:pt>
    <dgm:pt modelId="{7C519E86-239A-A142-81A3-EBFBB498590B}" type="sibTrans" cxnId="{63752A0A-8E9C-F041-A562-E69466629E74}">
      <dgm:prSet/>
      <dgm:spPr/>
      <dgm:t>
        <a:bodyPr/>
        <a:lstStyle/>
        <a:p>
          <a:endParaRPr lang="en-GB"/>
        </a:p>
      </dgm:t>
    </dgm:pt>
    <dgm:pt modelId="{CEA28594-1589-EE45-AB1F-85BD18F0170E}">
      <dgm:prSet custT="1"/>
      <dgm:spPr>
        <a:solidFill>
          <a:schemeClr val="accent5">
            <a:lumMod val="60000"/>
            <a:lumOff val="40000"/>
            <a:alpha val="90000"/>
          </a:schemeClr>
        </a:solidFill>
      </dgm:spPr>
      <dgm:t>
        <a:bodyPr/>
        <a:lstStyle/>
        <a:p>
          <a:r>
            <a:rPr lang="ar-SA" sz="2800" b="1" dirty="0"/>
            <a:t>حاجات احترام </a:t>
          </a:r>
          <a:r>
            <a:rPr lang="ar-SA" sz="2800" b="1" dirty="0" err="1"/>
            <a:t>وتقديرالذات</a:t>
          </a:r>
          <a:endParaRPr lang="en-GB" sz="2800" dirty="0"/>
        </a:p>
      </dgm:t>
    </dgm:pt>
    <dgm:pt modelId="{5A5149B2-D8E6-6F4E-A47A-3A4C1CAA6AFD}" type="parTrans" cxnId="{942777FE-5E08-A544-A0E0-B15B66371F13}">
      <dgm:prSet/>
      <dgm:spPr/>
      <dgm:t>
        <a:bodyPr/>
        <a:lstStyle/>
        <a:p>
          <a:endParaRPr lang="en-GB"/>
        </a:p>
      </dgm:t>
    </dgm:pt>
    <dgm:pt modelId="{DB081EE7-9FD3-7348-891D-92A245D76B5F}" type="sibTrans" cxnId="{942777FE-5E08-A544-A0E0-B15B66371F13}">
      <dgm:prSet/>
      <dgm:spPr/>
      <dgm:t>
        <a:bodyPr/>
        <a:lstStyle/>
        <a:p>
          <a:endParaRPr lang="en-GB"/>
        </a:p>
      </dgm:t>
    </dgm:pt>
    <dgm:pt modelId="{A3D919FD-87DB-D847-9052-E7FFF6A2DC82}">
      <dgm:prSet custT="1"/>
      <dgm:spPr>
        <a:solidFill>
          <a:schemeClr val="accent6">
            <a:lumMod val="60000"/>
            <a:lumOff val="40000"/>
            <a:alpha val="90000"/>
          </a:schemeClr>
        </a:solidFill>
      </dgm:spPr>
      <dgm:t>
        <a:bodyPr/>
        <a:lstStyle/>
        <a:p>
          <a:r>
            <a:rPr lang="ar-SA" sz="2800" b="1" dirty="0"/>
            <a:t>حاجات الحب والانتماء</a:t>
          </a:r>
          <a:endParaRPr lang="en-GB" sz="2800" dirty="0"/>
        </a:p>
      </dgm:t>
    </dgm:pt>
    <dgm:pt modelId="{2BF7655A-BC33-B14A-B7C8-8B681F841BAE}" type="parTrans" cxnId="{4A1058AE-F6CE-5940-B685-D8A81330AA2F}">
      <dgm:prSet/>
      <dgm:spPr/>
      <dgm:t>
        <a:bodyPr/>
        <a:lstStyle/>
        <a:p>
          <a:endParaRPr lang="en-GB"/>
        </a:p>
      </dgm:t>
    </dgm:pt>
    <dgm:pt modelId="{29C96F8F-D5B0-D341-A273-9F89366AC941}" type="sibTrans" cxnId="{4A1058AE-F6CE-5940-B685-D8A81330AA2F}">
      <dgm:prSet/>
      <dgm:spPr/>
      <dgm:t>
        <a:bodyPr/>
        <a:lstStyle/>
        <a:p>
          <a:endParaRPr lang="en-GB"/>
        </a:p>
      </dgm:t>
    </dgm:pt>
    <dgm:pt modelId="{7F4DA18C-7977-8D42-AEFC-9F6AD13B0A52}">
      <dgm:prSet custT="1"/>
      <dgm:spPr>
        <a:solidFill>
          <a:schemeClr val="accent4">
            <a:lumMod val="40000"/>
            <a:lumOff val="60000"/>
            <a:alpha val="90000"/>
          </a:schemeClr>
        </a:solidFill>
      </dgm:spPr>
      <dgm:t>
        <a:bodyPr/>
        <a:lstStyle/>
        <a:p>
          <a:r>
            <a:rPr lang="ar-SA" sz="2800" b="1" dirty="0"/>
            <a:t>حاجات الأمن</a:t>
          </a:r>
          <a:endParaRPr lang="en-GB" sz="2800" dirty="0"/>
        </a:p>
      </dgm:t>
    </dgm:pt>
    <dgm:pt modelId="{34ACD180-4A97-1141-B15B-5DAAC6BFDE6F}" type="parTrans" cxnId="{ED316183-413F-3A4E-B3B2-9F17336F038D}">
      <dgm:prSet/>
      <dgm:spPr/>
      <dgm:t>
        <a:bodyPr/>
        <a:lstStyle/>
        <a:p>
          <a:endParaRPr lang="en-GB"/>
        </a:p>
      </dgm:t>
    </dgm:pt>
    <dgm:pt modelId="{B249536D-B183-6F41-A163-DDA900FDE055}" type="sibTrans" cxnId="{ED316183-413F-3A4E-B3B2-9F17336F038D}">
      <dgm:prSet/>
      <dgm:spPr/>
      <dgm:t>
        <a:bodyPr/>
        <a:lstStyle/>
        <a:p>
          <a:endParaRPr lang="en-GB"/>
        </a:p>
      </dgm:t>
    </dgm:pt>
    <dgm:pt modelId="{A2BA8FC7-F8D8-2B49-BCB4-B407616FBB7F}">
      <dgm:prSet custT="1"/>
      <dgm:spPr>
        <a:solidFill>
          <a:schemeClr val="accent2">
            <a:lumMod val="20000"/>
            <a:lumOff val="80000"/>
            <a:alpha val="90000"/>
          </a:schemeClr>
        </a:solidFill>
      </dgm:spPr>
      <dgm:t>
        <a:bodyPr/>
        <a:lstStyle/>
        <a:p>
          <a:r>
            <a:rPr lang="ar-SA" sz="2800" b="1" dirty="0"/>
            <a:t>الحاجات الفسيولوجية</a:t>
          </a:r>
          <a:endParaRPr lang="en-GB" sz="2800" dirty="0"/>
        </a:p>
      </dgm:t>
    </dgm:pt>
    <dgm:pt modelId="{12AFFCC2-B76F-0040-8CD7-E18F8FB0BD65}" type="parTrans" cxnId="{2ADAA0EB-32BA-7745-AA19-FFD60A3FE854}">
      <dgm:prSet/>
      <dgm:spPr/>
      <dgm:t>
        <a:bodyPr/>
        <a:lstStyle/>
        <a:p>
          <a:endParaRPr lang="en-GB"/>
        </a:p>
      </dgm:t>
    </dgm:pt>
    <dgm:pt modelId="{2D2EFEB7-9BDC-584C-A8E9-83506B50E8B9}" type="sibTrans" cxnId="{2ADAA0EB-32BA-7745-AA19-FFD60A3FE854}">
      <dgm:prSet/>
      <dgm:spPr/>
      <dgm:t>
        <a:bodyPr/>
        <a:lstStyle/>
        <a:p>
          <a:endParaRPr lang="en-GB"/>
        </a:p>
      </dgm:t>
    </dgm:pt>
    <dgm:pt modelId="{A3917E66-6E21-EE4D-8E1C-73D2167C2C59}" type="pres">
      <dgm:prSet presAssocID="{8DD036CF-791C-5944-9433-56A26CA0232B}" presName="compositeShape" presStyleCnt="0">
        <dgm:presLayoutVars>
          <dgm:dir/>
          <dgm:resizeHandles/>
        </dgm:presLayoutVars>
      </dgm:prSet>
      <dgm:spPr/>
    </dgm:pt>
    <dgm:pt modelId="{B80C11FB-FD43-B44F-82C5-3CC5BACC81A3}" type="pres">
      <dgm:prSet presAssocID="{8DD036CF-791C-5944-9433-56A26CA0232B}" presName="pyramid" presStyleLbl="node1" presStyleIdx="0" presStyleCnt="1" custScaleX="165900"/>
      <dgm:spPr/>
    </dgm:pt>
    <dgm:pt modelId="{39B23094-F49F-6E44-86AD-1448B8D64416}" type="pres">
      <dgm:prSet presAssocID="{8DD036CF-791C-5944-9433-56A26CA0232B}" presName="theList" presStyleCnt="0"/>
      <dgm:spPr/>
    </dgm:pt>
    <dgm:pt modelId="{FC6F0700-0F5C-6746-B6E7-ED993FB36C1A}" type="pres">
      <dgm:prSet presAssocID="{81F63255-7800-1947-9CA1-C2B183266261}" presName="aNode" presStyleLbl="fgAcc1" presStyleIdx="0" presStyleCnt="7" custScaleX="23415" custScaleY="148503" custLinFactNeighborX="-50622" custLinFactNeighborY="-65339">
        <dgm:presLayoutVars>
          <dgm:bulletEnabled val="1"/>
        </dgm:presLayoutVars>
      </dgm:prSet>
      <dgm:spPr/>
    </dgm:pt>
    <dgm:pt modelId="{17466FAE-6F53-E645-9EB0-EC0FBBD664F5}" type="pres">
      <dgm:prSet presAssocID="{81F63255-7800-1947-9CA1-C2B183266261}" presName="aSpace" presStyleCnt="0"/>
      <dgm:spPr/>
    </dgm:pt>
    <dgm:pt modelId="{F156886C-3330-054A-A466-399FD92B7C35}" type="pres">
      <dgm:prSet presAssocID="{44CF1C4D-AAF1-244D-BC0F-654C2160099A}" presName="aNode" presStyleLbl="fgAcc1" presStyleIdx="1" presStyleCnt="7" custScaleX="52663" custScaleY="174893" custLinFactY="12853" custLinFactNeighborX="-50000" custLinFactNeighborY="100000">
        <dgm:presLayoutVars>
          <dgm:bulletEnabled val="1"/>
        </dgm:presLayoutVars>
      </dgm:prSet>
      <dgm:spPr/>
    </dgm:pt>
    <dgm:pt modelId="{41A1181B-C550-3948-87C1-2A59CCCA900B}" type="pres">
      <dgm:prSet presAssocID="{44CF1C4D-AAF1-244D-BC0F-654C2160099A}" presName="aSpace" presStyleCnt="0"/>
      <dgm:spPr/>
    </dgm:pt>
    <dgm:pt modelId="{598C6EE3-C0DC-D746-9002-4A28B39848F7}" type="pres">
      <dgm:prSet presAssocID="{DC42004C-18CC-4448-A787-8FBE7975C832}" presName="aNode" presStyleLbl="fgAcc1" presStyleIdx="2" presStyleCnt="7" custScaleX="87976" custScaleY="189987" custLinFactY="41659" custLinFactNeighborX="-50424" custLinFactNeighborY="100000">
        <dgm:presLayoutVars>
          <dgm:bulletEnabled val="1"/>
        </dgm:presLayoutVars>
      </dgm:prSet>
      <dgm:spPr/>
    </dgm:pt>
    <dgm:pt modelId="{37E12FA8-AA98-2A41-A4DF-9F01B11381D3}" type="pres">
      <dgm:prSet presAssocID="{DC42004C-18CC-4448-A787-8FBE7975C832}" presName="aSpace" presStyleCnt="0"/>
      <dgm:spPr/>
    </dgm:pt>
    <dgm:pt modelId="{3C05679D-29B6-2B40-ACE3-AACC6701049A}" type="pres">
      <dgm:prSet presAssocID="{CEA28594-1589-EE45-AB1F-85BD18F0170E}" presName="aNode" presStyleLbl="fgAcc1" presStyleIdx="3" presStyleCnt="7" custScaleX="105091" custScaleY="114875" custLinFactY="47095" custLinFactNeighborX="-50440" custLinFactNeighborY="100000">
        <dgm:presLayoutVars>
          <dgm:bulletEnabled val="1"/>
        </dgm:presLayoutVars>
      </dgm:prSet>
      <dgm:spPr/>
    </dgm:pt>
    <dgm:pt modelId="{748D795F-B240-3B47-97DC-1323E3F65F2C}" type="pres">
      <dgm:prSet presAssocID="{CEA28594-1589-EE45-AB1F-85BD18F0170E}" presName="aSpace" presStyleCnt="0"/>
      <dgm:spPr/>
    </dgm:pt>
    <dgm:pt modelId="{83BB131D-6A09-D749-9A51-9EDBF28302A6}" type="pres">
      <dgm:prSet presAssocID="{A3D919FD-87DB-D847-9052-E7FFF6A2DC82}" presName="aNode" presStyleLbl="fgAcc1" presStyleIdx="4" presStyleCnt="7" custScaleX="138406" custScaleY="142603" custLinFactY="68531" custLinFactNeighborX="-51813" custLinFactNeighborY="100000">
        <dgm:presLayoutVars>
          <dgm:bulletEnabled val="1"/>
        </dgm:presLayoutVars>
      </dgm:prSet>
      <dgm:spPr/>
    </dgm:pt>
    <dgm:pt modelId="{BFBD1DD1-0865-424E-91C9-74A7BDD440EB}" type="pres">
      <dgm:prSet presAssocID="{A3D919FD-87DB-D847-9052-E7FFF6A2DC82}" presName="aSpace" presStyleCnt="0"/>
      <dgm:spPr/>
    </dgm:pt>
    <dgm:pt modelId="{EDDC5FAF-964A-FD42-A049-49EF170726B3}" type="pres">
      <dgm:prSet presAssocID="{7F4DA18C-7977-8D42-AEFC-9F6AD13B0A52}" presName="aNode" presStyleLbl="fgAcc1" presStyleIdx="5" presStyleCnt="7" custScaleX="165035" custScaleY="187535" custLinFactY="77919" custLinFactNeighborX="-53439" custLinFactNeighborY="100000">
        <dgm:presLayoutVars>
          <dgm:bulletEnabled val="1"/>
        </dgm:presLayoutVars>
      </dgm:prSet>
      <dgm:spPr/>
    </dgm:pt>
    <dgm:pt modelId="{190F9413-601E-0749-BA76-B6B1F5C1897D}" type="pres">
      <dgm:prSet presAssocID="{7F4DA18C-7977-8D42-AEFC-9F6AD13B0A52}" presName="aSpace" presStyleCnt="0"/>
      <dgm:spPr/>
    </dgm:pt>
    <dgm:pt modelId="{6DAD04B2-9EFD-034B-B444-C025B0289512}" type="pres">
      <dgm:prSet presAssocID="{A2BA8FC7-F8D8-2B49-BCB4-B407616FBB7F}" presName="aNode" presStyleLbl="fgAcc1" presStyleIdx="6" presStyleCnt="7" custScaleX="203013" custScaleY="147860" custLinFactY="81628" custLinFactNeighborX="-55944" custLinFactNeighborY="100000">
        <dgm:presLayoutVars>
          <dgm:bulletEnabled val="1"/>
        </dgm:presLayoutVars>
      </dgm:prSet>
      <dgm:spPr/>
    </dgm:pt>
    <dgm:pt modelId="{F484EC05-651B-3B45-853D-4D1F8DFB8304}" type="pres">
      <dgm:prSet presAssocID="{A2BA8FC7-F8D8-2B49-BCB4-B407616FBB7F}" presName="aSpace" presStyleCnt="0"/>
      <dgm:spPr/>
    </dgm:pt>
  </dgm:ptLst>
  <dgm:cxnLst>
    <dgm:cxn modelId="{63752A0A-8E9C-F041-A562-E69466629E74}" srcId="{8DD036CF-791C-5944-9433-56A26CA0232B}" destId="{DC42004C-18CC-4448-A787-8FBE7975C832}" srcOrd="2" destOrd="0" parTransId="{EB82BCBD-C251-EC47-A232-DA2F33E496D1}" sibTransId="{7C519E86-239A-A142-81A3-EBFBB498590B}"/>
    <dgm:cxn modelId="{E8A8130D-76F8-B743-BBC5-F378FADAE492}" type="presOf" srcId="{CEA28594-1589-EE45-AB1F-85BD18F0170E}" destId="{3C05679D-29B6-2B40-ACE3-AACC6701049A}" srcOrd="0" destOrd="0" presId="urn:microsoft.com/office/officeart/2005/8/layout/pyramid2"/>
    <dgm:cxn modelId="{12CF8A34-F8CC-F143-81A7-A2CF0BC9530A}" type="presOf" srcId="{DC42004C-18CC-4448-A787-8FBE7975C832}" destId="{598C6EE3-C0DC-D746-9002-4A28B39848F7}" srcOrd="0" destOrd="0" presId="urn:microsoft.com/office/officeart/2005/8/layout/pyramid2"/>
    <dgm:cxn modelId="{80020764-1A6C-DB4C-9BE7-5CA4678FE5A3}" srcId="{8DD036CF-791C-5944-9433-56A26CA0232B}" destId="{44CF1C4D-AAF1-244D-BC0F-654C2160099A}" srcOrd="1" destOrd="0" parTransId="{A31D8AE1-675F-CF41-97A4-5EC2EFFC480C}" sibTransId="{CAA9457F-825B-2F49-A323-B207EA3DBA4D}"/>
    <dgm:cxn modelId="{1D77D77B-B754-D44C-8C88-9942156BF4B4}" type="presOf" srcId="{8DD036CF-791C-5944-9433-56A26CA0232B}" destId="{A3917E66-6E21-EE4D-8E1C-73D2167C2C59}" srcOrd="0" destOrd="0" presId="urn:microsoft.com/office/officeart/2005/8/layout/pyramid2"/>
    <dgm:cxn modelId="{ED316183-413F-3A4E-B3B2-9F17336F038D}" srcId="{8DD036CF-791C-5944-9433-56A26CA0232B}" destId="{7F4DA18C-7977-8D42-AEFC-9F6AD13B0A52}" srcOrd="5" destOrd="0" parTransId="{34ACD180-4A97-1141-B15B-5DAAC6BFDE6F}" sibTransId="{B249536D-B183-6F41-A163-DDA900FDE055}"/>
    <dgm:cxn modelId="{B06AE385-0021-D74F-9A37-EB21DEB8D110}" type="presOf" srcId="{A3D919FD-87DB-D847-9052-E7FFF6A2DC82}" destId="{83BB131D-6A09-D749-9A51-9EDBF28302A6}" srcOrd="0" destOrd="0" presId="urn:microsoft.com/office/officeart/2005/8/layout/pyramid2"/>
    <dgm:cxn modelId="{9FB0498F-90CC-A844-97B2-A1CE9DF499D6}" srcId="{8DD036CF-791C-5944-9433-56A26CA0232B}" destId="{81F63255-7800-1947-9CA1-C2B183266261}" srcOrd="0" destOrd="0" parTransId="{495F8E09-0F34-D84B-8977-E183B63A6E2F}" sibTransId="{A1169AD1-184A-4B41-BDB6-CF7EB02136E5}"/>
    <dgm:cxn modelId="{3D7DB19C-A635-314C-A56A-2EB132CDAC01}" type="presOf" srcId="{A2BA8FC7-F8D8-2B49-BCB4-B407616FBB7F}" destId="{6DAD04B2-9EFD-034B-B444-C025B0289512}" srcOrd="0" destOrd="0" presId="urn:microsoft.com/office/officeart/2005/8/layout/pyramid2"/>
    <dgm:cxn modelId="{4A1058AE-F6CE-5940-B685-D8A81330AA2F}" srcId="{8DD036CF-791C-5944-9433-56A26CA0232B}" destId="{A3D919FD-87DB-D847-9052-E7FFF6A2DC82}" srcOrd="4" destOrd="0" parTransId="{2BF7655A-BC33-B14A-B7C8-8B681F841BAE}" sibTransId="{29C96F8F-D5B0-D341-A273-9F89366AC941}"/>
    <dgm:cxn modelId="{A561C6BE-5B16-6E4C-92DD-9D62DAE281F6}" type="presOf" srcId="{81F63255-7800-1947-9CA1-C2B183266261}" destId="{FC6F0700-0F5C-6746-B6E7-ED993FB36C1A}" srcOrd="0" destOrd="0" presId="urn:microsoft.com/office/officeart/2005/8/layout/pyramid2"/>
    <dgm:cxn modelId="{675ED0DB-4349-1A47-B378-A9CD4CF194BD}" type="presOf" srcId="{7F4DA18C-7977-8D42-AEFC-9F6AD13B0A52}" destId="{EDDC5FAF-964A-FD42-A049-49EF170726B3}" srcOrd="0" destOrd="0" presId="urn:microsoft.com/office/officeart/2005/8/layout/pyramid2"/>
    <dgm:cxn modelId="{B64C4DE3-CE26-E847-A2B4-85330BD8B485}" type="presOf" srcId="{44CF1C4D-AAF1-244D-BC0F-654C2160099A}" destId="{F156886C-3330-054A-A466-399FD92B7C35}" srcOrd="0" destOrd="0" presId="urn:microsoft.com/office/officeart/2005/8/layout/pyramid2"/>
    <dgm:cxn modelId="{2ADAA0EB-32BA-7745-AA19-FFD60A3FE854}" srcId="{8DD036CF-791C-5944-9433-56A26CA0232B}" destId="{A2BA8FC7-F8D8-2B49-BCB4-B407616FBB7F}" srcOrd="6" destOrd="0" parTransId="{12AFFCC2-B76F-0040-8CD7-E18F8FB0BD65}" sibTransId="{2D2EFEB7-9BDC-584C-A8E9-83506B50E8B9}"/>
    <dgm:cxn modelId="{942777FE-5E08-A544-A0E0-B15B66371F13}" srcId="{8DD036CF-791C-5944-9433-56A26CA0232B}" destId="{CEA28594-1589-EE45-AB1F-85BD18F0170E}" srcOrd="3" destOrd="0" parTransId="{5A5149B2-D8E6-6F4E-A47A-3A4C1CAA6AFD}" sibTransId="{DB081EE7-9FD3-7348-891D-92A245D76B5F}"/>
    <dgm:cxn modelId="{3C523298-5355-B94A-9021-F67263D3B8EC}" type="presParOf" srcId="{A3917E66-6E21-EE4D-8E1C-73D2167C2C59}" destId="{B80C11FB-FD43-B44F-82C5-3CC5BACC81A3}" srcOrd="0" destOrd="0" presId="urn:microsoft.com/office/officeart/2005/8/layout/pyramid2"/>
    <dgm:cxn modelId="{B893E600-F9A0-1647-819A-C708AE894A1E}" type="presParOf" srcId="{A3917E66-6E21-EE4D-8E1C-73D2167C2C59}" destId="{39B23094-F49F-6E44-86AD-1448B8D64416}" srcOrd="1" destOrd="0" presId="urn:microsoft.com/office/officeart/2005/8/layout/pyramid2"/>
    <dgm:cxn modelId="{B55FD4CB-4C6A-6E41-9487-FB775804EECC}" type="presParOf" srcId="{39B23094-F49F-6E44-86AD-1448B8D64416}" destId="{FC6F0700-0F5C-6746-B6E7-ED993FB36C1A}" srcOrd="0" destOrd="0" presId="urn:microsoft.com/office/officeart/2005/8/layout/pyramid2"/>
    <dgm:cxn modelId="{47C7E5E2-8429-C649-9BB2-E03696AD4538}" type="presParOf" srcId="{39B23094-F49F-6E44-86AD-1448B8D64416}" destId="{17466FAE-6F53-E645-9EB0-EC0FBBD664F5}" srcOrd="1" destOrd="0" presId="urn:microsoft.com/office/officeart/2005/8/layout/pyramid2"/>
    <dgm:cxn modelId="{74FDB65D-14F1-7E44-971F-1A2A15FFF011}" type="presParOf" srcId="{39B23094-F49F-6E44-86AD-1448B8D64416}" destId="{F156886C-3330-054A-A466-399FD92B7C35}" srcOrd="2" destOrd="0" presId="urn:microsoft.com/office/officeart/2005/8/layout/pyramid2"/>
    <dgm:cxn modelId="{0EE7D5F6-19D4-6B49-B657-C017AA611A91}" type="presParOf" srcId="{39B23094-F49F-6E44-86AD-1448B8D64416}" destId="{41A1181B-C550-3948-87C1-2A59CCCA900B}" srcOrd="3" destOrd="0" presId="urn:microsoft.com/office/officeart/2005/8/layout/pyramid2"/>
    <dgm:cxn modelId="{EC0F2881-717A-A54E-A2C0-463CA6EDA84F}" type="presParOf" srcId="{39B23094-F49F-6E44-86AD-1448B8D64416}" destId="{598C6EE3-C0DC-D746-9002-4A28B39848F7}" srcOrd="4" destOrd="0" presId="urn:microsoft.com/office/officeart/2005/8/layout/pyramid2"/>
    <dgm:cxn modelId="{80305637-FA86-7E4A-AE0A-397330072F95}" type="presParOf" srcId="{39B23094-F49F-6E44-86AD-1448B8D64416}" destId="{37E12FA8-AA98-2A41-A4DF-9F01B11381D3}" srcOrd="5" destOrd="0" presId="urn:microsoft.com/office/officeart/2005/8/layout/pyramid2"/>
    <dgm:cxn modelId="{F08C0A0A-0D83-DF44-8FA2-7952F9669815}" type="presParOf" srcId="{39B23094-F49F-6E44-86AD-1448B8D64416}" destId="{3C05679D-29B6-2B40-ACE3-AACC6701049A}" srcOrd="6" destOrd="0" presId="urn:microsoft.com/office/officeart/2005/8/layout/pyramid2"/>
    <dgm:cxn modelId="{F8663FAB-BEA5-D742-B3CB-9FF09C960B6E}" type="presParOf" srcId="{39B23094-F49F-6E44-86AD-1448B8D64416}" destId="{748D795F-B240-3B47-97DC-1323E3F65F2C}" srcOrd="7" destOrd="0" presId="urn:microsoft.com/office/officeart/2005/8/layout/pyramid2"/>
    <dgm:cxn modelId="{68DDDD81-C437-FF42-9E47-5B3803962C3B}" type="presParOf" srcId="{39B23094-F49F-6E44-86AD-1448B8D64416}" destId="{83BB131D-6A09-D749-9A51-9EDBF28302A6}" srcOrd="8" destOrd="0" presId="urn:microsoft.com/office/officeart/2005/8/layout/pyramid2"/>
    <dgm:cxn modelId="{869DDE00-A75B-8D43-9BB5-4532F3262A0A}" type="presParOf" srcId="{39B23094-F49F-6E44-86AD-1448B8D64416}" destId="{BFBD1DD1-0865-424E-91C9-74A7BDD440EB}" srcOrd="9" destOrd="0" presId="urn:microsoft.com/office/officeart/2005/8/layout/pyramid2"/>
    <dgm:cxn modelId="{38AAA93A-CB2A-3444-A94D-497BEB1912FF}" type="presParOf" srcId="{39B23094-F49F-6E44-86AD-1448B8D64416}" destId="{EDDC5FAF-964A-FD42-A049-49EF170726B3}" srcOrd="10" destOrd="0" presId="urn:microsoft.com/office/officeart/2005/8/layout/pyramid2"/>
    <dgm:cxn modelId="{D191F14D-03BC-8845-9188-E174DEB9AB46}" type="presParOf" srcId="{39B23094-F49F-6E44-86AD-1448B8D64416}" destId="{190F9413-601E-0749-BA76-B6B1F5C1897D}" srcOrd="11" destOrd="0" presId="urn:microsoft.com/office/officeart/2005/8/layout/pyramid2"/>
    <dgm:cxn modelId="{D0EC09D7-7501-684C-AD0A-E3D5EBA96EC1}" type="presParOf" srcId="{39B23094-F49F-6E44-86AD-1448B8D64416}" destId="{6DAD04B2-9EFD-034B-B444-C025B0289512}" srcOrd="12" destOrd="0" presId="urn:microsoft.com/office/officeart/2005/8/layout/pyramid2"/>
    <dgm:cxn modelId="{63C13C71-B4C8-D142-8533-3A46B99BE2C9}" type="presParOf" srcId="{39B23094-F49F-6E44-86AD-1448B8D64416}" destId="{F484EC05-651B-3B45-853D-4D1F8DFB8304}"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C11FB-FD43-B44F-82C5-3CC5BACC81A3}">
      <dsp:nvSpPr>
        <dsp:cNvPr id="0" name=""/>
        <dsp:cNvSpPr/>
      </dsp:nvSpPr>
      <dsp:spPr>
        <a:xfrm>
          <a:off x="822309" y="0"/>
          <a:ext cx="8111680" cy="4889500"/>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C6F0700-0F5C-6746-B6E7-ED993FB36C1A}">
      <dsp:nvSpPr>
        <dsp:cNvPr id="0" name=""/>
        <dsp:cNvSpPr/>
      </dsp:nvSpPr>
      <dsp:spPr>
        <a:xfrm>
          <a:off x="4486296" y="462873"/>
          <a:ext cx="744169" cy="486433"/>
        </a:xfrm>
        <a:prstGeom prst="roundRect">
          <a:avLst/>
        </a:prstGeom>
        <a:solidFill>
          <a:schemeClr val="accent2">
            <a:lumMod val="75000"/>
            <a:alpha val="9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SA" sz="1600" b="1" kern="1200" dirty="0"/>
            <a:t>الحاجات الجمالية</a:t>
          </a:r>
          <a:endParaRPr lang="en-GB" sz="1600" kern="1200" dirty="0"/>
        </a:p>
      </dsp:txBody>
      <dsp:txXfrm>
        <a:off x="4510042" y="486619"/>
        <a:ext cx="696677" cy="438941"/>
      </dsp:txXfrm>
    </dsp:sp>
    <dsp:sp modelId="{F156886C-3330-054A-A466-399FD92B7C35}">
      <dsp:nvSpPr>
        <dsp:cNvPr id="0" name=""/>
        <dsp:cNvSpPr/>
      </dsp:nvSpPr>
      <dsp:spPr>
        <a:xfrm>
          <a:off x="4041288" y="1100051"/>
          <a:ext cx="1673722" cy="572876"/>
        </a:xfrm>
        <a:prstGeom prst="roundRect">
          <a:avLst/>
        </a:prstGeom>
        <a:solidFill>
          <a:schemeClr val="accent2">
            <a:lumMod val="75000"/>
            <a:alpha val="9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SA" sz="2000" b="1" kern="1200" dirty="0"/>
            <a:t>حاجات المعرفة والفهم</a:t>
          </a:r>
          <a:endParaRPr lang="en-GB" sz="2000" kern="1200" dirty="0"/>
        </a:p>
      </dsp:txBody>
      <dsp:txXfrm>
        <a:off x="4069254" y="1128017"/>
        <a:ext cx="1617790" cy="516944"/>
      </dsp:txXfrm>
    </dsp:sp>
    <dsp:sp modelId="{598C6EE3-C0DC-D746-9002-4A28B39848F7}">
      <dsp:nvSpPr>
        <dsp:cNvPr id="0" name=""/>
        <dsp:cNvSpPr/>
      </dsp:nvSpPr>
      <dsp:spPr>
        <a:xfrm>
          <a:off x="3466658" y="1808228"/>
          <a:ext cx="2796031" cy="622318"/>
        </a:xfrm>
        <a:prstGeom prst="roundRect">
          <a:avLst/>
        </a:prstGeom>
        <a:solidFill>
          <a:schemeClr val="accent2">
            <a:lumMod val="75000"/>
            <a:alpha val="9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b="1" kern="1200" dirty="0"/>
            <a:t>حاجات تحقيق الذات</a:t>
          </a:r>
          <a:endParaRPr lang="en-GB" sz="2400" kern="1200" dirty="0"/>
        </a:p>
      </dsp:txBody>
      <dsp:txXfrm>
        <a:off x="3497037" y="1838607"/>
        <a:ext cx="2735273" cy="561560"/>
      </dsp:txXfrm>
    </dsp:sp>
    <dsp:sp modelId="{3C05679D-29B6-2B40-ACE3-AACC6701049A}">
      <dsp:nvSpPr>
        <dsp:cNvPr id="0" name=""/>
        <dsp:cNvSpPr/>
      </dsp:nvSpPr>
      <dsp:spPr>
        <a:xfrm>
          <a:off x="3194177" y="2489297"/>
          <a:ext cx="3339975" cy="376282"/>
        </a:xfrm>
        <a:prstGeom prst="roundRect">
          <a:avLst/>
        </a:prstGeom>
        <a:solidFill>
          <a:schemeClr val="accent5">
            <a:lumMod val="60000"/>
            <a:lumOff val="40000"/>
            <a:alpha val="9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t>حاجات احترام </a:t>
          </a:r>
          <a:r>
            <a:rPr lang="ar-SA" sz="2800" b="1" kern="1200" dirty="0" err="1"/>
            <a:t>وتقديرالذات</a:t>
          </a:r>
          <a:endParaRPr lang="en-GB" sz="2800" kern="1200" dirty="0"/>
        </a:p>
      </dsp:txBody>
      <dsp:txXfrm>
        <a:off x="3212546" y="2507666"/>
        <a:ext cx="3303237" cy="339544"/>
      </dsp:txXfrm>
    </dsp:sp>
    <dsp:sp modelId="{83BB131D-6A09-D749-9A51-9EDBF28302A6}">
      <dsp:nvSpPr>
        <dsp:cNvPr id="0" name=""/>
        <dsp:cNvSpPr/>
      </dsp:nvSpPr>
      <dsp:spPr>
        <a:xfrm>
          <a:off x="2621136" y="2976740"/>
          <a:ext cx="4398784" cy="467107"/>
        </a:xfrm>
        <a:prstGeom prst="roundRect">
          <a:avLst/>
        </a:prstGeom>
        <a:solidFill>
          <a:schemeClr val="accent6">
            <a:lumMod val="60000"/>
            <a:lumOff val="40000"/>
            <a:alpha val="9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t>حاجات الحب والانتماء</a:t>
          </a:r>
          <a:endParaRPr lang="en-GB" sz="2800" kern="1200" dirty="0"/>
        </a:p>
      </dsp:txBody>
      <dsp:txXfrm>
        <a:off x="2643938" y="2999542"/>
        <a:ext cx="4353180" cy="421503"/>
      </dsp:txXfrm>
    </dsp:sp>
    <dsp:sp modelId="{EDDC5FAF-964A-FD42-A049-49EF170726B3}">
      <dsp:nvSpPr>
        <dsp:cNvPr id="0" name=""/>
        <dsp:cNvSpPr/>
      </dsp:nvSpPr>
      <dsp:spPr>
        <a:xfrm>
          <a:off x="2146301" y="3515544"/>
          <a:ext cx="5245101" cy="614286"/>
        </a:xfrm>
        <a:prstGeom prst="roundRect">
          <a:avLst/>
        </a:prstGeom>
        <a:solidFill>
          <a:schemeClr val="accent4">
            <a:lumMod val="40000"/>
            <a:lumOff val="60000"/>
            <a:alpha val="9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t>حاجات الأمن</a:t>
          </a:r>
          <a:endParaRPr lang="en-GB" sz="2800" kern="1200" dirty="0"/>
        </a:p>
      </dsp:txBody>
      <dsp:txXfrm>
        <a:off x="2176288" y="3545531"/>
        <a:ext cx="5185127" cy="554312"/>
      </dsp:txXfrm>
    </dsp:sp>
    <dsp:sp modelId="{6DAD04B2-9EFD-034B-B444-C025B0289512}">
      <dsp:nvSpPr>
        <dsp:cNvPr id="0" name=""/>
        <dsp:cNvSpPr/>
      </dsp:nvSpPr>
      <dsp:spPr>
        <a:xfrm>
          <a:off x="1463184" y="4182925"/>
          <a:ext cx="6452108" cy="484327"/>
        </a:xfrm>
        <a:prstGeom prst="roundRect">
          <a:avLst/>
        </a:prstGeom>
        <a:solidFill>
          <a:schemeClr val="accent2">
            <a:lumMod val="20000"/>
            <a:lumOff val="80000"/>
            <a:alpha val="9000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SA" sz="2800" b="1" kern="1200" dirty="0"/>
            <a:t>الحاجات الفسيولوجية</a:t>
          </a:r>
          <a:endParaRPr lang="en-GB" sz="2800" kern="1200" dirty="0"/>
        </a:p>
      </dsp:txBody>
      <dsp:txXfrm>
        <a:off x="1486827" y="4206568"/>
        <a:ext cx="6404822" cy="43704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9ABD-263C-7E40-8EB9-D2F8E2C9AF3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722D9C3-9CFC-2F45-8A1D-E2FE0B51DF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A7A29D9-0342-A847-83E4-22F93DB83740}"/>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5" name="Footer Placeholder 4">
            <a:extLst>
              <a:ext uri="{FF2B5EF4-FFF2-40B4-BE49-F238E27FC236}">
                <a16:creationId xmlns:a16="http://schemas.microsoft.com/office/drawing/2014/main" id="{038B6269-4EF6-F64B-A9EA-C6EB61036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B092B-CF76-3845-975D-EBC5AC3E7AC8}"/>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11741892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7F146-8D43-BE47-8E80-CE7CCCAD78B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B2B4EC2-0241-F445-858F-56200DC0B35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20CD1B9-583C-1C43-9B42-86EBE610E105}"/>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5" name="Footer Placeholder 4">
            <a:extLst>
              <a:ext uri="{FF2B5EF4-FFF2-40B4-BE49-F238E27FC236}">
                <a16:creationId xmlns:a16="http://schemas.microsoft.com/office/drawing/2014/main" id="{B9A5995C-8BEC-DE4C-B0E2-C98DD5E10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7930E8-3E76-6A4E-8C5F-FD4A215B15EC}"/>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324620429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5000D5-0F24-5F4C-B858-5A5E3984124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E08D45C-5A99-8749-8D59-5337FA24B4F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9FF0E45-5BE7-7142-B6C7-8CC0EA1615A2}"/>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5" name="Footer Placeholder 4">
            <a:extLst>
              <a:ext uri="{FF2B5EF4-FFF2-40B4-BE49-F238E27FC236}">
                <a16:creationId xmlns:a16="http://schemas.microsoft.com/office/drawing/2014/main" id="{2864FA78-D7D2-A140-A662-AFA119D93F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BFC53B-3288-9645-A844-DE05F83DAA72}"/>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323412101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3DFD-0236-7640-8DD9-54E6F7761AA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D04EA60-C737-3F42-B574-AB69CBDA6A5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31AD13A-2D24-9E47-AC8C-2AB2F4EF5599}"/>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5" name="Footer Placeholder 4">
            <a:extLst>
              <a:ext uri="{FF2B5EF4-FFF2-40B4-BE49-F238E27FC236}">
                <a16:creationId xmlns:a16="http://schemas.microsoft.com/office/drawing/2014/main" id="{2127632D-B07F-0A4E-A665-2DE64D90E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D86B22-B718-834A-9C7A-56EC1B1F8EEA}"/>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108338093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B230A-33B9-074B-80ED-4EBE28B0644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2F7B0BA-7ED2-D349-AE74-70E9290AD8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2433C63-36CC-C24F-9089-F48C749F14A3}"/>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5" name="Footer Placeholder 4">
            <a:extLst>
              <a:ext uri="{FF2B5EF4-FFF2-40B4-BE49-F238E27FC236}">
                <a16:creationId xmlns:a16="http://schemas.microsoft.com/office/drawing/2014/main" id="{8161329D-008D-7F4A-9D07-8512D0C501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439D0-B3F2-414F-8246-DF12EFA71E4C}"/>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12557401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E9988-4F5F-9842-A0B6-9BDFA6C3CDA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15C904C-CA04-0346-A29C-C76498293B4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AE54009-BAEF-5C4B-9494-8D4DF1CB658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31ED2CC-1A3F-F547-8C42-B71943C5F49C}"/>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6" name="Footer Placeholder 5">
            <a:extLst>
              <a:ext uri="{FF2B5EF4-FFF2-40B4-BE49-F238E27FC236}">
                <a16:creationId xmlns:a16="http://schemas.microsoft.com/office/drawing/2014/main" id="{959C2658-3F8C-BE42-8222-EBD71B03EF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E6DF4D-E719-7449-A333-B69CE628A758}"/>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2417037899"/>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AA778-E6F1-194B-A3FB-9D161A7321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C2D6EAE-6F22-6D42-9B9E-C9D87E5695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6FD98E4-4348-CF41-B15E-8B5FCBF90E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4515186-8090-DA47-8FDF-0EFF48E2DC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46E6E5E-0FDC-3944-ADA5-769BBFFE859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1966A7B-1C05-A949-938B-2BFB42F1B295}"/>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8" name="Footer Placeholder 7">
            <a:extLst>
              <a:ext uri="{FF2B5EF4-FFF2-40B4-BE49-F238E27FC236}">
                <a16:creationId xmlns:a16="http://schemas.microsoft.com/office/drawing/2014/main" id="{8CD4ECB7-41EE-6740-8185-D8068CC5E9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94303E-E165-DC4D-B60C-A5F0D28248CD}"/>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60258784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FDCCC-B282-DF47-8C36-1FC0FF0927A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8A7ED12-92C1-6F4C-B3F5-B3161F1717DE}"/>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4" name="Footer Placeholder 3">
            <a:extLst>
              <a:ext uri="{FF2B5EF4-FFF2-40B4-BE49-F238E27FC236}">
                <a16:creationId xmlns:a16="http://schemas.microsoft.com/office/drawing/2014/main" id="{B3A8041F-8239-B149-A432-2BCF1ACBE3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F1B09A-9BE1-4445-AE2F-A5B0889B2F90}"/>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255400898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1CA334-C39D-4046-B323-46280FBD11F8}"/>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3" name="Footer Placeholder 2">
            <a:extLst>
              <a:ext uri="{FF2B5EF4-FFF2-40B4-BE49-F238E27FC236}">
                <a16:creationId xmlns:a16="http://schemas.microsoft.com/office/drawing/2014/main" id="{FC4458FE-A0E4-2548-A517-C9F642E73C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FF4FC3-C2F9-2845-94C2-259BB349D55E}"/>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206384998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22F4E-2369-7243-8B5C-B7BC70C6C4C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E110741-F8FB-0B4E-9B45-5FE0999EF6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28657FB-15C2-EA47-9F31-B430E9084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640C82-674B-4B48-85D4-9BF76E30C92F}"/>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6" name="Footer Placeholder 5">
            <a:extLst>
              <a:ext uri="{FF2B5EF4-FFF2-40B4-BE49-F238E27FC236}">
                <a16:creationId xmlns:a16="http://schemas.microsoft.com/office/drawing/2014/main" id="{735DA8A7-B07B-B04C-9B03-D4B254B024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524F4D-011C-0440-8466-DA8CE58FA6E4}"/>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146854314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7FBAF-6F81-CA4C-BD01-C98EEDF907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E273A4B-E9D8-CC40-A8A2-763CD28D8D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863F98-A71D-1141-BBF3-07B8C68F0C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23CF8AC-6F6F-154B-BFEF-026F835138BD}"/>
              </a:ext>
            </a:extLst>
          </p:cNvPr>
          <p:cNvSpPr>
            <a:spLocks noGrp="1"/>
          </p:cNvSpPr>
          <p:nvPr>
            <p:ph type="dt" sz="half" idx="10"/>
          </p:nvPr>
        </p:nvSpPr>
        <p:spPr/>
        <p:txBody>
          <a:bodyPr/>
          <a:lstStyle/>
          <a:p>
            <a:fld id="{92310D74-855B-A04E-8BAB-A3E34E01CD07}" type="datetimeFigureOut">
              <a:rPr lang="en-US" smtClean="0"/>
              <a:t>4/4/23</a:t>
            </a:fld>
            <a:endParaRPr lang="en-US"/>
          </a:p>
        </p:txBody>
      </p:sp>
      <p:sp>
        <p:nvSpPr>
          <p:cNvPr id="6" name="Footer Placeholder 5">
            <a:extLst>
              <a:ext uri="{FF2B5EF4-FFF2-40B4-BE49-F238E27FC236}">
                <a16:creationId xmlns:a16="http://schemas.microsoft.com/office/drawing/2014/main" id="{3A1386D7-4F6C-EE49-9DB2-3219B027B9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396B39-C4C9-B44D-AAA5-3CB49B031DD5}"/>
              </a:ext>
            </a:extLst>
          </p:cNvPr>
          <p:cNvSpPr>
            <a:spLocks noGrp="1"/>
          </p:cNvSpPr>
          <p:nvPr>
            <p:ph type="sldNum" sz="quarter" idx="12"/>
          </p:nvPr>
        </p:nvSpPr>
        <p:spPr/>
        <p:txBody>
          <a:bodyPr/>
          <a:lstStyle/>
          <a:p>
            <a:fld id="{C716DABF-7354-2D49-ADD2-F6ECDFB92B0A}" type="slidenum">
              <a:rPr lang="en-US" smtClean="0"/>
              <a:t>‹#›</a:t>
            </a:fld>
            <a:endParaRPr lang="en-US"/>
          </a:p>
        </p:txBody>
      </p:sp>
    </p:spTree>
    <p:extLst>
      <p:ext uri="{BB962C8B-B14F-4D97-AF65-F5344CB8AC3E}">
        <p14:creationId xmlns:p14="http://schemas.microsoft.com/office/powerpoint/2010/main" val="416727269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8BD7B8-97CD-1445-BB12-658E1C93EF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516C9E3-65BF-314D-A6E9-D3DE1DFD3C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22F0A7-86F2-4B4F-9EB4-ED2D8B6400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10D74-855B-A04E-8BAB-A3E34E01CD07}" type="datetimeFigureOut">
              <a:rPr lang="en-US" smtClean="0"/>
              <a:t>4/4/23</a:t>
            </a:fld>
            <a:endParaRPr lang="en-US"/>
          </a:p>
        </p:txBody>
      </p:sp>
      <p:sp>
        <p:nvSpPr>
          <p:cNvPr id="5" name="Footer Placeholder 4">
            <a:extLst>
              <a:ext uri="{FF2B5EF4-FFF2-40B4-BE49-F238E27FC236}">
                <a16:creationId xmlns:a16="http://schemas.microsoft.com/office/drawing/2014/main" id="{44384A91-F0FD-A146-B947-71B755338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E0E3C1-5A7A-C242-B3F3-F6C69F9D43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6DABF-7354-2D49-ADD2-F6ECDFB92B0A}" type="slidenum">
              <a:rPr lang="en-US" smtClean="0"/>
              <a:t>‹#›</a:t>
            </a:fld>
            <a:endParaRPr lang="en-US"/>
          </a:p>
        </p:txBody>
      </p:sp>
    </p:spTree>
    <p:extLst>
      <p:ext uri="{BB962C8B-B14F-4D97-AF65-F5344CB8AC3E}">
        <p14:creationId xmlns:p14="http://schemas.microsoft.com/office/powerpoint/2010/main" val="917970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3" descr="Blooming flowers at sunset">
            <a:extLst>
              <a:ext uri="{FF2B5EF4-FFF2-40B4-BE49-F238E27FC236}">
                <a16:creationId xmlns:a16="http://schemas.microsoft.com/office/drawing/2014/main" id="{2789BE7E-D8F8-4737-864C-7059518B03C9}"/>
              </a:ext>
            </a:extLst>
          </p:cNvPr>
          <p:cNvPicPr>
            <a:picLocks noChangeAspect="1"/>
          </p:cNvPicPr>
          <p:nvPr/>
        </p:nvPicPr>
        <p:blipFill rotWithShape="1">
          <a:blip r:embed="rId2"/>
          <a:srcRect t="6473" b="9257"/>
          <a:stretch/>
        </p:blipFill>
        <p:spPr>
          <a:xfrm>
            <a:off x="20" y="348926"/>
            <a:ext cx="12191980" cy="6857990"/>
          </a:xfrm>
          <a:prstGeom prst="rect">
            <a:avLst/>
          </a:prstGeom>
        </p:spPr>
      </p:pic>
      <p:sp>
        <p:nvSpPr>
          <p:cNvPr id="2" name="Title 1">
            <a:extLst>
              <a:ext uri="{FF2B5EF4-FFF2-40B4-BE49-F238E27FC236}">
                <a16:creationId xmlns:a16="http://schemas.microsoft.com/office/drawing/2014/main" id="{B33F90F7-1628-354E-A039-B2A2D29715E3}"/>
              </a:ext>
            </a:extLst>
          </p:cNvPr>
          <p:cNvSpPr>
            <a:spLocks noGrp="1"/>
          </p:cNvSpPr>
          <p:nvPr>
            <p:ph type="ctrTitle"/>
          </p:nvPr>
        </p:nvSpPr>
        <p:spPr>
          <a:xfrm>
            <a:off x="209645" y="842210"/>
            <a:ext cx="7298059" cy="2366430"/>
          </a:xfrm>
        </p:spPr>
        <p:txBody>
          <a:bodyPr anchor="b">
            <a:noAutofit/>
          </a:bodyPr>
          <a:lstStyle/>
          <a:p>
            <a:pPr algn="r" rtl="1"/>
            <a:r>
              <a:rPr lang="ar-IQ" sz="3600" dirty="0">
                <a:highlight>
                  <a:srgbClr val="C0C0C0"/>
                </a:highlight>
              </a:rPr>
              <a:t>قسم اللغة العربية                     </a:t>
            </a:r>
            <a:r>
              <a:rPr lang="en-US" sz="3600" dirty="0">
                <a:highlight>
                  <a:srgbClr val="C0C0C0"/>
                </a:highlight>
              </a:rPr>
              <a:t> </a:t>
            </a:r>
            <a:br>
              <a:rPr lang="en-US" sz="3600" dirty="0">
                <a:highlight>
                  <a:srgbClr val="C0C0C0"/>
                </a:highlight>
              </a:rPr>
            </a:br>
            <a:r>
              <a:rPr lang="ar-SA" sz="3600" dirty="0">
                <a:highlight>
                  <a:srgbClr val="C0C0C0"/>
                </a:highlight>
              </a:rPr>
              <a:t>علم النفس العام</a:t>
            </a:r>
            <a:r>
              <a:rPr lang="en-US" sz="3600" dirty="0">
                <a:highlight>
                  <a:srgbClr val="C0C0C0"/>
                </a:highlight>
              </a:rPr>
              <a:t>          </a:t>
            </a:r>
            <a:r>
              <a:rPr lang="ar-IQ" sz="3600" dirty="0">
                <a:highlight>
                  <a:srgbClr val="C0C0C0"/>
                </a:highlight>
              </a:rPr>
              <a:t>المحاضرة ال</a:t>
            </a:r>
            <a:r>
              <a:rPr lang="ar-SA" sz="3600" dirty="0">
                <a:highlight>
                  <a:srgbClr val="C0C0C0"/>
                </a:highlight>
              </a:rPr>
              <a:t>رابعة</a:t>
            </a:r>
            <a:r>
              <a:rPr lang="ar-IQ" sz="3600" dirty="0">
                <a:highlight>
                  <a:srgbClr val="C0C0C0"/>
                </a:highlight>
              </a:rPr>
              <a:t>     </a:t>
            </a:r>
            <a:br>
              <a:rPr lang="en-GB" sz="3600" dirty="0">
                <a:highlight>
                  <a:srgbClr val="C0C0C0"/>
                </a:highlight>
              </a:rPr>
            </a:br>
            <a:r>
              <a:rPr lang="en-US" sz="3600" dirty="0">
                <a:highlight>
                  <a:srgbClr val="C0C0C0"/>
                </a:highlight>
              </a:rPr>
              <a:t>    </a:t>
            </a:r>
            <a:r>
              <a:rPr lang="ar-IQ" sz="3600" dirty="0">
                <a:highlight>
                  <a:srgbClr val="C0C0C0"/>
                </a:highlight>
              </a:rPr>
              <a:t>المرحلةالاولى</a:t>
            </a:r>
            <a:endParaRPr lang="en-US" sz="3600" dirty="0">
              <a:highlight>
                <a:srgbClr val="C0C0C0"/>
              </a:highlight>
            </a:endParaRPr>
          </a:p>
        </p:txBody>
      </p:sp>
      <p:sp>
        <p:nvSpPr>
          <p:cNvPr id="3" name="Subtitle 2">
            <a:extLst>
              <a:ext uri="{FF2B5EF4-FFF2-40B4-BE49-F238E27FC236}">
                <a16:creationId xmlns:a16="http://schemas.microsoft.com/office/drawing/2014/main" id="{E1EE0220-33A9-AD4C-A846-5F58CEE101FC}"/>
              </a:ext>
            </a:extLst>
          </p:cNvPr>
          <p:cNvSpPr>
            <a:spLocks noGrp="1"/>
          </p:cNvSpPr>
          <p:nvPr>
            <p:ph type="subTitle" idx="1"/>
          </p:nvPr>
        </p:nvSpPr>
        <p:spPr>
          <a:xfrm>
            <a:off x="1079863" y="4078705"/>
            <a:ext cx="4587011" cy="1289939"/>
          </a:xfrm>
          <a:solidFill>
            <a:schemeClr val="accent2">
              <a:lumMod val="60000"/>
              <a:lumOff val="40000"/>
            </a:schemeClr>
          </a:solidFill>
        </p:spPr>
        <p:txBody>
          <a:bodyPr>
            <a:normAutofit fontScale="92500" lnSpcReduction="20000"/>
          </a:bodyPr>
          <a:lstStyle/>
          <a:p>
            <a:pPr algn="ctr"/>
            <a:r>
              <a:rPr lang="ar-IQ" dirty="0"/>
              <a:t>مدرس المادة: </a:t>
            </a:r>
            <a:r>
              <a:rPr lang="ku-Arab-IQ" dirty="0"/>
              <a:t>د.هاوژین محمود عزیز</a:t>
            </a:r>
          </a:p>
          <a:p>
            <a:pPr algn="ctr"/>
            <a:r>
              <a:rPr lang="ar-SA"/>
              <a:t>٢٠٢٢-٢٠٢٣</a:t>
            </a:r>
            <a:br>
              <a:rPr lang="en-GB" dirty="0"/>
            </a:br>
            <a:r>
              <a:rPr lang="en-US" dirty="0"/>
              <a:t> </a:t>
            </a:r>
            <a:br>
              <a:rPr lang="en-GB" dirty="0"/>
            </a:br>
            <a:endParaRPr lang="en-US" dirty="0"/>
          </a:p>
        </p:txBody>
      </p:sp>
    </p:spTree>
    <p:extLst>
      <p:ext uri="{BB962C8B-B14F-4D97-AF65-F5344CB8AC3E}">
        <p14:creationId xmlns:p14="http://schemas.microsoft.com/office/powerpoint/2010/main" val="34533426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925C-0A65-664D-8916-7CDE44308C8C}"/>
              </a:ext>
            </a:extLst>
          </p:cNvPr>
          <p:cNvSpPr>
            <a:spLocks noGrp="1"/>
          </p:cNvSpPr>
          <p:nvPr>
            <p:ph type="title"/>
          </p:nvPr>
        </p:nvSpPr>
        <p:spPr>
          <a:xfrm>
            <a:off x="838200" y="222250"/>
            <a:ext cx="10515600" cy="1325563"/>
          </a:xfrm>
          <a:solidFill>
            <a:schemeClr val="accent4">
              <a:lumMod val="40000"/>
              <a:lumOff val="60000"/>
            </a:schemeClr>
          </a:solidFill>
        </p:spPr>
        <p:txBody>
          <a:bodyPr/>
          <a:lstStyle/>
          <a:p>
            <a:pPr rtl="1"/>
            <a:r>
              <a:rPr lang="ar-DZ" b="1" dirty="0"/>
              <a:t>المؤشرات التي تدل على الدافعية العالية للتعلم عند الطلبة</a:t>
            </a:r>
            <a:r>
              <a:rPr lang="en-GB" b="1" dirty="0"/>
              <a:t>:</a:t>
            </a:r>
            <a:br>
              <a:rPr lang="en-GB" dirty="0"/>
            </a:br>
            <a:endParaRPr lang="en-US" dirty="0"/>
          </a:p>
        </p:txBody>
      </p:sp>
      <p:sp>
        <p:nvSpPr>
          <p:cNvPr id="3" name="Content Placeholder 2">
            <a:extLst>
              <a:ext uri="{FF2B5EF4-FFF2-40B4-BE49-F238E27FC236}">
                <a16:creationId xmlns:a16="http://schemas.microsoft.com/office/drawing/2014/main" id="{88B38CE0-3FC4-F040-98C5-2C68195EC119}"/>
              </a:ext>
            </a:extLst>
          </p:cNvPr>
          <p:cNvSpPr>
            <a:spLocks noGrp="1"/>
          </p:cNvSpPr>
          <p:nvPr>
            <p:ph idx="1"/>
          </p:nvPr>
        </p:nvSpPr>
        <p:spPr>
          <a:xfrm>
            <a:off x="838200" y="1690688"/>
            <a:ext cx="10688053" cy="5306678"/>
          </a:xfr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a:normAutofit fontScale="92500"/>
          </a:bodyPr>
          <a:lstStyle/>
          <a:p>
            <a:pPr algn="r" rtl="1"/>
            <a:r>
              <a:rPr lang="ar-IQ" dirty="0"/>
              <a:t>1- سعداء ومتحمسون في المواقف التعلمية.</a:t>
            </a:r>
            <a:endParaRPr lang="en-GB" dirty="0"/>
          </a:p>
          <a:p>
            <a:pPr algn="r" rtl="1"/>
            <a:r>
              <a:rPr lang="ar-IQ" dirty="0"/>
              <a:t>2- ينتبهون للمعلم/ للمعلمة وللواجبات المطلوبة منهم.</a:t>
            </a:r>
            <a:endParaRPr lang="en-GB" dirty="0"/>
          </a:p>
          <a:p>
            <a:pPr algn="r" rtl="1"/>
            <a:r>
              <a:rPr lang="ar-IQ" dirty="0"/>
              <a:t>3- يبدأون بحل الواجبات المطلوبة منهم فورا ودون تباطؤ.</a:t>
            </a:r>
            <a:endParaRPr lang="en-GB" dirty="0"/>
          </a:p>
          <a:p>
            <a:pPr algn="r" rtl="1"/>
            <a:r>
              <a:rPr lang="ar-IQ" dirty="0"/>
              <a:t>4- يعملون على حل الواجبات وحدهم دون ان يذكرهم المعلم بذلك.</a:t>
            </a:r>
            <a:endParaRPr lang="en-GB" dirty="0"/>
          </a:p>
          <a:p>
            <a:pPr algn="r" rtl="1"/>
            <a:r>
              <a:rPr lang="ar-IQ" dirty="0"/>
              <a:t>5- يتطوعون لعمل الواجبات التي تخرج عن نطاق العمل الصفي.</a:t>
            </a:r>
            <a:endParaRPr lang="en-GB" dirty="0"/>
          </a:p>
          <a:p>
            <a:pPr algn="r" rtl="1"/>
            <a:r>
              <a:rPr lang="ar-IQ" dirty="0"/>
              <a:t>6- يختارون مهاما تتحدى قدراتهم حتى لو لم ينجحو فيها في البداية.</a:t>
            </a:r>
            <a:endParaRPr lang="en-GB" dirty="0"/>
          </a:p>
          <a:p>
            <a:pPr algn="r" rtl="1"/>
            <a:r>
              <a:rPr lang="ar-IQ" dirty="0"/>
              <a:t>7- يثابرون على انجاز الاهداف الصعبة وحل المشكلات المستعصية.</a:t>
            </a:r>
            <a:endParaRPr lang="en-GB" dirty="0"/>
          </a:p>
          <a:p>
            <a:pPr algn="r" rtl="1"/>
            <a:r>
              <a:rPr lang="ar-IQ" dirty="0"/>
              <a:t>8- يستفيدون من اخطائهم ويعتبرون ان الاداء غير الكامل هو الامر الاعتيادي في العملية التربوية.</a:t>
            </a:r>
            <a:endParaRPr lang="en-GB" dirty="0"/>
          </a:p>
          <a:p>
            <a:pPr algn="r" rtl="1"/>
            <a:r>
              <a:rPr lang="ar-IQ" dirty="0"/>
              <a:t>9- يحاولون جاهدين ان يحسنوا من مستوى ادائهم.</a:t>
            </a:r>
            <a:endParaRPr lang="en-GB" dirty="0"/>
          </a:p>
          <a:p>
            <a:pPr algn="r" rtl="1"/>
            <a:r>
              <a:rPr lang="ar-IQ" dirty="0"/>
              <a:t>10- يعملون بجد حتى عندما لاتكون المهمة جزءأ من العلامة النهائية.</a:t>
            </a:r>
            <a:endParaRPr lang="en-GB" dirty="0"/>
          </a:p>
          <a:p>
            <a:pPr algn="r" rtl="1"/>
            <a:r>
              <a:rPr lang="ar-IQ" dirty="0"/>
              <a:t>11- يظهرون نمطا متسقا من الاداء المرتفع.</a:t>
            </a:r>
            <a:endParaRPr lang="en-GB" dirty="0"/>
          </a:p>
          <a:p>
            <a:pPr algn="r"/>
            <a:endParaRPr lang="en-US" dirty="0"/>
          </a:p>
        </p:txBody>
      </p:sp>
    </p:spTree>
    <p:extLst>
      <p:ext uri="{BB962C8B-B14F-4D97-AF65-F5344CB8AC3E}">
        <p14:creationId xmlns:p14="http://schemas.microsoft.com/office/powerpoint/2010/main" val="702047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additive="base">
                                        <p:cTn id="7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B74A6-9060-1046-8D4A-CB9F7F9A2C7A}"/>
              </a:ext>
            </a:extLst>
          </p:cNvPr>
          <p:cNvSpPr>
            <a:spLocks noGrp="1"/>
          </p:cNvSpPr>
          <p:nvPr>
            <p:ph type="title"/>
          </p:nvPr>
        </p:nvSpPr>
        <p:spPr>
          <a:xfrm>
            <a:off x="577516" y="365125"/>
            <a:ext cx="10776284" cy="1325563"/>
          </a:xfrm>
          <a:solidFill>
            <a:schemeClr val="accent2">
              <a:lumMod val="40000"/>
              <a:lumOff val="60000"/>
            </a:schemeClr>
          </a:solidFill>
        </p:spPr>
        <p:txBody>
          <a:bodyPr>
            <a:noAutofit/>
          </a:bodyPr>
          <a:lstStyle/>
          <a:p>
            <a:pPr algn="r" rtl="1"/>
            <a:r>
              <a:rPr lang="ar-IQ" sz="3200" b="1" dirty="0"/>
              <a:t>بعض الدوافع الاساسية:</a:t>
            </a:r>
            <a:br>
              <a:rPr lang="ar-IQ" sz="3200" b="1" dirty="0"/>
            </a:br>
            <a:r>
              <a:rPr lang="ar-IQ" sz="3200" b="1" dirty="0"/>
              <a:t> </a:t>
            </a:r>
            <a:r>
              <a:rPr lang="ar-IQ" sz="3200" dirty="0"/>
              <a:t>*النوم              *الجوع           *العدوان         *الالم</a:t>
            </a:r>
            <a:br>
              <a:rPr lang="en-GB" sz="3200" dirty="0"/>
            </a:br>
            <a:endParaRPr lang="en-US" sz="3200" dirty="0"/>
          </a:p>
        </p:txBody>
      </p:sp>
      <p:sp>
        <p:nvSpPr>
          <p:cNvPr id="3" name="Content Placeholder 2">
            <a:extLst>
              <a:ext uri="{FF2B5EF4-FFF2-40B4-BE49-F238E27FC236}">
                <a16:creationId xmlns:a16="http://schemas.microsoft.com/office/drawing/2014/main" id="{3632F26A-D123-784F-8F6C-E5A4B852D8CA}"/>
              </a:ext>
            </a:extLst>
          </p:cNvPr>
          <p:cNvSpPr>
            <a:spLocks noGrp="1"/>
          </p:cNvSpPr>
          <p:nvPr>
            <p:ph idx="1"/>
          </p:nvPr>
        </p:nvSpPr>
        <p:spPr>
          <a:solidFill>
            <a:schemeClr val="accent6">
              <a:lumMod val="40000"/>
              <a:lumOff val="60000"/>
            </a:schemeClr>
          </a:solidFill>
        </p:spPr>
        <p:txBody>
          <a:bodyPr/>
          <a:lstStyle/>
          <a:p>
            <a:pPr marL="0" indent="0" algn="r" rtl="1">
              <a:buNone/>
            </a:pPr>
            <a:endParaRPr lang="en-GB" dirty="0"/>
          </a:p>
          <a:p>
            <a:pPr algn="r" rtl="1"/>
            <a:r>
              <a:rPr lang="ar-IQ" b="1" dirty="0"/>
              <a:t>بعض الانواع المهمة من الدافعية: </a:t>
            </a:r>
          </a:p>
          <a:p>
            <a:pPr algn="r" rtl="1"/>
            <a:r>
              <a:rPr lang="ar-IQ" dirty="0"/>
              <a:t>دافعية التحصيل (الانجاز)، الدافعية المعرفية</a:t>
            </a:r>
            <a:r>
              <a:rPr lang="ar-SA" b="1" dirty="0"/>
              <a:t>، </a:t>
            </a:r>
            <a:r>
              <a:rPr lang="ar-IQ" dirty="0"/>
              <a:t>دافعية الكفاءة، دافعية تحقيق الذات، دافعية العزو.</a:t>
            </a:r>
            <a:endParaRPr lang="en-GB" dirty="0"/>
          </a:p>
          <a:p>
            <a:pPr algn="r"/>
            <a:endParaRPr lang="en-US" dirty="0"/>
          </a:p>
        </p:txBody>
      </p:sp>
    </p:spTree>
    <p:extLst>
      <p:ext uri="{BB962C8B-B14F-4D97-AF65-F5344CB8AC3E}">
        <p14:creationId xmlns:p14="http://schemas.microsoft.com/office/powerpoint/2010/main" val="6257874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D2D07-5615-604C-B889-57A416411C6C}"/>
              </a:ext>
            </a:extLst>
          </p:cNvPr>
          <p:cNvSpPr>
            <a:spLocks noGrp="1"/>
          </p:cNvSpPr>
          <p:nvPr>
            <p:ph type="title"/>
          </p:nvPr>
        </p:nvSpPr>
        <p: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p:spPr>
        <p:txBody>
          <a:bodyPr/>
          <a:lstStyle/>
          <a:p>
            <a:pPr algn="r" rtl="1"/>
            <a:r>
              <a:rPr lang="ar-SA" b="1" dirty="0"/>
              <a:t>الدوافع ونظرية الحاجات ل (</a:t>
            </a:r>
            <a:r>
              <a:rPr lang="ar-SA" b="1" dirty="0" err="1"/>
              <a:t>ماسلو</a:t>
            </a:r>
            <a:r>
              <a:rPr lang="ar-SA" b="1" dirty="0"/>
              <a:t>): </a:t>
            </a:r>
            <a:br>
              <a:rPr lang="en-GB" dirty="0"/>
            </a:br>
            <a:endParaRPr lang="en-US" dirty="0"/>
          </a:p>
        </p:txBody>
      </p:sp>
      <p:sp>
        <p:nvSpPr>
          <p:cNvPr id="3" name="Content Placeholder 2">
            <a:extLst>
              <a:ext uri="{FF2B5EF4-FFF2-40B4-BE49-F238E27FC236}">
                <a16:creationId xmlns:a16="http://schemas.microsoft.com/office/drawing/2014/main" id="{56B2923B-77E1-D249-A326-1035E4306E5D}"/>
              </a:ext>
            </a:extLst>
          </p:cNvPr>
          <p:cNvSpPr>
            <a:spLocks noGrp="1"/>
          </p:cNvSpPr>
          <p:nvPr>
            <p:ph idx="1"/>
          </p:nvPr>
        </p:nvSpPr>
        <p:spPr>
          <a:solidFill>
            <a:schemeClr val="accent4">
              <a:lumMod val="60000"/>
              <a:lumOff val="40000"/>
            </a:schemeClr>
          </a:solidFill>
        </p:spPr>
        <p:txBody>
          <a:bodyPr/>
          <a:lstStyle/>
          <a:p>
            <a:pPr algn="r" rtl="1"/>
            <a:r>
              <a:rPr lang="ar-SA" dirty="0"/>
              <a:t>يرى (أبراهام </a:t>
            </a:r>
            <a:r>
              <a:rPr lang="ar-SA" dirty="0" err="1"/>
              <a:t>ماسلو</a:t>
            </a:r>
            <a:r>
              <a:rPr lang="ar-SA" dirty="0"/>
              <a:t>) أن حاجات ودوافع الإنسان مرتبة بشكل هرمي بحيث يتم إشباع هذه الحاجات بشكل تتابعي أي لا بد من إشباع الحاجة الأولى قبل الانتقال إلى الحاجة التالية في الهرم. حيث تقع الحاجات الفسيولوجية في قاعدة التصنيف، بينما تقع الحاجات الجمالية في قمته على النحو التالي:</a:t>
            </a:r>
            <a:endParaRPr lang="en-GB" dirty="0"/>
          </a:p>
          <a:p>
            <a:pPr marL="0" indent="0" algn="r" rtl="1">
              <a:buNone/>
            </a:pPr>
            <a:endParaRPr lang="ar-SA" dirty="0"/>
          </a:p>
          <a:p>
            <a:pPr algn="r" rtl="1"/>
            <a:r>
              <a:rPr lang="ar-SA" b="1" dirty="0"/>
              <a:t>الحاجات </a:t>
            </a:r>
            <a:r>
              <a:rPr lang="ar-SA" b="1" dirty="0" err="1"/>
              <a:t>الفسيولجية</a:t>
            </a:r>
            <a:r>
              <a:rPr lang="ar-SA" b="1" dirty="0"/>
              <a:t>: </a:t>
            </a:r>
            <a:r>
              <a:rPr lang="ar-SA" dirty="0"/>
              <a:t>مثل الحاجة إلى الطعام والشراب والأوكسجين والراح، وإشباع هذه الحاجات يعطي الفرصة الكافية لظهور الحاجات ذات المستوى الأعلى</a:t>
            </a:r>
            <a:r>
              <a:rPr lang="en-GB" dirty="0"/>
              <a:t>.</a:t>
            </a:r>
          </a:p>
          <a:p>
            <a:pPr algn="r" rtl="1"/>
            <a:r>
              <a:rPr lang="ar-SA" dirty="0"/>
              <a:t>٢</a:t>
            </a:r>
            <a:r>
              <a:rPr lang="ar-SA" b="1" dirty="0"/>
              <a:t>-حاجات الأمن:</a:t>
            </a:r>
            <a:r>
              <a:rPr lang="ar-SA" dirty="0"/>
              <a:t> وتشير إلى رغبة الفرد في السلامة والأمن والطمأنينة.</a:t>
            </a:r>
            <a:endParaRPr lang="en-GB" dirty="0"/>
          </a:p>
          <a:p>
            <a:pPr marL="0" indent="0" algn="r" rtl="1">
              <a:buNone/>
            </a:pPr>
            <a:endParaRPr lang="en-GB" dirty="0"/>
          </a:p>
          <a:p>
            <a:pPr algn="r"/>
            <a:endParaRPr lang="en-US" dirty="0"/>
          </a:p>
        </p:txBody>
      </p:sp>
    </p:spTree>
    <p:extLst>
      <p:ext uri="{BB962C8B-B14F-4D97-AF65-F5344CB8AC3E}">
        <p14:creationId xmlns:p14="http://schemas.microsoft.com/office/powerpoint/2010/main" val="10405558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322C-9F93-8548-8761-BADAD16562D1}"/>
              </a:ext>
            </a:extLst>
          </p:cNvPr>
          <p:cNvSpPr>
            <a:spLocks noGrp="1"/>
          </p:cNvSpPr>
          <p:nvPr>
            <p:ph type="title"/>
          </p:nvPr>
        </p:nvSpPr>
        <p:spPr>
          <a:solidFill>
            <a:schemeClr val="accent5">
              <a:lumMod val="40000"/>
              <a:lumOff val="60000"/>
            </a:schemeClr>
          </a:solidFill>
        </p:spPr>
        <p:txBody>
          <a:bodyPr>
            <a:normAutofit/>
          </a:bodyPr>
          <a:lstStyle/>
          <a:p>
            <a:pPr algn="r" rtl="1"/>
            <a:r>
              <a:rPr lang="ar-SA" sz="2800" dirty="0"/>
              <a:t>٣</a:t>
            </a:r>
            <a:r>
              <a:rPr lang="ar-SA" sz="2800" b="1" dirty="0"/>
              <a:t>-حاجات الحب والانتماء</a:t>
            </a:r>
            <a:r>
              <a:rPr lang="ar-SA" sz="2800" dirty="0"/>
              <a:t>: وتشير إلى رغبة الفرد في إقامة علاقات وجدانية بصفة خاصة وعاطفية مع الآخرين بصفة عامة ومع المقربين من الفرد.</a:t>
            </a:r>
            <a:endParaRPr lang="en-US" sz="2800" dirty="0"/>
          </a:p>
        </p:txBody>
      </p:sp>
      <p:sp>
        <p:nvSpPr>
          <p:cNvPr id="3" name="Content Placeholder 2">
            <a:extLst>
              <a:ext uri="{FF2B5EF4-FFF2-40B4-BE49-F238E27FC236}">
                <a16:creationId xmlns:a16="http://schemas.microsoft.com/office/drawing/2014/main" id="{F3B792C0-53F1-CD4A-9941-CAC0F269C199}"/>
              </a:ext>
            </a:extLst>
          </p:cNvPr>
          <p:cNvSpPr>
            <a:spLocks noGrp="1"/>
          </p:cNvSpPr>
          <p:nvPr>
            <p:ph idx="1"/>
          </p:nvPr>
        </p:nvSpPr>
        <p:spPr>
          <a:solidFill>
            <a:schemeClr val="accent2">
              <a:lumMod val="60000"/>
              <a:lumOff val="40000"/>
            </a:schemeClr>
          </a:solidFill>
        </p:spPr>
        <p:txBody>
          <a:bodyPr>
            <a:normAutofit lnSpcReduction="10000"/>
          </a:bodyPr>
          <a:lstStyle/>
          <a:p>
            <a:pPr marL="0" indent="0" algn="r" rtl="1">
              <a:buNone/>
            </a:pPr>
            <a:endParaRPr lang="en-GB" dirty="0"/>
          </a:p>
          <a:p>
            <a:pPr algn="r" rtl="1"/>
            <a:r>
              <a:rPr lang="ar-SA" dirty="0"/>
              <a:t>٤</a:t>
            </a:r>
            <a:r>
              <a:rPr lang="ar-SA" b="1" dirty="0"/>
              <a:t>- حاجات احترام الذات:</a:t>
            </a:r>
            <a:r>
              <a:rPr lang="ar-SA" dirty="0"/>
              <a:t> وتشير إلى رغبة الفرد في إشباع الحاجات المرتبطة بالقوة والثقة والجدارة والكفاءة وعدم إشباعها يشعر الفرد بالضعف والعجز والدونية </a:t>
            </a:r>
            <a:endParaRPr lang="en-GB" dirty="0"/>
          </a:p>
          <a:p>
            <a:pPr algn="r" rtl="1"/>
            <a:r>
              <a:rPr lang="ar-SA" dirty="0"/>
              <a:t>٥</a:t>
            </a:r>
            <a:r>
              <a:rPr lang="ar-SA" b="1" dirty="0"/>
              <a:t>- حاجات تحقيق الذات:</a:t>
            </a:r>
            <a:r>
              <a:rPr lang="ar-SA" dirty="0"/>
              <a:t> وتشير إلى رغبة الفرد في تحقيق إمكاناته المتنوعة على نحو فعلي حيث يقصر </a:t>
            </a:r>
            <a:r>
              <a:rPr lang="ar-SA" dirty="0" err="1"/>
              <a:t>ماسلو</a:t>
            </a:r>
            <a:r>
              <a:rPr lang="ar-SA" dirty="0"/>
              <a:t> هذه الحاجات على الأفراد الراشدين فقط لعدم قدرة الأطفال على تحقيق هذه الحاجات بسبب عدم اكتمال نموهم ونضجهم</a:t>
            </a:r>
            <a:r>
              <a:rPr lang="en-GB" dirty="0"/>
              <a:t>.</a:t>
            </a:r>
          </a:p>
          <a:p>
            <a:pPr algn="r" rtl="1"/>
            <a:r>
              <a:rPr lang="ar-SA" dirty="0"/>
              <a:t>٦</a:t>
            </a:r>
            <a:r>
              <a:rPr lang="ar-SA" b="1" dirty="0"/>
              <a:t>-حاجات المعرفة والفهم:</a:t>
            </a:r>
            <a:r>
              <a:rPr lang="ar-SA" dirty="0"/>
              <a:t> وتشير إلى رغبة الفرد المستمرة في الفهم والمعرفة، وتظهر في النشاط الاستطلاعي والاستكشاف له.</a:t>
            </a:r>
            <a:endParaRPr lang="en-GB" dirty="0"/>
          </a:p>
          <a:p>
            <a:pPr algn="r" rtl="1"/>
            <a:r>
              <a:rPr lang="ar-SA" dirty="0"/>
              <a:t>٧</a:t>
            </a:r>
            <a:r>
              <a:rPr lang="ar-SA" b="1" dirty="0"/>
              <a:t>- الحاجات الجمالية:</a:t>
            </a:r>
            <a:r>
              <a:rPr lang="ar-SA" dirty="0"/>
              <a:t> وتدل على الرغبة في القيم الجمالية وميل بعض الأفراد إلى تفضيل الترتيب والنظام والاتساق في النشاطات المختلفة. </a:t>
            </a:r>
            <a:endParaRPr lang="en-GB" dirty="0"/>
          </a:p>
          <a:p>
            <a:pPr algn="r"/>
            <a:endParaRPr lang="en-US" dirty="0"/>
          </a:p>
        </p:txBody>
      </p:sp>
    </p:spTree>
    <p:extLst>
      <p:ext uri="{BB962C8B-B14F-4D97-AF65-F5344CB8AC3E}">
        <p14:creationId xmlns:p14="http://schemas.microsoft.com/office/powerpoint/2010/main" val="6079862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C7438-571A-3348-85E6-07855268D866}"/>
              </a:ext>
            </a:extLst>
          </p:cNvPr>
          <p:cNvSpPr>
            <a:spLocks noGrp="1"/>
          </p:cNvSpPr>
          <p:nvPr>
            <p:ph type="title"/>
          </p:nvPr>
        </p:nvSpPr>
        <p:spPr>
          <a:solidFill>
            <a:schemeClr val="accent6">
              <a:lumMod val="60000"/>
              <a:lumOff val="40000"/>
            </a:schemeClr>
          </a:solidFill>
        </p:spPr>
        <p:txBody>
          <a:bodyPr/>
          <a:lstStyle/>
          <a:p>
            <a:pPr algn="ctr"/>
            <a:r>
              <a:rPr lang="ar-SA" b="1" dirty="0"/>
              <a:t>هرم (</a:t>
            </a:r>
            <a:r>
              <a:rPr lang="ar-SA" b="1" dirty="0" err="1"/>
              <a:t>ماسلو</a:t>
            </a:r>
            <a:r>
              <a:rPr lang="ar-SA" b="1" dirty="0"/>
              <a:t>) للحاجات</a:t>
            </a:r>
            <a:br>
              <a:rPr lang="en-GB" dirty="0"/>
            </a:br>
            <a:endParaRPr lang="en-US" dirty="0"/>
          </a:p>
        </p:txBody>
      </p:sp>
      <p:graphicFrame>
        <p:nvGraphicFramePr>
          <p:cNvPr id="6" name="Content Placeholder 5">
            <a:extLst>
              <a:ext uri="{FF2B5EF4-FFF2-40B4-BE49-F238E27FC236}">
                <a16:creationId xmlns:a16="http://schemas.microsoft.com/office/drawing/2014/main" id="{4F245FD8-6287-1C41-9B47-D12D31466DBB}"/>
              </a:ext>
            </a:extLst>
          </p:cNvPr>
          <p:cNvGraphicFramePr>
            <a:graphicFrameLocks noGrp="1"/>
          </p:cNvGraphicFramePr>
          <p:nvPr>
            <p:ph idx="1"/>
            <p:extLst>
              <p:ext uri="{D42A27DB-BD31-4B8C-83A1-F6EECF244321}">
                <p14:modId xmlns:p14="http://schemas.microsoft.com/office/powerpoint/2010/main" val="1996690948"/>
              </p:ext>
            </p:extLst>
          </p:nvPr>
        </p:nvGraphicFramePr>
        <p:xfrm>
          <a:off x="838200" y="1825625"/>
          <a:ext cx="10515600" cy="4889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3534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9A80F-BCE4-354D-BB78-EB45C8360E91}"/>
              </a:ext>
            </a:extLst>
          </p:cNvPr>
          <p:cNvSpPr>
            <a:spLocks noGrp="1"/>
          </p:cNvSpPr>
          <p:nvPr>
            <p:ph type="ctrTitle"/>
          </p:nvPr>
        </p:nvSpPr>
        <p:sp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p:spPr>
        <p:txBody>
          <a:bodyPr>
            <a:normAutofit/>
          </a:bodyPr>
          <a:lstStyle/>
          <a:p>
            <a:pPr rtl="1"/>
            <a:r>
              <a:rPr lang="ar-IQ" sz="2400" b="1" dirty="0"/>
              <a:t>واجب: تكلم عن احدى أنواع الدافعية: </a:t>
            </a:r>
            <a:br>
              <a:rPr lang="en-GB" sz="2400" dirty="0"/>
            </a:br>
            <a:r>
              <a:rPr lang="ar-SA" sz="2400" b="1" dirty="0"/>
              <a:t> </a:t>
            </a:r>
            <a:br>
              <a:rPr lang="en-GB" sz="2400" dirty="0"/>
            </a:br>
            <a:endParaRPr lang="en-US" sz="2400" dirty="0"/>
          </a:p>
        </p:txBody>
      </p:sp>
      <p:sp>
        <p:nvSpPr>
          <p:cNvPr id="3" name="Subtitle 2">
            <a:extLst>
              <a:ext uri="{FF2B5EF4-FFF2-40B4-BE49-F238E27FC236}">
                <a16:creationId xmlns:a16="http://schemas.microsoft.com/office/drawing/2014/main" id="{687B5355-02F1-7343-9580-E5F244894EF2}"/>
              </a:ext>
            </a:extLst>
          </p:cNvPr>
          <p:cNvSpPr>
            <a:spLocks noGrp="1"/>
          </p:cNvSpPr>
          <p:nvPr>
            <p:ph type="subTitle" idx="1"/>
          </p:nvPr>
        </p:nvSpPr>
        <p:spPr>
          <a:blipFill>
            <a:blip r:embed="rId2"/>
            <a:tile tx="0" ty="0" sx="100000" sy="100000" flip="none" algn="tl"/>
          </a:blipFill>
        </p:spPr>
        <p:txBody>
          <a:bodyPr>
            <a:normAutofit lnSpcReduction="10000"/>
          </a:bodyPr>
          <a:lstStyle/>
          <a:p>
            <a:pPr rtl="1"/>
            <a:r>
              <a:rPr lang="ar-IQ" dirty="0"/>
              <a:t>دافعية التحصيل (الانجاز)، الدافعية المعرفية</a:t>
            </a:r>
            <a:r>
              <a:rPr lang="ar-SA" b="1" dirty="0"/>
              <a:t>، </a:t>
            </a:r>
            <a:r>
              <a:rPr lang="ar-IQ" dirty="0"/>
              <a:t>دافعية الكفاءة، دافعية تحقيق الذات، دافعية العزو</a:t>
            </a:r>
            <a:br>
              <a:rPr lang="en-GB" dirty="0"/>
            </a:br>
            <a:r>
              <a:rPr lang="ar-SA" dirty="0"/>
              <a:t> </a:t>
            </a:r>
            <a:br>
              <a:rPr lang="en-GB" dirty="0"/>
            </a:br>
            <a:r>
              <a:rPr lang="ar-SA" b="1" dirty="0"/>
              <a:t> </a:t>
            </a:r>
            <a:br>
              <a:rPr lang="en-GB" dirty="0"/>
            </a:br>
            <a:endParaRPr lang="en-US" dirty="0"/>
          </a:p>
        </p:txBody>
      </p:sp>
    </p:spTree>
    <p:extLst>
      <p:ext uri="{BB962C8B-B14F-4D97-AF65-F5344CB8AC3E}">
        <p14:creationId xmlns:p14="http://schemas.microsoft.com/office/powerpoint/2010/main" val="28284609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5D780-183B-0A4C-AD03-B8D756B16BDA}"/>
              </a:ext>
            </a:extLst>
          </p:cNvPr>
          <p:cNvSpPr>
            <a:spLocks noGrp="1"/>
          </p:cNvSpPr>
          <p:nvPr>
            <p:ph type="ctrTitle"/>
          </p:nvPr>
        </p:nvSpPr>
        <p:spPr>
          <a:xfrm>
            <a:off x="1524000" y="1022684"/>
            <a:ext cx="9144000" cy="2487279"/>
          </a:xfrm>
          <a:solidFill>
            <a:schemeClr val="accent2">
              <a:lumMod val="40000"/>
              <a:lumOff val="60000"/>
            </a:schemeClr>
          </a:solidFill>
        </p:spPr>
        <p:txBody>
          <a:bodyPr>
            <a:noAutofit/>
          </a:bodyPr>
          <a:lstStyle/>
          <a:p>
            <a:pPr rtl="1"/>
            <a:r>
              <a:rPr lang="ar-SA" sz="3600" b="1" dirty="0"/>
              <a:t>اثر الوراثة والبيئة في السلوك</a:t>
            </a:r>
            <a:br>
              <a:rPr lang="en-GB" sz="3600" dirty="0"/>
            </a:br>
            <a:r>
              <a:rPr lang="ar-SA" sz="3600" b="1" dirty="0"/>
              <a:t> </a:t>
            </a:r>
            <a:br>
              <a:rPr lang="en-GB" sz="3600" dirty="0"/>
            </a:br>
            <a:br>
              <a:rPr lang="en-GB" sz="3600" dirty="0"/>
            </a:br>
            <a:endParaRPr lang="en-US" sz="3600" dirty="0"/>
          </a:p>
        </p:txBody>
      </p:sp>
      <p:sp>
        <p:nvSpPr>
          <p:cNvPr id="3" name="Subtitle 2">
            <a:extLst>
              <a:ext uri="{FF2B5EF4-FFF2-40B4-BE49-F238E27FC236}">
                <a16:creationId xmlns:a16="http://schemas.microsoft.com/office/drawing/2014/main" id="{A3694929-813E-1844-B08D-39B13F4304F3}"/>
              </a:ext>
            </a:extLst>
          </p:cNvPr>
          <p:cNvSpPr>
            <a:spLocks noGrp="1"/>
          </p:cNvSpPr>
          <p:nvPr>
            <p:ph type="subTitle" idx="1"/>
          </p:nvPr>
        </p:nvSpPr>
        <p:spPr>
          <a:solidFill>
            <a:srgbClr val="00B0F0"/>
          </a:solidFill>
        </p:spPr>
        <p:txBody>
          <a:bodyPr/>
          <a:lstStyle/>
          <a:p>
            <a:pPr rtl="1"/>
            <a:r>
              <a:rPr lang="ar-IQ" b="1" dirty="0"/>
              <a:t>الوراثة والبيئة </a:t>
            </a:r>
            <a:r>
              <a:rPr lang="en-GB" b="1" dirty="0"/>
              <a:t>Heredity &amp; Environment </a:t>
            </a:r>
            <a:br>
              <a:rPr lang="en-GB" dirty="0"/>
            </a:br>
            <a:endParaRPr lang="ar-SA" dirty="0"/>
          </a:p>
          <a:p>
            <a:pPr rtl="1"/>
            <a:r>
              <a:rPr lang="ar-IQ" dirty="0"/>
              <a:t>تتتحدد سلوك الفرد بعاملين هما الوراثة والبيئة</a:t>
            </a:r>
            <a:endParaRPr lang="en-US" dirty="0"/>
          </a:p>
        </p:txBody>
      </p:sp>
    </p:spTree>
    <p:extLst>
      <p:ext uri="{BB962C8B-B14F-4D97-AF65-F5344CB8AC3E}">
        <p14:creationId xmlns:p14="http://schemas.microsoft.com/office/powerpoint/2010/main" val="337723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EA674-AE03-7F43-9631-BF83708444D9}"/>
              </a:ext>
            </a:extLst>
          </p:cNvPr>
          <p:cNvSpPr>
            <a:spLocks noGrp="1"/>
          </p:cNvSpPr>
          <p:nvPr>
            <p:ph type="title"/>
          </p:nvPr>
        </p:nvSpPr>
        <p:spPr>
          <a:xfrm>
            <a:off x="838199" y="365125"/>
            <a:ext cx="10627895" cy="174040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r" rtl="1"/>
            <a:r>
              <a:rPr lang="ar-IQ" b="1" dirty="0"/>
              <a:t>الوراثة:</a:t>
            </a:r>
            <a:r>
              <a:rPr lang="ar-IQ" dirty="0"/>
              <a:t> تعني الخصائص الفيزيقية التي تنتقل مباشرة من الاباء الى الابناء عند بداية الحمل.</a:t>
            </a:r>
            <a:br>
              <a:rPr lang="en-GB" dirty="0"/>
            </a:br>
            <a:endParaRPr lang="en-US" dirty="0"/>
          </a:p>
        </p:txBody>
      </p:sp>
      <p:sp>
        <p:nvSpPr>
          <p:cNvPr id="3" name="Content Placeholder 2">
            <a:extLst>
              <a:ext uri="{FF2B5EF4-FFF2-40B4-BE49-F238E27FC236}">
                <a16:creationId xmlns:a16="http://schemas.microsoft.com/office/drawing/2014/main" id="{6428F9CE-54CC-A144-99CB-BB029B053698}"/>
              </a:ext>
            </a:extLst>
          </p:cNvPr>
          <p:cNvSpPr>
            <a:spLocks noGrp="1"/>
          </p:cNvSpPr>
          <p:nvPr>
            <p:ph idx="1"/>
          </p:nvPr>
        </p:nvSpPr>
        <p:spPr>
          <a:xfrm>
            <a:off x="838200" y="1825625"/>
            <a:ext cx="10627894" cy="2926850"/>
          </a:xfr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p:spPr>
        <p:txBody>
          <a:bodyPr>
            <a:normAutofit/>
          </a:bodyPr>
          <a:lstStyle/>
          <a:p>
            <a:pPr marL="0" indent="0" algn="r" rtl="1">
              <a:buNone/>
            </a:pPr>
            <a:endParaRPr lang="en-GB" sz="3200" dirty="0"/>
          </a:p>
          <a:p>
            <a:pPr algn="r" rtl="1"/>
            <a:r>
              <a:rPr lang="ar-IQ" sz="3200" b="1" dirty="0"/>
              <a:t>اما مفهوم البيئة:</a:t>
            </a:r>
            <a:r>
              <a:rPr lang="ar-IQ" sz="3200" dirty="0"/>
              <a:t> يتضمن مجموع العوامل الجغرافية والتاريخية والاجتماعية والاقتصادية والسياسية والنفسية التي تؤثر على شخصية الفرد ونموه في بداية تكوينه داخل رحم الام الى اللحظة التي يموت فيها. </a:t>
            </a:r>
            <a:endParaRPr lang="en-GB" sz="3200" dirty="0"/>
          </a:p>
          <a:p>
            <a:pPr algn="r"/>
            <a:endParaRPr lang="en-US" sz="3200" dirty="0"/>
          </a:p>
        </p:txBody>
      </p:sp>
    </p:spTree>
    <p:extLst>
      <p:ext uri="{BB962C8B-B14F-4D97-AF65-F5344CB8AC3E}">
        <p14:creationId xmlns:p14="http://schemas.microsoft.com/office/powerpoint/2010/main" val="36718281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4D22-8703-634D-A0B7-76EE74F8DB42}"/>
              </a:ext>
            </a:extLst>
          </p:cNvPr>
          <p:cNvSpPr>
            <a:spLocks noGrp="1"/>
          </p:cNvSpPr>
          <p:nvPr>
            <p:ph type="title"/>
          </p:nvPr>
        </p:nvSpPr>
        <p:spPr>
          <a:blipFill>
            <a:blip r:embed="rId2"/>
            <a:tile tx="0" ty="0" sx="100000" sy="100000" flip="none" algn="tl"/>
          </a:blipFill>
        </p:spPr>
        <p:txBody>
          <a:bodyPr/>
          <a:lstStyle/>
          <a:p>
            <a:pPr rtl="1"/>
            <a:r>
              <a:rPr lang="ar-IQ" b="1" dirty="0"/>
              <a:t>السلوك= الوراثة* البيئة</a:t>
            </a:r>
            <a:br>
              <a:rPr lang="en-GB" dirty="0"/>
            </a:br>
            <a:endParaRPr lang="en-US" dirty="0"/>
          </a:p>
        </p:txBody>
      </p:sp>
      <p:sp>
        <p:nvSpPr>
          <p:cNvPr id="3" name="Content Placeholder 2">
            <a:extLst>
              <a:ext uri="{FF2B5EF4-FFF2-40B4-BE49-F238E27FC236}">
                <a16:creationId xmlns:a16="http://schemas.microsoft.com/office/drawing/2014/main" id="{DDE0DEF3-7FE1-B740-ADE5-89C455756467}"/>
              </a:ext>
            </a:extLst>
          </p:cNvPr>
          <p:cNvSpPr>
            <a:spLocks noGrp="1"/>
          </p:cNvSpPr>
          <p:nvPr>
            <p:ph idx="1"/>
          </p:nvPr>
        </p:nvSpPr>
        <p: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a:normAutofit/>
          </a:bodyPr>
          <a:lstStyle/>
          <a:p>
            <a:pPr marL="0" indent="0" algn="r" rtl="1">
              <a:buNone/>
            </a:pPr>
            <a:endParaRPr lang="en-GB" sz="3200" dirty="0"/>
          </a:p>
          <a:p>
            <a:pPr algn="r" rtl="1"/>
            <a:r>
              <a:rPr lang="ar-IQ" sz="3200" dirty="0"/>
              <a:t>اثبتت علم الوراثة بأن نواة خلية كل فرد تتكون من 46 كروموسوم على شكل ازواج.</a:t>
            </a:r>
            <a:endParaRPr lang="en-GB" sz="3200" dirty="0"/>
          </a:p>
          <a:p>
            <a:pPr algn="r" rtl="1"/>
            <a:r>
              <a:rPr lang="ar-IQ" sz="3200" dirty="0"/>
              <a:t>اي (23) زوج. </a:t>
            </a:r>
          </a:p>
          <a:p>
            <a:pPr algn="r" rtl="1"/>
            <a:r>
              <a:rPr lang="ar-IQ" sz="3200" dirty="0"/>
              <a:t>يحمل كل كروموسوم  الالاف من الجينات، ويحمل الجينات الصفات والخصائص الذي ينتقل من الاباء الى الابناء. </a:t>
            </a:r>
            <a:endParaRPr lang="en-GB" sz="3200" dirty="0"/>
          </a:p>
        </p:txBody>
      </p:sp>
    </p:spTree>
    <p:extLst>
      <p:ext uri="{BB962C8B-B14F-4D97-AF65-F5344CB8AC3E}">
        <p14:creationId xmlns:p14="http://schemas.microsoft.com/office/powerpoint/2010/main" val="19683771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030E0-FF14-1F48-BF00-7E45123F9B89}"/>
              </a:ext>
            </a:extLst>
          </p:cNvPr>
          <p:cNvSpPr>
            <a:spLocks noGrp="1"/>
          </p:cNvSpPr>
          <p:nvPr>
            <p:ph type="title"/>
          </p:nvPr>
        </p:nvSpPr>
        <p:sp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txBody>
          <a:bodyPr/>
          <a:lstStyle/>
          <a:p>
            <a:pPr algn="r" rtl="1"/>
            <a:r>
              <a:rPr lang="ar-IQ" b="1" dirty="0"/>
              <a:t>انواع البيئة: </a:t>
            </a:r>
            <a:br>
              <a:rPr lang="en-GB" dirty="0"/>
            </a:br>
            <a:endParaRPr lang="en-US" dirty="0"/>
          </a:p>
        </p:txBody>
      </p:sp>
      <p:sp>
        <p:nvSpPr>
          <p:cNvPr id="3" name="Content Placeholder 2">
            <a:extLst>
              <a:ext uri="{FF2B5EF4-FFF2-40B4-BE49-F238E27FC236}">
                <a16:creationId xmlns:a16="http://schemas.microsoft.com/office/drawing/2014/main" id="{80F8840E-0E4C-DA45-B56D-16F843155C3D}"/>
              </a:ext>
            </a:extLst>
          </p:cNvPr>
          <p:cNvSpPr>
            <a:spLocks noGrp="1"/>
          </p:cNvSpPr>
          <p:nvPr>
            <p:ph idx="1"/>
          </p:nvPr>
        </p:nvSpPr>
        <p:spPr>
          <a:solidFill>
            <a:schemeClr val="accent2">
              <a:lumMod val="20000"/>
              <a:lumOff val="80000"/>
            </a:schemeClr>
          </a:solidFill>
        </p:spPr>
        <p:txBody>
          <a:bodyPr>
            <a:noAutofit/>
          </a:bodyPr>
          <a:lstStyle/>
          <a:p>
            <a:pPr algn="r" rtl="1"/>
            <a:r>
              <a:rPr lang="ar-IQ" b="1" dirty="0"/>
              <a:t>البيئة الجغرافية:</a:t>
            </a:r>
            <a:r>
              <a:rPr lang="ar-IQ" dirty="0"/>
              <a:t> تؤثر جغرافية البيئة التي يعيش فيها الفرد على سلوكه، سواء كان جبليا او سهولا اوصحراويا او سهولا.</a:t>
            </a:r>
            <a:endParaRPr lang="en-GB" dirty="0"/>
          </a:p>
          <a:p>
            <a:pPr algn="r" rtl="1"/>
            <a:r>
              <a:rPr lang="ar-IQ" b="1" dirty="0"/>
              <a:t>البيئة التاريخية:</a:t>
            </a:r>
            <a:r>
              <a:rPr lang="ar-IQ" dirty="0"/>
              <a:t> يقصد البيئة التاريخية الوقت والفترة التى تعيش فيها الفرد.</a:t>
            </a:r>
            <a:endParaRPr lang="en-GB" dirty="0"/>
          </a:p>
          <a:p>
            <a:pPr algn="r" rtl="1"/>
            <a:r>
              <a:rPr lang="ar-IQ" b="1" dirty="0"/>
              <a:t>البيئة الاجتماعية:</a:t>
            </a:r>
            <a:r>
              <a:rPr lang="ar-IQ" dirty="0"/>
              <a:t>  ان العادات والتقاليد والعلاقات الاجتماعية بين افراد المجتمع والقيم والاخلاقيات التى تعتقدون بها، ونوع النظام الحاكم  لها تأثير خاص على سلوك وشخصية الفرد.</a:t>
            </a:r>
            <a:endParaRPr lang="en-GB" dirty="0"/>
          </a:p>
          <a:p>
            <a:pPr algn="r" rtl="1"/>
            <a:r>
              <a:rPr lang="ar-IQ" b="1" dirty="0"/>
              <a:t>البيئة النفسية:</a:t>
            </a:r>
            <a:r>
              <a:rPr lang="ar-IQ" dirty="0"/>
              <a:t> ان الجو والوضعية النفسية التي يعيش فيها الفرد لها اثر كبير على شخصيته، ان المؤسسات الاجتماعية (الاسرة، المدرسة، المجتمع، وسائل الاعلام، دور العبادة....)  بشكل عام يخلق ظروف مختلفة لأفراده. </a:t>
            </a:r>
            <a:endParaRPr lang="en-GB" dirty="0"/>
          </a:p>
          <a:p>
            <a:pPr algn="r"/>
            <a:endParaRPr lang="en-US" dirty="0"/>
          </a:p>
        </p:txBody>
      </p:sp>
    </p:spTree>
    <p:extLst>
      <p:ext uri="{BB962C8B-B14F-4D97-AF65-F5344CB8AC3E}">
        <p14:creationId xmlns:p14="http://schemas.microsoft.com/office/powerpoint/2010/main" val="2424870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B81A1-222B-F348-B7C8-312383FD41E1}"/>
              </a:ext>
            </a:extLst>
          </p:cNvPr>
          <p:cNvSpPr>
            <a:spLocks noGrp="1"/>
          </p:cNvSpPr>
          <p:nvPr>
            <p:ph type="title"/>
          </p:nvPr>
        </p:nvSpPr>
        <p:spPr>
          <a:solidFill>
            <a:schemeClr val="accent6">
              <a:lumMod val="40000"/>
              <a:lumOff val="60000"/>
            </a:schemeClr>
          </a:solidFill>
        </p:spPr>
        <p:txBody>
          <a:bodyPr/>
          <a:lstStyle/>
          <a:p>
            <a:pPr algn="r" rtl="1"/>
            <a:r>
              <a:rPr lang="ar-IQ" b="1" dirty="0"/>
              <a:t>الدافعية</a:t>
            </a:r>
            <a:r>
              <a:rPr lang="en-GB" b="1" dirty="0"/>
              <a:t>  Motivation </a:t>
            </a:r>
            <a:br>
              <a:rPr lang="en-GB" dirty="0"/>
            </a:br>
            <a:endParaRPr lang="en-US" dirty="0"/>
          </a:p>
        </p:txBody>
      </p:sp>
      <p:sp>
        <p:nvSpPr>
          <p:cNvPr id="3" name="Content Placeholder 2">
            <a:extLst>
              <a:ext uri="{FF2B5EF4-FFF2-40B4-BE49-F238E27FC236}">
                <a16:creationId xmlns:a16="http://schemas.microsoft.com/office/drawing/2014/main" id="{85DF57E4-4109-E94D-ADFB-5B172D33B05D}"/>
              </a:ext>
            </a:extLst>
          </p:cNvPr>
          <p:cNvSpPr>
            <a:spLocks noGrp="1"/>
          </p:cNvSpPr>
          <p:nvPr>
            <p:ph idx="1"/>
          </p:nvPr>
        </p:nvSpPr>
        <p:spPr>
          <a:xfrm>
            <a:off x="838200" y="1825625"/>
            <a:ext cx="10515600" cy="4667250"/>
          </a:xfrm>
          <a:solidFill>
            <a:schemeClr val="accent2">
              <a:lumMod val="60000"/>
              <a:lumOff val="40000"/>
            </a:schemeClr>
          </a:solidFill>
        </p:spPr>
        <p:txBody>
          <a:bodyPr>
            <a:normAutofit/>
          </a:bodyPr>
          <a:lstStyle/>
          <a:p>
            <a:pPr algn="r" rtl="1"/>
            <a:r>
              <a:rPr lang="en-GB" dirty="0"/>
              <a:t>-</a:t>
            </a:r>
            <a:r>
              <a:rPr lang="ar-IQ" dirty="0"/>
              <a:t> الدافعية مفهوم افتراضي.</a:t>
            </a:r>
            <a:endParaRPr lang="en-GB" dirty="0"/>
          </a:p>
          <a:p>
            <a:pPr algn="r" rtl="1"/>
            <a:r>
              <a:rPr lang="ar-IQ" dirty="0"/>
              <a:t>- الدافعية تشير الى مايرغب الواحد منا في فعله.</a:t>
            </a:r>
            <a:endParaRPr lang="en-GB" dirty="0"/>
          </a:p>
          <a:p>
            <a:pPr algn="r" rtl="1"/>
            <a:r>
              <a:rPr lang="ar-IQ" b="1" dirty="0"/>
              <a:t>تعريف الدافعية:</a:t>
            </a:r>
            <a:endParaRPr lang="en-GB" dirty="0"/>
          </a:p>
          <a:p>
            <a:pPr algn="r" rtl="1"/>
            <a:r>
              <a:rPr lang="ar-IQ" dirty="0"/>
              <a:t>يعرف الدافع بأنها عمليات داخلية تعمل على اثارة السلوك الموجه نحو الهدف وتوجهه وتحافظ على استمراريته.</a:t>
            </a:r>
            <a:endParaRPr lang="en-GB" dirty="0"/>
          </a:p>
          <a:p>
            <a:pPr algn="r" rtl="1"/>
            <a:r>
              <a:rPr lang="ar-DZ" b="1" dirty="0"/>
              <a:t>*مفهوم دافعية التعلم:</a:t>
            </a:r>
            <a:endParaRPr lang="en-GB" dirty="0"/>
          </a:p>
          <a:p>
            <a:pPr algn="r" rtl="1"/>
            <a:r>
              <a:rPr lang="ar-DZ" dirty="0"/>
              <a:t> </a:t>
            </a:r>
            <a:r>
              <a:rPr lang="ar-SA" b="1" dirty="0"/>
              <a:t>الدافعية للتعلم</a:t>
            </a:r>
            <a:r>
              <a:rPr lang="ar-SA" dirty="0"/>
              <a:t> تشير إلى حالة داخلية عند المتعلم تدفعه إلـى الانتباه للموقـف التعليمي والإقبال عليه بنشاط موجه، والاستمرار في هذا النشاط حتى يتحقق التعلم</a:t>
            </a:r>
            <a:r>
              <a:rPr lang="en-GB" dirty="0"/>
              <a:t>.</a:t>
            </a:r>
          </a:p>
          <a:p>
            <a:pPr algn="r"/>
            <a:endParaRPr lang="en-US" dirty="0"/>
          </a:p>
        </p:txBody>
      </p:sp>
    </p:spTree>
    <p:extLst>
      <p:ext uri="{BB962C8B-B14F-4D97-AF65-F5344CB8AC3E}">
        <p14:creationId xmlns:p14="http://schemas.microsoft.com/office/powerpoint/2010/main" val="13742560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85666-E6EA-4D40-A882-1498F10021D4}"/>
              </a:ext>
            </a:extLst>
          </p:cNvPr>
          <p:cNvSpPr>
            <a:spLocks noGrp="1"/>
          </p:cNvSpPr>
          <p:nvPr>
            <p:ph type="title"/>
          </p:nvPr>
        </p:nvSpPr>
        <p:spPr>
          <a:solidFill>
            <a:schemeClr val="accent6">
              <a:lumMod val="60000"/>
              <a:lumOff val="40000"/>
            </a:schemeClr>
          </a:solidFill>
        </p:spPr>
        <p:txBody>
          <a:bodyPr/>
          <a:lstStyle/>
          <a:p>
            <a:pPr algn="r" rtl="1"/>
            <a:r>
              <a:rPr lang="ar-IQ" b="1" dirty="0"/>
              <a:t>وظائف الدافعية:</a:t>
            </a:r>
            <a:endParaRPr lang="en-US" dirty="0"/>
          </a:p>
        </p:txBody>
      </p:sp>
      <p:sp>
        <p:nvSpPr>
          <p:cNvPr id="3" name="Content Placeholder 2">
            <a:extLst>
              <a:ext uri="{FF2B5EF4-FFF2-40B4-BE49-F238E27FC236}">
                <a16:creationId xmlns:a16="http://schemas.microsoft.com/office/drawing/2014/main" id="{46803107-7CD0-A94D-B8F0-2BB1ADE5945E}"/>
              </a:ext>
            </a:extLst>
          </p:cNvPr>
          <p:cNvSpPr>
            <a:spLocks noGrp="1"/>
          </p:cNvSpPr>
          <p:nvPr>
            <p:ph idx="1"/>
          </p:nvPr>
        </p:nvSpPr>
        <p:spPr>
          <a:xfrm>
            <a:off x="838200" y="1825625"/>
            <a:ext cx="10515600" cy="4667250"/>
          </a:xfrm>
          <a:solidFill>
            <a:srgbClr val="FF85FF">
              <a:alpha val="43137"/>
            </a:srgbClr>
          </a:solidFill>
        </p:spPr>
        <p:txBody>
          <a:bodyPr/>
          <a:lstStyle/>
          <a:p>
            <a:pPr marL="0" indent="0" algn="r" rtl="1">
              <a:buNone/>
            </a:pPr>
            <a:endParaRPr lang="en-GB" dirty="0"/>
          </a:p>
          <a:p>
            <a:pPr lvl="0" algn="r" rtl="1"/>
            <a:r>
              <a:rPr lang="ar-IQ" dirty="0"/>
              <a:t>يرى (اورمرود) بأن الدافعية تحقق اربع وظائف رئيسية وهي: </a:t>
            </a:r>
          </a:p>
          <a:p>
            <a:pPr marL="0" lvl="0" indent="0" algn="r" rtl="1">
              <a:buNone/>
            </a:pPr>
            <a:endParaRPr lang="en-GB" dirty="0"/>
          </a:p>
          <a:p>
            <a:pPr algn="r" rtl="1"/>
            <a:r>
              <a:rPr lang="ar-IQ" dirty="0"/>
              <a:t>1- الدافعية تستثير السلوك: الدافعية هي التي تحث الانسان على القيام بسلوك معين، مع انها قد لاتكون السبب في حدوث ذلك السلوك. </a:t>
            </a:r>
            <a:endParaRPr lang="en-GB" dirty="0"/>
          </a:p>
          <a:p>
            <a:pPr algn="r" rtl="1"/>
            <a:r>
              <a:rPr lang="ar-IQ" dirty="0"/>
              <a:t>2- الدافعية تؤثر في نوعية التوقعات التي يحملها الناس تبعا لأفعالهم ونشاطاتهم. </a:t>
            </a:r>
            <a:endParaRPr lang="en-GB" dirty="0"/>
          </a:p>
          <a:p>
            <a:pPr algn="r" rtl="1"/>
            <a:r>
              <a:rPr lang="en-GB" dirty="0"/>
              <a:t>3</a:t>
            </a:r>
            <a:r>
              <a:rPr lang="ar-IQ" dirty="0"/>
              <a:t>- الدافعية تؤثر في توجيه سلوكنا نحو المعلومات المهمة التي يتوجب علينا الاهتمام بها ومعالجتها، وتدلنا على الطريقة المناسبة لفعل ذلك.</a:t>
            </a:r>
            <a:endParaRPr lang="en-GB" dirty="0"/>
          </a:p>
          <a:p>
            <a:pPr algn="r" rtl="1"/>
            <a:r>
              <a:rPr lang="ar-IQ" dirty="0"/>
              <a:t>4- الدافعية تؤدي الى اداء جيد عندما يكون مدفوعا نحوه.</a:t>
            </a:r>
            <a:endParaRPr lang="en-GB" dirty="0"/>
          </a:p>
          <a:p>
            <a:pPr algn="r"/>
            <a:endParaRPr lang="en-US" dirty="0"/>
          </a:p>
        </p:txBody>
      </p:sp>
    </p:spTree>
    <p:extLst>
      <p:ext uri="{BB962C8B-B14F-4D97-AF65-F5344CB8AC3E}">
        <p14:creationId xmlns:p14="http://schemas.microsoft.com/office/powerpoint/2010/main" val="3660301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58C90-6BE9-174B-A77E-D937ADE9E912}"/>
              </a:ext>
            </a:extLst>
          </p:cNvPr>
          <p:cNvSpPr>
            <a:spLocks noGrp="1"/>
          </p:cNvSpPr>
          <p:nvPr>
            <p:ph type="title"/>
          </p:nvPr>
        </p:nvSpPr>
        <p:sp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txBody>
          <a:bodyPr/>
          <a:lstStyle/>
          <a:p>
            <a:pPr algn="r" rtl="1"/>
            <a:r>
              <a:rPr lang="ar-DZ" b="1" dirty="0"/>
              <a:t>أنواع الدوافع: </a:t>
            </a:r>
            <a:br>
              <a:rPr lang="en-GB" dirty="0"/>
            </a:br>
            <a:endParaRPr lang="en-US" dirty="0"/>
          </a:p>
        </p:txBody>
      </p:sp>
      <p:sp>
        <p:nvSpPr>
          <p:cNvPr id="3" name="Content Placeholder 2">
            <a:extLst>
              <a:ext uri="{FF2B5EF4-FFF2-40B4-BE49-F238E27FC236}">
                <a16:creationId xmlns:a16="http://schemas.microsoft.com/office/drawing/2014/main" id="{3213ABCE-89B3-2A4D-9CFC-CB8F68989FAB}"/>
              </a:ext>
            </a:extLst>
          </p:cNvPr>
          <p:cNvSpPr>
            <a:spLocks noGrp="1"/>
          </p:cNvSpPr>
          <p:nvPr>
            <p:ph idx="1"/>
          </p:nvPr>
        </p:nvSpPr>
        <p:spPr>
          <a:solidFill>
            <a:schemeClr val="accent5">
              <a:lumMod val="40000"/>
              <a:lumOff val="60000"/>
            </a:schemeClr>
          </a:solidFill>
        </p:spPr>
        <p:txBody>
          <a:bodyPr/>
          <a:lstStyle/>
          <a:p>
            <a:pPr algn="r" rtl="1"/>
            <a:r>
              <a:rPr lang="ar-DZ" dirty="0"/>
              <a:t>لقد ميز علماء النفس بين نوعين من الدوافع لدى الإنسان وهي:</a:t>
            </a:r>
          </a:p>
          <a:p>
            <a:pPr marL="0" indent="0" algn="r" rtl="1">
              <a:buNone/>
            </a:pPr>
            <a:endParaRPr lang="en-GB" dirty="0"/>
          </a:p>
          <a:p>
            <a:pPr algn="r" rtl="1"/>
            <a:r>
              <a:rPr lang="ar-DZ" i="1" dirty="0"/>
              <a:t> </a:t>
            </a:r>
            <a:r>
              <a:rPr lang="ar-DZ" b="1" dirty="0"/>
              <a:t>1- الدوافع الفسيولوجية والدوافع النفسية :</a:t>
            </a:r>
            <a:endParaRPr lang="en-GB" dirty="0"/>
          </a:p>
          <a:p>
            <a:pPr algn="r" rtl="1"/>
            <a:r>
              <a:rPr lang="ar-DZ" b="1" dirty="0"/>
              <a:t> </a:t>
            </a:r>
            <a:r>
              <a:rPr lang="ar-DZ" dirty="0"/>
              <a:t> نقصد بالدوافع الفسيولوجية،  هي دوافع فطرية أولية، التي تنشأ من حاجات الجسم الخاصة بالوظائف العضوية والفسيولوجية كالحاجة إلى الماء والطعام والجنس. </a:t>
            </a:r>
          </a:p>
          <a:p>
            <a:pPr algn="r" rtl="1"/>
            <a:r>
              <a:rPr lang="ar-DZ" dirty="0"/>
              <a:t>أما الدوافع النفسية فهي دوافع مكتسبة ثانوية مثل حب التملك والتفوق والسيطرة والفضول والإنجاز. </a:t>
            </a:r>
            <a:endParaRPr lang="en-GB" dirty="0"/>
          </a:p>
        </p:txBody>
      </p:sp>
    </p:spTree>
    <p:extLst>
      <p:ext uri="{BB962C8B-B14F-4D97-AF65-F5344CB8AC3E}">
        <p14:creationId xmlns:p14="http://schemas.microsoft.com/office/powerpoint/2010/main" val="29188405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additive="base">
                                        <p:cTn id="1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DFAD5-2B73-124B-AF44-978F1F69B497}"/>
              </a:ext>
            </a:extLst>
          </p:cNvPr>
          <p:cNvSpPr>
            <a:spLocks noGrp="1"/>
          </p:cNvSpPr>
          <p:nvPr>
            <p:ph type="title"/>
          </p:nvPr>
        </p:nvSpPr>
        <p:spPr/>
        <p:txBody>
          <a:bodyPr/>
          <a:lstStyle/>
          <a:p>
            <a:pPr algn="r" rtl="1"/>
            <a:r>
              <a:rPr lang="ar-DZ" dirty="0"/>
              <a:t>2</a:t>
            </a:r>
            <a:r>
              <a:rPr lang="ar-DZ" b="1" i="1" dirty="0"/>
              <a:t>-</a:t>
            </a:r>
            <a:r>
              <a:rPr lang="ar-DZ" b="1" dirty="0"/>
              <a:t> الدوافع الداخلية و الدوافع الخارجية:</a:t>
            </a:r>
            <a:br>
              <a:rPr lang="en-GB" dirty="0"/>
            </a:br>
            <a:endParaRPr lang="en-US" dirty="0"/>
          </a:p>
        </p:txBody>
      </p:sp>
      <p:sp>
        <p:nvSpPr>
          <p:cNvPr id="3" name="Content Placeholder 2">
            <a:extLst>
              <a:ext uri="{FF2B5EF4-FFF2-40B4-BE49-F238E27FC236}">
                <a16:creationId xmlns:a16="http://schemas.microsoft.com/office/drawing/2014/main" id="{3E68B9E3-1567-D341-B75A-BA71470D002D}"/>
              </a:ext>
            </a:extLst>
          </p:cNvPr>
          <p:cNvSpPr>
            <a:spLocks noGrp="1"/>
          </p:cNvSpPr>
          <p:nvPr>
            <p:ph idx="1"/>
          </p:nvPr>
        </p:nvSpPr>
        <p:spPr>
          <a:solidFill>
            <a:srgbClr val="FF85FF"/>
          </a:solidFill>
        </p:spPr>
        <p:txBody>
          <a:bodyPr/>
          <a:lstStyle/>
          <a:p>
            <a:pPr algn="r" rtl="1"/>
            <a:r>
              <a:rPr lang="ar-IQ" b="1" dirty="0"/>
              <a:t>يقصد بالدافعية الداخلية</a:t>
            </a:r>
            <a:r>
              <a:rPr lang="ar-IQ" dirty="0"/>
              <a:t> اقبال الانسان على العمل ذاتيا ولعوامل واسباب وعوامل في الانسان نفسه كأن يكون لديه تصميم كبير وعزيمة قوية في انجاز عمله. او لأسباب وعوامل في العمل نفسه كأن يكون العمل ممتعا.</a:t>
            </a:r>
          </a:p>
          <a:p>
            <a:pPr marL="0" indent="0" algn="r" rtl="1">
              <a:buNone/>
            </a:pPr>
            <a:endParaRPr lang="en-GB" dirty="0"/>
          </a:p>
          <a:p>
            <a:pPr algn="r" rtl="1"/>
            <a:r>
              <a:rPr lang="ar-IQ" b="1" dirty="0"/>
              <a:t>اما الدافعية الخارجية:</a:t>
            </a:r>
            <a:r>
              <a:rPr lang="ar-IQ" dirty="0"/>
              <a:t> فتعني القيام بالمهمة او العمل لعوامل واسباب خارجة عن الشخص او المهمة.</a:t>
            </a:r>
          </a:p>
          <a:p>
            <a:pPr algn="r" rtl="1"/>
            <a:r>
              <a:rPr lang="ar-IQ" dirty="0"/>
              <a:t> كأن يسعى الشخص للحصول على مكافئة مالية، او الحصول على درجة مرتفعة من الامتحان او اكتساب شهرة وسمعة طيبة بين الناس.</a:t>
            </a:r>
            <a:endParaRPr lang="en-GB" dirty="0"/>
          </a:p>
          <a:p>
            <a:pPr algn="r"/>
            <a:endParaRPr lang="en-US" dirty="0"/>
          </a:p>
        </p:txBody>
      </p:sp>
    </p:spTree>
    <p:extLst>
      <p:ext uri="{BB962C8B-B14F-4D97-AF65-F5344CB8AC3E}">
        <p14:creationId xmlns:p14="http://schemas.microsoft.com/office/powerpoint/2010/main" val="37173253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additive="base">
                                        <p:cTn id="1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{5F2D33B7-7975-7345-9EEF-4556A3C8EBB0}tf10001070</Template>
  <TotalTime>61</TotalTime>
  <Words>1001</Words>
  <Application>Microsoft Macintosh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قسم اللغة العربية                       علم النفس العام          المحاضرة الرابعة          المرحلةالاولى</vt:lpstr>
      <vt:lpstr>اثر الوراثة والبيئة في السلوك    </vt:lpstr>
      <vt:lpstr>الوراثة: تعني الخصائص الفيزيقية التي تنتقل مباشرة من الاباء الى الابناء عند بداية الحمل. </vt:lpstr>
      <vt:lpstr>السلوك= الوراثة* البيئة </vt:lpstr>
      <vt:lpstr>انواع البيئة:  </vt:lpstr>
      <vt:lpstr>الدافعية  Motivation  </vt:lpstr>
      <vt:lpstr>وظائف الدافعية:</vt:lpstr>
      <vt:lpstr>أنواع الدوافع:  </vt:lpstr>
      <vt:lpstr>2- الدوافع الداخلية و الدوافع الخارجية: </vt:lpstr>
      <vt:lpstr>المؤشرات التي تدل على الدافعية العالية للتعلم عند الطلبة: </vt:lpstr>
      <vt:lpstr>بعض الدوافع الاساسية:  *النوم              *الجوع           *العدوان         *الالم </vt:lpstr>
      <vt:lpstr>الدوافع ونظرية الحاجات ل (ماسلو):  </vt:lpstr>
      <vt:lpstr>٣-حاجات الحب والانتماء: وتشير إلى رغبة الفرد في إقامة علاقات وجدانية بصفة خاصة وعاطفية مع الآخرين بصفة عامة ومع المقربين من الفرد.</vt:lpstr>
      <vt:lpstr>هرم (ماسلو) للحاجات </vt:lpstr>
      <vt:lpstr>واجب: تكلم عن احدى أنواع الدافعية: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الوراثة والبيئة في السلوك   الوراثة والبيئة Heredity &amp; Environment  تتتحدد سلوك الفرد بعاملين هما الوراثة والبيئة . </dc:title>
  <dc:creator>Osman, Karwan</dc:creator>
  <cp:lastModifiedBy>Osman, Karwan</cp:lastModifiedBy>
  <cp:revision>14</cp:revision>
  <dcterms:created xsi:type="dcterms:W3CDTF">2022-02-23T07:59:00Z</dcterms:created>
  <dcterms:modified xsi:type="dcterms:W3CDTF">2023-04-04T07:33:28Z</dcterms:modified>
</cp:coreProperties>
</file>