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76" r:id="rId3"/>
    <p:sldId id="278" r:id="rId4"/>
    <p:sldId id="258" r:id="rId5"/>
    <p:sldId id="275" r:id="rId6"/>
    <p:sldId id="280" r:id="rId7"/>
    <p:sldId id="257" r:id="rId8"/>
    <p:sldId id="259" r:id="rId9"/>
    <p:sldId id="260" r:id="rId10"/>
    <p:sldId id="270" r:id="rId11"/>
    <p:sldId id="261" r:id="rId12"/>
    <p:sldId id="262" r:id="rId13"/>
    <p:sldId id="281" r:id="rId14"/>
    <p:sldId id="282" r:id="rId15"/>
    <p:sldId id="283" r:id="rId16"/>
    <p:sldId id="263" r:id="rId17"/>
    <p:sldId id="284" r:id="rId18"/>
    <p:sldId id="285" r:id="rId19"/>
    <p:sldId id="286" r:id="rId20"/>
    <p:sldId id="271" r:id="rId21"/>
    <p:sldId id="287" r:id="rId22"/>
    <p:sldId id="264" r:id="rId23"/>
    <p:sldId id="279" r:id="rId24"/>
    <p:sldId id="265" r:id="rId25"/>
    <p:sldId id="266" r:id="rId26"/>
    <p:sldId id="290" r:id="rId27"/>
    <p:sldId id="272" r:id="rId28"/>
    <p:sldId id="273" r:id="rId29"/>
    <p:sldId id="288" r:id="rId30"/>
    <p:sldId id="274" r:id="rId31"/>
    <p:sldId id="289" r:id="rId32"/>
    <p:sldId id="26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714"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BD59B2-768F-45CC-A5F7-7AC10C7D2BDF}" type="doc">
      <dgm:prSet loTypeId="urn:microsoft.com/office/officeart/2005/8/layout/radial3" loCatId="cycle" qsTypeId="urn:microsoft.com/office/officeart/2005/8/quickstyle/simple1" qsCatId="simple" csTypeId="urn:microsoft.com/office/officeart/2005/8/colors/colorful1" csCatId="colorful" phldr="1"/>
      <dgm:spPr/>
      <dgm:t>
        <a:bodyPr/>
        <a:lstStyle/>
        <a:p>
          <a:pPr rtl="1"/>
          <a:endParaRPr lang="ar-IQ"/>
        </a:p>
      </dgm:t>
    </dgm:pt>
    <dgm:pt modelId="{1C513EAC-5E29-452A-8B7A-424762D1F071}">
      <dgm:prSet phldrT="[نص]"/>
      <dgm:spPr/>
      <dgm:t>
        <a:bodyPr/>
        <a:lstStyle/>
        <a:p>
          <a:pPr rtl="1"/>
          <a:r>
            <a:rPr lang="ar-IQ" dirty="0"/>
            <a:t>المرأة والواقع</a:t>
          </a:r>
        </a:p>
      </dgm:t>
    </dgm:pt>
    <dgm:pt modelId="{23CD1E0C-FB11-4325-9887-F9A345FA9641}" type="parTrans" cxnId="{ECFEFAB4-E9D3-4F8C-B1F7-A7D2DBECCAE3}">
      <dgm:prSet/>
      <dgm:spPr/>
      <dgm:t>
        <a:bodyPr/>
        <a:lstStyle/>
        <a:p>
          <a:pPr rtl="1"/>
          <a:endParaRPr lang="ar-IQ"/>
        </a:p>
      </dgm:t>
    </dgm:pt>
    <dgm:pt modelId="{9702F2C2-DFA4-4E82-ABBD-AA3BD30082E9}" type="sibTrans" cxnId="{ECFEFAB4-E9D3-4F8C-B1F7-A7D2DBECCAE3}">
      <dgm:prSet/>
      <dgm:spPr/>
      <dgm:t>
        <a:bodyPr/>
        <a:lstStyle/>
        <a:p>
          <a:pPr rtl="1"/>
          <a:endParaRPr lang="ar-IQ"/>
        </a:p>
      </dgm:t>
    </dgm:pt>
    <dgm:pt modelId="{38CA7B63-3E28-40C4-9411-81C8926AD492}">
      <dgm:prSet phldrT="[نص]"/>
      <dgm:spPr/>
      <dgm:t>
        <a:bodyPr/>
        <a:lstStyle/>
        <a:p>
          <a:pPr rtl="1"/>
          <a:r>
            <a:rPr lang="ar-IQ" dirty="0"/>
            <a:t>1-</a:t>
          </a:r>
          <a:r>
            <a:rPr lang="ar-SA" b="1" dirty="0"/>
            <a:t>الأعراف الجاهلية والتقليد الأعمى</a:t>
          </a:r>
          <a:endParaRPr lang="ar-IQ" dirty="0"/>
        </a:p>
      </dgm:t>
    </dgm:pt>
    <dgm:pt modelId="{9123EF2B-888C-461E-8910-3D24B60AA83C}" type="parTrans" cxnId="{EB784C55-1E00-473D-B32A-3AA5666CFC10}">
      <dgm:prSet/>
      <dgm:spPr/>
      <dgm:t>
        <a:bodyPr/>
        <a:lstStyle/>
        <a:p>
          <a:pPr rtl="1"/>
          <a:endParaRPr lang="ar-IQ"/>
        </a:p>
      </dgm:t>
    </dgm:pt>
    <dgm:pt modelId="{ABA58A79-B5F1-4325-8B46-ABA3672E8750}" type="sibTrans" cxnId="{EB784C55-1E00-473D-B32A-3AA5666CFC10}">
      <dgm:prSet/>
      <dgm:spPr/>
      <dgm:t>
        <a:bodyPr/>
        <a:lstStyle/>
        <a:p>
          <a:pPr rtl="1"/>
          <a:endParaRPr lang="ar-IQ"/>
        </a:p>
      </dgm:t>
    </dgm:pt>
    <dgm:pt modelId="{A4E49705-06AE-4E05-9E94-8E6CEDB8939F}">
      <dgm:prSet phldrT="[نص]"/>
      <dgm:spPr/>
      <dgm:t>
        <a:bodyPr/>
        <a:lstStyle/>
        <a:p>
          <a:pPr rtl="1"/>
          <a:r>
            <a:rPr lang="ar-IQ" b="1" dirty="0"/>
            <a:t>2-</a:t>
          </a:r>
          <a:r>
            <a:rPr lang="ar-SA" b="1" dirty="0"/>
            <a:t>الاستعمار وآثاره </a:t>
          </a:r>
          <a:endParaRPr lang="ar-IQ" dirty="0"/>
        </a:p>
      </dgm:t>
    </dgm:pt>
    <dgm:pt modelId="{21159BD4-77BE-4EA5-A8A0-344982583C0E}" type="parTrans" cxnId="{17130A81-F782-4CF1-900E-6209119F30A7}">
      <dgm:prSet/>
      <dgm:spPr/>
      <dgm:t>
        <a:bodyPr/>
        <a:lstStyle/>
        <a:p>
          <a:pPr rtl="1"/>
          <a:endParaRPr lang="ar-IQ"/>
        </a:p>
      </dgm:t>
    </dgm:pt>
    <dgm:pt modelId="{CE6A9D88-6F3C-4826-A702-A76F2A089941}" type="sibTrans" cxnId="{17130A81-F782-4CF1-900E-6209119F30A7}">
      <dgm:prSet/>
      <dgm:spPr/>
      <dgm:t>
        <a:bodyPr/>
        <a:lstStyle/>
        <a:p>
          <a:pPr rtl="1"/>
          <a:endParaRPr lang="ar-IQ"/>
        </a:p>
      </dgm:t>
    </dgm:pt>
    <dgm:pt modelId="{8C572E48-DCB3-4379-ADBC-94765E80E945}">
      <dgm:prSet phldrT="[نص]"/>
      <dgm:spPr/>
      <dgm:t>
        <a:bodyPr/>
        <a:lstStyle/>
        <a:p>
          <a:pPr rtl="1"/>
          <a:r>
            <a:rPr lang="ar-IQ" b="1" dirty="0"/>
            <a:t>4-</a:t>
          </a:r>
          <a:r>
            <a:rPr lang="ar-SA" b="1" dirty="0"/>
            <a:t>استخدام الأساليب البالية في التربية</a:t>
          </a:r>
          <a:endParaRPr lang="ar-IQ" dirty="0"/>
        </a:p>
      </dgm:t>
    </dgm:pt>
    <dgm:pt modelId="{2BACF1CA-09C0-4F00-A1C9-48128F7CF4D9}" type="parTrans" cxnId="{EACBB195-B426-444A-9913-372B9BA34453}">
      <dgm:prSet/>
      <dgm:spPr/>
      <dgm:t>
        <a:bodyPr/>
        <a:lstStyle/>
        <a:p>
          <a:pPr rtl="1"/>
          <a:endParaRPr lang="ar-IQ"/>
        </a:p>
      </dgm:t>
    </dgm:pt>
    <dgm:pt modelId="{E269E677-C578-40E0-B0C8-760DB279E68A}" type="sibTrans" cxnId="{EACBB195-B426-444A-9913-372B9BA34453}">
      <dgm:prSet/>
      <dgm:spPr/>
      <dgm:t>
        <a:bodyPr/>
        <a:lstStyle/>
        <a:p>
          <a:pPr rtl="1"/>
          <a:endParaRPr lang="ar-IQ"/>
        </a:p>
      </dgm:t>
    </dgm:pt>
    <dgm:pt modelId="{99883C0A-8600-4B33-90E7-B74148CE9674}">
      <dgm:prSet phldrT="[نص]"/>
      <dgm:spPr/>
      <dgm:t>
        <a:bodyPr/>
        <a:lstStyle/>
        <a:p>
          <a:pPr rtl="1"/>
          <a:r>
            <a:rPr lang="ar-IQ" b="1" dirty="0"/>
            <a:t>3-</a:t>
          </a:r>
          <a:r>
            <a:rPr lang="ar-SA" b="1" dirty="0"/>
            <a:t>الجهل بالدين</a:t>
          </a:r>
          <a:endParaRPr lang="ar-IQ" dirty="0"/>
        </a:p>
      </dgm:t>
    </dgm:pt>
    <dgm:pt modelId="{D144C959-F67E-467F-8FE1-9F7D26063A4B}" type="parTrans" cxnId="{B7929108-5571-4102-8D4D-663796B7ECD7}">
      <dgm:prSet/>
      <dgm:spPr/>
      <dgm:t>
        <a:bodyPr/>
        <a:lstStyle/>
        <a:p>
          <a:pPr rtl="1"/>
          <a:endParaRPr lang="ar-IQ"/>
        </a:p>
      </dgm:t>
    </dgm:pt>
    <dgm:pt modelId="{80C9CAD9-6765-4E79-920F-93F47F90218D}" type="sibTrans" cxnId="{B7929108-5571-4102-8D4D-663796B7ECD7}">
      <dgm:prSet/>
      <dgm:spPr/>
      <dgm:t>
        <a:bodyPr/>
        <a:lstStyle/>
        <a:p>
          <a:pPr rtl="1"/>
          <a:endParaRPr lang="ar-IQ"/>
        </a:p>
      </dgm:t>
    </dgm:pt>
    <dgm:pt modelId="{E8034DF1-F6EB-4880-BB50-A097FE0CC14F}" type="pres">
      <dgm:prSet presAssocID="{83BD59B2-768F-45CC-A5F7-7AC10C7D2BDF}" presName="composite" presStyleCnt="0">
        <dgm:presLayoutVars>
          <dgm:chMax val="1"/>
          <dgm:dir/>
          <dgm:resizeHandles val="exact"/>
        </dgm:presLayoutVars>
      </dgm:prSet>
      <dgm:spPr/>
    </dgm:pt>
    <dgm:pt modelId="{DBB63E0B-AEBA-4FF8-8496-88716582D1F3}" type="pres">
      <dgm:prSet presAssocID="{83BD59B2-768F-45CC-A5F7-7AC10C7D2BDF}" presName="radial" presStyleCnt="0">
        <dgm:presLayoutVars>
          <dgm:animLvl val="ctr"/>
        </dgm:presLayoutVars>
      </dgm:prSet>
      <dgm:spPr/>
    </dgm:pt>
    <dgm:pt modelId="{55BAA271-E96E-4CAB-92FE-06E43E6DAF18}" type="pres">
      <dgm:prSet presAssocID="{1C513EAC-5E29-452A-8B7A-424762D1F071}" presName="centerShape" presStyleLbl="vennNode1" presStyleIdx="0" presStyleCnt="5" custScaleX="114731"/>
      <dgm:spPr/>
    </dgm:pt>
    <dgm:pt modelId="{574ED9AC-D7CC-4B3F-B06A-0C895EE0262F}" type="pres">
      <dgm:prSet presAssocID="{38CA7B63-3E28-40C4-9411-81C8926AD492}" presName="node" presStyleLbl="vennNode1" presStyleIdx="1" presStyleCnt="5" custScaleX="183570">
        <dgm:presLayoutVars>
          <dgm:bulletEnabled val="1"/>
        </dgm:presLayoutVars>
      </dgm:prSet>
      <dgm:spPr/>
    </dgm:pt>
    <dgm:pt modelId="{1AB148DF-6CDE-4806-A2F3-5A6A0B8B928B}" type="pres">
      <dgm:prSet presAssocID="{A4E49705-06AE-4E05-9E94-8E6CEDB8939F}" presName="node" presStyleLbl="vennNode1" presStyleIdx="2" presStyleCnt="5" custScaleX="166327" custScaleY="129465" custRadScaleRad="130946" custRadScaleInc="-1359">
        <dgm:presLayoutVars>
          <dgm:bulletEnabled val="1"/>
        </dgm:presLayoutVars>
      </dgm:prSet>
      <dgm:spPr/>
    </dgm:pt>
    <dgm:pt modelId="{44FD2F72-0860-49C5-9D10-D603BDDDA4D9}" type="pres">
      <dgm:prSet presAssocID="{8C572E48-DCB3-4379-ADBC-94765E80E945}" presName="node" presStyleLbl="vennNode1" presStyleIdx="3" presStyleCnt="5" custScaleX="190071" custScaleY="106637" custRadScaleRad="98115" custRadScaleInc="-3884">
        <dgm:presLayoutVars>
          <dgm:bulletEnabled val="1"/>
        </dgm:presLayoutVars>
      </dgm:prSet>
      <dgm:spPr/>
    </dgm:pt>
    <dgm:pt modelId="{0C9C8EF4-FCF6-4476-A718-C7A27AE572EF}" type="pres">
      <dgm:prSet presAssocID="{99883C0A-8600-4B33-90E7-B74148CE9674}" presName="node" presStyleLbl="vennNode1" presStyleIdx="4" presStyleCnt="5" custScaleX="169546" custScaleY="125321" custRadScaleRad="115078" custRadScaleInc="-4921">
        <dgm:presLayoutVars>
          <dgm:bulletEnabled val="1"/>
        </dgm:presLayoutVars>
      </dgm:prSet>
      <dgm:spPr/>
    </dgm:pt>
  </dgm:ptLst>
  <dgm:cxnLst>
    <dgm:cxn modelId="{B7929108-5571-4102-8D4D-663796B7ECD7}" srcId="{1C513EAC-5E29-452A-8B7A-424762D1F071}" destId="{99883C0A-8600-4B33-90E7-B74148CE9674}" srcOrd="3" destOrd="0" parTransId="{D144C959-F67E-467F-8FE1-9F7D26063A4B}" sibTransId="{80C9CAD9-6765-4E79-920F-93F47F90218D}"/>
    <dgm:cxn modelId="{EB592F21-E7AF-4D61-AA57-3D605C6425F4}" type="presOf" srcId="{A4E49705-06AE-4E05-9E94-8E6CEDB8939F}" destId="{1AB148DF-6CDE-4806-A2F3-5A6A0B8B928B}" srcOrd="0" destOrd="0" presId="urn:microsoft.com/office/officeart/2005/8/layout/radial3"/>
    <dgm:cxn modelId="{3857A53A-9892-449C-B10F-8BBCA23F0FE7}" type="presOf" srcId="{38CA7B63-3E28-40C4-9411-81C8926AD492}" destId="{574ED9AC-D7CC-4B3F-B06A-0C895EE0262F}" srcOrd="0" destOrd="0" presId="urn:microsoft.com/office/officeart/2005/8/layout/radial3"/>
    <dgm:cxn modelId="{EB784C55-1E00-473D-B32A-3AA5666CFC10}" srcId="{1C513EAC-5E29-452A-8B7A-424762D1F071}" destId="{38CA7B63-3E28-40C4-9411-81C8926AD492}" srcOrd="0" destOrd="0" parTransId="{9123EF2B-888C-461E-8910-3D24B60AA83C}" sibTransId="{ABA58A79-B5F1-4325-8B46-ABA3672E8750}"/>
    <dgm:cxn modelId="{17130A81-F782-4CF1-900E-6209119F30A7}" srcId="{1C513EAC-5E29-452A-8B7A-424762D1F071}" destId="{A4E49705-06AE-4E05-9E94-8E6CEDB8939F}" srcOrd="1" destOrd="0" parTransId="{21159BD4-77BE-4EA5-A8A0-344982583C0E}" sibTransId="{CE6A9D88-6F3C-4826-A702-A76F2A089941}"/>
    <dgm:cxn modelId="{EACBB195-B426-444A-9913-372B9BA34453}" srcId="{1C513EAC-5E29-452A-8B7A-424762D1F071}" destId="{8C572E48-DCB3-4379-ADBC-94765E80E945}" srcOrd="2" destOrd="0" parTransId="{2BACF1CA-09C0-4F00-A1C9-48128F7CF4D9}" sibTransId="{E269E677-C578-40E0-B0C8-760DB279E68A}"/>
    <dgm:cxn modelId="{ECFEFAB4-E9D3-4F8C-B1F7-A7D2DBECCAE3}" srcId="{83BD59B2-768F-45CC-A5F7-7AC10C7D2BDF}" destId="{1C513EAC-5E29-452A-8B7A-424762D1F071}" srcOrd="0" destOrd="0" parTransId="{23CD1E0C-FB11-4325-9887-F9A345FA9641}" sibTransId="{9702F2C2-DFA4-4E82-ABBD-AA3BD30082E9}"/>
    <dgm:cxn modelId="{393516BF-CE9E-4DF3-8D6B-D6957E1A6138}" type="presOf" srcId="{99883C0A-8600-4B33-90E7-B74148CE9674}" destId="{0C9C8EF4-FCF6-4476-A718-C7A27AE572EF}" srcOrd="0" destOrd="0" presId="urn:microsoft.com/office/officeart/2005/8/layout/radial3"/>
    <dgm:cxn modelId="{89BC71DB-FAF4-490A-9141-A622BFAB9288}" type="presOf" srcId="{8C572E48-DCB3-4379-ADBC-94765E80E945}" destId="{44FD2F72-0860-49C5-9D10-D603BDDDA4D9}" srcOrd="0" destOrd="0" presId="urn:microsoft.com/office/officeart/2005/8/layout/radial3"/>
    <dgm:cxn modelId="{94DF7AED-ADF1-4B50-A0EB-2D617202657B}" type="presOf" srcId="{83BD59B2-768F-45CC-A5F7-7AC10C7D2BDF}" destId="{E8034DF1-F6EB-4880-BB50-A097FE0CC14F}" srcOrd="0" destOrd="0" presId="urn:microsoft.com/office/officeart/2005/8/layout/radial3"/>
    <dgm:cxn modelId="{D7EA1FFF-5357-4349-8AAC-D4D5483650F0}" type="presOf" srcId="{1C513EAC-5E29-452A-8B7A-424762D1F071}" destId="{55BAA271-E96E-4CAB-92FE-06E43E6DAF18}" srcOrd="0" destOrd="0" presId="urn:microsoft.com/office/officeart/2005/8/layout/radial3"/>
    <dgm:cxn modelId="{CCB88700-97D7-4300-A38C-B560AFB5931B}" type="presParOf" srcId="{E8034DF1-F6EB-4880-BB50-A097FE0CC14F}" destId="{DBB63E0B-AEBA-4FF8-8496-88716582D1F3}" srcOrd="0" destOrd="0" presId="urn:microsoft.com/office/officeart/2005/8/layout/radial3"/>
    <dgm:cxn modelId="{E12224EF-513B-4FB7-919B-954EBF6851A1}" type="presParOf" srcId="{DBB63E0B-AEBA-4FF8-8496-88716582D1F3}" destId="{55BAA271-E96E-4CAB-92FE-06E43E6DAF18}" srcOrd="0" destOrd="0" presId="urn:microsoft.com/office/officeart/2005/8/layout/radial3"/>
    <dgm:cxn modelId="{8C1F8FAD-40EB-43ED-AEB1-19EA3BD77B0F}" type="presParOf" srcId="{DBB63E0B-AEBA-4FF8-8496-88716582D1F3}" destId="{574ED9AC-D7CC-4B3F-B06A-0C895EE0262F}" srcOrd="1" destOrd="0" presId="urn:microsoft.com/office/officeart/2005/8/layout/radial3"/>
    <dgm:cxn modelId="{6886EE27-BF31-4769-85A3-68C3199347E4}" type="presParOf" srcId="{DBB63E0B-AEBA-4FF8-8496-88716582D1F3}" destId="{1AB148DF-6CDE-4806-A2F3-5A6A0B8B928B}" srcOrd="2" destOrd="0" presId="urn:microsoft.com/office/officeart/2005/8/layout/radial3"/>
    <dgm:cxn modelId="{1F318565-ACE0-45E7-B1F3-BE32AE4DB06E}" type="presParOf" srcId="{DBB63E0B-AEBA-4FF8-8496-88716582D1F3}" destId="{44FD2F72-0860-49C5-9D10-D603BDDDA4D9}" srcOrd="3" destOrd="0" presId="urn:microsoft.com/office/officeart/2005/8/layout/radial3"/>
    <dgm:cxn modelId="{32C7D9EC-3F12-4490-BE54-9F7C0B496FB9}" type="presParOf" srcId="{DBB63E0B-AEBA-4FF8-8496-88716582D1F3}" destId="{0C9C8EF4-FCF6-4476-A718-C7A27AE572EF}"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35D1A2-6061-41DA-973F-F5BD30E928D3}" type="doc">
      <dgm:prSet loTypeId="urn:microsoft.com/office/officeart/2005/8/layout/radial1" loCatId="cycle" qsTypeId="urn:microsoft.com/office/officeart/2005/8/quickstyle/simple1" qsCatId="simple" csTypeId="urn:microsoft.com/office/officeart/2005/8/colors/colorful4" csCatId="colorful" phldr="1"/>
      <dgm:spPr/>
      <dgm:t>
        <a:bodyPr/>
        <a:lstStyle/>
        <a:p>
          <a:pPr rtl="1"/>
          <a:endParaRPr lang="ar-IQ"/>
        </a:p>
      </dgm:t>
    </dgm:pt>
    <dgm:pt modelId="{0F06B1F2-6765-43C7-8D9A-FBC067A203B0}">
      <dgm:prSet phldrT="[نص]"/>
      <dgm:spPr/>
      <dgm:t>
        <a:bodyPr/>
        <a:lstStyle/>
        <a:p>
          <a:pPr rtl="1"/>
          <a:r>
            <a:rPr lang="ar-SA" dirty="0"/>
            <a:t>المرأة</a:t>
          </a:r>
          <a:r>
            <a:rPr lang="ar-IQ" dirty="0"/>
            <a:t> </a:t>
          </a:r>
          <a:r>
            <a:rPr lang="ar-SA" dirty="0"/>
            <a:t>والشَّرع، والحلّ المنشود </a:t>
          </a:r>
          <a:endParaRPr lang="ar-IQ" dirty="0"/>
        </a:p>
      </dgm:t>
    </dgm:pt>
    <dgm:pt modelId="{C7C8920E-1358-4DA1-8C21-97BCA33A916D}" type="parTrans" cxnId="{8CE2E365-EBF8-4785-B150-77C169A76FE3}">
      <dgm:prSet/>
      <dgm:spPr/>
      <dgm:t>
        <a:bodyPr/>
        <a:lstStyle/>
        <a:p>
          <a:pPr rtl="1"/>
          <a:endParaRPr lang="ar-IQ"/>
        </a:p>
      </dgm:t>
    </dgm:pt>
    <dgm:pt modelId="{0F65A57E-0B0E-40B3-AD5C-FC7EFA3856B0}" type="sibTrans" cxnId="{8CE2E365-EBF8-4785-B150-77C169A76FE3}">
      <dgm:prSet/>
      <dgm:spPr/>
      <dgm:t>
        <a:bodyPr/>
        <a:lstStyle/>
        <a:p>
          <a:pPr rtl="1"/>
          <a:endParaRPr lang="ar-IQ"/>
        </a:p>
      </dgm:t>
    </dgm:pt>
    <dgm:pt modelId="{B585AB78-45FB-4986-BA7D-3F580A3AF3A9}">
      <dgm:prSet phldrT="[نص]"/>
      <dgm:spPr/>
      <dgm:t>
        <a:bodyPr/>
        <a:lstStyle/>
        <a:p>
          <a:pPr rtl="1"/>
          <a:r>
            <a:rPr lang="ar-IQ" dirty="0"/>
            <a:t>1-</a:t>
          </a:r>
          <a:r>
            <a:rPr lang="ar-SA" dirty="0"/>
            <a:t>النموذج النبويّ أو (القدوة الحسنة) </a:t>
          </a:r>
          <a:endParaRPr lang="ar-IQ" dirty="0"/>
        </a:p>
      </dgm:t>
    </dgm:pt>
    <dgm:pt modelId="{3E11D9D4-B2EB-4326-8F16-2446AB6955C3}" type="parTrans" cxnId="{BC9BB887-9E8C-4018-B1C7-40A95652E7CA}">
      <dgm:prSet/>
      <dgm:spPr/>
      <dgm:t>
        <a:bodyPr/>
        <a:lstStyle/>
        <a:p>
          <a:pPr rtl="1"/>
          <a:endParaRPr lang="ar-IQ"/>
        </a:p>
      </dgm:t>
    </dgm:pt>
    <dgm:pt modelId="{BE4D87C7-5CC9-4DCE-AFA9-FE5A925405EA}" type="sibTrans" cxnId="{BC9BB887-9E8C-4018-B1C7-40A95652E7CA}">
      <dgm:prSet/>
      <dgm:spPr/>
      <dgm:t>
        <a:bodyPr/>
        <a:lstStyle/>
        <a:p>
          <a:pPr rtl="1"/>
          <a:endParaRPr lang="ar-IQ"/>
        </a:p>
      </dgm:t>
    </dgm:pt>
    <dgm:pt modelId="{19ECC9AA-5888-4D7E-A825-8C52D3BBF738}">
      <dgm:prSet phldrT="[نص]"/>
      <dgm:spPr/>
      <dgm:t>
        <a:bodyPr/>
        <a:lstStyle/>
        <a:p>
          <a:pPr rtl="1"/>
          <a:r>
            <a:rPr lang="ar-IQ" dirty="0"/>
            <a:t>2-</a:t>
          </a:r>
          <a:r>
            <a:rPr lang="ar-SA" dirty="0"/>
            <a:t>تغيير الأمّة بتعبئتها </a:t>
          </a:r>
          <a:endParaRPr lang="ar-IQ" dirty="0"/>
        </a:p>
      </dgm:t>
    </dgm:pt>
    <dgm:pt modelId="{834053D7-C5E0-4A87-A145-EF0E6C9DE90D}" type="parTrans" cxnId="{B842EBAC-69DC-4586-ABD0-19804396499D}">
      <dgm:prSet/>
      <dgm:spPr/>
      <dgm:t>
        <a:bodyPr/>
        <a:lstStyle/>
        <a:p>
          <a:pPr rtl="1"/>
          <a:endParaRPr lang="ar-IQ"/>
        </a:p>
      </dgm:t>
    </dgm:pt>
    <dgm:pt modelId="{69927A90-9E93-4A78-8E39-1D041F860955}" type="sibTrans" cxnId="{B842EBAC-69DC-4586-ABD0-19804396499D}">
      <dgm:prSet/>
      <dgm:spPr/>
      <dgm:t>
        <a:bodyPr/>
        <a:lstStyle/>
        <a:p>
          <a:pPr rtl="1"/>
          <a:endParaRPr lang="ar-IQ"/>
        </a:p>
      </dgm:t>
    </dgm:pt>
    <dgm:pt modelId="{9D6872D8-AA5B-4E91-B28D-89C238129288}">
      <dgm:prSet phldrT="[نص]"/>
      <dgm:spPr/>
      <dgm:t>
        <a:bodyPr/>
        <a:lstStyle/>
        <a:p>
          <a:pPr rtl="1"/>
          <a:r>
            <a:rPr lang="ar-IQ" dirty="0"/>
            <a:t>3-</a:t>
          </a:r>
          <a:r>
            <a:rPr lang="ar-SA" dirty="0"/>
            <a:t>صناعة المستقبل</a:t>
          </a:r>
          <a:endParaRPr lang="ar-IQ" dirty="0"/>
        </a:p>
      </dgm:t>
    </dgm:pt>
    <dgm:pt modelId="{BB3F3F65-201E-4AC8-83D0-1FF2C0289B8E}" type="parTrans" cxnId="{BA337F75-8744-4FFC-B82B-448049A8ED25}">
      <dgm:prSet/>
      <dgm:spPr/>
      <dgm:t>
        <a:bodyPr/>
        <a:lstStyle/>
        <a:p>
          <a:pPr rtl="1"/>
          <a:endParaRPr lang="ar-IQ"/>
        </a:p>
      </dgm:t>
    </dgm:pt>
    <dgm:pt modelId="{A4DF2718-51AE-4D26-9E49-09D2D80F8112}" type="sibTrans" cxnId="{BA337F75-8744-4FFC-B82B-448049A8ED25}">
      <dgm:prSet/>
      <dgm:spPr/>
      <dgm:t>
        <a:bodyPr/>
        <a:lstStyle/>
        <a:p>
          <a:pPr rtl="1"/>
          <a:endParaRPr lang="ar-IQ"/>
        </a:p>
      </dgm:t>
    </dgm:pt>
    <dgm:pt modelId="{12CAA46B-616B-40A8-B6AE-0D9563C2DB31}">
      <dgm:prSet phldrT="[نص]"/>
      <dgm:spPr/>
      <dgm:t>
        <a:bodyPr/>
        <a:lstStyle/>
        <a:p>
          <a:pPr rtl="1"/>
          <a:r>
            <a:rPr lang="ar-IQ" dirty="0"/>
            <a:t>4-</a:t>
          </a:r>
          <a:r>
            <a:rPr lang="ar-SA" dirty="0"/>
            <a:t>المرأة  والبيت </a:t>
          </a:r>
          <a:endParaRPr lang="ar-IQ" dirty="0"/>
        </a:p>
      </dgm:t>
    </dgm:pt>
    <dgm:pt modelId="{401157FB-00EC-47A8-A481-425699894621}" type="parTrans" cxnId="{7E0F6E1C-C534-478E-9829-17161E84488E}">
      <dgm:prSet/>
      <dgm:spPr/>
      <dgm:t>
        <a:bodyPr/>
        <a:lstStyle/>
        <a:p>
          <a:pPr rtl="1"/>
          <a:endParaRPr lang="ar-IQ"/>
        </a:p>
      </dgm:t>
    </dgm:pt>
    <dgm:pt modelId="{F1D3A836-9698-4474-8FEF-3B105AA149CA}" type="sibTrans" cxnId="{7E0F6E1C-C534-478E-9829-17161E84488E}">
      <dgm:prSet/>
      <dgm:spPr/>
      <dgm:t>
        <a:bodyPr/>
        <a:lstStyle/>
        <a:p>
          <a:pPr rtl="1"/>
          <a:endParaRPr lang="ar-IQ"/>
        </a:p>
      </dgm:t>
    </dgm:pt>
    <dgm:pt modelId="{86EA4D91-09B3-4DE1-980A-8AF4A50131ED}" type="pres">
      <dgm:prSet presAssocID="{9635D1A2-6061-41DA-973F-F5BD30E928D3}" presName="cycle" presStyleCnt="0">
        <dgm:presLayoutVars>
          <dgm:chMax val="1"/>
          <dgm:dir/>
          <dgm:animLvl val="ctr"/>
          <dgm:resizeHandles val="exact"/>
        </dgm:presLayoutVars>
      </dgm:prSet>
      <dgm:spPr/>
    </dgm:pt>
    <dgm:pt modelId="{4D825D34-FE88-4D6B-ABB1-5256B30257C9}" type="pres">
      <dgm:prSet presAssocID="{0F06B1F2-6765-43C7-8D9A-FBC067A203B0}" presName="centerShape" presStyleLbl="node0" presStyleIdx="0" presStyleCnt="1" custScaleX="220545" custScaleY="143671"/>
      <dgm:spPr/>
    </dgm:pt>
    <dgm:pt modelId="{81682A98-BDC7-426A-B0F1-5BD21912CFE4}" type="pres">
      <dgm:prSet presAssocID="{3E11D9D4-B2EB-4326-8F16-2446AB6955C3}" presName="Name9" presStyleLbl="parChTrans1D2" presStyleIdx="0" presStyleCnt="4"/>
      <dgm:spPr/>
    </dgm:pt>
    <dgm:pt modelId="{01453829-B6B0-455B-BB50-7976343C3A08}" type="pres">
      <dgm:prSet presAssocID="{3E11D9D4-B2EB-4326-8F16-2446AB6955C3}" presName="connTx" presStyleLbl="parChTrans1D2" presStyleIdx="0" presStyleCnt="4"/>
      <dgm:spPr/>
    </dgm:pt>
    <dgm:pt modelId="{7B66E398-35A6-4FB2-860C-81D5472EE8B6}" type="pres">
      <dgm:prSet presAssocID="{B585AB78-45FB-4986-BA7D-3F580A3AF3A9}" presName="node" presStyleLbl="node1" presStyleIdx="0" presStyleCnt="4" custScaleX="138780">
        <dgm:presLayoutVars>
          <dgm:bulletEnabled val="1"/>
        </dgm:presLayoutVars>
      </dgm:prSet>
      <dgm:spPr/>
    </dgm:pt>
    <dgm:pt modelId="{BC9CBE29-54BC-4BA0-A9BC-99869E45A4AD}" type="pres">
      <dgm:prSet presAssocID="{834053D7-C5E0-4A87-A145-EF0E6C9DE90D}" presName="Name9" presStyleLbl="parChTrans1D2" presStyleIdx="1" presStyleCnt="4"/>
      <dgm:spPr/>
    </dgm:pt>
    <dgm:pt modelId="{1F0BAD86-FB96-4E25-B627-B0DBDF02B11E}" type="pres">
      <dgm:prSet presAssocID="{834053D7-C5E0-4A87-A145-EF0E6C9DE90D}" presName="connTx" presStyleLbl="parChTrans1D2" presStyleIdx="1" presStyleCnt="4"/>
      <dgm:spPr/>
    </dgm:pt>
    <dgm:pt modelId="{E0CA58B8-E819-41AC-A0E4-6757D0DB6FAF}" type="pres">
      <dgm:prSet presAssocID="{19ECC9AA-5888-4D7E-A825-8C52D3BBF738}" presName="node" presStyleLbl="node1" presStyleIdx="1" presStyleCnt="4" custScaleX="133208" custRadScaleRad="158975" custRadScaleInc="515">
        <dgm:presLayoutVars>
          <dgm:bulletEnabled val="1"/>
        </dgm:presLayoutVars>
      </dgm:prSet>
      <dgm:spPr/>
    </dgm:pt>
    <dgm:pt modelId="{FDB47ACC-6CE9-43D3-8702-35B81F601DEB}" type="pres">
      <dgm:prSet presAssocID="{BB3F3F65-201E-4AC8-83D0-1FF2C0289B8E}" presName="Name9" presStyleLbl="parChTrans1D2" presStyleIdx="2" presStyleCnt="4"/>
      <dgm:spPr/>
    </dgm:pt>
    <dgm:pt modelId="{3E69A7C1-D179-4FFA-B1AF-E44103A324F1}" type="pres">
      <dgm:prSet presAssocID="{BB3F3F65-201E-4AC8-83D0-1FF2C0289B8E}" presName="connTx" presStyleLbl="parChTrans1D2" presStyleIdx="2" presStyleCnt="4"/>
      <dgm:spPr/>
    </dgm:pt>
    <dgm:pt modelId="{674C869F-DD3E-408F-AB8E-71FDA775DF60}" type="pres">
      <dgm:prSet presAssocID="{9D6872D8-AA5B-4E91-B28D-89C238129288}" presName="node" presStyleLbl="node1" presStyleIdx="2" presStyleCnt="4" custScaleX="130809" custRadScaleRad="113453" custRadScaleInc="-93">
        <dgm:presLayoutVars>
          <dgm:bulletEnabled val="1"/>
        </dgm:presLayoutVars>
      </dgm:prSet>
      <dgm:spPr/>
    </dgm:pt>
    <dgm:pt modelId="{946A3687-D9D4-483D-ADDA-D62BBC7E77EB}" type="pres">
      <dgm:prSet presAssocID="{401157FB-00EC-47A8-A481-425699894621}" presName="Name9" presStyleLbl="parChTrans1D2" presStyleIdx="3" presStyleCnt="4"/>
      <dgm:spPr/>
    </dgm:pt>
    <dgm:pt modelId="{2C91729B-AF27-4525-8743-EB724513EF8E}" type="pres">
      <dgm:prSet presAssocID="{401157FB-00EC-47A8-A481-425699894621}" presName="connTx" presStyleLbl="parChTrans1D2" presStyleIdx="3" presStyleCnt="4"/>
      <dgm:spPr/>
    </dgm:pt>
    <dgm:pt modelId="{32796D77-51D1-4713-B64B-4420DC22F8F9}" type="pres">
      <dgm:prSet presAssocID="{12CAA46B-616B-40A8-B6AE-0D9563C2DB31}" presName="node" presStyleLbl="node1" presStyleIdx="3" presStyleCnt="4" custScaleX="136609" custRadScaleRad="159411" custRadScaleInc="2388">
        <dgm:presLayoutVars>
          <dgm:bulletEnabled val="1"/>
        </dgm:presLayoutVars>
      </dgm:prSet>
      <dgm:spPr/>
    </dgm:pt>
  </dgm:ptLst>
  <dgm:cxnLst>
    <dgm:cxn modelId="{CC1EB701-F93D-43D5-A64B-A0230EB6601E}" type="presOf" srcId="{401157FB-00EC-47A8-A481-425699894621}" destId="{946A3687-D9D4-483D-ADDA-D62BBC7E77EB}" srcOrd="0" destOrd="0" presId="urn:microsoft.com/office/officeart/2005/8/layout/radial1"/>
    <dgm:cxn modelId="{7E0F6E1C-C534-478E-9829-17161E84488E}" srcId="{0F06B1F2-6765-43C7-8D9A-FBC067A203B0}" destId="{12CAA46B-616B-40A8-B6AE-0D9563C2DB31}" srcOrd="3" destOrd="0" parTransId="{401157FB-00EC-47A8-A481-425699894621}" sibTransId="{F1D3A836-9698-4474-8FEF-3B105AA149CA}"/>
    <dgm:cxn modelId="{72567B29-1258-46B2-8AEC-B2AEEA287D74}" type="presOf" srcId="{BB3F3F65-201E-4AC8-83D0-1FF2C0289B8E}" destId="{3E69A7C1-D179-4FFA-B1AF-E44103A324F1}" srcOrd="1" destOrd="0" presId="urn:microsoft.com/office/officeart/2005/8/layout/radial1"/>
    <dgm:cxn modelId="{FF98552B-34E9-463D-B7C6-C08BD816AEB8}" type="presOf" srcId="{9635D1A2-6061-41DA-973F-F5BD30E928D3}" destId="{86EA4D91-09B3-4DE1-980A-8AF4A50131ED}" srcOrd="0" destOrd="0" presId="urn:microsoft.com/office/officeart/2005/8/layout/radial1"/>
    <dgm:cxn modelId="{8CE2E365-EBF8-4785-B150-77C169A76FE3}" srcId="{9635D1A2-6061-41DA-973F-F5BD30E928D3}" destId="{0F06B1F2-6765-43C7-8D9A-FBC067A203B0}" srcOrd="0" destOrd="0" parTransId="{C7C8920E-1358-4DA1-8C21-97BCA33A916D}" sibTransId="{0F65A57E-0B0E-40B3-AD5C-FC7EFA3856B0}"/>
    <dgm:cxn modelId="{72F6B867-388B-48BA-9EBF-6E301ACB7A4A}" type="presOf" srcId="{834053D7-C5E0-4A87-A145-EF0E6C9DE90D}" destId="{1F0BAD86-FB96-4E25-B627-B0DBDF02B11E}" srcOrd="1" destOrd="0" presId="urn:microsoft.com/office/officeart/2005/8/layout/radial1"/>
    <dgm:cxn modelId="{32848E4B-494A-498C-953D-A6F9A8E594E3}" type="presOf" srcId="{B585AB78-45FB-4986-BA7D-3F580A3AF3A9}" destId="{7B66E398-35A6-4FB2-860C-81D5472EE8B6}" srcOrd="0" destOrd="0" presId="urn:microsoft.com/office/officeart/2005/8/layout/radial1"/>
    <dgm:cxn modelId="{BA337F75-8744-4FFC-B82B-448049A8ED25}" srcId="{0F06B1F2-6765-43C7-8D9A-FBC067A203B0}" destId="{9D6872D8-AA5B-4E91-B28D-89C238129288}" srcOrd="2" destOrd="0" parTransId="{BB3F3F65-201E-4AC8-83D0-1FF2C0289B8E}" sibTransId="{A4DF2718-51AE-4D26-9E49-09D2D80F8112}"/>
    <dgm:cxn modelId="{CBD4D682-5540-4EA5-A5F1-A44529748956}" type="presOf" srcId="{12CAA46B-616B-40A8-B6AE-0D9563C2DB31}" destId="{32796D77-51D1-4713-B64B-4420DC22F8F9}" srcOrd="0" destOrd="0" presId="urn:microsoft.com/office/officeart/2005/8/layout/radial1"/>
    <dgm:cxn modelId="{E643A484-617F-4D52-BA19-BC37CC446EB3}" type="presOf" srcId="{0F06B1F2-6765-43C7-8D9A-FBC067A203B0}" destId="{4D825D34-FE88-4D6B-ABB1-5256B30257C9}" srcOrd="0" destOrd="0" presId="urn:microsoft.com/office/officeart/2005/8/layout/radial1"/>
    <dgm:cxn modelId="{BC9BB887-9E8C-4018-B1C7-40A95652E7CA}" srcId="{0F06B1F2-6765-43C7-8D9A-FBC067A203B0}" destId="{B585AB78-45FB-4986-BA7D-3F580A3AF3A9}" srcOrd="0" destOrd="0" parTransId="{3E11D9D4-B2EB-4326-8F16-2446AB6955C3}" sibTransId="{BE4D87C7-5CC9-4DCE-AFA9-FE5A925405EA}"/>
    <dgm:cxn modelId="{9DD4EB8F-9E48-4090-AB78-5C37F032863A}" type="presOf" srcId="{3E11D9D4-B2EB-4326-8F16-2446AB6955C3}" destId="{81682A98-BDC7-426A-B0F1-5BD21912CFE4}" srcOrd="0" destOrd="0" presId="urn:microsoft.com/office/officeart/2005/8/layout/radial1"/>
    <dgm:cxn modelId="{B842EBAC-69DC-4586-ABD0-19804396499D}" srcId="{0F06B1F2-6765-43C7-8D9A-FBC067A203B0}" destId="{19ECC9AA-5888-4D7E-A825-8C52D3BBF738}" srcOrd="1" destOrd="0" parTransId="{834053D7-C5E0-4A87-A145-EF0E6C9DE90D}" sibTransId="{69927A90-9E93-4A78-8E39-1D041F860955}"/>
    <dgm:cxn modelId="{C2FFA7B6-96FD-4323-9878-8F727F1E2563}" type="presOf" srcId="{9D6872D8-AA5B-4E91-B28D-89C238129288}" destId="{674C869F-DD3E-408F-AB8E-71FDA775DF60}" srcOrd="0" destOrd="0" presId="urn:microsoft.com/office/officeart/2005/8/layout/radial1"/>
    <dgm:cxn modelId="{6F6DB6C3-4312-4C70-A903-BEE779961D07}" type="presOf" srcId="{401157FB-00EC-47A8-A481-425699894621}" destId="{2C91729B-AF27-4525-8743-EB724513EF8E}" srcOrd="1" destOrd="0" presId="urn:microsoft.com/office/officeart/2005/8/layout/radial1"/>
    <dgm:cxn modelId="{447E7ED8-2101-460E-ADE1-F0B30B49425F}" type="presOf" srcId="{BB3F3F65-201E-4AC8-83D0-1FF2C0289B8E}" destId="{FDB47ACC-6CE9-43D3-8702-35B81F601DEB}" srcOrd="0" destOrd="0" presId="urn:microsoft.com/office/officeart/2005/8/layout/radial1"/>
    <dgm:cxn modelId="{9BE2E7D8-37A9-426C-B3FB-2446B67E23C6}" type="presOf" srcId="{3E11D9D4-B2EB-4326-8F16-2446AB6955C3}" destId="{01453829-B6B0-455B-BB50-7976343C3A08}" srcOrd="1" destOrd="0" presId="urn:microsoft.com/office/officeart/2005/8/layout/radial1"/>
    <dgm:cxn modelId="{40D31FEE-4F89-4CBF-B4D5-B430AC9B9D9E}" type="presOf" srcId="{19ECC9AA-5888-4D7E-A825-8C52D3BBF738}" destId="{E0CA58B8-E819-41AC-A0E4-6757D0DB6FAF}" srcOrd="0" destOrd="0" presId="urn:microsoft.com/office/officeart/2005/8/layout/radial1"/>
    <dgm:cxn modelId="{B0716AF1-A60E-4C47-AC70-F50779C3F416}" type="presOf" srcId="{834053D7-C5E0-4A87-A145-EF0E6C9DE90D}" destId="{BC9CBE29-54BC-4BA0-A9BC-99869E45A4AD}" srcOrd="0" destOrd="0" presId="urn:microsoft.com/office/officeart/2005/8/layout/radial1"/>
    <dgm:cxn modelId="{F92C08D5-1410-48E2-B1DA-BD51144ADD81}" type="presParOf" srcId="{86EA4D91-09B3-4DE1-980A-8AF4A50131ED}" destId="{4D825D34-FE88-4D6B-ABB1-5256B30257C9}" srcOrd="0" destOrd="0" presId="urn:microsoft.com/office/officeart/2005/8/layout/radial1"/>
    <dgm:cxn modelId="{3590BE8D-012C-4C05-90AC-77C50A7ACB89}" type="presParOf" srcId="{86EA4D91-09B3-4DE1-980A-8AF4A50131ED}" destId="{81682A98-BDC7-426A-B0F1-5BD21912CFE4}" srcOrd="1" destOrd="0" presId="urn:microsoft.com/office/officeart/2005/8/layout/radial1"/>
    <dgm:cxn modelId="{D2EBE582-BD5C-446F-B438-F8448CC650D6}" type="presParOf" srcId="{81682A98-BDC7-426A-B0F1-5BD21912CFE4}" destId="{01453829-B6B0-455B-BB50-7976343C3A08}" srcOrd="0" destOrd="0" presId="urn:microsoft.com/office/officeart/2005/8/layout/radial1"/>
    <dgm:cxn modelId="{0F07E7C3-5F34-4C47-BA66-69CAD5B58D9F}" type="presParOf" srcId="{86EA4D91-09B3-4DE1-980A-8AF4A50131ED}" destId="{7B66E398-35A6-4FB2-860C-81D5472EE8B6}" srcOrd="2" destOrd="0" presId="urn:microsoft.com/office/officeart/2005/8/layout/radial1"/>
    <dgm:cxn modelId="{359537DC-10D1-4229-AB1F-21FC436F127A}" type="presParOf" srcId="{86EA4D91-09B3-4DE1-980A-8AF4A50131ED}" destId="{BC9CBE29-54BC-4BA0-A9BC-99869E45A4AD}" srcOrd="3" destOrd="0" presId="urn:microsoft.com/office/officeart/2005/8/layout/radial1"/>
    <dgm:cxn modelId="{FEAF3B44-03E4-439A-8C10-78DF726B18AD}" type="presParOf" srcId="{BC9CBE29-54BC-4BA0-A9BC-99869E45A4AD}" destId="{1F0BAD86-FB96-4E25-B627-B0DBDF02B11E}" srcOrd="0" destOrd="0" presId="urn:microsoft.com/office/officeart/2005/8/layout/radial1"/>
    <dgm:cxn modelId="{09D69974-CA15-446C-8E66-281128E06EE9}" type="presParOf" srcId="{86EA4D91-09B3-4DE1-980A-8AF4A50131ED}" destId="{E0CA58B8-E819-41AC-A0E4-6757D0DB6FAF}" srcOrd="4" destOrd="0" presId="urn:microsoft.com/office/officeart/2005/8/layout/radial1"/>
    <dgm:cxn modelId="{95F260FD-6950-4A5A-8AE8-A61E7D692378}" type="presParOf" srcId="{86EA4D91-09B3-4DE1-980A-8AF4A50131ED}" destId="{FDB47ACC-6CE9-43D3-8702-35B81F601DEB}" srcOrd="5" destOrd="0" presId="urn:microsoft.com/office/officeart/2005/8/layout/radial1"/>
    <dgm:cxn modelId="{B19522E0-AE5B-4B69-BB72-3502E13AF252}" type="presParOf" srcId="{FDB47ACC-6CE9-43D3-8702-35B81F601DEB}" destId="{3E69A7C1-D179-4FFA-B1AF-E44103A324F1}" srcOrd="0" destOrd="0" presId="urn:microsoft.com/office/officeart/2005/8/layout/radial1"/>
    <dgm:cxn modelId="{D14D251F-A146-4A97-9BD6-C3B51D6AC4E0}" type="presParOf" srcId="{86EA4D91-09B3-4DE1-980A-8AF4A50131ED}" destId="{674C869F-DD3E-408F-AB8E-71FDA775DF60}" srcOrd="6" destOrd="0" presId="urn:microsoft.com/office/officeart/2005/8/layout/radial1"/>
    <dgm:cxn modelId="{3BD60CE0-1D33-4C90-A64D-01D0E0872AF6}" type="presParOf" srcId="{86EA4D91-09B3-4DE1-980A-8AF4A50131ED}" destId="{946A3687-D9D4-483D-ADDA-D62BBC7E77EB}" srcOrd="7" destOrd="0" presId="urn:microsoft.com/office/officeart/2005/8/layout/radial1"/>
    <dgm:cxn modelId="{35404124-5167-4544-AE99-E5916D33029C}" type="presParOf" srcId="{946A3687-D9D4-483D-ADDA-D62BBC7E77EB}" destId="{2C91729B-AF27-4525-8743-EB724513EF8E}" srcOrd="0" destOrd="0" presId="urn:microsoft.com/office/officeart/2005/8/layout/radial1"/>
    <dgm:cxn modelId="{C7BF9375-0304-4553-9DDB-75C201C793DE}" type="presParOf" srcId="{86EA4D91-09B3-4DE1-980A-8AF4A50131ED}" destId="{32796D77-51D1-4713-B64B-4420DC22F8F9}"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AA271-E96E-4CAB-92FE-06E43E6DAF18}">
      <dsp:nvSpPr>
        <dsp:cNvPr id="0" name=""/>
        <dsp:cNvSpPr/>
      </dsp:nvSpPr>
      <dsp:spPr>
        <a:xfrm>
          <a:off x="2297956" y="1253834"/>
          <a:ext cx="3659353" cy="3189507"/>
        </a:xfrm>
        <a:prstGeom prst="ellipse">
          <a:avLst/>
        </a:prstGeom>
        <a:solidFill>
          <a:schemeClr val="accent2">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2550" tIns="82550" rIns="82550" bIns="82550" numCol="1" spcCol="1270" anchor="ctr" anchorCtr="0">
          <a:noAutofit/>
        </a:bodyPr>
        <a:lstStyle/>
        <a:p>
          <a:pPr marL="0" lvl="0" indent="0" algn="ctr" defTabSz="2889250" rtl="1">
            <a:lnSpc>
              <a:spcPct val="90000"/>
            </a:lnSpc>
            <a:spcBef>
              <a:spcPct val="0"/>
            </a:spcBef>
            <a:spcAft>
              <a:spcPct val="35000"/>
            </a:spcAft>
            <a:buNone/>
          </a:pPr>
          <a:r>
            <a:rPr lang="ar-IQ" sz="6500" kern="1200" dirty="0"/>
            <a:t>المرأة والواقع</a:t>
          </a:r>
        </a:p>
      </dsp:txBody>
      <dsp:txXfrm>
        <a:off x="2833856" y="1720926"/>
        <a:ext cx="2587553" cy="2255323"/>
      </dsp:txXfrm>
    </dsp:sp>
    <dsp:sp modelId="{574ED9AC-D7CC-4B3F-B06A-0C895EE0262F}">
      <dsp:nvSpPr>
        <dsp:cNvPr id="0" name=""/>
        <dsp:cNvSpPr/>
      </dsp:nvSpPr>
      <dsp:spPr>
        <a:xfrm>
          <a:off x="2663889" y="-25891"/>
          <a:ext cx="2927489" cy="1594753"/>
        </a:xfrm>
        <a:prstGeom prst="ellipse">
          <a:avLst/>
        </a:prstGeom>
        <a:solidFill>
          <a:schemeClr val="accent3">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3020" tIns="33020" rIns="33020" bIns="33020" numCol="1" spcCol="1270" anchor="ctr" anchorCtr="0">
          <a:noAutofit/>
        </a:bodyPr>
        <a:lstStyle/>
        <a:p>
          <a:pPr marL="0" lvl="0" indent="0" algn="ctr" defTabSz="1155700" rtl="1">
            <a:lnSpc>
              <a:spcPct val="90000"/>
            </a:lnSpc>
            <a:spcBef>
              <a:spcPct val="0"/>
            </a:spcBef>
            <a:spcAft>
              <a:spcPct val="35000"/>
            </a:spcAft>
            <a:buNone/>
          </a:pPr>
          <a:r>
            <a:rPr lang="ar-IQ" sz="2600" kern="1200" dirty="0"/>
            <a:t>1-</a:t>
          </a:r>
          <a:r>
            <a:rPr lang="ar-SA" sz="2600" b="1" kern="1200" dirty="0"/>
            <a:t>الأعراف الجاهلية والتقليد الأعمى</a:t>
          </a:r>
          <a:endParaRPr lang="ar-IQ" sz="2600" kern="1200" dirty="0"/>
        </a:p>
      </dsp:txBody>
      <dsp:txXfrm>
        <a:off x="3092610" y="207655"/>
        <a:ext cx="2070047" cy="1127661"/>
      </dsp:txXfrm>
    </dsp:sp>
    <dsp:sp modelId="{1AB148DF-6CDE-4806-A2F3-5A6A0B8B928B}">
      <dsp:nvSpPr>
        <dsp:cNvPr id="0" name=""/>
        <dsp:cNvSpPr/>
      </dsp:nvSpPr>
      <dsp:spPr>
        <a:xfrm>
          <a:off x="5520644" y="1758206"/>
          <a:ext cx="2652506" cy="2064647"/>
        </a:xfrm>
        <a:prstGeom prst="ellipse">
          <a:avLst/>
        </a:prstGeom>
        <a:solidFill>
          <a:schemeClr val="accent4">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3020" tIns="33020" rIns="33020" bIns="33020" numCol="1" spcCol="1270" anchor="ctr" anchorCtr="0">
          <a:noAutofit/>
        </a:bodyPr>
        <a:lstStyle/>
        <a:p>
          <a:pPr marL="0" lvl="0" indent="0" algn="ctr" defTabSz="1155700" rtl="1">
            <a:lnSpc>
              <a:spcPct val="90000"/>
            </a:lnSpc>
            <a:spcBef>
              <a:spcPct val="0"/>
            </a:spcBef>
            <a:spcAft>
              <a:spcPct val="35000"/>
            </a:spcAft>
            <a:buNone/>
          </a:pPr>
          <a:r>
            <a:rPr lang="ar-IQ" sz="2600" b="1" kern="1200" dirty="0"/>
            <a:t>2-</a:t>
          </a:r>
          <a:r>
            <a:rPr lang="ar-SA" sz="2600" b="1" kern="1200" dirty="0"/>
            <a:t>الاستعمار وآثاره </a:t>
          </a:r>
          <a:endParaRPr lang="ar-IQ" sz="2600" kern="1200" dirty="0"/>
        </a:p>
      </dsp:txBody>
      <dsp:txXfrm>
        <a:off x="5909095" y="2060567"/>
        <a:ext cx="1875604" cy="1459925"/>
      </dsp:txXfrm>
    </dsp:sp>
    <dsp:sp modelId="{44FD2F72-0860-49C5-9D10-D603BDDDA4D9}">
      <dsp:nvSpPr>
        <dsp:cNvPr id="0" name=""/>
        <dsp:cNvSpPr/>
      </dsp:nvSpPr>
      <dsp:spPr>
        <a:xfrm>
          <a:off x="2736309" y="4032447"/>
          <a:ext cx="3031164" cy="1700597"/>
        </a:xfrm>
        <a:prstGeom prst="ellipse">
          <a:avLst/>
        </a:prstGeom>
        <a:solidFill>
          <a:schemeClr val="accent5">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3020" tIns="33020" rIns="33020" bIns="33020" numCol="1" spcCol="1270" anchor="ctr" anchorCtr="0">
          <a:noAutofit/>
        </a:bodyPr>
        <a:lstStyle/>
        <a:p>
          <a:pPr marL="0" lvl="0" indent="0" algn="ctr" defTabSz="1155700" rtl="1">
            <a:lnSpc>
              <a:spcPct val="90000"/>
            </a:lnSpc>
            <a:spcBef>
              <a:spcPct val="0"/>
            </a:spcBef>
            <a:spcAft>
              <a:spcPct val="35000"/>
            </a:spcAft>
            <a:buNone/>
          </a:pPr>
          <a:r>
            <a:rPr lang="ar-IQ" sz="2600" b="1" kern="1200" dirty="0"/>
            <a:t>4-</a:t>
          </a:r>
          <a:r>
            <a:rPr lang="ar-SA" sz="2600" b="1" kern="1200" dirty="0"/>
            <a:t>استخدام الأساليب البالية في التربية</a:t>
          </a:r>
          <a:endParaRPr lang="ar-IQ" sz="2600" kern="1200" dirty="0"/>
        </a:p>
      </dsp:txBody>
      <dsp:txXfrm>
        <a:off x="3180213" y="4281494"/>
        <a:ext cx="2143356" cy="1202503"/>
      </dsp:txXfrm>
    </dsp:sp>
    <dsp:sp modelId="{0C9C8EF4-FCF6-4476-A718-C7A27AE572EF}">
      <dsp:nvSpPr>
        <dsp:cNvPr id="0" name=""/>
        <dsp:cNvSpPr/>
      </dsp:nvSpPr>
      <dsp:spPr>
        <a:xfrm>
          <a:off x="392562" y="2033890"/>
          <a:ext cx="2703841" cy="1998561"/>
        </a:xfrm>
        <a:prstGeom prst="ellipse">
          <a:avLst/>
        </a:prstGeom>
        <a:solidFill>
          <a:schemeClr val="accent6">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3020" tIns="33020" rIns="33020" bIns="33020" numCol="1" spcCol="1270" anchor="ctr" anchorCtr="0">
          <a:noAutofit/>
        </a:bodyPr>
        <a:lstStyle/>
        <a:p>
          <a:pPr marL="0" lvl="0" indent="0" algn="ctr" defTabSz="1155700" rtl="1">
            <a:lnSpc>
              <a:spcPct val="90000"/>
            </a:lnSpc>
            <a:spcBef>
              <a:spcPct val="0"/>
            </a:spcBef>
            <a:spcAft>
              <a:spcPct val="35000"/>
            </a:spcAft>
            <a:buNone/>
          </a:pPr>
          <a:r>
            <a:rPr lang="ar-IQ" sz="2600" b="1" kern="1200" dirty="0"/>
            <a:t>3-</a:t>
          </a:r>
          <a:r>
            <a:rPr lang="ar-SA" sz="2600" b="1" kern="1200" dirty="0"/>
            <a:t>الجهل بالدين</a:t>
          </a:r>
          <a:endParaRPr lang="ar-IQ" sz="2600" kern="1200" dirty="0"/>
        </a:p>
      </dsp:txBody>
      <dsp:txXfrm>
        <a:off x="788530" y="2326572"/>
        <a:ext cx="1911905" cy="14131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825D34-FE88-4D6B-ABB1-5256B30257C9}">
      <dsp:nvSpPr>
        <dsp:cNvPr id="0" name=""/>
        <dsp:cNvSpPr/>
      </dsp:nvSpPr>
      <dsp:spPr>
        <a:xfrm>
          <a:off x="2448276" y="1670908"/>
          <a:ext cx="3358946" cy="2188139"/>
        </a:xfrm>
        <a:prstGeom prst="ellipse">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rtl="1">
            <a:lnSpc>
              <a:spcPct val="90000"/>
            </a:lnSpc>
            <a:spcBef>
              <a:spcPct val="0"/>
            </a:spcBef>
            <a:spcAft>
              <a:spcPct val="35000"/>
            </a:spcAft>
            <a:buNone/>
          </a:pPr>
          <a:r>
            <a:rPr lang="ar-SA" sz="3700" kern="1200" dirty="0"/>
            <a:t>المرأة</a:t>
          </a:r>
          <a:r>
            <a:rPr lang="ar-IQ" sz="3700" kern="1200" dirty="0"/>
            <a:t> </a:t>
          </a:r>
          <a:r>
            <a:rPr lang="ar-SA" sz="3700" kern="1200" dirty="0"/>
            <a:t>والشَّرع، والحلّ المنشود </a:t>
          </a:r>
          <a:endParaRPr lang="ar-IQ" sz="3700" kern="1200" dirty="0"/>
        </a:p>
      </dsp:txBody>
      <dsp:txXfrm>
        <a:off x="2940182" y="1991354"/>
        <a:ext cx="2375134" cy="1547247"/>
      </dsp:txXfrm>
    </dsp:sp>
    <dsp:sp modelId="{81682A98-BDC7-426A-B0F1-5BD21912CFE4}">
      <dsp:nvSpPr>
        <dsp:cNvPr id="0" name=""/>
        <dsp:cNvSpPr/>
      </dsp:nvSpPr>
      <dsp:spPr>
        <a:xfrm rot="16200000">
          <a:off x="4064386" y="1590889"/>
          <a:ext cx="126726" cy="33311"/>
        </a:xfrm>
        <a:custGeom>
          <a:avLst/>
          <a:gdLst/>
          <a:ahLst/>
          <a:cxnLst/>
          <a:rect l="0" t="0" r="0" b="0"/>
          <a:pathLst>
            <a:path>
              <a:moveTo>
                <a:pt x="0" y="16655"/>
              </a:moveTo>
              <a:lnTo>
                <a:pt x="126726" y="16655"/>
              </a:lnTo>
            </a:path>
          </a:pathLst>
        </a:custGeom>
        <a:noFill/>
        <a:ln w="55000" cap="flat" cmpd="thickThin"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ar-IQ" sz="500" kern="1200"/>
        </a:p>
      </dsp:txBody>
      <dsp:txXfrm>
        <a:off x="4124581" y="1604377"/>
        <a:ext cx="6336" cy="6336"/>
      </dsp:txXfrm>
    </dsp:sp>
    <dsp:sp modelId="{7B66E398-35A6-4FB2-860C-81D5472EE8B6}">
      <dsp:nvSpPr>
        <dsp:cNvPr id="0" name=""/>
        <dsp:cNvSpPr/>
      </dsp:nvSpPr>
      <dsp:spPr>
        <a:xfrm>
          <a:off x="3070925" y="21161"/>
          <a:ext cx="2113648" cy="1523020"/>
        </a:xfrm>
        <a:prstGeom prst="ellipse">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rtl="1">
            <a:lnSpc>
              <a:spcPct val="90000"/>
            </a:lnSpc>
            <a:spcBef>
              <a:spcPct val="0"/>
            </a:spcBef>
            <a:spcAft>
              <a:spcPct val="35000"/>
            </a:spcAft>
            <a:buNone/>
          </a:pPr>
          <a:r>
            <a:rPr lang="ar-IQ" sz="2300" kern="1200" dirty="0"/>
            <a:t>1-</a:t>
          </a:r>
          <a:r>
            <a:rPr lang="ar-SA" sz="2300" kern="1200" dirty="0"/>
            <a:t>النموذج النبويّ أو (القدوة الحسنة) </a:t>
          </a:r>
          <a:endParaRPr lang="ar-IQ" sz="2300" kern="1200" dirty="0"/>
        </a:p>
      </dsp:txBody>
      <dsp:txXfrm>
        <a:off x="3380462" y="244202"/>
        <a:ext cx="1494574" cy="1076938"/>
      </dsp:txXfrm>
    </dsp:sp>
    <dsp:sp modelId="{BC9CBE29-54BC-4BA0-A9BC-99869E45A4AD}">
      <dsp:nvSpPr>
        <dsp:cNvPr id="0" name=""/>
        <dsp:cNvSpPr/>
      </dsp:nvSpPr>
      <dsp:spPr>
        <a:xfrm rot="14193">
          <a:off x="5807187" y="2756068"/>
          <a:ext cx="393643" cy="33311"/>
        </a:xfrm>
        <a:custGeom>
          <a:avLst/>
          <a:gdLst/>
          <a:ahLst/>
          <a:cxnLst/>
          <a:rect l="0" t="0" r="0" b="0"/>
          <a:pathLst>
            <a:path>
              <a:moveTo>
                <a:pt x="0" y="16655"/>
              </a:moveTo>
              <a:lnTo>
                <a:pt x="393643" y="16655"/>
              </a:lnTo>
            </a:path>
          </a:pathLst>
        </a:custGeom>
        <a:noFill/>
        <a:ln w="55000" cap="flat" cmpd="thickThin"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ar-IQ" sz="500" kern="1200"/>
        </a:p>
      </dsp:txBody>
      <dsp:txXfrm>
        <a:off x="5994168" y="2762883"/>
        <a:ext cx="19682" cy="19682"/>
      </dsp:txXfrm>
    </dsp:sp>
    <dsp:sp modelId="{E0CA58B8-E819-41AC-A0E4-6757D0DB6FAF}">
      <dsp:nvSpPr>
        <dsp:cNvPr id="0" name=""/>
        <dsp:cNvSpPr/>
      </dsp:nvSpPr>
      <dsp:spPr>
        <a:xfrm>
          <a:off x="6200814" y="2016214"/>
          <a:ext cx="2028785" cy="1523020"/>
        </a:xfrm>
        <a:prstGeom prst="ellipse">
          <a:avLst/>
        </a:prstGeom>
        <a:solidFill>
          <a:schemeClr val="accent4">
            <a:hueOff val="-1521874"/>
            <a:satOff val="16014"/>
            <a:lumOff val="915"/>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rtl="1">
            <a:lnSpc>
              <a:spcPct val="90000"/>
            </a:lnSpc>
            <a:spcBef>
              <a:spcPct val="0"/>
            </a:spcBef>
            <a:spcAft>
              <a:spcPct val="35000"/>
            </a:spcAft>
            <a:buNone/>
          </a:pPr>
          <a:r>
            <a:rPr lang="ar-IQ" sz="2300" kern="1200" dirty="0"/>
            <a:t>2-</a:t>
          </a:r>
          <a:r>
            <a:rPr lang="ar-SA" sz="2300" kern="1200" dirty="0"/>
            <a:t>تغيير الأمّة بتعبئتها </a:t>
          </a:r>
          <a:endParaRPr lang="ar-IQ" sz="2300" kern="1200" dirty="0"/>
        </a:p>
      </dsp:txBody>
      <dsp:txXfrm>
        <a:off x="6497923" y="2239255"/>
        <a:ext cx="1434567" cy="1076938"/>
      </dsp:txXfrm>
    </dsp:sp>
    <dsp:sp modelId="{FDB47ACC-6CE9-43D3-8702-35B81F601DEB}">
      <dsp:nvSpPr>
        <dsp:cNvPr id="0" name=""/>
        <dsp:cNvSpPr/>
      </dsp:nvSpPr>
      <dsp:spPr>
        <a:xfrm rot="5397181">
          <a:off x="4054763" y="3916336"/>
          <a:ext cx="147888" cy="33311"/>
        </a:xfrm>
        <a:custGeom>
          <a:avLst/>
          <a:gdLst/>
          <a:ahLst/>
          <a:cxnLst/>
          <a:rect l="0" t="0" r="0" b="0"/>
          <a:pathLst>
            <a:path>
              <a:moveTo>
                <a:pt x="0" y="16655"/>
              </a:moveTo>
              <a:lnTo>
                <a:pt x="147888" y="16655"/>
              </a:lnTo>
            </a:path>
          </a:pathLst>
        </a:custGeom>
        <a:noFill/>
        <a:ln w="55000" cap="flat" cmpd="thickThin"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ar-IQ" sz="500" kern="1200"/>
        </a:p>
      </dsp:txBody>
      <dsp:txXfrm>
        <a:off x="4125009" y="3929294"/>
        <a:ext cx="7394" cy="7394"/>
      </dsp:txXfrm>
    </dsp:sp>
    <dsp:sp modelId="{674C869F-DD3E-408F-AB8E-71FDA775DF60}">
      <dsp:nvSpPr>
        <dsp:cNvPr id="0" name=""/>
        <dsp:cNvSpPr/>
      </dsp:nvSpPr>
      <dsp:spPr>
        <a:xfrm>
          <a:off x="3133267" y="4006936"/>
          <a:ext cx="1992248" cy="1523020"/>
        </a:xfrm>
        <a:prstGeom prst="ellipse">
          <a:avLst/>
        </a:prstGeom>
        <a:solidFill>
          <a:schemeClr val="accent4">
            <a:hueOff val="-3043749"/>
            <a:satOff val="32028"/>
            <a:lumOff val="1831"/>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rtl="1">
            <a:lnSpc>
              <a:spcPct val="90000"/>
            </a:lnSpc>
            <a:spcBef>
              <a:spcPct val="0"/>
            </a:spcBef>
            <a:spcAft>
              <a:spcPct val="35000"/>
            </a:spcAft>
            <a:buNone/>
          </a:pPr>
          <a:r>
            <a:rPr lang="ar-IQ" sz="2300" kern="1200" dirty="0"/>
            <a:t>3-</a:t>
          </a:r>
          <a:r>
            <a:rPr lang="ar-SA" sz="2300" kern="1200" dirty="0"/>
            <a:t>صناعة المستقبل</a:t>
          </a:r>
          <a:endParaRPr lang="ar-IQ" sz="2300" kern="1200" dirty="0"/>
        </a:p>
      </dsp:txBody>
      <dsp:txXfrm>
        <a:off x="3425025" y="4229977"/>
        <a:ext cx="1408732" cy="1076938"/>
      </dsp:txXfrm>
    </dsp:sp>
    <dsp:sp modelId="{946A3687-D9D4-483D-ADDA-D62BBC7E77EB}">
      <dsp:nvSpPr>
        <dsp:cNvPr id="0" name=""/>
        <dsp:cNvSpPr/>
      </dsp:nvSpPr>
      <dsp:spPr>
        <a:xfrm rot="10865979">
          <a:off x="2080192" y="2712559"/>
          <a:ext cx="368846" cy="33311"/>
        </a:xfrm>
        <a:custGeom>
          <a:avLst/>
          <a:gdLst/>
          <a:ahLst/>
          <a:cxnLst/>
          <a:rect l="0" t="0" r="0" b="0"/>
          <a:pathLst>
            <a:path>
              <a:moveTo>
                <a:pt x="0" y="16655"/>
              </a:moveTo>
              <a:lnTo>
                <a:pt x="368846" y="16655"/>
              </a:lnTo>
            </a:path>
          </a:pathLst>
        </a:custGeom>
        <a:noFill/>
        <a:ln w="55000" cap="flat" cmpd="thickThin"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ar-IQ" sz="500" kern="1200"/>
        </a:p>
      </dsp:txBody>
      <dsp:txXfrm rot="10800000">
        <a:off x="2255394" y="2719994"/>
        <a:ext cx="18442" cy="18442"/>
      </dsp:txXfrm>
    </dsp:sp>
    <dsp:sp modelId="{32796D77-51D1-4713-B64B-4420DC22F8F9}">
      <dsp:nvSpPr>
        <dsp:cNvPr id="0" name=""/>
        <dsp:cNvSpPr/>
      </dsp:nvSpPr>
      <dsp:spPr>
        <a:xfrm>
          <a:off x="0" y="1944204"/>
          <a:ext cx="2080583" cy="1523020"/>
        </a:xfrm>
        <a:prstGeom prst="ellipse">
          <a:avLst/>
        </a:prstGeom>
        <a:solidFill>
          <a:schemeClr val="accent4">
            <a:hueOff val="-4565623"/>
            <a:satOff val="48042"/>
            <a:lumOff val="2746"/>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rtl="1">
            <a:lnSpc>
              <a:spcPct val="90000"/>
            </a:lnSpc>
            <a:spcBef>
              <a:spcPct val="0"/>
            </a:spcBef>
            <a:spcAft>
              <a:spcPct val="35000"/>
            </a:spcAft>
            <a:buNone/>
          </a:pPr>
          <a:r>
            <a:rPr lang="ar-IQ" sz="2300" kern="1200" dirty="0"/>
            <a:t>4-</a:t>
          </a:r>
          <a:r>
            <a:rPr lang="ar-SA" sz="2300" kern="1200" dirty="0"/>
            <a:t>المرأة  والبيت </a:t>
          </a:r>
          <a:endParaRPr lang="ar-IQ" sz="2300" kern="1200" dirty="0"/>
        </a:p>
      </dsp:txBody>
      <dsp:txXfrm>
        <a:off x="304694" y="2167245"/>
        <a:ext cx="1471195" cy="1076938"/>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DB32461A-250E-4A29-9E9B-599CA3838FA1}" type="datetime1">
              <a:rPr lang="en-US" smtClean="0"/>
              <a:pPr/>
              <a:t>11/18/2023</a:t>
            </a:fld>
            <a:endParaRPr lang="en-US" dirty="0"/>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CF40B41D-FD10-4A38-B39B-626510BD49B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78C81099-48EC-46A3-9530-F58EB96AF77C}" type="datetime1">
              <a:rPr lang="en-US" smtClean="0"/>
              <a:pPr/>
              <a:t>11/18/2023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FF697E24-FFB9-4C73-8C6D-E02A7AD33DB8}" type="datetime1">
              <a:rPr lang="en-US" smtClean="0"/>
              <a:pPr/>
              <a:t>11/18/2023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DF1AD66C-382E-48AD-8F4C-E87C4D4A8B28}" type="datetime1">
              <a:rPr lang="en-US" smtClean="0"/>
              <a:pPr/>
              <a:t>11/18/2023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F40B41D-FD10-4A38-B39B-626510BD49B7}" type="slidenum">
              <a:rPr lang="en-US" smtClean="0"/>
              <a:pPr/>
              <a:t>‹#›</a:t>
            </a:fld>
            <a:endParaRPr lang="en-US"/>
          </a:p>
        </p:txBody>
      </p:sp>
      <p:sp>
        <p:nvSpPr>
          <p:cNvPr id="7" name="عنوان 6"/>
          <p:cNvSpPr>
            <a:spLocks noGrp="1"/>
          </p:cNvSpPr>
          <p:nvPr>
            <p:ph type="title"/>
          </p:nvPr>
        </p:nvSpPr>
        <p:spPr/>
        <p:txBody>
          <a:bodyPr rtlCol="0"/>
          <a:lstStyle/>
          <a:p>
            <a:r>
              <a:rPr kumimoji="0" lang="ar-SA"/>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fld id="{26F4ADA4-35DF-4BD1-8C53-4246F035229A}" type="datetime1">
              <a:rPr lang="en-US" smtClean="0"/>
              <a:pPr/>
              <a:t>11/18/2023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F40B41D-FD10-4A38-B39B-626510BD49B7}" type="slidenum">
              <a:rPr lang="en-US" smtClean="0"/>
              <a:pPr/>
              <a:t>‹#›</a:t>
            </a:fld>
            <a:endParaRPr lang="en-US"/>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659F63ED-02B1-490A-8EAD-E0CB136D5388}" type="datetime1">
              <a:rPr lang="en-US" smtClean="0"/>
              <a:pPr/>
              <a:t>11/18/2023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F40B41D-FD10-4A38-B39B-626510BD49B7}" type="slidenum">
              <a:rPr lang="en-US" smtClean="0"/>
              <a:pPr/>
              <a:t>‹#›</a:t>
            </a:fld>
            <a:endParaRPr lang="en-US"/>
          </a:p>
        </p:txBody>
      </p:sp>
      <p:sp>
        <p:nvSpPr>
          <p:cNvPr id="8" name="عنوان 7"/>
          <p:cNvSpPr>
            <a:spLocks noGrp="1"/>
          </p:cNvSpPr>
          <p:nvPr>
            <p:ph type="title"/>
          </p:nvPr>
        </p:nvSpPr>
        <p:spPr/>
        <p:txBody>
          <a:bodyPr rtlCol="0"/>
          <a:lstStyle/>
          <a:p>
            <a:r>
              <a:rPr kumimoji="0" lang="ar-SA"/>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p:txBody>
          <a:bodyPr/>
          <a:lstStyle/>
          <a:p>
            <a:fld id="{6F771BB6-685D-4518-8FAD-1882B9671546}" type="datetime1">
              <a:rPr lang="en-US" smtClean="0"/>
              <a:pPr/>
              <a:t>11/18/2023</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CF40B41D-FD10-4A38-B39B-626510BD49B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465FFBFE-5C08-4E0E-AF38-FB925F0B4D71}" type="datetime1">
              <a:rPr lang="en-US" smtClean="0"/>
              <a:pPr/>
              <a:t>11/18/2023</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CF40B41D-FD10-4A38-B39B-626510BD49B7}" type="slidenum">
              <a:rPr lang="en-US" smtClean="0"/>
              <a:pPr/>
              <a:t>‹#›</a:t>
            </a:fld>
            <a:endParaRPr lang="en-US"/>
          </a:p>
        </p:txBody>
      </p:sp>
      <p:sp>
        <p:nvSpPr>
          <p:cNvPr id="6" name="عنوان 5"/>
          <p:cNvSpPr>
            <a:spLocks noGrp="1"/>
          </p:cNvSpPr>
          <p:nvPr>
            <p:ph type="title"/>
          </p:nvPr>
        </p:nvSpPr>
        <p:spPr/>
        <p:txBody>
          <a:bodyPr rtlCol="0"/>
          <a:lstStyle/>
          <a:p>
            <a:r>
              <a:rPr kumimoji="0" lang="ar-SA"/>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823242C-D747-4ADD-80D8-99421268E3A8}" type="datetime1">
              <a:rPr lang="en-US" smtClean="0"/>
              <a:pPr/>
              <a:t>11/18/2023</a:t>
            </a:fld>
            <a:endParaRPr lang="en-US" dirty="0"/>
          </a:p>
        </p:txBody>
      </p:sp>
      <p:sp>
        <p:nvSpPr>
          <p:cNvPr id="3" name="عنصر نائب للتذييل 2"/>
          <p:cNvSpPr>
            <a:spLocks noGrp="1"/>
          </p:cNvSpPr>
          <p:nvPr>
            <p:ph type="ftr" sz="quarter" idx="11"/>
          </p:nvPr>
        </p:nvSpPr>
        <p:spPr/>
        <p:txBody>
          <a:bodyPr/>
          <a:lstStyle/>
          <a:p>
            <a:endParaRPr lang="en-US" dirty="0"/>
          </a:p>
        </p:txBody>
      </p:sp>
      <p:sp>
        <p:nvSpPr>
          <p:cNvPr id="4" name="عنصر نائب لرقم الشريحة 3"/>
          <p:cNvSpPr>
            <a:spLocks noGrp="1"/>
          </p:cNvSpPr>
          <p:nvPr>
            <p:ph type="sldNum" sz="quarter" idx="12"/>
          </p:nvPr>
        </p:nvSpPr>
        <p:spPr/>
        <p:txBody>
          <a:bodyPr/>
          <a:lstStyle/>
          <a:p>
            <a:fld id="{CF40B41D-FD10-4A38-B39B-626510BD49B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p>
            <a:fld id="{06E82007-CDD1-4BCF-B9F4-9D458EFEEFE1}" type="datetime1">
              <a:rPr lang="en-US" smtClean="0"/>
              <a:pPr/>
              <a:t>11/18/2023</a:t>
            </a:fld>
            <a:endParaRPr lang="en-US"/>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CF40B41D-FD10-4A38-B39B-626510BD49B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34A4F265-CA88-4C30-A9AD-02E6A5184734}" type="datetime1">
              <a:rPr lang="en-US" smtClean="0"/>
              <a:pPr/>
              <a:t>11/18/2023</a:t>
            </a:fld>
            <a:endParaRPr lang="en-US"/>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CF40B41D-FD10-4A38-B39B-626510BD49B7}" type="slidenum">
              <a:rPr lang="en-US" smtClean="0"/>
              <a:pPr/>
              <a:t>‹#›</a:t>
            </a:fld>
            <a:endParaRPr lang="en-US"/>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ar-SA"/>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823242C-D747-4ADD-80D8-99421268E3A8}" type="datetime1">
              <a:rPr lang="en-US" smtClean="0"/>
              <a:pPr/>
              <a:t>11/18/2023</a:t>
            </a:fld>
            <a:endParaRPr lang="en-US" dirty="0"/>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F40B41D-FD10-4A38-B39B-626510BD49B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ftr="0" dt="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3"/>
          <p:cNvSpPr>
            <a:spLocks noGrp="1" noChangeArrowheads="1" noChangeShapeType="1" noTextEdit="1"/>
          </p:cNvSpPr>
          <p:nvPr>
            <p:ph type="subTitle" idx="1"/>
          </p:nvPr>
        </p:nvSpPr>
        <p:spPr bwMode="auto">
          <a:xfrm>
            <a:off x="1475656" y="260648"/>
            <a:ext cx="7272808" cy="3456681"/>
          </a:xfrm>
          <a:prstGeom prst="rect">
            <a:avLst/>
          </a:prstGeom>
        </p:spPr>
        <p:txBody>
          <a:bodyPr wrap="none" fromWordArt="1">
            <a:prstTxWarp prst="textCanDown">
              <a:avLst>
                <a:gd name="adj" fmla="val 4500"/>
              </a:avLst>
            </a:prstTxWarp>
            <a:scene3d>
              <a:camera prst="legacyPerspectiveBottomLeft"/>
              <a:lightRig rig="legacyFlat3" dir="t"/>
            </a:scene3d>
            <a:sp3d extrusionH="121893000" prstMaterial="legacyMatte">
              <a:extrusionClr>
                <a:srgbClr val="00FF00"/>
              </a:extrusionClr>
            </a:sp3d>
          </a:bodyPr>
          <a:lstStyle/>
          <a:p>
            <a:pPr algn="ctr"/>
            <a:r>
              <a:rPr lang="ar-IQ" sz="3600" b="1" dirty="0">
                <a:solidFill>
                  <a:schemeClr val="accent1">
                    <a:lumMod val="40000"/>
                    <a:lumOff val="60000"/>
                  </a:schemeClr>
                </a:solidFill>
              </a:rPr>
              <a:t>المرأة المسلمة</a:t>
            </a:r>
            <a:br>
              <a:rPr lang="en-US" sz="3600" dirty="0">
                <a:solidFill>
                  <a:schemeClr val="accent1">
                    <a:lumMod val="40000"/>
                    <a:lumOff val="60000"/>
                  </a:schemeClr>
                </a:solidFill>
              </a:rPr>
            </a:br>
            <a:r>
              <a:rPr lang="ar-IQ" sz="3600" b="1" dirty="0">
                <a:solidFill>
                  <a:schemeClr val="accent1">
                    <a:lumMod val="40000"/>
                    <a:lumOff val="60000"/>
                  </a:schemeClr>
                </a:solidFill>
              </a:rPr>
              <a:t>بين التأثيرات الواقعية والمفهومات الإسلامية</a:t>
            </a:r>
            <a:endParaRPr lang="ar-IQ" sz="3600" b="1" kern="10" dirty="0">
              <a:ln w="9525">
                <a:round/>
                <a:headEnd/>
                <a:tailEnd/>
              </a:ln>
              <a:solidFill>
                <a:schemeClr val="accent1">
                  <a:lumMod val="40000"/>
                  <a:lumOff val="60000"/>
                </a:schemeClr>
              </a:solidFill>
              <a:latin typeface="Times New Roman"/>
              <a:cs typeface="Times New Roman"/>
            </a:endParaRPr>
          </a:p>
        </p:txBody>
      </p:sp>
    </p:spTree>
    <p:extLst>
      <p:ext uri="{BB962C8B-B14F-4D97-AF65-F5344CB8AC3E}">
        <p14:creationId xmlns:p14="http://schemas.microsoft.com/office/powerpoint/2010/main" val="2976694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548680"/>
            <a:ext cx="8229600" cy="5458611"/>
          </a:xfrm>
        </p:spPr>
        <p:txBody>
          <a:bodyPr>
            <a:normAutofit fontScale="85000" lnSpcReduction="10000"/>
          </a:bodyPr>
          <a:lstStyle/>
          <a:p>
            <a:pPr marL="109728" indent="0" algn="just">
              <a:lnSpc>
                <a:spcPct val="150000"/>
              </a:lnSpc>
              <a:buNone/>
            </a:pPr>
            <a:r>
              <a:rPr lang="ar-IQ" b="1" dirty="0"/>
              <a:t>، وطال الأمد على المسلمين و تم تحريف تصوراتهم بتأثير هذه الهجمات واعتادت قلوبهم وعيونهم رؤية المنكر فلا يحركون ساكناً و لا يتمعر لأكثرهم وجهه غضباً لله تعالى، وتضاعفت المحنة حينما وقع البعض </a:t>
            </a:r>
          </a:p>
          <a:p>
            <a:pPr marL="109728" indent="0" algn="just">
              <a:lnSpc>
                <a:spcPct val="150000"/>
              </a:lnSpc>
              <a:buNone/>
            </a:pPr>
            <a:r>
              <a:rPr lang="ar-IQ" b="1" dirty="0"/>
              <a:t> أسرى للغزو الفكري المسموم فراحوا يرددون دعاوى انهزامية لا تليق أن تصدر من أفواه ورثة النبي </a:t>
            </a:r>
            <a:r>
              <a:rPr lang="en-US" b="1" dirty="0">
                <a:sym typeface="Ali- Arabesque"/>
              </a:rPr>
              <a:t></a:t>
            </a:r>
            <a:r>
              <a:rPr lang="en-US" b="1" dirty="0"/>
              <a:t> </a:t>
            </a:r>
            <a:r>
              <a:rPr lang="ar-IQ" b="1" dirty="0"/>
              <a:t>و أدلوا بدلوهم في فتنة (تحرير المرأة ) عن طريق السخرية والتهكم أحياناً و عن طريق دعاوى علمية زائفة أحياناً أخرى</a:t>
            </a:r>
            <a:r>
              <a:rPr lang="en-US" dirty="0"/>
              <a:t> </a:t>
            </a:r>
            <a:r>
              <a:rPr lang="ar-IQ" b="1" dirty="0"/>
              <a:t> - وهذا سمة من سمات الجاهلية، لذا من الواجب علينا - كما يقول جمال البنا-: " عندما يُقَدم الينا حكم ينسب الى الاسلام ان نتثبت ان كان من الاسلام حقاً أم </a:t>
            </a:r>
            <a:r>
              <a:rPr lang="ar-IQ" b="1" dirty="0" err="1"/>
              <a:t>شابته</a:t>
            </a:r>
            <a:r>
              <a:rPr lang="ar-IQ" b="1" dirty="0"/>
              <a:t> شوائب الوثنية "</a:t>
            </a:r>
          </a:p>
          <a:p>
            <a:pPr marL="109728" indent="0" algn="just">
              <a:lnSpc>
                <a:spcPct val="150000"/>
              </a:lnSpc>
              <a:buNone/>
            </a:pPr>
            <a:r>
              <a:rPr lang="ar-IQ" b="1" dirty="0"/>
              <a:t>إنَّ ما نراه اليوم في مجتمعاتنا هو محاولة المرأة للحاق بركب المرأة الغربية، من خلال تقليدها الأعمى لها في لباسها وخروجها</a:t>
            </a:r>
            <a:endParaRPr lang="ar-IQ" dirty="0"/>
          </a:p>
        </p:txBody>
      </p:sp>
    </p:spTree>
    <p:extLst>
      <p:ext uri="{BB962C8B-B14F-4D97-AF65-F5344CB8AC3E}">
        <p14:creationId xmlns:p14="http://schemas.microsoft.com/office/powerpoint/2010/main" val="2074041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476672"/>
            <a:ext cx="8229600" cy="5530619"/>
          </a:xfrm>
        </p:spPr>
        <p:txBody>
          <a:bodyPr>
            <a:normAutofit fontScale="85000" lnSpcReduction="10000"/>
          </a:bodyPr>
          <a:lstStyle/>
          <a:p>
            <a:pPr algn="just">
              <a:lnSpc>
                <a:spcPct val="150000"/>
              </a:lnSpc>
            </a:pPr>
            <a:r>
              <a:rPr lang="ar-IQ" b="1" dirty="0"/>
              <a:t>ظنّاً منها أنها الحرية التي حُرمت منها في الإسلام، لتُصاب عينها  بالغشاوة ويصاب عقلها بعدم البصيرة، إنَّ واقع المرأة بصورة عامة والمسلمة على وجه الخصوص واقع مرّ، فلو وقفنا على مشاكلها بصورة دقيقة في عصرنا فالمرأة اليوم أمام مثال غربيّ ذي رفاهيّة وتطوّر ليكون موضع تقليد من قِبَلِ الكثير ولكنه في حقيقته مثال مغر خادع لعالم النسوة بشيطنته، ورفاهيته وغناه، وسيادة ثقافته في العالم. فتحسب التابعات من بنات جلدتنا أن تقليد الغربيات وتبني مطالبهن يضمن لهن الرفاهية إن حصلن على حرية التصرف في الجسد. كلا. فالغرب إن فقد روحه، وعبد جسم المرأة، وزينها دمية في الواجهة، لم يحصل على السعادة التي كان يظنها في المتعة المطلقة. فلا يمكن للمرأة المسلمة أن تصمّ آذانها، وتهمل الأبواق المأجورة التي تنادي بتحرير المرأة كل لحظة، ولها أن تسأل عن المقصودة بتحريرها في قضيتها التي أشغلت الكثيرين! </a:t>
            </a:r>
            <a:endParaRPr lang="ar-IQ" dirty="0"/>
          </a:p>
        </p:txBody>
      </p:sp>
    </p:spTree>
    <p:extLst>
      <p:ext uri="{BB962C8B-B14F-4D97-AF65-F5344CB8AC3E}">
        <p14:creationId xmlns:p14="http://schemas.microsoft.com/office/powerpoint/2010/main" val="3341112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85000" lnSpcReduction="10000"/>
          </a:bodyPr>
          <a:lstStyle/>
          <a:p>
            <a:pPr algn="just">
              <a:lnSpc>
                <a:spcPct val="150000"/>
              </a:lnSpc>
            </a:pPr>
            <a:r>
              <a:rPr lang="ar-IQ" b="1" dirty="0"/>
              <a:t> ترك الاستعمار في بلاد المسلمين آثاراً سلبيّة بعد التخريب، وقتل الأنفس ونهب الثروات، وأصاب أجيالاً لاحقة فتحت أعينها على النموذج المتفوق، ودربتها المدارس، وعلمتها الكتب، وتمثلت أمامها الحضارة الغازية في النساء الكاسيات العاريات، والمراقص، وشوهت فيها الفطرة، ومحت العقيدة، ودمرت الشخصية, وحين نقارن بين الكيد الاستعماري القديم والمعاصر، يمكن القول أنّ ا</a:t>
            </a:r>
            <a:r>
              <a:rPr lang="ar-IQ" b="1" u="sng" dirty="0"/>
              <a:t>لقديم</a:t>
            </a:r>
            <a:r>
              <a:rPr lang="ar-IQ" b="1" dirty="0"/>
              <a:t> تجسّد في الهزيمة العسكرية والتهديد بغزو الجيوش، وهذان أصبحا من مخلفات القرون الماضية في السيطرة وامتلاك النفوذ، أما اليوم فاصبح البديل هو السيطرة السياسية والثقافية والاختراق الإعلامي لعقول الشعوب، وهذه الأدوات يملكها الغرب ويحسن استخدامها، ولا يلجأ للغزو العسكري إلاّ عند الضرورة القصوى.</a:t>
            </a:r>
            <a:endParaRPr lang="ar-IQ" dirty="0"/>
          </a:p>
        </p:txBody>
      </p:sp>
      <p:sp>
        <p:nvSpPr>
          <p:cNvPr id="3" name="عنوان 2"/>
          <p:cNvSpPr>
            <a:spLocks noGrp="1"/>
          </p:cNvSpPr>
          <p:nvPr>
            <p:ph type="title"/>
          </p:nvPr>
        </p:nvSpPr>
        <p:spPr/>
        <p:txBody>
          <a:bodyPr/>
          <a:lstStyle/>
          <a:p>
            <a:pPr algn="ctr"/>
            <a:r>
              <a:rPr lang="ar-IQ" dirty="0"/>
              <a:t>ثانياً: الاستعمار وآثاره </a:t>
            </a:r>
          </a:p>
        </p:txBody>
      </p:sp>
    </p:spTree>
    <p:extLst>
      <p:ext uri="{BB962C8B-B14F-4D97-AF65-F5344CB8AC3E}">
        <p14:creationId xmlns:p14="http://schemas.microsoft.com/office/powerpoint/2010/main" val="2516171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332656"/>
            <a:ext cx="8229600" cy="5674635"/>
          </a:xfrm>
        </p:spPr>
        <p:txBody>
          <a:bodyPr>
            <a:normAutofit fontScale="77500" lnSpcReduction="20000"/>
          </a:bodyPr>
          <a:lstStyle/>
          <a:p>
            <a:pPr algn="just">
              <a:lnSpc>
                <a:spcPct val="160000"/>
              </a:lnSpc>
            </a:pPr>
            <a:r>
              <a:rPr lang="ar-IQ" b="1" dirty="0"/>
              <a:t>ولقد عرف أعداء الإسلام بـأنَّ المرأة من أعظم أسباب القوّة في المجتمع الإسلامي، وهم يعلمون أيضاً أنها سلاحٌ ذو حدّين، وأنها قابلة لأن تكون أخطر أسلحة الفتنة والتدمير</a:t>
            </a:r>
            <a:r>
              <a:rPr lang="ar-IQ" b="1" baseline="30000" dirty="0"/>
              <a:t> </a:t>
            </a:r>
            <a:r>
              <a:rPr lang="ar-IQ" b="1" dirty="0"/>
              <a:t>، فجنّدوها لهذه المهمة، وأثاروا في طريقها الشبهات لتغتر بها وليصطادوها بالماء العكر حيث يزرعون في عقلها كراهية هذا الدين والمتدينين والحجاب والعفة والطهارة، ومن الشبهات التي أثاروها في طريقها مسألة تعدد الزوجات ولماذا أباح الله التعدد للرجال دون النساء، ولماذا لا تمتلك المرأة الطلاق ويملكه الرجل؟، ومن الشبهة التي أثاروها لماذا شهادة المرأة تعدل نصف شهادة الرجل، ويقولون: ان الإسلام بخِس المرأة حقها بإيثار الرجل ضعف نصيب المرأة وهذا انتقاص للمرأة، وتمييز لأحد الجنسين على الآخر، كما وحاولوا إبعادها  بشتى وسائل الاعلام عن التمسك بالدين ورسموا خططها  وبرامجها بحيث تكون معادية للإسلام، تهدم قلاعه الفكرية، وحصونه الأخلاقية، وتهيئ الناشئة وتعدهم على القيم الوافدة المدمرة للشخصية المسلمة.</a:t>
            </a:r>
            <a:endParaRPr lang="ar-IQ" dirty="0"/>
          </a:p>
        </p:txBody>
      </p:sp>
    </p:spTree>
    <p:extLst>
      <p:ext uri="{BB962C8B-B14F-4D97-AF65-F5344CB8AC3E}">
        <p14:creationId xmlns:p14="http://schemas.microsoft.com/office/powerpoint/2010/main" val="213585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692696"/>
            <a:ext cx="8229600" cy="5314595"/>
          </a:xfrm>
        </p:spPr>
        <p:txBody>
          <a:bodyPr>
            <a:normAutofit fontScale="92500" lnSpcReduction="20000"/>
          </a:bodyPr>
          <a:lstStyle/>
          <a:p>
            <a:pPr algn="just">
              <a:lnSpc>
                <a:spcPct val="150000"/>
              </a:lnSpc>
            </a:pPr>
            <a:r>
              <a:rPr lang="ar-IQ" b="1" dirty="0"/>
              <a:t> إنَّ المرأة أصبحت اليوم محوراً أساسياً من محاور عمل كثير من المنظمات والجمعيات ( الحكومية وغير الحكومية ) التي ترفع لواء الحرية والمساواة وحقوق الإنسان، مؤكّدين كون الأسرة أقدم مؤسسة اجتماعية يدَّعون أن الرجل يتسلط من خلالها على المرأة، ويمارس عليها أشكال القهر، لذا فإنهم يرون ضرورة التخلص من الأسرة من خلال التمرد على التعاليم الدينية، والمبادئ الفطرية، التي أرست دعائم الشعوب والأمم على مرّ التاريخ البشري، بوساطة وسائل الإعلام بمختلف أنواعها (المقروءة والمسموعة والمرئية)  وهذا الأمر معلوم للجميع ومشاهد على أرض الواقع، فضلاً عن الاستعانة بالمؤسسات الدولية، وفي مقدمتها هيئة الأمم المتحدة، وصندوق النقد الدولي، والبنك الدولي.</a:t>
            </a:r>
            <a:endParaRPr lang="ar-IQ" dirty="0"/>
          </a:p>
        </p:txBody>
      </p:sp>
    </p:spTree>
    <p:extLst>
      <p:ext uri="{BB962C8B-B14F-4D97-AF65-F5344CB8AC3E}">
        <p14:creationId xmlns:p14="http://schemas.microsoft.com/office/powerpoint/2010/main" val="313280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908720"/>
            <a:ext cx="8229600" cy="5098571"/>
          </a:xfrm>
        </p:spPr>
        <p:txBody>
          <a:bodyPr/>
          <a:lstStyle/>
          <a:p>
            <a:pPr algn="just">
              <a:lnSpc>
                <a:spcPct val="150000"/>
              </a:lnSpc>
            </a:pPr>
            <a:r>
              <a:rPr lang="ar-IQ" b="1" dirty="0"/>
              <a:t> ويجدر بنا مواجهة  آثار الاستعمار التي أثرت أثراً فعالاً في العالم الإسلامي، والمفروض أن تكون هناك منظمات إسلامية تقاوم هذه الأفكار الدخيلة، وتدعو إلى الإسلام، لأن الإسلام يجتهد في تنظيم العالم عن طريق التنشئة والتعليم والقوانين التي شرعها، وذلك بالوقوف الجماعي في وجه هذا الغزو الفكري حماية لوجودنا الإسلامي من الهجمات الشرسة التي تريد أن تجتثنا من جذورنا.</a:t>
            </a:r>
            <a:endParaRPr lang="ar-IQ" dirty="0"/>
          </a:p>
        </p:txBody>
      </p:sp>
    </p:spTree>
    <p:extLst>
      <p:ext uri="{BB962C8B-B14F-4D97-AF65-F5344CB8AC3E}">
        <p14:creationId xmlns:p14="http://schemas.microsoft.com/office/powerpoint/2010/main" val="1728939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10000"/>
          </a:bodyPr>
          <a:lstStyle/>
          <a:p>
            <a:pPr algn="just">
              <a:lnSpc>
                <a:spcPct val="150000"/>
              </a:lnSpc>
            </a:pPr>
            <a:r>
              <a:rPr lang="ar-SA" b="1" dirty="0"/>
              <a:t> </a:t>
            </a:r>
            <a:r>
              <a:rPr lang="ar-IQ" b="1" dirty="0"/>
              <a:t>يُعدّ الجهلُ بالدين من المصائب الكبرى التي أصابت مجتمعنا اليوم، فمن أمة العلم والمعرفة إلى أمة تقف في ذيل القافلة وفي نهاية موكب الحضارة الإسلامية، من أمة كل فرد فيها كان عالماً بأمور الدين، ورسالته ودوره، إلى أمة لا يعرف الكثير من أبنائه أبسط الأمور، وصدق الحبيب المصطفى حين قال: "</a:t>
            </a:r>
            <a:r>
              <a:rPr lang="ar-IQ" dirty="0"/>
              <a:t> </a:t>
            </a:r>
            <a:r>
              <a:rPr lang="ar-IQ" b="1" dirty="0"/>
              <a:t>إِنَّ الْإِسْلَامَ بَدَأَ غَرِيبًا وَسَيَعُودُ غَرِيبًا كَمَا بَدَأَ، ..."، فهناك روح اللامبالاة المنتشرة بين أبناء الأمة الإسلامية برجالها ونسائها- في عدم السعي في طلب العلم </a:t>
            </a:r>
            <a:r>
              <a:rPr lang="ar-IQ" b="1" dirty="0" err="1"/>
              <a:t>والتفقه</a:t>
            </a:r>
            <a:r>
              <a:rPr lang="ar-IQ" b="1" dirty="0"/>
              <a:t> في الدين لهذا نرى التأرجح  الذي يعيشه كلا الجنسين من  تناقض حاد بين سلوكه اليومي وبين موروثه.</a:t>
            </a:r>
            <a:endParaRPr lang="ar-IQ" dirty="0"/>
          </a:p>
        </p:txBody>
      </p:sp>
      <p:sp>
        <p:nvSpPr>
          <p:cNvPr id="3" name="عنوان 2"/>
          <p:cNvSpPr>
            <a:spLocks noGrp="1"/>
          </p:cNvSpPr>
          <p:nvPr>
            <p:ph type="title"/>
          </p:nvPr>
        </p:nvSpPr>
        <p:spPr/>
        <p:txBody>
          <a:bodyPr/>
          <a:lstStyle/>
          <a:p>
            <a:pPr algn="ctr"/>
            <a:r>
              <a:rPr lang="ar-IQ" dirty="0"/>
              <a:t>ثالثاً: </a:t>
            </a:r>
            <a:r>
              <a:rPr lang="ar-SA" dirty="0">
                <a:effectLst/>
              </a:rPr>
              <a:t>الجهل بالدين</a:t>
            </a:r>
            <a:endParaRPr lang="ar-IQ" dirty="0"/>
          </a:p>
        </p:txBody>
      </p:sp>
    </p:spTree>
    <p:extLst>
      <p:ext uri="{BB962C8B-B14F-4D97-AF65-F5344CB8AC3E}">
        <p14:creationId xmlns:p14="http://schemas.microsoft.com/office/powerpoint/2010/main" val="806674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476672"/>
            <a:ext cx="8229600" cy="5530619"/>
          </a:xfrm>
        </p:spPr>
        <p:txBody>
          <a:bodyPr>
            <a:normAutofit fontScale="70000" lnSpcReduction="20000"/>
          </a:bodyPr>
          <a:lstStyle/>
          <a:p>
            <a:pPr algn="just">
              <a:lnSpc>
                <a:spcPct val="170000"/>
              </a:lnSpc>
            </a:pPr>
            <a:r>
              <a:rPr lang="ar-IQ" b="1" dirty="0"/>
              <a:t> والكثير من المسلمات اليوم لا يكدن يعرفن شيئاً من أمور دينهن, مما يجعلهن هدفاً سهلاً للغزو الفكري, الموجه إلى العقول للسيطرة عليها, وتسميم أفكارها وتوجيهها الوجهة التي يريدها في جميع جوانب الحياة فهو لا يقتصر على غزو جانب واحد من جوانب حياة المرأة بل يتسع ليصل لمعظم المجالات , ولا صلاح لذلك إلا بالإسلام , تسير على منهجه وتطبق شريعته وتلتزم مبادئه القويمة حتى تستقيم على الطريق الحق والرشاد.</a:t>
            </a:r>
            <a:endParaRPr lang="en-US" dirty="0"/>
          </a:p>
          <a:p>
            <a:pPr algn="just">
              <a:lnSpc>
                <a:spcPct val="170000"/>
              </a:lnSpc>
            </a:pPr>
            <a:r>
              <a:rPr lang="ar-IQ" b="1" dirty="0"/>
              <a:t>    فالمرأة المسلمة التي تلتزم بإسلامها في المظهر والجوهر، وهي تفتخر بمظهرها أصبح رمزاً يخاف منه الآخرون، فلم ينل الاسلام من النقد والتهم الباطلة فيما يخص المرأة، مثلما ناله في مسألتي الحجاب، وتعدد الزوجات، من قبل الدوائر التبشيرية والاستعمارية وذلك كجزء من مجموعة خطط ودسائس جهنمية، بهدف القضاء على الاسلام وتعاليمه"، وقد تمّ إضلال المرأة المسلمة بعد ما سلخوها من حجابها وعفتها وكرامتها، وأدخلوها جميع ميادين العمل، وجعلوا منها دعايات لتصريف منتجاتهم، فأصبحت المرأة المسلمة بعيدة عن دينها وحجابها، "ففسدت الأسرة وفسد المجتمع بفسادها. </a:t>
            </a:r>
            <a:endParaRPr lang="ar-IQ" dirty="0"/>
          </a:p>
        </p:txBody>
      </p:sp>
    </p:spTree>
    <p:extLst>
      <p:ext uri="{BB962C8B-B14F-4D97-AF65-F5344CB8AC3E}">
        <p14:creationId xmlns:p14="http://schemas.microsoft.com/office/powerpoint/2010/main" val="1061942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836712"/>
            <a:ext cx="8229600" cy="5170579"/>
          </a:xfrm>
        </p:spPr>
        <p:txBody>
          <a:bodyPr>
            <a:normAutofit fontScale="85000" lnSpcReduction="20000"/>
          </a:bodyPr>
          <a:lstStyle/>
          <a:p>
            <a:pPr algn="just">
              <a:lnSpc>
                <a:spcPct val="160000"/>
              </a:lnSpc>
            </a:pPr>
            <a:r>
              <a:rPr lang="ar-IQ" b="1" dirty="0"/>
              <a:t>خدرت شياطين الإنس والجن بناتنا واستعبدتهن باسم الرقي والتقدم والحضارة، وكأن تقدم الانسان ورقيه </a:t>
            </a:r>
            <a:r>
              <a:rPr lang="ar-IQ" b="1" dirty="0" err="1"/>
              <a:t>لايتم</a:t>
            </a:r>
            <a:r>
              <a:rPr lang="ar-IQ" b="1" dirty="0"/>
              <a:t> الا بخلع ملابسه ، لا بسعيه وبحثه الدؤوب، لقد سامتهم شياطينهم أبشع ألوان الذل والعبودية فاخترعت لهم ما يُسمى (بالموضة)(الشرائع الدنيوية) ،  والتي تسوِّقُ المرأة و تخرجها من بيتها  لتعرض جمالها في أسواق الشوارع كما يعرض التاجر </a:t>
            </a:r>
            <a:r>
              <a:rPr lang="ar-IQ" b="1" dirty="0" err="1"/>
              <a:t>المتوجل</a:t>
            </a:r>
            <a:r>
              <a:rPr lang="ar-IQ" b="1" dirty="0"/>
              <a:t> سلعة، فتتلاقى عليها الأنظار وتتهافت عليها القلوب، فتصبح ملكاً للجميع، فاستحقت أن تكون بذلك(امرأةٌ لكل الرجال).  </a:t>
            </a:r>
            <a:endParaRPr lang="en-US" dirty="0"/>
          </a:p>
          <a:p>
            <a:pPr algn="just">
              <a:lnSpc>
                <a:spcPct val="160000"/>
              </a:lnSpc>
            </a:pPr>
            <a:r>
              <a:rPr lang="ar-IQ" b="1" dirty="0"/>
              <a:t>      كما أن هذه الموضات كل يوم تطل علينا  بجديد في ظل النظام العالمي الجديد، تعلم أجيالنا ثقافة الاستهلاك، ولهذه الثقافة تأثيراتها في بنية الأسرة، وهويتها الاجتماعية، حيث إن هذه الألبسة تتسم أو أريد لها أن تتسم بالعالمية، كي توافق جميع الشعوب، وبذلك تضيع خصوصيتنا وهويتنا القومية الإسلامية  </a:t>
            </a:r>
          </a:p>
        </p:txBody>
      </p:sp>
    </p:spTree>
    <p:extLst>
      <p:ext uri="{BB962C8B-B14F-4D97-AF65-F5344CB8AC3E}">
        <p14:creationId xmlns:p14="http://schemas.microsoft.com/office/powerpoint/2010/main" val="3859747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764704"/>
            <a:ext cx="8229600" cy="5242587"/>
          </a:xfrm>
        </p:spPr>
        <p:txBody>
          <a:bodyPr/>
          <a:lstStyle/>
          <a:p>
            <a:pPr>
              <a:lnSpc>
                <a:spcPct val="150000"/>
              </a:lnSpc>
            </a:pPr>
            <a:r>
              <a:rPr lang="ar-IQ" b="1" dirty="0"/>
              <a:t>الجهل أكبر داء يصيب المجتمع بالشلل العقلي والفكري، ويوجهه نحو الخراب والدمار، لذا إن جهل المرأة بدينها خلل كبير يوقعها في عالم التيه والضلال، بحيث تكون المرأة فريسة سهلة لمن أرادها، يحركها كيفما شاء، وهذا يكون سبباً كبيراً في النيل من عقل المرأة المسلمة، وعندها يستطيعون أن يوجهوها بما تهوى غرائزهم.</a:t>
            </a:r>
            <a:endParaRPr lang="ar-IQ" dirty="0"/>
          </a:p>
          <a:p>
            <a:pPr>
              <a:lnSpc>
                <a:spcPct val="150000"/>
              </a:lnSpc>
            </a:pPr>
            <a:endParaRPr lang="ar-IQ" dirty="0"/>
          </a:p>
        </p:txBody>
      </p:sp>
    </p:spTree>
    <p:extLst>
      <p:ext uri="{BB962C8B-B14F-4D97-AF65-F5344CB8AC3E}">
        <p14:creationId xmlns:p14="http://schemas.microsoft.com/office/powerpoint/2010/main" val="2479143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052736"/>
            <a:ext cx="8229600" cy="5400600"/>
          </a:xfrm>
        </p:spPr>
        <p:txBody>
          <a:bodyPr>
            <a:normAutofit/>
          </a:bodyPr>
          <a:lstStyle/>
          <a:p>
            <a:pPr algn="just"/>
            <a:r>
              <a:rPr lang="ar-IQ" b="1" dirty="0"/>
              <a:t>إن قضية المرأة هي قضية كل مجتمع في القديم والحديث، فالمرأة تشكل نصف المجتمع من حيث الأهمية، وهي أجمل ما في المجتمع من حيث العواطف، وأعقد ما في المجتمع من حيث المشكلات، ومن ثم كان من واجب المفكرين أن يفكروا في قضيتها دائما على أنها قضية المجتمع أكثر ممّا يفكر الرجال فيها على أنها قضية أخرى .</a:t>
            </a:r>
            <a:endParaRPr lang="en-US" b="1" dirty="0"/>
          </a:p>
          <a:p>
            <a:pPr marL="109728" indent="0" algn="just">
              <a:lnSpc>
                <a:spcPct val="150000"/>
              </a:lnSpc>
              <a:buNone/>
            </a:pPr>
            <a:r>
              <a:rPr lang="ar-IQ" b="1" dirty="0"/>
              <a:t>وللمرأة في واقعها اليوم الحقّ في الدفاع عن حقوقها، وهو حقّ لم يرفضه الإسلام ، لذا فعلى الجميع المساهمة في نهضة المرأة وتعبئتها بما يليق بمكانتها التي حفظها لها الاسلام، بما يعيد لها كرامتها واحترامها وفاعليتها.</a:t>
            </a:r>
            <a:endParaRPr lang="en-US" dirty="0"/>
          </a:p>
          <a:p>
            <a:pPr marL="109728" indent="0" algn="just">
              <a:lnSpc>
                <a:spcPct val="150000"/>
              </a:lnSpc>
              <a:buNone/>
            </a:pPr>
            <a:endParaRPr lang="ar-IQ" dirty="0"/>
          </a:p>
          <a:p>
            <a:pPr algn="just"/>
            <a:endParaRPr lang="ar-IQ" dirty="0"/>
          </a:p>
        </p:txBody>
      </p:sp>
      <p:sp>
        <p:nvSpPr>
          <p:cNvPr id="3" name="عنوان 2"/>
          <p:cNvSpPr>
            <a:spLocks noGrp="1"/>
          </p:cNvSpPr>
          <p:nvPr>
            <p:ph type="title"/>
          </p:nvPr>
        </p:nvSpPr>
        <p:spPr>
          <a:xfrm>
            <a:off x="457200" y="274638"/>
            <a:ext cx="8229600" cy="850106"/>
          </a:xfrm>
        </p:spPr>
        <p:txBody>
          <a:bodyPr>
            <a:noAutofit/>
          </a:bodyPr>
          <a:lstStyle/>
          <a:p>
            <a:pPr algn="ctr"/>
            <a:r>
              <a:rPr lang="ar-IQ" sz="2800" dirty="0">
                <a:effectLst/>
              </a:rPr>
              <a:t>المرأة المسلمة</a:t>
            </a:r>
            <a:br>
              <a:rPr lang="en-US" sz="2800" dirty="0">
                <a:effectLst/>
              </a:rPr>
            </a:br>
            <a:r>
              <a:rPr lang="ar-IQ" sz="2800" dirty="0">
                <a:effectLst/>
              </a:rPr>
              <a:t>بين التأثيرات الواقعية والمفهومات الإسلامية</a:t>
            </a:r>
            <a:br>
              <a:rPr lang="en-US" sz="2800" dirty="0">
                <a:effectLst/>
              </a:rPr>
            </a:br>
            <a:endParaRPr lang="ar-IQ" sz="2800" dirty="0"/>
          </a:p>
        </p:txBody>
      </p:sp>
    </p:spTree>
    <p:extLst>
      <p:ext uri="{BB962C8B-B14F-4D97-AF65-F5344CB8AC3E}">
        <p14:creationId xmlns:p14="http://schemas.microsoft.com/office/powerpoint/2010/main" val="2693611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70000" lnSpcReduction="20000"/>
          </a:bodyPr>
          <a:lstStyle/>
          <a:p>
            <a:pPr algn="just">
              <a:lnSpc>
                <a:spcPct val="170000"/>
              </a:lnSpc>
            </a:pPr>
            <a:r>
              <a:rPr lang="ar-SA" b="1" dirty="0"/>
              <a:t> </a:t>
            </a:r>
            <a:r>
              <a:rPr lang="ar-IQ" b="1" dirty="0"/>
              <a:t>توجد تحديات وأساليب خطيرة تجابه التربية الإسلامية، وتحاول أن تهدد كيانها وتعصف بمعالمها، وهذه التحديات جزء من التحديات العالمية الماكرة ضد الحضارة الإسلامية ذاتها، ولعل من أبرز الأساليب البالية هي الأساليب  الراكدة في التربية الإسلامية والمبنية على أساليب السيطرة بالإهانة والقمع والإذلال، واستعمال الألفاظ الجارحة، والسخرية والاستهزاء، والاستفزاز، والاستصغار </a:t>
            </a:r>
            <a:r>
              <a:rPr lang="ar-IQ" b="1" dirty="0" err="1"/>
              <a:t>والاستغباء</a:t>
            </a:r>
            <a:r>
              <a:rPr lang="ar-IQ" b="1" dirty="0"/>
              <a:t>، فهذه الأساليب  مما تتنافى مع أصول التربية الإسلامية وميثاق حقوق الإنسان الذي أكدته الشريعة، وهذه نقطة تضاف إلى رصيد تراجعنا الحضاري، والمستوى الذي وصلنا إليه في كل ميدان من ميادين الحياة فضلاً عن هذه الأساليب الراكدة هناك ما يتم التعامل به مع الفتاة في الكثير من مجتمعاتنا، من إشعار الفتاة بأنها أقل من أخيها قيمة، ومن تحجيم دورها في الحياة بدورين(زوجة، وأم) وعزلها عن الحياة باسم تكريمها، وغير ذلك من الأساليب،  مما كان سببا في إخراج جيل ضائع، يدور في حلقة مفرغة</a:t>
            </a:r>
            <a:endParaRPr lang="ar-IQ" dirty="0"/>
          </a:p>
        </p:txBody>
      </p:sp>
      <p:sp>
        <p:nvSpPr>
          <p:cNvPr id="3" name="عنوان 2"/>
          <p:cNvSpPr>
            <a:spLocks noGrp="1"/>
          </p:cNvSpPr>
          <p:nvPr>
            <p:ph type="title"/>
          </p:nvPr>
        </p:nvSpPr>
        <p:spPr/>
        <p:txBody>
          <a:bodyPr/>
          <a:lstStyle/>
          <a:p>
            <a:pPr algn="ctr"/>
            <a:r>
              <a:rPr lang="ar-IQ" dirty="0"/>
              <a:t>رابعاً: </a:t>
            </a:r>
            <a:r>
              <a:rPr lang="ar-SA" dirty="0">
                <a:effectLst/>
              </a:rPr>
              <a:t>استخدام الأساليب البالية في التربية</a:t>
            </a:r>
            <a:endParaRPr lang="ar-IQ" dirty="0"/>
          </a:p>
        </p:txBody>
      </p:sp>
    </p:spTree>
    <p:extLst>
      <p:ext uri="{BB962C8B-B14F-4D97-AF65-F5344CB8AC3E}">
        <p14:creationId xmlns:p14="http://schemas.microsoft.com/office/powerpoint/2010/main" val="3330295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332656"/>
            <a:ext cx="8229600" cy="5674635"/>
          </a:xfrm>
        </p:spPr>
        <p:txBody>
          <a:bodyPr>
            <a:normAutofit fontScale="77500" lnSpcReduction="20000"/>
          </a:bodyPr>
          <a:lstStyle/>
          <a:p>
            <a:pPr algn="just">
              <a:lnSpc>
                <a:spcPct val="160000"/>
              </a:lnSpc>
            </a:pPr>
            <a:r>
              <a:rPr lang="ar-IQ" b="1" dirty="0"/>
              <a:t> وحين يُقال إن وراء كل رجل عظيم امرأة، فإن وراء كل امرأة عظيمة تربية إسلامية صحيحة، لأن التربية الصحيحة تعالج الفطرة الإنسانية بصورة شاملة، ودقة متناهية، فهي تعالج روح الإنسان وجسده ومشاعره، وتؤكد صلة الإنسان بربه إذ تبعده عن الخطأ، وتحميه من الانحراف، وتزيده طمأنينة وأماناً وترشده إلى التقوى.   </a:t>
            </a:r>
            <a:endParaRPr lang="en-US" dirty="0"/>
          </a:p>
          <a:p>
            <a:pPr algn="just">
              <a:lnSpc>
                <a:spcPct val="160000"/>
              </a:lnSpc>
            </a:pPr>
            <a:r>
              <a:rPr lang="ar-IQ" b="1" dirty="0"/>
              <a:t>       لذا لابد من إعادة النظر في تربية الفتاة  لتكون امرأة قادرة واثقة، متزنة، معطاة، فعالة في المجتمع، وهنا يجب ملاحظة خلق الشخصية السوية لدى الفتاة والتي تنمي شعور تقدير النفس، وتعليم الأمور الأخلاقية التي تميز الشخصية السوية والسليمة، لأن محاولة  إعادة النظر في أساليبنا التربوية وامتلاك الأساليب الناجعة ستكون بداية النهاية، ومفتاح الخير لخلق الشخصية  الإسلامية المنشودة التي تخدم الأٌمَّة والوطن، ومصدر خير وبركة في المجتمع، فليست المرأة نصف المجتمع فحسب، بل هي أكثر من ذلك بكثير، إن لم يكن في الكم فهو الكيف، فهي أكثر إسهاماً في تربية الأجيال من الرجل وأشد تأثيراَ في شخصية الطفل، وهي السند القوي لآمال المجتمع وطموحاته.</a:t>
            </a:r>
            <a:endParaRPr lang="ar-IQ" dirty="0"/>
          </a:p>
        </p:txBody>
      </p:sp>
    </p:spTree>
    <p:extLst>
      <p:ext uri="{BB962C8B-B14F-4D97-AF65-F5344CB8AC3E}">
        <p14:creationId xmlns:p14="http://schemas.microsoft.com/office/powerpoint/2010/main" val="24751421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595264"/>
            <a:ext cx="8229600" cy="4412027"/>
          </a:xfrm>
        </p:spPr>
        <p:txBody>
          <a:bodyPr/>
          <a:lstStyle/>
          <a:p>
            <a:endParaRPr lang="ar-IQ" dirty="0"/>
          </a:p>
          <a:p>
            <a:endParaRPr lang="ar-IQ" dirty="0"/>
          </a:p>
        </p:txBody>
      </p:sp>
      <p:sp>
        <p:nvSpPr>
          <p:cNvPr id="4" name="وسيلة شرح بيضاوية 3"/>
          <p:cNvSpPr/>
          <p:nvPr/>
        </p:nvSpPr>
        <p:spPr>
          <a:xfrm>
            <a:off x="5004048" y="11088"/>
            <a:ext cx="3384376" cy="158417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IQ" sz="2400" dirty="0"/>
              <a:t>ثانياً: </a:t>
            </a:r>
            <a:r>
              <a:rPr lang="ar-SA" sz="2400" dirty="0"/>
              <a:t>المرأة والشَّرع، والحلّ المنشود </a:t>
            </a:r>
            <a:endParaRPr lang="en-US" sz="2400" dirty="0"/>
          </a:p>
        </p:txBody>
      </p:sp>
      <p:sp>
        <p:nvSpPr>
          <p:cNvPr id="3" name="مستطيل 2"/>
          <p:cNvSpPr/>
          <p:nvPr/>
        </p:nvSpPr>
        <p:spPr>
          <a:xfrm>
            <a:off x="899592" y="2828836"/>
            <a:ext cx="8136904" cy="1815882"/>
          </a:xfrm>
          <a:prstGeom prst="rect">
            <a:avLst/>
          </a:prstGeom>
        </p:spPr>
        <p:txBody>
          <a:bodyPr wrap="square">
            <a:spAutoFit/>
          </a:bodyPr>
          <a:lstStyle/>
          <a:p>
            <a:pPr algn="r"/>
            <a:r>
              <a:rPr lang="ar-IQ" sz="2800" b="1" dirty="0"/>
              <a:t>    جاء الإسلام ليعطي المرأة حقوقها الكاملة، ويكرمها، ويرفع من مكانتها، حين أعلن المساواة الكاملة بين المرأة والرجل في الإنسانية والإيمان ، قال تعالى: </a:t>
            </a:r>
            <a:r>
              <a:rPr lang="ar-SA" sz="2800" dirty="0"/>
              <a:t>[</a:t>
            </a:r>
            <a:r>
              <a:rPr lang="ar-IQ" sz="2800" dirty="0"/>
              <a:t>فَاسْتَجَابَ لَهُمْ رَبُّهُمْ أَنِّي لا أُضِيعُ عَمَلَ عَامِلٍ مِّنكُم مِّن ذَكَرٍ أَوْ أُنثَى بَعْضُكُم مِّنْ بَعْضٍ</a:t>
            </a:r>
            <a:r>
              <a:rPr lang="ar-SA" dirty="0"/>
              <a:t>] </a:t>
            </a:r>
            <a:endParaRPr lang="ar-IQ" dirty="0"/>
          </a:p>
        </p:txBody>
      </p:sp>
    </p:spTree>
    <p:extLst>
      <p:ext uri="{BB962C8B-B14F-4D97-AF65-F5344CB8AC3E}">
        <p14:creationId xmlns:p14="http://schemas.microsoft.com/office/powerpoint/2010/main" val="34537327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endParaRPr lang="ar-IQ" b="1" dirty="0"/>
          </a:p>
          <a:p>
            <a:endParaRPr lang="ar-IQ" b="1" dirty="0"/>
          </a:p>
          <a:p>
            <a:r>
              <a:rPr lang="ar-IQ" b="1" dirty="0"/>
              <a:t>جاء الإسلام ليعطي المرأة حقوقها الكاملة، ويكرمها، ويرفع من مكانتها، حين أعلن المساواة الكاملة بين المرأة والرجل في الإنسانية والإيمان ، قال تعالى: </a:t>
            </a:r>
            <a:r>
              <a:rPr lang="ar-SA" dirty="0"/>
              <a:t>[</a:t>
            </a:r>
            <a:r>
              <a:rPr lang="ar-IQ" dirty="0"/>
              <a:t>فَاسْتَجَابَ لَهُمْ رَبُّهُمْ أَنِّي لا أُضِيعُ عَمَلَ عَامِلٍ مِّنكُم مِّن ذَكَرٍ أَوْ أُنثَى بَعْضُكُم مِّنْ بَعْضٍ</a:t>
            </a:r>
            <a:r>
              <a:rPr lang="ar-SA" dirty="0"/>
              <a:t>] </a:t>
            </a:r>
            <a:endParaRPr lang="ar-IQ" dirty="0"/>
          </a:p>
        </p:txBody>
      </p:sp>
      <p:sp>
        <p:nvSpPr>
          <p:cNvPr id="4" name="عنوان 3"/>
          <p:cNvSpPr>
            <a:spLocks noGrp="1"/>
          </p:cNvSpPr>
          <p:nvPr>
            <p:ph type="title"/>
          </p:nvPr>
        </p:nvSpPr>
        <p:spPr>
          <a:xfrm>
            <a:off x="5076056" y="274638"/>
            <a:ext cx="3610744" cy="157018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normAutofit/>
          </a:bodyPr>
          <a:lstStyle/>
          <a:p>
            <a:pPr algn="ctr" rtl="1"/>
            <a:r>
              <a:rPr lang="ar-IQ" sz="2400" dirty="0"/>
              <a:t>ثانياً: </a:t>
            </a:r>
            <a:r>
              <a:rPr lang="ar-SA" sz="2400" dirty="0"/>
              <a:t>المرأة والشَّرع، والحلّ المنشود </a:t>
            </a:r>
            <a:endParaRPr lang="en-US" sz="2400" dirty="0"/>
          </a:p>
        </p:txBody>
      </p:sp>
    </p:spTree>
    <p:extLst>
      <p:ext uri="{BB962C8B-B14F-4D97-AF65-F5344CB8AC3E}">
        <p14:creationId xmlns:p14="http://schemas.microsoft.com/office/powerpoint/2010/main" val="33288014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162060663"/>
              </p:ext>
            </p:extLst>
          </p:nvPr>
        </p:nvGraphicFramePr>
        <p:xfrm>
          <a:off x="467544" y="332656"/>
          <a:ext cx="8229600" cy="55299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26155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10000"/>
          </a:bodyPr>
          <a:lstStyle/>
          <a:p>
            <a:r>
              <a:rPr lang="ar-IQ" b="1" dirty="0"/>
              <a:t> على من يريد معرفة الحقائق الإسلامية حول المرأة أن يرجع إلى الحقبة المنيرة من التاريخ الإسلامي، أي  مدة حياة الرسول- </a:t>
            </a:r>
            <a:r>
              <a:rPr lang="en-US" b="1" dirty="0">
                <a:sym typeface="Ali- Arabesque"/>
              </a:rPr>
              <a:t></a:t>
            </a:r>
            <a:r>
              <a:rPr lang="ar-IQ" b="1" dirty="0"/>
              <a:t> - فيتخذ النموذج النبوي مثالاً في الحياة الدنيا الفانية ليستقي من الحياة العملية ما كان، وما يجب أن يكون للمرأة تحت مظلة الاسلام الحانية ، فإن أول امرأة من الحقبة النيرة في تاريخ الإسلام يحتذى بها هي أولى المسلمات سيدتنا  خديجة -رضي الله عنها -فقد كانت </a:t>
            </a:r>
            <a:r>
              <a:rPr lang="ar-IQ" b="1" dirty="0" err="1"/>
              <a:t>إمرأة</a:t>
            </a:r>
            <a:r>
              <a:rPr lang="ar-IQ" b="1" dirty="0"/>
              <a:t> مثالية في رعاية بيتها، ومعرفة حق زوجها، أحاطت سيدنا محمداً بعنايتها، فكانت تمنحه الراحة، وتوفر له الجوّ الذي يناسبه </a:t>
            </a:r>
            <a:r>
              <a:rPr lang="ar-IQ" b="1" dirty="0" err="1"/>
              <a:t>ويتطلبه</a:t>
            </a:r>
            <a:r>
              <a:rPr lang="ar-IQ" b="1" dirty="0"/>
              <a:t>، وهي زوّدته لغار حراء يتبتل، وهي أول مَن آمن به وصدّقه وثبّته لما جاءها يرجُف من رؤية الملك الذي جاءه بالوحي، قالت له وقد بث إليها أنه خشي على نفسه: "كَلَّا، أَبْشِرْ </a:t>
            </a:r>
            <a:r>
              <a:rPr lang="ar-IQ" b="1" dirty="0" err="1"/>
              <a:t>فَوَاللَّهِ</a:t>
            </a:r>
            <a:r>
              <a:rPr lang="ar-IQ" b="1" dirty="0"/>
              <a:t> لاَ يُخْزِيكَ اللَّهُ أَبَدًا، </a:t>
            </a:r>
            <a:r>
              <a:rPr lang="ar-IQ" b="1" dirty="0" err="1"/>
              <a:t>فَوَاللَّهِ</a:t>
            </a:r>
            <a:r>
              <a:rPr lang="ar-IQ" b="1" dirty="0"/>
              <a:t> إِنَّكَ لَتَصِلُ الرَّحِمَ، وَتَصْدُقُ الحَدِيثَ، وَتَحْمِلُ الكَلَّ، وَتَكْسِبُ المَعْدُومَ، وَتَقْرِي الضَّيْفَ، وَتُعِينُ عَلَى نَوَائِبِ الحَقِّ".</a:t>
            </a:r>
            <a:endParaRPr lang="ar-IQ" dirty="0"/>
          </a:p>
        </p:txBody>
      </p:sp>
      <p:sp>
        <p:nvSpPr>
          <p:cNvPr id="3" name="عنوان 2"/>
          <p:cNvSpPr>
            <a:spLocks noGrp="1"/>
          </p:cNvSpPr>
          <p:nvPr>
            <p:ph type="title"/>
          </p:nvPr>
        </p:nvSpPr>
        <p:spPr/>
        <p:txBody>
          <a:bodyPr/>
          <a:lstStyle/>
          <a:p>
            <a:pPr algn="ctr"/>
            <a:r>
              <a:rPr lang="ar-IQ" dirty="0"/>
              <a:t>أولاً: </a:t>
            </a:r>
            <a:r>
              <a:rPr lang="ar-SA" dirty="0">
                <a:effectLst/>
              </a:rPr>
              <a:t>النموذج النبويّ أو (القدوة الحسنة) </a:t>
            </a:r>
            <a:endParaRPr lang="ar-IQ" dirty="0"/>
          </a:p>
        </p:txBody>
      </p:sp>
    </p:spTree>
    <p:extLst>
      <p:ext uri="{BB962C8B-B14F-4D97-AF65-F5344CB8AC3E}">
        <p14:creationId xmlns:p14="http://schemas.microsoft.com/office/powerpoint/2010/main" val="40050429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332656"/>
            <a:ext cx="8229600" cy="6120680"/>
          </a:xfrm>
        </p:spPr>
        <p:txBody>
          <a:bodyPr>
            <a:noAutofit/>
          </a:bodyPr>
          <a:lstStyle/>
          <a:p>
            <a:pPr algn="just">
              <a:lnSpc>
                <a:spcPct val="170000"/>
              </a:lnSpc>
            </a:pPr>
            <a:r>
              <a:rPr lang="ar-IQ" sz="2400" b="1" dirty="0"/>
              <a:t> وكان رسول الله</a:t>
            </a:r>
            <a:r>
              <a:rPr lang="en-US" sz="2400" b="1" dirty="0">
                <a:sym typeface="Ali- Arabesque"/>
              </a:rPr>
              <a:t></a:t>
            </a:r>
            <a:r>
              <a:rPr lang="ar-IQ" sz="2400" b="1" dirty="0"/>
              <a:t>الأسوة الحسنة للرجال في حسن معاشرة أزواجه بالمعروف، والقسمة بينهن بالعدل، وفي احتمال غضبهن وغيرتهن وتنازعهن بالحلم والرفق والموعظة الحسنة.</a:t>
            </a:r>
            <a:endParaRPr lang="en-US" sz="2400" dirty="0"/>
          </a:p>
          <a:p>
            <a:pPr algn="just">
              <a:lnSpc>
                <a:spcPct val="170000"/>
              </a:lnSpc>
            </a:pPr>
            <a:r>
              <a:rPr lang="ar-IQ" sz="2400" b="1" dirty="0"/>
              <a:t>ونُقِلَ عن ابن القيم الجوزية وصفه لخصوصية البيت النبوي ودرجته ورعايته ما نصّه :« كانت سيرته مع أزواجه حسن المعاشرة، وحسن الخلق. وكان يُسرِّب إلى عائشة بنات الأنصار يلعبن معها. ... وكان من لطفه وحسن خلقه مع أهله أنه يمكنها من اللعب، ويريها الحبشة وهم يلعبون في مسجده ...".</a:t>
            </a:r>
          </a:p>
          <a:p>
            <a:pPr algn="just">
              <a:lnSpc>
                <a:spcPct val="170000"/>
              </a:lnSpc>
            </a:pPr>
            <a:r>
              <a:rPr lang="ar-IQ" sz="2400" b="1" dirty="0"/>
              <a:t>فالنّموذج النبويّ يصوّر المرأة إنسانة مكرَّمة ذات شخصيّة مستقلّة، </a:t>
            </a:r>
            <a:r>
              <a:rPr lang="ar-IQ" sz="2400" b="1" dirty="0" err="1"/>
              <a:t>ممشاركة</a:t>
            </a:r>
            <a:r>
              <a:rPr lang="ar-IQ" sz="2400" b="1" dirty="0"/>
              <a:t> في الحياة ، وشخصية تحترم حقوقها العامة ، وقد أوصى النبيّ -</a:t>
            </a:r>
            <a:r>
              <a:rPr lang="en-US" sz="2400" b="1" dirty="0">
                <a:sym typeface="Ali- Arabesque"/>
              </a:rPr>
              <a:t></a:t>
            </a:r>
            <a:r>
              <a:rPr lang="en-US" sz="2400" b="1" dirty="0"/>
              <a:t> </a:t>
            </a:r>
            <a:r>
              <a:rPr lang="ar-IQ" sz="2400" b="1" dirty="0"/>
              <a:t>- بالمرأة، في أحاديث كثيرة.</a:t>
            </a:r>
          </a:p>
          <a:p>
            <a:pPr algn="just">
              <a:lnSpc>
                <a:spcPct val="170000"/>
              </a:lnSpc>
            </a:pPr>
            <a:endParaRPr lang="ar-IQ" sz="2400" dirty="0"/>
          </a:p>
        </p:txBody>
      </p:sp>
    </p:spTree>
    <p:extLst>
      <p:ext uri="{BB962C8B-B14F-4D97-AF65-F5344CB8AC3E}">
        <p14:creationId xmlns:p14="http://schemas.microsoft.com/office/powerpoint/2010/main" val="27238375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196752"/>
            <a:ext cx="8229600" cy="4810539"/>
          </a:xfrm>
        </p:spPr>
        <p:txBody>
          <a:bodyPr>
            <a:normAutofit fontScale="85000" lnSpcReduction="20000"/>
          </a:bodyPr>
          <a:lstStyle/>
          <a:p>
            <a:pPr algn="just">
              <a:lnSpc>
                <a:spcPct val="150000"/>
              </a:lnSpc>
            </a:pPr>
            <a:r>
              <a:rPr lang="ar-IQ" b="1" dirty="0"/>
              <a:t>إنَّ التاريخ الإسلامي مليء بالصفحات المشرقة لدور المرأة في بناء الرجال وتعبئة الأمّة، "فلا تكاد تقف على عظيم ممن ذلَّتْ لهم نواصي الأمم، ودانت لهم الممالك، إلا وينزعُ بعَرَقهِ وخُلُقِهِ إلى أمّ عظيمة.</a:t>
            </a:r>
            <a:endParaRPr lang="en-US" dirty="0"/>
          </a:p>
          <a:p>
            <a:pPr algn="just">
              <a:lnSpc>
                <a:spcPct val="150000"/>
              </a:lnSpc>
            </a:pPr>
            <a:r>
              <a:rPr lang="ar-IQ" b="1" dirty="0"/>
              <a:t>لذا فعلى الجميع المساهمة في نهضة المرأة وتعبئتها بما يليق بمكانتها التي حفظها لها الاسلام، بما يعيد لها كرامتها واحترامها وفاعليتها، واخراجها من حالة الجمود الذي يصل الى درجة الغياب الكامل، إلى حالة الفاعلية بما يحقق لها الحضور الاجتماعي العام،...وذلك عن طريق التنمية البشرية ولا سيما بالمرأة لتضمن لنا عدم الانفلات،  لأننا لا يمكن أن ننتظر أي تطور اجتماعي فاعل ومتوازن بمعزل عن المرأة، وإن تطوير المرأة يضيف للمجتمع عاملاً أساسياً وحيوياً للغاية لا غنى عنه في نهضة وتقدم أي مجتمع.  </a:t>
            </a:r>
            <a:endParaRPr lang="en-US" dirty="0"/>
          </a:p>
        </p:txBody>
      </p:sp>
      <p:sp>
        <p:nvSpPr>
          <p:cNvPr id="3" name="عنوان 2"/>
          <p:cNvSpPr>
            <a:spLocks noGrp="1"/>
          </p:cNvSpPr>
          <p:nvPr>
            <p:ph type="title"/>
          </p:nvPr>
        </p:nvSpPr>
        <p:spPr/>
        <p:txBody>
          <a:bodyPr/>
          <a:lstStyle/>
          <a:p>
            <a:pPr algn="ctr"/>
            <a:r>
              <a:rPr lang="ar-IQ" dirty="0"/>
              <a:t>ثانياً: </a:t>
            </a:r>
            <a:r>
              <a:rPr lang="ar-SA" dirty="0">
                <a:effectLst/>
              </a:rPr>
              <a:t>تغيير الأمّة بتعبئتها </a:t>
            </a:r>
            <a:endParaRPr lang="ar-IQ" dirty="0"/>
          </a:p>
        </p:txBody>
      </p:sp>
    </p:spTree>
    <p:extLst>
      <p:ext uri="{BB962C8B-B14F-4D97-AF65-F5344CB8AC3E}">
        <p14:creationId xmlns:p14="http://schemas.microsoft.com/office/powerpoint/2010/main" val="2151494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10000"/>
          </a:bodyPr>
          <a:lstStyle/>
          <a:p>
            <a:pPr algn="just">
              <a:lnSpc>
                <a:spcPct val="150000"/>
              </a:lnSpc>
            </a:pPr>
            <a:r>
              <a:rPr lang="ar-IQ" b="1" dirty="0"/>
              <a:t>إن صلاح المجتمع وفساده متوقف على صلاح المرأة وفسادها« لأنَّ في فساد المرأة وتحلّلها من حدود الشّرع إفساداً للمجتمع كلِّهِ، ولا سيَّما في مجتمعٍ يطلِقُ العنانَ، ويُرخي لها الرَّسَنَ، ولا ينكرُ شيئاً من ذلك بل يشجّعها بكلّ السّبل باسمِ الحضارةِ والتّقدّم، وما هي في الحقيقة إلّا قذارةٌ </a:t>
            </a:r>
            <a:r>
              <a:rPr lang="ar-IQ" b="1" dirty="0" err="1"/>
              <a:t>ودياثةٌ</a:t>
            </a:r>
            <a:r>
              <a:rPr lang="ar-IQ" b="1" dirty="0"/>
              <a:t> وتخلُّف".</a:t>
            </a:r>
            <a:endParaRPr lang="en-US" dirty="0"/>
          </a:p>
          <a:p>
            <a:pPr algn="just">
              <a:lnSpc>
                <a:spcPct val="150000"/>
              </a:lnSpc>
            </a:pPr>
            <a:r>
              <a:rPr lang="ar-IQ" b="1" dirty="0"/>
              <a:t>إنَّ المرأة تحتل المرتبة الأولى في فقه التغيير وتفقيه </a:t>
            </a:r>
            <a:r>
              <a:rPr lang="ar-IQ" b="1" dirty="0" err="1"/>
              <a:t>الرّجال،"والله</a:t>
            </a:r>
            <a:r>
              <a:rPr lang="ar-IQ" b="1" dirty="0"/>
              <a:t> ما أنزل الله علينا آيات الرأفة والرحمة واللين، وما قبّح لنا الفظاظة وغِلَظ القلب إلا لنتخلق بالجميل ونتحلى، ولنتطهر من القبيح ونتخلى. والأمر بذلك والترغيب فيه مؤكد في السنة المطهرة.</a:t>
            </a:r>
            <a:endParaRPr lang="ar-IQ" dirty="0"/>
          </a:p>
        </p:txBody>
      </p:sp>
      <p:sp>
        <p:nvSpPr>
          <p:cNvPr id="3" name="عنوان 2"/>
          <p:cNvSpPr>
            <a:spLocks noGrp="1"/>
          </p:cNvSpPr>
          <p:nvPr>
            <p:ph type="title"/>
          </p:nvPr>
        </p:nvSpPr>
        <p:spPr/>
        <p:txBody>
          <a:bodyPr/>
          <a:lstStyle/>
          <a:p>
            <a:pPr algn="ctr"/>
            <a:r>
              <a:rPr lang="ar-IQ" dirty="0"/>
              <a:t>ثالثاً: </a:t>
            </a:r>
            <a:r>
              <a:rPr lang="ar-SA" dirty="0">
                <a:effectLst/>
              </a:rPr>
              <a:t>صناعة المستقبل</a:t>
            </a:r>
            <a:endParaRPr lang="ar-IQ" dirty="0"/>
          </a:p>
        </p:txBody>
      </p:sp>
    </p:spTree>
    <p:extLst>
      <p:ext uri="{BB962C8B-B14F-4D97-AF65-F5344CB8AC3E}">
        <p14:creationId xmlns:p14="http://schemas.microsoft.com/office/powerpoint/2010/main" val="25804030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764704"/>
            <a:ext cx="8229600" cy="5242587"/>
          </a:xfrm>
        </p:spPr>
        <p:txBody>
          <a:bodyPr/>
          <a:lstStyle/>
          <a:p>
            <a:pPr algn="just">
              <a:lnSpc>
                <a:spcPct val="150000"/>
              </a:lnSpc>
            </a:pPr>
            <a:r>
              <a:rPr lang="ar-IQ" b="1" dirty="0"/>
              <a:t>وتبقى القاعدة أن المرأة هي المسؤولة  أولاً عن الأوضاع التي وصلت اليها، وعن تغير هذه الأوضاع، وتحسين أحوالها العامة، ونوعية حياتها، واستعادة دورها ومشاركتها الإنمائية الشاملة، وهذا ما ننتظره لها مستقبلاً، فالمستقبل لهذا الدين، وعلى المرأة المسلمة أن تهيئ الأجيال لحمل هذا العبء الثقيل، وهو قيادة البشرية نحو عبوديته لله تعالى لا عبوديته لهواه وغيره من بني جنسه.</a:t>
            </a:r>
            <a:endParaRPr lang="ar-IQ" dirty="0"/>
          </a:p>
        </p:txBody>
      </p:sp>
    </p:spTree>
    <p:extLst>
      <p:ext uri="{BB962C8B-B14F-4D97-AF65-F5344CB8AC3E}">
        <p14:creationId xmlns:p14="http://schemas.microsoft.com/office/powerpoint/2010/main" val="2702223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404664"/>
            <a:ext cx="8229600" cy="5602627"/>
          </a:xfrm>
        </p:spPr>
        <p:txBody>
          <a:bodyPr>
            <a:normAutofit fontScale="92500" lnSpcReduction="20000"/>
          </a:bodyPr>
          <a:lstStyle/>
          <a:p>
            <a:pPr marL="109728" indent="0" algn="just">
              <a:lnSpc>
                <a:spcPct val="150000"/>
              </a:lnSpc>
              <a:buNone/>
            </a:pPr>
            <a:r>
              <a:rPr lang="ar-SA" b="1" dirty="0"/>
              <a:t>وممّا لاشكَّ فيه إننا لا نستطيع أن نعرف  ما منحه الإسلام للمرأة من الفضل والكرامة والرقي إلاَّ بعد أن نطلع ولو سريعاً، على حال المرأة قبل الإسلام وما كانت تعاني منه من المآسي والظلم والجور، وعدم الاعتراف بها كإنسان لها كيانها وحقوقها، عندها نستطيع أن نحدّد النعمة التي أنعمها الله على المرأة في الإسلام حيث أخرجها من ظلمة الجاهلية إلى نور الإسلام، والحديث عن واقع المرأة وقضيتها وإنصافها، وعن تاريخ بلائها دون ربط ذلك بالسياق التاريخي السياسي والاقتصادي والفقهي والاجتماعي, فصل اعتباطي لما لا ينفصل، فذكر مكانة المرأة في التاريخ والجذور الحضارية للغرب المبنية على الوثنية واستعباد المرأة، حيث نقل عن أحد خطبائهم –الرومان- المشهـورين </a:t>
            </a:r>
            <a:r>
              <a:rPr lang="ar-SA" b="1" dirty="0" err="1"/>
              <a:t>ديموستين</a:t>
            </a:r>
            <a:r>
              <a:rPr lang="ar-SA" b="1" dirty="0"/>
              <a:t>: "إننا نتخذ العاهـرات لذة، ونتخذ الخليلات للعناية بصحة أجسامنا اليومية، ونتخذ الزوجات ليلدن لنا الأبناء الشرعيين".</a:t>
            </a:r>
            <a:endParaRPr lang="ar-IQ" dirty="0"/>
          </a:p>
        </p:txBody>
      </p:sp>
    </p:spTree>
    <p:extLst>
      <p:ext uri="{BB962C8B-B14F-4D97-AF65-F5344CB8AC3E}">
        <p14:creationId xmlns:p14="http://schemas.microsoft.com/office/powerpoint/2010/main" val="14924596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70000" lnSpcReduction="20000"/>
          </a:bodyPr>
          <a:lstStyle/>
          <a:p>
            <a:pPr algn="just">
              <a:lnSpc>
                <a:spcPct val="170000"/>
              </a:lnSpc>
            </a:pPr>
            <a:r>
              <a:rPr lang="ar-IQ" b="1" dirty="0"/>
              <a:t>إنَّ المرأة في البيت إنما هي في جهاد الدفاع التربوي، لتكوين المجاهدين الذين يرابطون أبراج الدفاع العسكريّ، إن كان على المسلمين الرجال أن يرابطوا في أبراج الدفاع الجسدي العسكري، فإن على المسلمات أن يرابطن في أبراج الدفاع التربوي أساسا، و- هنا- يبرز السؤال الآتي : ما هو البرج الذي خصصه القرآن للمسلمة؟ إنْ خرجت منه دخلت في حكم الجاهلية، ووصفت بأنها متبرجة؟</a:t>
            </a:r>
            <a:endParaRPr lang="en-US" dirty="0"/>
          </a:p>
          <a:p>
            <a:pPr algn="just">
              <a:lnSpc>
                <a:spcPct val="170000"/>
              </a:lnSpc>
            </a:pPr>
            <a:r>
              <a:rPr lang="ar-IQ" b="1" dirty="0"/>
              <a:t>  إنَّ إظهار المرأة للزينة بقصد الإغراء وكشف ما يجب ستره معاصٍ وفسق، ومساهمة في الحياة الجاهلية، لكنّ التبرج الكلي هو خروج المرأة من برجها الإسلامي مظهراً ووظيفة وأخلاقاً وديناً، هو ميلها عن الإسلام، وخيانتها لمهمتها الحربية القتالية في صدّ الجاهلية والدفاع عن الإسلام وإرساء ركائزه وتشييد بنيانه. إذ البرج الذي خصصه القرآن، وجسّدته السنة للمسلمة ليس سجنا وخنقا وجدرانا. إنما هو موقع من مواقع الدفاع عن العقيدة لكيلا يطغى حكم الجاهلية.</a:t>
            </a:r>
            <a:endParaRPr lang="en-US" dirty="0"/>
          </a:p>
          <a:p>
            <a:pPr algn="just">
              <a:lnSpc>
                <a:spcPct val="170000"/>
              </a:lnSpc>
            </a:pPr>
            <a:endParaRPr lang="ar-IQ" dirty="0"/>
          </a:p>
        </p:txBody>
      </p:sp>
      <p:sp>
        <p:nvSpPr>
          <p:cNvPr id="3" name="عنوان 2"/>
          <p:cNvSpPr>
            <a:spLocks noGrp="1"/>
          </p:cNvSpPr>
          <p:nvPr>
            <p:ph type="title"/>
          </p:nvPr>
        </p:nvSpPr>
        <p:spPr/>
        <p:txBody>
          <a:bodyPr/>
          <a:lstStyle/>
          <a:p>
            <a:pPr algn="ctr"/>
            <a:r>
              <a:rPr lang="ar-IQ" dirty="0"/>
              <a:t>رابعاً: </a:t>
            </a:r>
            <a:r>
              <a:rPr lang="ar-SA" dirty="0">
                <a:effectLst/>
              </a:rPr>
              <a:t>المرأة  والبيت </a:t>
            </a:r>
            <a:endParaRPr lang="ar-IQ" dirty="0"/>
          </a:p>
        </p:txBody>
      </p:sp>
    </p:spTree>
    <p:extLst>
      <p:ext uri="{BB962C8B-B14F-4D97-AF65-F5344CB8AC3E}">
        <p14:creationId xmlns:p14="http://schemas.microsoft.com/office/powerpoint/2010/main" val="4193453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260648"/>
            <a:ext cx="8229600" cy="6264696"/>
          </a:xfrm>
        </p:spPr>
        <p:txBody>
          <a:bodyPr>
            <a:normAutofit fontScale="55000" lnSpcReduction="20000"/>
          </a:bodyPr>
          <a:lstStyle/>
          <a:p>
            <a:pPr algn="just">
              <a:lnSpc>
                <a:spcPct val="170000"/>
              </a:lnSpc>
            </a:pPr>
            <a:r>
              <a:rPr lang="ar-IQ" b="1" dirty="0"/>
              <a:t> </a:t>
            </a:r>
            <a:r>
              <a:rPr lang="ar-IQ" sz="3600" b="1" dirty="0"/>
              <a:t>والاستقرار في البيت لا يُتأتّى إلا بالتوفيق الإلهي ، وأصل الاستقرار: المرأة المؤمنة الصالحة الناظرة إلى مثال الكمال في خطاب الله -عز وجل- لنساء نبيه:</a:t>
            </a:r>
            <a:r>
              <a:rPr lang="ar-IQ" sz="3600" dirty="0"/>
              <a:t> </a:t>
            </a:r>
            <a:r>
              <a:rPr lang="ar-SA" sz="3600" dirty="0"/>
              <a:t>[يَا نِسَاء النَّبِيِّ لَسْتُنَّ كَأَحَدٍ مِّنَ النِّسَاء إِنِ اتَّقَيْتُنَّ فَلَا تَخْضَعْنَ بِالْقَوْلِ فَيَطْمَعَ الَّذِي فِي قَلْبِهِ مَرَضٌ وَقُلْنَ قَوْلًا مَّعْرُوفًا </a:t>
            </a:r>
            <a:r>
              <a:rPr lang="en-US" sz="3600" dirty="0"/>
              <a:t>*</a:t>
            </a:r>
            <a:r>
              <a:rPr lang="ar-SA" sz="3600" dirty="0"/>
              <a:t> وَقَرْنَ فِي بُيُوتِكُنَّ وَلَا تَبَرَّجْنَ تَبَرُّجَ الْجَاهِلِيَّةِ الْأُولَى وَأَقِمْنَ الصَّلَاةَ وَآتِينَ الزَّكَاةَ وَأَطِعْنَ اللَّهَ وَرَسُولَهُ إِنَّمَا يُرِيدُ اللَّهُ لِيُذْهِبَ عَنكُمُ الرِّجْسَ أَهْلَ الْبَيْتِ وَيُطَهِّرَكُمْ تَطْهِيرًا]   [الأحزاب: ٣٢ – ٣٣</a:t>
            </a:r>
            <a:r>
              <a:rPr lang="ar-IQ" sz="3600" dirty="0"/>
              <a:t>] .</a:t>
            </a:r>
            <a:endParaRPr lang="en-US" sz="3600" dirty="0"/>
          </a:p>
          <a:p>
            <a:pPr algn="just">
              <a:lnSpc>
                <a:spcPct val="170000"/>
              </a:lnSpc>
            </a:pPr>
            <a:r>
              <a:rPr lang="en-US" sz="3600" dirty="0"/>
              <a:t>   </a:t>
            </a:r>
            <a:r>
              <a:rPr lang="ar-IQ" sz="3600" b="1" dirty="0"/>
              <a:t>ويحمل فعل الأمر "وقَرْنَ" معاني الوَقار والقرار، ومعانيَ الحياء والحشمة، ومعاني الثبات والوفاء  ليست هذه الآيات خاصة بنساء النبي </a:t>
            </a:r>
            <a:r>
              <a:rPr lang="en-US" sz="3600" b="1" dirty="0">
                <a:sym typeface="Ali- Arabesque"/>
              </a:rPr>
              <a:t></a:t>
            </a:r>
            <a:r>
              <a:rPr lang="ar-IQ" sz="3600" b="1" dirty="0"/>
              <a:t> ، وإنما هي عامة لكل النساء المسلمات حتى قيام الساعة.</a:t>
            </a:r>
          </a:p>
          <a:p>
            <a:pPr algn="just">
              <a:lnSpc>
                <a:spcPct val="170000"/>
              </a:lnSpc>
            </a:pPr>
            <a:r>
              <a:rPr lang="ar-IQ" sz="3600" b="1" dirty="0"/>
              <a:t>يعدّ البيت المسلم - كما قال سيد قطب-: "قلعة من قلاع العقيدة، ولا بد أن تكون القلعة متماسكة من داخلها، حصينة في ذاتها، يقف كل فرد فيها على ثغرة فلا ينفذ اليها، وإلاَّ تكن كذلك سهل اقتحام العسكر من داخل قلاعه، فلا يصعب على طارق، ولا يستعصي على مهاجم </a:t>
            </a:r>
          </a:p>
          <a:p>
            <a:pPr algn="just">
              <a:lnSpc>
                <a:spcPct val="170000"/>
              </a:lnSpc>
            </a:pPr>
            <a:endParaRPr lang="ar-IQ" dirty="0"/>
          </a:p>
        </p:txBody>
      </p:sp>
    </p:spTree>
    <p:extLst>
      <p:ext uri="{BB962C8B-B14F-4D97-AF65-F5344CB8AC3E}">
        <p14:creationId xmlns:p14="http://schemas.microsoft.com/office/powerpoint/2010/main" val="37183097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29208" y="764704"/>
            <a:ext cx="8229600" cy="5442577"/>
          </a:xfrm>
        </p:spPr>
        <p:txBody>
          <a:bodyPr>
            <a:normAutofit fontScale="92500"/>
          </a:bodyPr>
          <a:lstStyle/>
          <a:p>
            <a:r>
              <a:rPr lang="ar-IQ" b="1" dirty="0"/>
              <a:t>وما دامت المرأة هي الأساس والعماد المحكم في البيت لا بّد لها من القوة الذاتية لأنَّها في خوض معركة الإسلام ضد الجاهلية هي العامل الحاسم، وجهاد الإنسان المسلم إنَّما يبدأ بجهاد النفس والوقوف بوجه طاغوت الهوى، يقول الماوردي (ت450هـ)في وصف الهوى: "وأمَّا الهوى فهو عن الخير صَادٌّ، وللعقلِ مُضادٌّ؛ لأنَّهُ يُنتِجُ من الأخلاق قبائحها، ويُظهِرُ من الأفعالِ فضائحَها، ويجعل ستر المرأةِ </a:t>
            </a:r>
            <a:r>
              <a:rPr lang="ar-IQ" b="1" dirty="0" err="1"/>
              <a:t>مهتوكاً</a:t>
            </a:r>
            <a:r>
              <a:rPr lang="ar-IQ" b="1" dirty="0"/>
              <a:t>، ومدخلَ الشَّرِّ مَسلوكاً"</a:t>
            </a:r>
          </a:p>
          <a:p>
            <a:r>
              <a:rPr lang="ar-IQ" b="1" dirty="0"/>
              <a:t> ومن الصفات الواجبة في مَنْ تقوم بتربية الأجيال في البيت المسلم التزود بالعلم، لأن التعليم يهتم بشكل واضح في دعم شخصية المرأة، ومنحها الثقة بالنفس،  فبذلك  تساهم المرأة في بناء النفوس المؤمنة، وتشيع الخير في أوساط المجتمع، وتحارب الأُمية، أو الفكر المنحل بشتى صورها، فتنقيه من العبث وتصونه الانحراف، فتتعلَّم وتعلِّم فتنير بعلمها القلوب، وبذلك تكون عنصراً فعالاً  لتهب الأمة من </a:t>
            </a:r>
            <a:r>
              <a:rPr lang="ar-IQ" b="1" dirty="0" err="1"/>
              <a:t>رقادها</a:t>
            </a:r>
            <a:r>
              <a:rPr lang="ar-IQ" b="1" dirty="0"/>
              <a:t>، لا أن تكون سلعة موقوتة تباع وتُشترى، إن زال جمالها، أو كبرت سنّها ذهبت قيمتها، وغاب دورها</a:t>
            </a:r>
            <a:endParaRPr lang="ar-IQ" dirty="0"/>
          </a:p>
        </p:txBody>
      </p:sp>
    </p:spTree>
    <p:extLst>
      <p:ext uri="{BB962C8B-B14F-4D97-AF65-F5344CB8AC3E}">
        <p14:creationId xmlns:p14="http://schemas.microsoft.com/office/powerpoint/2010/main" val="2695328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548680"/>
            <a:ext cx="8229600" cy="5458611"/>
          </a:xfrm>
        </p:spPr>
        <p:txBody>
          <a:bodyPr>
            <a:normAutofit lnSpcReduction="10000"/>
          </a:bodyPr>
          <a:lstStyle/>
          <a:p>
            <a:pPr algn="just">
              <a:lnSpc>
                <a:spcPct val="150000"/>
              </a:lnSpc>
            </a:pPr>
            <a:r>
              <a:rPr lang="ar-SA" b="1" dirty="0"/>
              <a:t>فالمرأة عند الهنود لم تكن تختلف كثيراً عن الأمة التي تباع وتُشترى، حيث كان الرجل ينظر إليها نظرة </a:t>
            </a:r>
            <a:r>
              <a:rPr lang="ar-SA" b="1" dirty="0" err="1"/>
              <a:t>إزدراء</a:t>
            </a:r>
            <a:r>
              <a:rPr lang="ar-SA" b="1" dirty="0"/>
              <a:t>  واحتقار، وكان عليها أن تخاطب زوجها في خشوع : (</a:t>
            </a:r>
            <a:r>
              <a:rPr lang="ar-SA" b="1" dirty="0" err="1"/>
              <a:t>يامولاي</a:t>
            </a:r>
            <a:r>
              <a:rPr lang="ar-SA" b="1" dirty="0"/>
              <a:t> – </a:t>
            </a:r>
            <a:r>
              <a:rPr lang="ar-SA" b="1" dirty="0" err="1"/>
              <a:t>ياسيدي</a:t>
            </a:r>
            <a:r>
              <a:rPr lang="ar-SA" b="1" dirty="0"/>
              <a:t>)، وكان إحراق الزوجة بعد وفاة زوجها، وأحيانا قبل إحراق جثَّته، أو دفنها في حفرة وهي حية، عادة متأصلة في الهند، واستَّمرت هذه العادة حتى القرن السابع عشر، حيث أُبطِلت على كُره من رجال الدِّين الهنود، وكذلك ذهب إلى هذا المذهب اليونانيون والرومان الأقدمون في احتقار المرأة وازدرائها، وحكموا عليها بالقصور والنقص، ولم يروا لها وجوداً مستقلاً عن الرجل، فهي تابعة له تبعية مطلقة، بنتاً وأختاً وزوجاً وأماً.</a:t>
            </a:r>
            <a:endParaRPr lang="en-US" dirty="0"/>
          </a:p>
          <a:p>
            <a:pPr algn="just">
              <a:lnSpc>
                <a:spcPct val="150000"/>
              </a:lnSpc>
            </a:pPr>
            <a:endParaRPr lang="ar-IQ" dirty="0"/>
          </a:p>
        </p:txBody>
      </p:sp>
    </p:spTree>
    <p:extLst>
      <p:ext uri="{BB962C8B-B14F-4D97-AF65-F5344CB8AC3E}">
        <p14:creationId xmlns:p14="http://schemas.microsoft.com/office/powerpoint/2010/main" val="373544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548680"/>
            <a:ext cx="8229600" cy="5458611"/>
          </a:xfrm>
        </p:spPr>
        <p:txBody>
          <a:bodyPr>
            <a:normAutofit fontScale="77500" lnSpcReduction="20000"/>
          </a:bodyPr>
          <a:lstStyle/>
          <a:p>
            <a:pPr marL="109728" indent="0" algn="just">
              <a:lnSpc>
                <a:spcPct val="150000"/>
              </a:lnSpc>
              <a:buNone/>
            </a:pPr>
            <a:r>
              <a:rPr lang="ar-SA" b="1" dirty="0"/>
              <a:t> وأما المرأة عند اليهود فلم يختلف عن بقية الأمم والشعوب الآخرين، من حيث احتقارهم للمرأة، وهضم حقوقهن، ودخول كل </a:t>
            </a:r>
            <a:r>
              <a:rPr lang="ar-SA" b="1" dirty="0" err="1"/>
              <a:t>مايؤول</a:t>
            </a:r>
            <a:r>
              <a:rPr lang="ar-SA" b="1" dirty="0"/>
              <a:t> إليهن من مهر وممتلكات في حوزة الرجل وتصرفه، أما المرأة عند المسيحيين فغالا رجال الكنيسة في إهدار شأن المرأة، حينما تفوَّهوا بكلمات أطلقوها في مناسبات معينة، وعدوا المرأة جسماً مجرداً خالياً من الروح ، ولم يستثنوا من هذا سوى السيدة مريم العذراء، أم المسيح عليهما السلام، وكانت المرأة عند العرب في العصر الجاهلي تمتهن وتُعدُّ أحيانا عاراً وإثماً يجب التخلص منها، فلم يكن للمرأة نصيب من إنصاف أو حظ من كرامة، وكان الرجل فيهم يتبرم بذرية البنات، ويتلقى ولادتهن بالعبوس والانقباض، قال تعالى في حقهم:</a:t>
            </a:r>
            <a:r>
              <a:rPr lang="ar-SA" dirty="0"/>
              <a:t> [</a:t>
            </a:r>
            <a:r>
              <a:rPr lang="en-US" dirty="0">
                <a:sym typeface="HQPB1"/>
              </a:rPr>
              <a:t></a:t>
            </a:r>
            <a:r>
              <a:rPr lang="en-US" dirty="0">
                <a:sym typeface="HQPB5"/>
              </a:rPr>
              <a:t></a:t>
            </a:r>
            <a:r>
              <a:rPr lang="en-US" dirty="0">
                <a:sym typeface="HQPB1"/>
              </a:rPr>
              <a:t></a:t>
            </a:r>
            <a:r>
              <a:rPr lang="en-US" dirty="0">
                <a:sym typeface="HQPB4"/>
              </a:rPr>
              <a:t></a:t>
            </a:r>
            <a:r>
              <a:rPr lang="en-US" dirty="0">
                <a:sym typeface="HQPB1"/>
              </a:rPr>
              <a:t></a:t>
            </a:r>
            <a:r>
              <a:rPr lang="en-US" dirty="0">
                <a:sym typeface="HQPB5"/>
              </a:rPr>
              <a:t></a:t>
            </a:r>
            <a:r>
              <a:rPr lang="en-US" dirty="0">
                <a:sym typeface="HQPB2"/>
              </a:rPr>
              <a:t></a:t>
            </a:r>
            <a:r>
              <a:rPr lang="en-US" dirty="0"/>
              <a:t> </a:t>
            </a:r>
            <a:r>
              <a:rPr lang="en-US" dirty="0">
                <a:sym typeface="HQPB5"/>
              </a:rPr>
              <a:t></a:t>
            </a:r>
            <a:r>
              <a:rPr lang="en-US" dirty="0">
                <a:sym typeface="HQPB1"/>
              </a:rPr>
              <a:t></a:t>
            </a:r>
            <a:r>
              <a:rPr lang="en-US" dirty="0">
                <a:sym typeface="HQPB4"/>
              </a:rPr>
              <a:t></a:t>
            </a:r>
            <a:r>
              <a:rPr lang="en-US" dirty="0">
                <a:sym typeface="HQPB1"/>
              </a:rPr>
              <a:t></a:t>
            </a:r>
            <a:r>
              <a:rPr lang="en-US" dirty="0">
                <a:sym typeface="HQPB4"/>
              </a:rPr>
              <a:t></a:t>
            </a:r>
            <a:r>
              <a:rPr lang="en-US" dirty="0">
                <a:sym typeface="HQPB1"/>
              </a:rPr>
              <a:t></a:t>
            </a:r>
            <a:r>
              <a:rPr lang="en-US" dirty="0"/>
              <a:t> </a:t>
            </a:r>
            <a:r>
              <a:rPr lang="en-US" dirty="0">
                <a:sym typeface="HQPB2"/>
              </a:rPr>
              <a:t></a:t>
            </a:r>
            <a:r>
              <a:rPr lang="en-US" dirty="0">
                <a:sym typeface="HQPB4"/>
              </a:rPr>
              <a:t></a:t>
            </a:r>
            <a:r>
              <a:rPr lang="en-US" dirty="0">
                <a:sym typeface="HQPB2"/>
              </a:rPr>
              <a:t></a:t>
            </a:r>
            <a:r>
              <a:rPr lang="en-US" dirty="0">
                <a:sym typeface="HQPB4"/>
              </a:rPr>
              <a:t></a:t>
            </a:r>
            <a:r>
              <a:rPr lang="en-US" dirty="0">
                <a:sym typeface="HQPB1"/>
              </a:rPr>
              <a:t></a:t>
            </a:r>
            <a:r>
              <a:rPr lang="en-US" dirty="0">
                <a:sym typeface="HQPB5"/>
              </a:rPr>
              <a:t></a:t>
            </a:r>
            <a:r>
              <a:rPr lang="en-US" dirty="0">
                <a:sym typeface="HQPB1"/>
              </a:rPr>
              <a:t></a:t>
            </a:r>
            <a:r>
              <a:rPr lang="en-US" dirty="0">
                <a:sym typeface="HQPB5"/>
              </a:rPr>
              <a:t></a:t>
            </a:r>
            <a:r>
              <a:rPr lang="en-US" dirty="0">
                <a:sym typeface="HQPB1"/>
              </a:rPr>
              <a:t></a:t>
            </a:r>
            <a:r>
              <a:rPr lang="en-US" dirty="0"/>
              <a:t> </a:t>
            </a:r>
            <a:r>
              <a:rPr lang="en-US" dirty="0">
                <a:sym typeface="HQPB5"/>
              </a:rPr>
              <a:t></a:t>
            </a:r>
            <a:r>
              <a:rPr lang="en-US" dirty="0">
                <a:sym typeface="HQPB2"/>
              </a:rPr>
              <a:t></a:t>
            </a:r>
            <a:r>
              <a:rPr lang="en-US" dirty="0">
                <a:sym typeface="HQPB5"/>
              </a:rPr>
              <a:t></a:t>
            </a:r>
            <a:r>
              <a:rPr lang="en-US" dirty="0">
                <a:sym typeface="HQPB1"/>
              </a:rPr>
              <a:t></a:t>
            </a:r>
            <a:r>
              <a:rPr lang="en-US" dirty="0">
                <a:sym typeface="HQPB2"/>
              </a:rPr>
              <a:t></a:t>
            </a:r>
            <a:r>
              <a:rPr lang="en-US" dirty="0">
                <a:sym typeface="HQPB5"/>
              </a:rPr>
              <a:t></a:t>
            </a:r>
            <a:r>
              <a:rPr lang="en-US" dirty="0">
                <a:sym typeface="HQPB2"/>
              </a:rPr>
              <a:t></a:t>
            </a:r>
            <a:r>
              <a:rPr lang="en-US" dirty="0">
                <a:sym typeface="HQPB5"/>
              </a:rPr>
              <a:t></a:t>
            </a:r>
            <a:r>
              <a:rPr lang="en-US" dirty="0">
                <a:sym typeface="HQPB1"/>
              </a:rPr>
              <a:t></a:t>
            </a:r>
            <a:r>
              <a:rPr lang="en-US" dirty="0">
                <a:sym typeface="HQPB4"/>
              </a:rPr>
              <a:t></a:t>
            </a:r>
            <a:r>
              <a:rPr lang="en-US" dirty="0">
                <a:sym typeface="HQPB1"/>
              </a:rPr>
              <a:t></a:t>
            </a:r>
            <a:r>
              <a:rPr lang="en-US" dirty="0"/>
              <a:t> </a:t>
            </a:r>
            <a:r>
              <a:rPr lang="en-US" dirty="0">
                <a:sym typeface="HQPB4"/>
              </a:rPr>
              <a:t></a:t>
            </a:r>
            <a:r>
              <a:rPr lang="en-US" dirty="0">
                <a:sym typeface="HQPB2"/>
              </a:rPr>
              <a:t></a:t>
            </a:r>
            <a:r>
              <a:rPr lang="en-US" dirty="0">
                <a:sym typeface="HQPB5"/>
              </a:rPr>
              <a:t></a:t>
            </a:r>
            <a:r>
              <a:rPr lang="en-US" dirty="0">
                <a:sym typeface="HQPB1"/>
              </a:rPr>
              <a:t></a:t>
            </a:r>
            <a:r>
              <a:rPr lang="en-US" dirty="0"/>
              <a:t> </a:t>
            </a:r>
            <a:r>
              <a:rPr lang="en-US" dirty="0">
                <a:sym typeface="HQPB2"/>
              </a:rPr>
              <a:t></a:t>
            </a:r>
            <a:r>
              <a:rPr lang="en-US" dirty="0">
                <a:sym typeface="HQPB4"/>
              </a:rPr>
              <a:t></a:t>
            </a:r>
            <a:r>
              <a:rPr lang="en-US" dirty="0">
                <a:sym typeface="HQPB2"/>
              </a:rPr>
              <a:t></a:t>
            </a:r>
            <a:r>
              <a:rPr lang="en-US" dirty="0">
                <a:sym typeface="HQPB4"/>
              </a:rPr>
              <a:t></a:t>
            </a:r>
            <a:r>
              <a:rPr lang="en-US" dirty="0">
                <a:sym typeface="HQPB2"/>
              </a:rPr>
              <a:t></a:t>
            </a:r>
            <a:r>
              <a:rPr lang="en-US" dirty="0">
                <a:sym typeface="HQPB4"/>
              </a:rPr>
              <a:t></a:t>
            </a:r>
            <a:r>
              <a:rPr lang="en-US" dirty="0">
                <a:sym typeface="HQPB1"/>
              </a:rPr>
              <a:t></a:t>
            </a:r>
            <a:r>
              <a:rPr lang="en-US" dirty="0">
                <a:sym typeface="HQPB5"/>
              </a:rPr>
              <a:t></a:t>
            </a:r>
            <a:r>
              <a:rPr lang="en-US" dirty="0">
                <a:sym typeface="HQPB2"/>
              </a:rPr>
              <a:t></a:t>
            </a:r>
            <a:r>
              <a:rPr lang="en-US" dirty="0"/>
              <a:t> </a:t>
            </a:r>
            <a:r>
              <a:rPr lang="en-US" dirty="0">
                <a:sym typeface="HQPB1"/>
              </a:rPr>
              <a:t></a:t>
            </a:r>
            <a:r>
              <a:rPr lang="en-US" dirty="0">
                <a:sym typeface="HQPB4"/>
              </a:rPr>
              <a:t></a:t>
            </a:r>
            <a:r>
              <a:rPr lang="en-US" dirty="0">
                <a:sym typeface="HQPB1"/>
              </a:rPr>
              <a:t></a:t>
            </a:r>
            <a:r>
              <a:rPr lang="en-US" dirty="0">
                <a:sym typeface="HQPB5"/>
              </a:rPr>
              <a:t></a:t>
            </a:r>
            <a:r>
              <a:rPr lang="en-US" dirty="0">
                <a:sym typeface="HQPB2"/>
              </a:rPr>
              <a:t></a:t>
            </a:r>
            <a:r>
              <a:rPr lang="en-US" dirty="0">
                <a:sym typeface="HQPB4"/>
              </a:rPr>
              <a:t></a:t>
            </a:r>
            <a:r>
              <a:rPr lang="en-US" dirty="0">
                <a:sym typeface="HQPB1"/>
              </a:rPr>
              <a:t></a:t>
            </a:r>
            <a:r>
              <a:rPr lang="en-US" dirty="0">
                <a:sym typeface="HQPB4"/>
              </a:rPr>
              <a:t></a:t>
            </a:r>
            <a:r>
              <a:rPr lang="en-US" dirty="0">
                <a:sym typeface="HQPB2"/>
              </a:rPr>
              <a:t></a:t>
            </a:r>
            <a:r>
              <a:rPr lang="en-US" dirty="0"/>
              <a:t> </a:t>
            </a:r>
            <a:r>
              <a:rPr lang="en-US" dirty="0">
                <a:sym typeface="HQPB5"/>
              </a:rPr>
              <a:t></a:t>
            </a:r>
            <a:r>
              <a:rPr lang="en-US" dirty="0">
                <a:sym typeface="HQPB2"/>
              </a:rPr>
              <a:t></a:t>
            </a:r>
            <a:r>
              <a:rPr lang="en-US" dirty="0">
                <a:sym typeface="HQPB4"/>
              </a:rPr>
              <a:t></a:t>
            </a:r>
            <a:r>
              <a:rPr lang="en-US" dirty="0">
                <a:sym typeface="HQPB2"/>
              </a:rPr>
              <a:t></a:t>
            </a:r>
            <a:r>
              <a:rPr lang="en-US" dirty="0">
                <a:sym typeface="HQPB5"/>
              </a:rPr>
              <a:t></a:t>
            </a:r>
            <a:r>
              <a:rPr lang="en-US" dirty="0">
                <a:sym typeface="HQPB2"/>
              </a:rPr>
              <a:t></a:t>
            </a:r>
            <a:r>
              <a:rPr lang="en-US" dirty="0"/>
              <a:t> </a:t>
            </a:r>
            <a:r>
              <a:rPr lang="en-US" dirty="0">
                <a:sym typeface="HQPB4"/>
              </a:rPr>
              <a:t></a:t>
            </a:r>
            <a:r>
              <a:rPr lang="en-US" dirty="0">
                <a:sym typeface="HQPB2"/>
              </a:rPr>
              <a:t></a:t>
            </a:r>
            <a:r>
              <a:rPr lang="en-US" dirty="0">
                <a:sym typeface="HQPB4"/>
              </a:rPr>
              <a:t></a:t>
            </a:r>
            <a:r>
              <a:rPr lang="en-US" dirty="0">
                <a:sym typeface="HQPB1"/>
              </a:rPr>
              <a:t></a:t>
            </a:r>
            <a:r>
              <a:rPr lang="en-US" dirty="0">
                <a:sym typeface="HQPB5"/>
              </a:rPr>
              <a:t></a:t>
            </a:r>
            <a:r>
              <a:rPr lang="en-US" dirty="0">
                <a:sym typeface="HQPB2"/>
              </a:rPr>
              <a:t></a:t>
            </a:r>
            <a:r>
              <a:rPr lang="en-US" dirty="0"/>
              <a:t> </a:t>
            </a:r>
            <a:r>
              <a:rPr lang="ar-SA" dirty="0"/>
              <a:t>*   </a:t>
            </a:r>
            <a:r>
              <a:rPr lang="en-US" dirty="0">
                <a:sym typeface="HQPB5"/>
              </a:rPr>
              <a:t></a:t>
            </a:r>
            <a:r>
              <a:rPr lang="en-US" dirty="0">
                <a:sym typeface="HQPB2"/>
              </a:rPr>
              <a:t></a:t>
            </a:r>
            <a:r>
              <a:rPr lang="en-US" dirty="0">
                <a:sym typeface="HQPB5"/>
              </a:rPr>
              <a:t></a:t>
            </a:r>
            <a:r>
              <a:rPr lang="en-US" dirty="0">
                <a:sym typeface="HQPB1"/>
              </a:rPr>
              <a:t></a:t>
            </a:r>
            <a:r>
              <a:rPr lang="en-US" dirty="0">
                <a:sym typeface="HQPB2"/>
              </a:rPr>
              <a:t></a:t>
            </a:r>
            <a:r>
              <a:rPr lang="en-US" dirty="0">
                <a:sym typeface="HQPB5"/>
              </a:rPr>
              <a:t></a:t>
            </a:r>
            <a:r>
              <a:rPr lang="en-US" dirty="0">
                <a:sym typeface="HQPB2"/>
              </a:rPr>
              <a:t></a:t>
            </a:r>
            <a:r>
              <a:rPr lang="en-US" dirty="0">
                <a:sym typeface="HQPB5"/>
              </a:rPr>
              <a:t></a:t>
            </a:r>
            <a:r>
              <a:rPr lang="en-US" dirty="0">
                <a:sym typeface="HQPB1"/>
              </a:rPr>
              <a:t></a:t>
            </a:r>
            <a:r>
              <a:rPr lang="en-US" dirty="0">
                <a:sym typeface="HQPB5"/>
              </a:rPr>
              <a:t></a:t>
            </a:r>
            <a:r>
              <a:rPr lang="en-US" dirty="0">
                <a:sym typeface="HQPB2"/>
              </a:rPr>
              <a:t></a:t>
            </a:r>
            <a:r>
              <a:rPr lang="en-US" dirty="0"/>
              <a:t> </a:t>
            </a:r>
            <a:r>
              <a:rPr lang="en-US" dirty="0">
                <a:sym typeface="HQPB5"/>
              </a:rPr>
              <a:t></a:t>
            </a:r>
            <a:r>
              <a:rPr lang="en-US" dirty="0">
                <a:sym typeface="HQPB2"/>
              </a:rPr>
              <a:t></a:t>
            </a:r>
            <a:r>
              <a:rPr lang="en-US" dirty="0">
                <a:sym typeface="HQPB4"/>
              </a:rPr>
              <a:t></a:t>
            </a:r>
            <a:r>
              <a:rPr lang="en-US" dirty="0">
                <a:sym typeface="HQPB2"/>
              </a:rPr>
              <a:t></a:t>
            </a:r>
            <a:r>
              <a:rPr lang="en-US" dirty="0"/>
              <a:t> </a:t>
            </a:r>
            <a:r>
              <a:rPr lang="en-US" dirty="0">
                <a:sym typeface="HQPB4"/>
              </a:rPr>
              <a:t></a:t>
            </a:r>
            <a:r>
              <a:rPr lang="en-US" dirty="0">
                <a:sym typeface="HQPB2"/>
              </a:rPr>
              <a:t></a:t>
            </a:r>
            <a:r>
              <a:rPr lang="en-US" dirty="0">
                <a:sym typeface="HQPB4"/>
              </a:rPr>
              <a:t></a:t>
            </a:r>
            <a:r>
              <a:rPr lang="en-US" dirty="0">
                <a:sym typeface="HQPB2"/>
              </a:rPr>
              <a:t></a:t>
            </a:r>
            <a:r>
              <a:rPr lang="en-US" dirty="0">
                <a:sym typeface="HQPB5"/>
              </a:rPr>
              <a:t></a:t>
            </a:r>
            <a:r>
              <a:rPr lang="en-US" dirty="0">
                <a:sym typeface="HQPB2"/>
              </a:rPr>
              <a:t></a:t>
            </a:r>
            <a:r>
              <a:rPr lang="en-US" dirty="0">
                <a:sym typeface="HQPB4"/>
              </a:rPr>
              <a:t></a:t>
            </a:r>
            <a:r>
              <a:rPr lang="en-US" dirty="0">
                <a:sym typeface="HQPB2"/>
              </a:rPr>
              <a:t></a:t>
            </a:r>
            <a:r>
              <a:rPr lang="en-US" dirty="0">
                <a:sym typeface="HQPB5"/>
              </a:rPr>
              <a:t></a:t>
            </a:r>
            <a:r>
              <a:rPr lang="en-US" dirty="0">
                <a:sym typeface="HQPB1"/>
              </a:rPr>
              <a:t></a:t>
            </a:r>
            <a:r>
              <a:rPr lang="en-US" dirty="0"/>
              <a:t> </a:t>
            </a:r>
            <a:r>
              <a:rPr lang="en-US" dirty="0">
                <a:sym typeface="HQPB2"/>
              </a:rPr>
              <a:t></a:t>
            </a:r>
            <a:r>
              <a:rPr lang="en-US" dirty="0">
                <a:sym typeface="HQPB4"/>
              </a:rPr>
              <a:t></a:t>
            </a:r>
            <a:r>
              <a:rPr lang="en-US" dirty="0">
                <a:sym typeface="HQPB2"/>
              </a:rPr>
              <a:t></a:t>
            </a:r>
            <a:r>
              <a:rPr lang="en-US" dirty="0"/>
              <a:t> </a:t>
            </a:r>
            <a:r>
              <a:rPr lang="en-US" dirty="0">
                <a:sym typeface="HQPB4"/>
              </a:rPr>
              <a:t></a:t>
            </a:r>
            <a:r>
              <a:rPr lang="en-US" dirty="0">
                <a:sym typeface="HQPB2"/>
              </a:rPr>
              <a:t></a:t>
            </a:r>
            <a:r>
              <a:rPr lang="en-US" dirty="0">
                <a:sym typeface="HQPB4"/>
              </a:rPr>
              <a:t></a:t>
            </a:r>
            <a:r>
              <a:rPr lang="en-US" dirty="0">
                <a:sym typeface="HQPB2"/>
              </a:rPr>
              <a:t></a:t>
            </a:r>
            <a:r>
              <a:rPr lang="en-US" dirty="0">
                <a:sym typeface="HQPB4"/>
              </a:rPr>
              <a:t></a:t>
            </a:r>
            <a:r>
              <a:rPr lang="en-US" dirty="0">
                <a:sym typeface="HQPB1"/>
              </a:rPr>
              <a:t></a:t>
            </a:r>
            <a:r>
              <a:rPr lang="en-US" dirty="0"/>
              <a:t> </a:t>
            </a:r>
            <a:r>
              <a:rPr lang="en-US" dirty="0">
                <a:sym typeface="HQPB1"/>
              </a:rPr>
              <a:t></a:t>
            </a:r>
            <a:r>
              <a:rPr lang="en-US" dirty="0">
                <a:sym typeface="HQPB5"/>
              </a:rPr>
              <a:t></a:t>
            </a:r>
            <a:r>
              <a:rPr lang="en-US" dirty="0">
                <a:sym typeface="HQPB2"/>
              </a:rPr>
              <a:t></a:t>
            </a:r>
            <a:r>
              <a:rPr lang="en-US" dirty="0"/>
              <a:t> </a:t>
            </a:r>
            <a:r>
              <a:rPr lang="en-US" dirty="0">
                <a:sym typeface="HQPB5"/>
              </a:rPr>
              <a:t></a:t>
            </a:r>
            <a:r>
              <a:rPr lang="en-US" dirty="0">
                <a:sym typeface="HQPB1"/>
              </a:rPr>
              <a:t></a:t>
            </a:r>
            <a:r>
              <a:rPr lang="en-US" dirty="0">
                <a:sym typeface="HQPB4"/>
              </a:rPr>
              <a:t></a:t>
            </a:r>
            <a:r>
              <a:rPr lang="en-US" dirty="0">
                <a:sym typeface="HQPB1"/>
              </a:rPr>
              <a:t></a:t>
            </a:r>
            <a:r>
              <a:rPr lang="en-US" dirty="0">
                <a:sym typeface="HQPB4"/>
              </a:rPr>
              <a:t></a:t>
            </a:r>
            <a:r>
              <a:rPr lang="en-US" dirty="0">
                <a:sym typeface="HQPB1"/>
              </a:rPr>
              <a:t></a:t>
            </a:r>
            <a:r>
              <a:rPr lang="en-US" dirty="0"/>
              <a:t> </a:t>
            </a:r>
            <a:r>
              <a:rPr lang="en-US" dirty="0">
                <a:sym typeface="HQPB4"/>
              </a:rPr>
              <a:t></a:t>
            </a:r>
            <a:r>
              <a:rPr lang="en-US" dirty="0">
                <a:sym typeface="HQPB2"/>
              </a:rPr>
              <a:t></a:t>
            </a:r>
            <a:r>
              <a:rPr lang="en-US" dirty="0">
                <a:sym typeface="HQPB4"/>
              </a:rPr>
              <a:t></a:t>
            </a:r>
            <a:r>
              <a:rPr lang="en-US" dirty="0">
                <a:sym typeface="HQPB2"/>
              </a:rPr>
              <a:t></a:t>
            </a:r>
            <a:r>
              <a:rPr lang="en-US" dirty="0">
                <a:sym typeface="HQPB4"/>
              </a:rPr>
              <a:t></a:t>
            </a:r>
            <a:r>
              <a:rPr lang="en-US" dirty="0">
                <a:sym typeface="HQPB1"/>
              </a:rPr>
              <a:t></a:t>
            </a:r>
            <a:r>
              <a:rPr lang="en-US" dirty="0"/>
              <a:t> </a:t>
            </a:r>
            <a:r>
              <a:rPr lang="en-US" dirty="0">
                <a:sym typeface="HQPB4"/>
              </a:rPr>
              <a:t></a:t>
            </a:r>
            <a:r>
              <a:rPr lang="en-US" dirty="0"/>
              <a:t> </a:t>
            </a:r>
            <a:r>
              <a:rPr lang="en-US" dirty="0">
                <a:sym typeface="HQPB2"/>
              </a:rPr>
              <a:t></a:t>
            </a:r>
            <a:r>
              <a:rPr lang="en-US" dirty="0">
                <a:sym typeface="HQPB4"/>
              </a:rPr>
              <a:t></a:t>
            </a:r>
            <a:r>
              <a:rPr lang="en-US" dirty="0">
                <a:sym typeface="HQPB2"/>
              </a:rPr>
              <a:t></a:t>
            </a:r>
            <a:r>
              <a:rPr lang="en-US" dirty="0">
                <a:sym typeface="HQPB4"/>
              </a:rPr>
              <a:t></a:t>
            </a:r>
            <a:r>
              <a:rPr lang="en-US" dirty="0">
                <a:sym typeface="HQPB2"/>
              </a:rPr>
              <a:t></a:t>
            </a:r>
            <a:r>
              <a:rPr lang="en-US" dirty="0">
                <a:sym typeface="HQPB4"/>
              </a:rPr>
              <a:t></a:t>
            </a:r>
            <a:r>
              <a:rPr lang="en-US" dirty="0">
                <a:sym typeface="HQPB1"/>
              </a:rPr>
              <a:t></a:t>
            </a:r>
            <a:r>
              <a:rPr lang="en-US" dirty="0">
                <a:sym typeface="HQPB4"/>
              </a:rPr>
              <a:t></a:t>
            </a:r>
            <a:r>
              <a:rPr lang="en-US" dirty="0">
                <a:sym typeface="HQPB2"/>
              </a:rPr>
              <a:t></a:t>
            </a:r>
            <a:r>
              <a:rPr lang="en-US" dirty="0">
                <a:sym typeface="HQPB4"/>
              </a:rPr>
              <a:t></a:t>
            </a:r>
            <a:r>
              <a:rPr lang="en-US" dirty="0">
                <a:sym typeface="HQPB2"/>
              </a:rPr>
              <a:t></a:t>
            </a:r>
            <a:r>
              <a:rPr lang="en-US" dirty="0">
                <a:sym typeface="HQPB5"/>
              </a:rPr>
              <a:t></a:t>
            </a:r>
            <a:r>
              <a:rPr lang="en-US" dirty="0">
                <a:sym typeface="HQPB1"/>
              </a:rPr>
              <a:t></a:t>
            </a:r>
            <a:r>
              <a:rPr lang="en-US" dirty="0"/>
              <a:t> </a:t>
            </a:r>
            <a:r>
              <a:rPr lang="en-US" dirty="0">
                <a:sym typeface="HQPB5"/>
              </a:rPr>
              <a:t></a:t>
            </a:r>
            <a:r>
              <a:rPr lang="en-US" dirty="0">
                <a:sym typeface="HQPB2"/>
              </a:rPr>
              <a:t></a:t>
            </a:r>
            <a:r>
              <a:rPr lang="en-US" dirty="0">
                <a:sym typeface="HQPB5"/>
              </a:rPr>
              <a:t></a:t>
            </a:r>
            <a:r>
              <a:rPr lang="en-US" dirty="0">
                <a:sym typeface="HQPB2"/>
              </a:rPr>
              <a:t></a:t>
            </a:r>
            <a:r>
              <a:rPr lang="en-US" dirty="0">
                <a:sym typeface="HQPB5"/>
              </a:rPr>
              <a:t></a:t>
            </a:r>
            <a:r>
              <a:rPr lang="en-US" dirty="0">
                <a:sym typeface="HQPB1"/>
              </a:rPr>
              <a:t></a:t>
            </a:r>
            <a:r>
              <a:rPr lang="en-US" dirty="0"/>
              <a:t> </a:t>
            </a:r>
            <a:r>
              <a:rPr lang="en-US" dirty="0">
                <a:sym typeface="HQPB4"/>
              </a:rPr>
              <a:t></a:t>
            </a:r>
            <a:r>
              <a:rPr lang="en-US" dirty="0">
                <a:sym typeface="HQPB2"/>
              </a:rPr>
              <a:t></a:t>
            </a:r>
            <a:r>
              <a:rPr lang="en-US" dirty="0">
                <a:sym typeface="HQPB4"/>
              </a:rPr>
              <a:t></a:t>
            </a:r>
            <a:r>
              <a:rPr lang="en-US" dirty="0">
                <a:sym typeface="HQPB2"/>
              </a:rPr>
              <a:t></a:t>
            </a:r>
            <a:r>
              <a:rPr lang="en-US" dirty="0"/>
              <a:t> </a:t>
            </a:r>
            <a:r>
              <a:rPr lang="en-US" dirty="0">
                <a:sym typeface="HQPB4"/>
              </a:rPr>
              <a:t></a:t>
            </a:r>
            <a:r>
              <a:rPr lang="en-US" dirty="0">
                <a:sym typeface="HQPB2"/>
              </a:rPr>
              <a:t></a:t>
            </a:r>
            <a:r>
              <a:rPr lang="en-US" dirty="0">
                <a:sym typeface="HQPB5"/>
              </a:rPr>
              <a:t></a:t>
            </a:r>
            <a:r>
              <a:rPr lang="en-US" dirty="0">
                <a:sym typeface="HQPB1"/>
              </a:rPr>
              <a:t></a:t>
            </a:r>
            <a:r>
              <a:rPr lang="en-US" dirty="0"/>
              <a:t> </a:t>
            </a:r>
            <a:r>
              <a:rPr lang="en-US" dirty="0">
                <a:sym typeface="HQPB2"/>
              </a:rPr>
              <a:t></a:t>
            </a:r>
            <a:r>
              <a:rPr lang="en-US" dirty="0">
                <a:sym typeface="HQPB4"/>
              </a:rPr>
              <a:t></a:t>
            </a:r>
            <a:r>
              <a:rPr lang="en-US" dirty="0">
                <a:sym typeface="HQPB2"/>
              </a:rPr>
              <a:t></a:t>
            </a:r>
            <a:r>
              <a:rPr lang="en-US" dirty="0">
                <a:sym typeface="HQPB4"/>
              </a:rPr>
              <a:t></a:t>
            </a:r>
            <a:r>
              <a:rPr lang="en-US" dirty="0">
                <a:sym typeface="HQPB1"/>
              </a:rPr>
              <a:t></a:t>
            </a:r>
            <a:r>
              <a:rPr lang="en-US" dirty="0">
                <a:sym typeface="HQPB4"/>
              </a:rPr>
              <a:t></a:t>
            </a:r>
            <a:r>
              <a:rPr lang="en-US" dirty="0">
                <a:sym typeface="HQPB1"/>
              </a:rPr>
              <a:t></a:t>
            </a:r>
            <a:r>
              <a:rPr lang="en-US" dirty="0">
                <a:sym typeface="HQPB5"/>
              </a:rPr>
              <a:t></a:t>
            </a:r>
            <a:r>
              <a:rPr lang="en-US" dirty="0">
                <a:sym typeface="HQPB2"/>
              </a:rPr>
              <a:t></a:t>
            </a:r>
            <a:r>
              <a:rPr lang="en-US" dirty="0"/>
              <a:t> </a:t>
            </a:r>
            <a:r>
              <a:rPr lang="en-US" dirty="0">
                <a:sym typeface="HQPB2"/>
              </a:rPr>
              <a:t></a:t>
            </a:r>
            <a:r>
              <a:rPr lang="en-US" dirty="0">
                <a:sym typeface="HQPB4"/>
              </a:rPr>
              <a:t></a:t>
            </a:r>
            <a:r>
              <a:rPr lang="en-US" dirty="0">
                <a:sym typeface="HQPB1"/>
              </a:rPr>
              <a:t></a:t>
            </a:r>
            <a:r>
              <a:rPr lang="en-US" dirty="0"/>
              <a:t> </a:t>
            </a:r>
            <a:r>
              <a:rPr lang="en-US" dirty="0">
                <a:sym typeface="HQPB4"/>
              </a:rPr>
              <a:t></a:t>
            </a:r>
            <a:r>
              <a:rPr lang="en-US" dirty="0">
                <a:sym typeface="HQPB1"/>
              </a:rPr>
              <a:t></a:t>
            </a:r>
            <a:r>
              <a:rPr lang="en-US" dirty="0">
                <a:sym typeface="HQPB5"/>
              </a:rPr>
              <a:t></a:t>
            </a:r>
            <a:r>
              <a:rPr lang="en-US" dirty="0">
                <a:sym typeface="HQPB1"/>
              </a:rPr>
              <a:t></a:t>
            </a:r>
            <a:r>
              <a:rPr lang="en-US" dirty="0">
                <a:sym typeface="HQPB4"/>
              </a:rPr>
              <a:t></a:t>
            </a:r>
            <a:r>
              <a:rPr lang="en-US" dirty="0">
                <a:sym typeface="HQPB1"/>
              </a:rPr>
              <a:t></a:t>
            </a:r>
            <a:r>
              <a:rPr lang="en-US" dirty="0">
                <a:sym typeface="HQPB2"/>
              </a:rPr>
              <a:t></a:t>
            </a:r>
            <a:r>
              <a:rPr lang="en-US" dirty="0">
                <a:sym typeface="HQPB5"/>
              </a:rPr>
              <a:t></a:t>
            </a:r>
            <a:r>
              <a:rPr lang="en-US" dirty="0">
                <a:sym typeface="HQPB1"/>
              </a:rPr>
              <a:t></a:t>
            </a:r>
            <a:r>
              <a:rPr lang="en-US" dirty="0"/>
              <a:t> </a:t>
            </a:r>
            <a:r>
              <a:rPr lang="en-US" dirty="0">
                <a:sym typeface="HQPB4"/>
              </a:rPr>
              <a:t></a:t>
            </a:r>
            <a:r>
              <a:rPr lang="en-US" dirty="0"/>
              <a:t> </a:t>
            </a:r>
            <a:r>
              <a:rPr lang="en-US" dirty="0">
                <a:sym typeface="HQPB5"/>
              </a:rPr>
              <a:t></a:t>
            </a:r>
            <a:r>
              <a:rPr lang="en-US" dirty="0">
                <a:sym typeface="HQPB2"/>
              </a:rPr>
              <a:t></a:t>
            </a:r>
            <a:r>
              <a:rPr lang="en-US" dirty="0">
                <a:sym typeface="HQPB5"/>
              </a:rPr>
              <a:t></a:t>
            </a:r>
            <a:r>
              <a:rPr lang="en-US" dirty="0">
                <a:sym typeface="HQPB1"/>
              </a:rPr>
              <a:t></a:t>
            </a:r>
            <a:r>
              <a:rPr lang="en-US" dirty="0"/>
              <a:t> </a:t>
            </a:r>
            <a:r>
              <a:rPr lang="en-US" dirty="0">
                <a:sym typeface="HQPB5"/>
              </a:rPr>
              <a:t></a:t>
            </a:r>
            <a:r>
              <a:rPr lang="en-US" dirty="0">
                <a:sym typeface="HQPB2"/>
              </a:rPr>
              <a:t></a:t>
            </a:r>
            <a:r>
              <a:rPr lang="en-US" dirty="0">
                <a:sym typeface="HQPB5"/>
              </a:rPr>
              <a:t></a:t>
            </a:r>
            <a:r>
              <a:rPr lang="en-US" dirty="0">
                <a:sym typeface="HQPB1"/>
              </a:rPr>
              <a:t></a:t>
            </a:r>
            <a:r>
              <a:rPr lang="en-US" dirty="0">
                <a:sym typeface="HQPB5"/>
              </a:rPr>
              <a:t></a:t>
            </a:r>
            <a:r>
              <a:rPr lang="en-US" dirty="0">
                <a:sym typeface="HQPB1"/>
              </a:rPr>
              <a:t></a:t>
            </a:r>
            <a:r>
              <a:rPr lang="en-US" dirty="0"/>
              <a:t> </a:t>
            </a:r>
            <a:r>
              <a:rPr lang="en-US" dirty="0">
                <a:sym typeface="HQPB1"/>
              </a:rPr>
              <a:t></a:t>
            </a:r>
            <a:r>
              <a:rPr lang="en-US" dirty="0">
                <a:sym typeface="HQPB5"/>
              </a:rPr>
              <a:t></a:t>
            </a:r>
            <a:r>
              <a:rPr lang="en-US" dirty="0">
                <a:sym typeface="HQPB2"/>
              </a:rPr>
              <a:t></a:t>
            </a:r>
            <a:r>
              <a:rPr lang="en-US" dirty="0"/>
              <a:t> </a:t>
            </a:r>
            <a:r>
              <a:rPr lang="en-US" dirty="0">
                <a:sym typeface="HQPB5"/>
              </a:rPr>
              <a:t></a:t>
            </a:r>
            <a:r>
              <a:rPr lang="en-US" dirty="0">
                <a:sym typeface="HQPB2"/>
              </a:rPr>
              <a:t></a:t>
            </a:r>
            <a:r>
              <a:rPr lang="en-US" dirty="0">
                <a:sym typeface="HQPB4"/>
              </a:rPr>
              <a:t></a:t>
            </a:r>
            <a:r>
              <a:rPr lang="en-US" dirty="0">
                <a:sym typeface="HQPB2"/>
              </a:rPr>
              <a:t></a:t>
            </a:r>
            <a:r>
              <a:rPr lang="en-US" dirty="0">
                <a:sym typeface="HQPB4"/>
              </a:rPr>
              <a:t></a:t>
            </a:r>
            <a:r>
              <a:rPr lang="en-US" dirty="0">
                <a:sym typeface="HQPB2"/>
              </a:rPr>
              <a:t></a:t>
            </a:r>
            <a:r>
              <a:rPr lang="en-US" dirty="0">
                <a:sym typeface="HQPB4"/>
              </a:rPr>
              <a:t></a:t>
            </a:r>
            <a:r>
              <a:rPr lang="en-US" dirty="0">
                <a:sym typeface="HQPB1"/>
              </a:rPr>
              <a:t></a:t>
            </a:r>
            <a:r>
              <a:rPr lang="en-US" dirty="0">
                <a:sym typeface="HQPB5"/>
              </a:rPr>
              <a:t></a:t>
            </a:r>
            <a:r>
              <a:rPr lang="en-US" dirty="0">
                <a:sym typeface="HQPB2"/>
              </a:rPr>
              <a:t></a:t>
            </a:r>
            <a:r>
              <a:rPr lang="ar-SA" dirty="0"/>
              <a:t>  ] [النحل:٥٨ - </a:t>
            </a:r>
            <a:r>
              <a:rPr lang="ar-IQ" dirty="0"/>
              <a:t>59]</a:t>
            </a:r>
            <a:r>
              <a:rPr lang="ar-SA" dirty="0"/>
              <a:t>،</a:t>
            </a:r>
            <a:r>
              <a:rPr lang="ar-SA" b="1" dirty="0"/>
              <a:t> وذاع بين بعض القبائل العربية ظاهرةُ وأد البنات، فراراً من عار متوهم وهوان منتظر </a:t>
            </a:r>
            <a:endParaRPr lang="ar-IQ" dirty="0"/>
          </a:p>
        </p:txBody>
      </p:sp>
    </p:spTree>
    <p:extLst>
      <p:ext uri="{BB962C8B-B14F-4D97-AF65-F5344CB8AC3E}">
        <p14:creationId xmlns:p14="http://schemas.microsoft.com/office/powerpoint/2010/main" val="1412270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260648"/>
            <a:ext cx="8229600" cy="5746643"/>
          </a:xfrm>
        </p:spPr>
        <p:txBody>
          <a:bodyPr>
            <a:normAutofit fontScale="92500"/>
          </a:bodyPr>
          <a:lstStyle/>
          <a:p>
            <a:pPr algn="just">
              <a:lnSpc>
                <a:spcPct val="150000"/>
              </a:lnSpc>
            </a:pPr>
            <a:r>
              <a:rPr lang="ar-SA" b="1" dirty="0"/>
              <a:t>ثم جاء الإسلام فأنصف المرأة الإنصاف كلّه، وأسبغ عليها ألوان التكريم والرعاية شيئاً كثيراً، ما كانت لتناله لولا الإسلام، وصحح نظرة الأمم والحضارات إليها وردّها إلى الجادة المستقيمة، فرفع عنها لعنة الخطيئة الأبدية، ووصمة الجسد المرذول بعد أن لهجت أمم بذكرها ردحاً طويلاً، واتخذتها سبيلاً للطعن في المرأة والإزراء بها وهضم حقوقها، قرر الإسلام  أن المرأة في عرف الإسلام كائن إنساني، له روح إنسانية من النوع نفسه الذي منه روح الرجل، قال تعالى:  </a:t>
            </a:r>
            <a:r>
              <a:rPr lang="ar-SA" dirty="0"/>
              <a:t>[يَا أَيُّهَا النَّاسُ اتَّقُواْ رَبَّكُمُ الَّذِي خَلَقَكُم مِّن نَّفْسٍ وَاحِدَةٍ وَخَلَقَ مِنْهَا زَوْجَهَا وَبَثَّ مِنْهُمَا رِجَالاً كَثِيرًا وَنِسَاء وَاتَّقُواْ اللّهَ الَّذِي تَسَاءلُونَ بِهِ وَالأَرْحَامَ إِنَّ اللّهَ كَانَ عَلَيْكُمْ رَقِيبًا ]</a:t>
            </a:r>
            <a:endParaRPr lang="en-US" dirty="0"/>
          </a:p>
          <a:p>
            <a:pPr algn="just">
              <a:lnSpc>
                <a:spcPct val="150000"/>
              </a:lnSpc>
            </a:pPr>
            <a:endParaRPr lang="ar-IQ" dirty="0"/>
          </a:p>
        </p:txBody>
      </p:sp>
    </p:spTree>
    <p:extLst>
      <p:ext uri="{BB962C8B-B14F-4D97-AF65-F5344CB8AC3E}">
        <p14:creationId xmlns:p14="http://schemas.microsoft.com/office/powerpoint/2010/main" val="563747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وسيلة شرح بيضاوية 3"/>
          <p:cNvSpPr/>
          <p:nvPr/>
        </p:nvSpPr>
        <p:spPr>
          <a:xfrm>
            <a:off x="3764233" y="213374"/>
            <a:ext cx="4730824" cy="140473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b="1" dirty="0">
                <a:solidFill>
                  <a:schemeClr val="bg1"/>
                </a:solidFill>
              </a:rPr>
              <a:t>أولاً: </a:t>
            </a:r>
            <a:r>
              <a:rPr lang="ar-SA" sz="3200" b="1" dirty="0">
                <a:solidFill>
                  <a:schemeClr val="bg1"/>
                </a:solidFill>
              </a:rPr>
              <a:t>المرأة والواقع</a:t>
            </a:r>
            <a:endParaRPr lang="en-US" sz="3200" dirty="0">
              <a:solidFill>
                <a:schemeClr val="bg1"/>
              </a:solidFill>
            </a:endParaRPr>
          </a:p>
        </p:txBody>
      </p:sp>
      <p:sp>
        <p:nvSpPr>
          <p:cNvPr id="5" name="عنصر نائب للمحتوى 2"/>
          <p:cNvSpPr>
            <a:spLocks noGrp="1"/>
          </p:cNvSpPr>
          <p:nvPr>
            <p:ph idx="1"/>
          </p:nvPr>
        </p:nvSpPr>
        <p:spPr>
          <a:xfrm>
            <a:off x="467544" y="1988840"/>
            <a:ext cx="8373616" cy="4525963"/>
          </a:xfrm>
          <a:ln>
            <a:solidFill>
              <a:schemeClr val="accent1"/>
            </a:solidFill>
          </a:ln>
        </p:spPr>
        <p:txBody>
          <a:bodyPr>
            <a:normAutofit/>
          </a:bodyPr>
          <a:lstStyle/>
          <a:p>
            <a:pPr algn="just">
              <a:lnSpc>
                <a:spcPct val="150000"/>
              </a:lnSpc>
            </a:pPr>
            <a:r>
              <a:rPr lang="ar-IQ" dirty="0"/>
              <a:t>تحوم حول المرأة مؤثرات خارجية كثيرة تؤثر في نشأة المرأة وتفكيرها ومستقبلها في عالم تتسم بسرعة الانتشار والتقدم التكنولوجي والتقليد الأعمى، في جميع نواحي الحياة, مما تعجّ بها بيئتها من مغريات، وعدو متربص وخصوم وأصدقاء، وحاجات اقتصادية وصحية، وعوائق ترجع لتخلف المجتمع، وتتجدد يوماً بعد يوم، وفيما يأتي نحاول سرد بعض أهم تلكم المؤثرات</a:t>
            </a:r>
            <a:r>
              <a:rPr lang="ar-SA" dirty="0"/>
              <a:t> الخارجيّة (العامّة)</a:t>
            </a:r>
            <a:r>
              <a:rPr lang="ar-IQ" dirty="0"/>
              <a:t> التي تؤثر في المرأة بصورة عامة، والمرأة المسلمة بشكل خاص، وهي :</a:t>
            </a:r>
            <a:endParaRPr lang="en-US" dirty="0"/>
          </a:p>
          <a:p>
            <a:pPr>
              <a:lnSpc>
                <a:spcPct val="150000"/>
              </a:lnSpc>
            </a:pPr>
            <a:endParaRPr lang="ar-IQ" dirty="0"/>
          </a:p>
        </p:txBody>
      </p:sp>
    </p:spTree>
    <p:extLst>
      <p:ext uri="{BB962C8B-B14F-4D97-AF65-F5344CB8AC3E}">
        <p14:creationId xmlns:p14="http://schemas.microsoft.com/office/powerpoint/2010/main" val="3440374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183482400"/>
              </p:ext>
            </p:extLst>
          </p:nvPr>
        </p:nvGraphicFramePr>
        <p:xfrm>
          <a:off x="467544" y="415206"/>
          <a:ext cx="8229600" cy="5750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9323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a:bodyPr>
          <a:lstStyle/>
          <a:p>
            <a:pPr marL="109728" indent="0" algn="just">
              <a:lnSpc>
                <a:spcPct val="150000"/>
              </a:lnSpc>
              <a:buNone/>
            </a:pPr>
            <a:r>
              <a:rPr lang="ar-IQ" b="1" dirty="0"/>
              <a:t>    إنّ الجاهلية كتلة واحدة بمادياتها ومبادئها وقوانينها، كما أنَّ الإسلام كلّ لا يتجزأ، وما (قضية المرأة) إلا موقع معركة من معارك التناقض الشامل، ولا علاج لقضية المرأة من خلال المشروع السياسي الاجتماعي الكلي من هذا الجانب وذاك إنما هو تشريح لدُمَّلٍ يراد شفاؤه بآلة ملوَّثة فيرفع بعض أعداء الاسلام شعاراً خادعاً باسم (تحرير المرأة)، وذلك بقصد اجتذابها واستخدامها حربا على دينها ومن أوائل من أوصى به المبشرون والمستشرقون وتبعهم من تلقوا العلم والمعرفة من شرقنا على أيديهم.</a:t>
            </a:r>
            <a:endParaRPr lang="ar-IQ" dirty="0"/>
          </a:p>
        </p:txBody>
      </p:sp>
      <p:sp>
        <p:nvSpPr>
          <p:cNvPr id="3" name="عنوان 2"/>
          <p:cNvSpPr>
            <a:spLocks noGrp="1"/>
          </p:cNvSpPr>
          <p:nvPr>
            <p:ph type="title"/>
          </p:nvPr>
        </p:nvSpPr>
        <p:spPr/>
        <p:txBody>
          <a:bodyPr>
            <a:normAutofit fontScale="90000"/>
          </a:bodyPr>
          <a:lstStyle/>
          <a:p>
            <a:pPr lvl="0" algn="ctr"/>
            <a:r>
              <a:rPr lang="ar-IQ" dirty="0"/>
              <a:t>1-</a:t>
            </a:r>
            <a:r>
              <a:rPr lang="ar-SA" dirty="0"/>
              <a:t>الأعراف الجاهلية والتقليد الأعمى</a:t>
            </a:r>
            <a:br>
              <a:rPr lang="ar-IQ" dirty="0"/>
            </a:br>
            <a:endParaRPr lang="ar-IQ" dirty="0"/>
          </a:p>
        </p:txBody>
      </p:sp>
    </p:spTree>
    <p:extLst>
      <p:ext uri="{BB962C8B-B14F-4D97-AF65-F5344CB8AC3E}">
        <p14:creationId xmlns:p14="http://schemas.microsoft.com/office/powerpoint/2010/main" val="33093223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دبوس تثبيت">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511</TotalTime>
  <Words>3595</Words>
  <Application>Microsoft Office PowerPoint</Application>
  <PresentationFormat>On-screen Show (4:3)</PresentationFormat>
  <Paragraphs>68</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Lucida Sans Unicode</vt:lpstr>
      <vt:lpstr>Times New Roman</vt:lpstr>
      <vt:lpstr>Verdana</vt:lpstr>
      <vt:lpstr>Wingdings 2</vt:lpstr>
      <vt:lpstr>Wingdings 3</vt:lpstr>
      <vt:lpstr>ملتقى</vt:lpstr>
      <vt:lpstr>PowerPoint Presentation</vt:lpstr>
      <vt:lpstr>المرأة المسلمة بين التأثيرات الواقعية والمفهومات الإسلامية </vt:lpstr>
      <vt:lpstr>PowerPoint Presentation</vt:lpstr>
      <vt:lpstr>PowerPoint Presentation</vt:lpstr>
      <vt:lpstr>PowerPoint Presentation</vt:lpstr>
      <vt:lpstr>PowerPoint Presentation</vt:lpstr>
      <vt:lpstr>PowerPoint Presentation</vt:lpstr>
      <vt:lpstr>PowerPoint Presentation</vt:lpstr>
      <vt:lpstr>1-الأعراف الجاهلية والتقليد الأعمى </vt:lpstr>
      <vt:lpstr>PowerPoint Presentation</vt:lpstr>
      <vt:lpstr>PowerPoint Presentation</vt:lpstr>
      <vt:lpstr>ثانياً: الاستعمار وآثاره </vt:lpstr>
      <vt:lpstr>PowerPoint Presentation</vt:lpstr>
      <vt:lpstr>PowerPoint Presentation</vt:lpstr>
      <vt:lpstr>PowerPoint Presentation</vt:lpstr>
      <vt:lpstr>ثالثاً: الجهل بالدين</vt:lpstr>
      <vt:lpstr>PowerPoint Presentation</vt:lpstr>
      <vt:lpstr>PowerPoint Presentation</vt:lpstr>
      <vt:lpstr>PowerPoint Presentation</vt:lpstr>
      <vt:lpstr>رابعاً: استخدام الأساليب البالية في التربية</vt:lpstr>
      <vt:lpstr>PowerPoint Presentation</vt:lpstr>
      <vt:lpstr>PowerPoint Presentation</vt:lpstr>
      <vt:lpstr>ثانياً: المرأة والشَّرع، والحلّ المنشود </vt:lpstr>
      <vt:lpstr>PowerPoint Presentation</vt:lpstr>
      <vt:lpstr>أولاً: النموذج النبويّ أو (القدوة الحسنة) </vt:lpstr>
      <vt:lpstr>PowerPoint Presentation</vt:lpstr>
      <vt:lpstr>ثانياً: تغيير الأمّة بتعبئتها </vt:lpstr>
      <vt:lpstr>ثالثاً: صناعة المستقبل</vt:lpstr>
      <vt:lpstr>PowerPoint Presentation</vt:lpstr>
      <vt:lpstr>رابعاً: المرأة  والبيت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RAM 2011</dc:creator>
  <cp:lastModifiedBy>hp</cp:lastModifiedBy>
  <cp:revision>49</cp:revision>
  <dcterms:created xsi:type="dcterms:W3CDTF">2015-08-10T18:29:12Z</dcterms:created>
  <dcterms:modified xsi:type="dcterms:W3CDTF">2023-11-17T21:41:54Z</dcterms:modified>
</cp:coreProperties>
</file>