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6" r:id="rId3"/>
    <p:sldId id="259" r:id="rId4"/>
    <p:sldId id="260" r:id="rId5"/>
    <p:sldId id="261" r:id="rId6"/>
    <p:sldId id="262" r:id="rId7"/>
    <p:sldId id="272" r:id="rId8"/>
    <p:sldId id="268" r:id="rId9"/>
    <p:sldId id="269" r:id="rId10"/>
    <p:sldId id="273" r:id="rId11"/>
    <p:sldId id="274" r:id="rId12"/>
    <p:sldId id="275" r:id="rId13"/>
    <p:sldId id="276" r:id="rId14"/>
    <p:sldId id="277" r:id="rId15"/>
    <p:sldId id="278" r:id="rId16"/>
    <p:sldId id="283" r:id="rId17"/>
    <p:sldId id="279" r:id="rId18"/>
    <p:sldId id="286" r:id="rId19"/>
    <p:sldId id="280" r:id="rId20"/>
    <p:sldId id="281" r:id="rId21"/>
    <p:sldId id="282" r:id="rId22"/>
    <p:sldId id="284"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52">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40"/>
    <a:srgbClr val="F2FDF7"/>
    <a:srgbClr val="FF0080"/>
    <a:srgbClr val="5D7E9D"/>
    <a:srgbClr val="191919"/>
    <a:srgbClr val="8000FF"/>
    <a:srgbClr val="00FF8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8" autoAdjust="0"/>
    <p:restoredTop sz="91734" autoAdjust="0"/>
  </p:normalViewPr>
  <p:slideViewPr>
    <p:cSldViewPr snapToObjects="1">
      <p:cViewPr varScale="1">
        <p:scale>
          <a:sx n="95" d="100"/>
          <a:sy n="95" d="100"/>
        </p:scale>
        <p:origin x="1668" y="90"/>
      </p:cViewPr>
      <p:guideLst>
        <p:guide orient="horz" pos="3552"/>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673A768-9854-40BF-AE9D-74034BCA3171}"/>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5603" name="Rectangle 3">
            <a:extLst>
              <a:ext uri="{FF2B5EF4-FFF2-40B4-BE49-F238E27FC236}">
                <a16:creationId xmlns:a16="http://schemas.microsoft.com/office/drawing/2014/main" id="{D0261433-EB89-4590-BDDF-1BB42FFA0FD3}"/>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5604" name="Rectangle 4">
            <a:extLst>
              <a:ext uri="{FF2B5EF4-FFF2-40B4-BE49-F238E27FC236}">
                <a16:creationId xmlns:a16="http://schemas.microsoft.com/office/drawing/2014/main" id="{3ACD362A-41B1-489F-870C-387954EC8498}"/>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5" name="Rectangle 5">
            <a:extLst>
              <a:ext uri="{FF2B5EF4-FFF2-40B4-BE49-F238E27FC236}">
                <a16:creationId xmlns:a16="http://schemas.microsoft.com/office/drawing/2014/main" id="{58559F29-9D1C-4D8D-9BE5-F1F49225F25C}"/>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2A03CA-F7D1-44D9-A78D-9F92FA9FBD4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345347-8F28-4E22-A32B-ACFA31E91B6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099" name="Rectangle 3">
            <a:extLst>
              <a:ext uri="{FF2B5EF4-FFF2-40B4-BE49-F238E27FC236}">
                <a16:creationId xmlns:a16="http://schemas.microsoft.com/office/drawing/2014/main" id="{1EB3AB11-89BF-44B7-8922-80151231076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076" name="Rectangle 4">
            <a:extLst>
              <a:ext uri="{FF2B5EF4-FFF2-40B4-BE49-F238E27FC236}">
                <a16:creationId xmlns:a16="http://schemas.microsoft.com/office/drawing/2014/main" id="{BF172072-E2B4-49BE-8F9F-A6B22F408AF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30C408C5-C0A9-46E7-8090-491AC9A67630}"/>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940110B8-10FB-456B-80CD-5571E5F917A8}"/>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03" name="Rectangle 7">
            <a:extLst>
              <a:ext uri="{FF2B5EF4-FFF2-40B4-BE49-F238E27FC236}">
                <a16:creationId xmlns:a16="http://schemas.microsoft.com/office/drawing/2014/main" id="{29D26139-1C67-49D0-B166-1F0E8E60AB0C}"/>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0086CB1-74AD-4340-8D1B-D15B92332A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3F45578-8CA7-4536-B5DB-5A6EED9029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C4BAC7-20DD-41FD-A23D-6CE0BA8A8696}"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569A6BA7-B5A4-4327-90D0-7C005D15B7E4}"/>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EBA4074-0CA1-4EDA-A0FD-AD025B8E037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32F3A839-0D31-49AB-AA76-C65D8550F6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7195A0-A846-43D5-80CA-8154B5DD4174}" type="slidenum">
              <a:rPr lang="en-US" altLang="en-US" smtClean="0"/>
              <a:pPr>
                <a:spcBef>
                  <a:spcPct val="0"/>
                </a:spcBef>
              </a:pPr>
              <a:t>3</a:t>
            </a:fld>
            <a:endParaRPr lang="en-US" altLang="en-US"/>
          </a:p>
        </p:txBody>
      </p:sp>
      <p:sp>
        <p:nvSpPr>
          <p:cNvPr id="9219" name="Rectangle 2">
            <a:extLst>
              <a:ext uri="{FF2B5EF4-FFF2-40B4-BE49-F238E27FC236}">
                <a16:creationId xmlns:a16="http://schemas.microsoft.com/office/drawing/2014/main" id="{A6BDD4EC-A86B-4166-9FF1-6AD3A728B65D}"/>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E92994A3-3309-4B5E-8AA0-73C2DFB3FA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87AC78F3-89F4-4E61-9622-88DFA75211C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2C24E9-40B9-41EA-B435-F92888A52D02}" type="slidenum">
              <a:rPr lang="en-US" altLang="en-US" smtClean="0"/>
              <a:pPr>
                <a:spcBef>
                  <a:spcPct val="0"/>
                </a:spcBef>
              </a:pPr>
              <a:t>4</a:t>
            </a:fld>
            <a:endParaRPr lang="en-US" altLang="en-US"/>
          </a:p>
        </p:txBody>
      </p:sp>
      <p:sp>
        <p:nvSpPr>
          <p:cNvPr id="11267" name="Rectangle 2">
            <a:extLst>
              <a:ext uri="{FF2B5EF4-FFF2-40B4-BE49-F238E27FC236}">
                <a16:creationId xmlns:a16="http://schemas.microsoft.com/office/drawing/2014/main" id="{D5E147EF-6DDB-4523-986A-70248AF5820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E05CCF2-61F8-42CD-AA31-A61D037C35C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59127AF-BF24-49D0-A827-21ED1AF658D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6D0902-B154-47AB-8CC8-E43981F70A7A}" type="slidenum">
              <a:rPr lang="en-US" altLang="en-US" smtClean="0"/>
              <a:pPr>
                <a:spcBef>
                  <a:spcPct val="0"/>
                </a:spcBef>
              </a:pPr>
              <a:t>5</a:t>
            </a:fld>
            <a:endParaRPr lang="en-US" altLang="en-US"/>
          </a:p>
        </p:txBody>
      </p:sp>
      <p:sp>
        <p:nvSpPr>
          <p:cNvPr id="13315" name="Rectangle 2">
            <a:extLst>
              <a:ext uri="{FF2B5EF4-FFF2-40B4-BE49-F238E27FC236}">
                <a16:creationId xmlns:a16="http://schemas.microsoft.com/office/drawing/2014/main" id="{40645411-CEBB-4B44-8E8C-70FDD7D134E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56A34143-AA89-48E9-A2A0-0A76BCE7E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05C8C9B-8E3A-406E-8F55-B307A22F06E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30CF6CF-1698-4F18-A23E-3F47C1156152}" type="slidenum">
              <a:rPr lang="en-US" altLang="en-US" smtClean="0"/>
              <a:pPr>
                <a:spcBef>
                  <a:spcPct val="0"/>
                </a:spcBef>
              </a:pPr>
              <a:t>6</a:t>
            </a:fld>
            <a:endParaRPr lang="en-US" altLang="en-US"/>
          </a:p>
        </p:txBody>
      </p:sp>
      <p:sp>
        <p:nvSpPr>
          <p:cNvPr id="15363" name="Rectangle 2">
            <a:extLst>
              <a:ext uri="{FF2B5EF4-FFF2-40B4-BE49-F238E27FC236}">
                <a16:creationId xmlns:a16="http://schemas.microsoft.com/office/drawing/2014/main" id="{6FA11615-95D7-49CB-8BD2-14FF83EC9C2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EC229046-2940-49E5-B326-A4FF35D62A9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59127AF-BF24-49D0-A827-21ED1AF658D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6D0902-B154-47AB-8CC8-E43981F70A7A}" type="slidenum">
              <a:rPr lang="en-US" altLang="en-US" smtClean="0"/>
              <a:pPr>
                <a:spcBef>
                  <a:spcPct val="0"/>
                </a:spcBef>
              </a:pPr>
              <a:t>7</a:t>
            </a:fld>
            <a:endParaRPr lang="en-US" altLang="en-US"/>
          </a:p>
        </p:txBody>
      </p:sp>
      <p:sp>
        <p:nvSpPr>
          <p:cNvPr id="13315" name="Rectangle 2">
            <a:extLst>
              <a:ext uri="{FF2B5EF4-FFF2-40B4-BE49-F238E27FC236}">
                <a16:creationId xmlns:a16="http://schemas.microsoft.com/office/drawing/2014/main" id="{40645411-CEBB-4B44-8E8C-70FDD7D134E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56A34143-AA89-48E9-A2A0-0A76BCE7E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extLst>
      <p:ext uri="{BB962C8B-B14F-4D97-AF65-F5344CB8AC3E}">
        <p14:creationId xmlns:p14="http://schemas.microsoft.com/office/powerpoint/2010/main" val="3716229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a:extLst>
              <a:ext uri="{FF2B5EF4-FFF2-40B4-BE49-F238E27FC236}">
                <a16:creationId xmlns:a16="http://schemas.microsoft.com/office/drawing/2014/main" id="{00A4B3D4-B737-4FE3-A219-2B6E9AE8C80A}"/>
              </a:ext>
            </a:extLst>
          </p:cNvPr>
          <p:cNvSpPr txBox="1">
            <a:spLocks noChangeArrowheads="1"/>
          </p:cNvSpPr>
          <p:nvPr userDrawn="1"/>
        </p:nvSpPr>
        <p:spPr bwMode="auto">
          <a:xfrm rot="19237452">
            <a:off x="4622800" y="519113"/>
            <a:ext cx="184150" cy="366712"/>
          </a:xfrm>
          <a:prstGeom prst="rect">
            <a:avLst/>
          </a:prstGeom>
          <a:noFill/>
          <a:ln>
            <a:noFill/>
          </a:ln>
          <a:effec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eaLnBrk="1" hangingPunct="1">
              <a:defRPr/>
            </a:pPr>
            <a:endParaRPr lang="en-GB"/>
          </a:p>
        </p:txBody>
      </p:sp>
      <p:pic>
        <p:nvPicPr>
          <p:cNvPr id="5" name="Picture 21" descr="padandpen">
            <a:extLst>
              <a:ext uri="{FF2B5EF4-FFF2-40B4-BE49-F238E27FC236}">
                <a16:creationId xmlns:a16="http://schemas.microsoft.com/office/drawing/2014/main" id="{DF85752B-E7BB-4896-B79C-CA1A4ACABAB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352" t="253" r="1335" b="27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a:t>Click to edit Master subtitle style</a:t>
            </a:r>
          </a:p>
        </p:txBody>
      </p:sp>
      <p:sp>
        <p:nvSpPr>
          <p:cNvPr id="6" name="Rectangle 4">
            <a:extLst>
              <a:ext uri="{FF2B5EF4-FFF2-40B4-BE49-F238E27FC236}">
                <a16:creationId xmlns:a16="http://schemas.microsoft.com/office/drawing/2014/main" id="{508764FD-4CF5-41FD-A378-E307FE174774}"/>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9DAD0805-B8DE-4109-BB5E-A1503CB45110}"/>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7A054D-15FC-435A-925D-C2625C4B1C28}"/>
              </a:ext>
            </a:extLst>
          </p:cNvPr>
          <p:cNvSpPr>
            <a:spLocks noGrp="1" noChangeArrowheads="1"/>
          </p:cNvSpPr>
          <p:nvPr>
            <p:ph type="sldNum" sz="quarter" idx="12"/>
          </p:nvPr>
        </p:nvSpPr>
        <p:spPr/>
        <p:txBody>
          <a:bodyPr/>
          <a:lstStyle>
            <a:lvl1pPr>
              <a:defRPr/>
            </a:lvl1pPr>
          </a:lstStyle>
          <a:p>
            <a:pPr>
              <a:defRPr/>
            </a:pPr>
            <a:fld id="{17F3A089-8DB3-4655-A894-E6A00301621D}" type="slidenum">
              <a:rPr lang="en-US"/>
              <a:pPr>
                <a:defRPr/>
              </a:pPr>
              <a:t>‹#›</a:t>
            </a:fld>
            <a:endParaRPr lang="en-US"/>
          </a:p>
        </p:txBody>
      </p:sp>
    </p:spTree>
    <p:extLst>
      <p:ext uri="{BB962C8B-B14F-4D97-AF65-F5344CB8AC3E}">
        <p14:creationId xmlns:p14="http://schemas.microsoft.com/office/powerpoint/2010/main" val="8745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B86846F5-689D-44C0-A78F-873DA20DC2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7E657C-AB94-486D-80BA-7A17EC702B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A39E81-2CC9-454E-8BAA-C3405569C57B}"/>
              </a:ext>
            </a:extLst>
          </p:cNvPr>
          <p:cNvSpPr>
            <a:spLocks noGrp="1" noChangeArrowheads="1"/>
          </p:cNvSpPr>
          <p:nvPr>
            <p:ph type="sldNum" sz="quarter" idx="12"/>
          </p:nvPr>
        </p:nvSpPr>
        <p:spPr>
          <a:ln/>
        </p:spPr>
        <p:txBody>
          <a:bodyPr/>
          <a:lstStyle>
            <a:lvl1pPr>
              <a:defRPr/>
            </a:lvl1pPr>
          </a:lstStyle>
          <a:p>
            <a:pPr>
              <a:defRPr/>
            </a:pPr>
            <a:fld id="{E5103D2E-4172-4DC7-9DFA-429F023D8C39}" type="slidenum">
              <a:rPr lang="en-US"/>
              <a:pPr>
                <a:defRPr/>
              </a:pPr>
              <a:t>‹#›</a:t>
            </a:fld>
            <a:endParaRPr lang="en-US"/>
          </a:p>
        </p:txBody>
      </p:sp>
    </p:spTree>
    <p:extLst>
      <p:ext uri="{BB962C8B-B14F-4D97-AF65-F5344CB8AC3E}">
        <p14:creationId xmlns:p14="http://schemas.microsoft.com/office/powerpoint/2010/main" val="205213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84EEEA05-AE33-4CA3-ADC5-7BAC3F5FCE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B5B34C-B8DA-44F1-9BC8-F6F48576BF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A92B17-3017-4FB2-B45E-6D5E2414FDCA}"/>
              </a:ext>
            </a:extLst>
          </p:cNvPr>
          <p:cNvSpPr>
            <a:spLocks noGrp="1" noChangeArrowheads="1"/>
          </p:cNvSpPr>
          <p:nvPr>
            <p:ph type="sldNum" sz="quarter" idx="12"/>
          </p:nvPr>
        </p:nvSpPr>
        <p:spPr>
          <a:ln/>
        </p:spPr>
        <p:txBody>
          <a:bodyPr/>
          <a:lstStyle>
            <a:lvl1pPr>
              <a:defRPr/>
            </a:lvl1pPr>
          </a:lstStyle>
          <a:p>
            <a:pPr>
              <a:defRPr/>
            </a:pPr>
            <a:fld id="{56783C4F-DF6B-4B97-A640-89301F639B75}" type="slidenum">
              <a:rPr lang="en-US"/>
              <a:pPr>
                <a:defRPr/>
              </a:pPr>
              <a:t>‹#›</a:t>
            </a:fld>
            <a:endParaRPr lang="en-US"/>
          </a:p>
        </p:txBody>
      </p:sp>
    </p:spTree>
    <p:extLst>
      <p:ext uri="{BB962C8B-B14F-4D97-AF65-F5344CB8AC3E}">
        <p14:creationId xmlns:p14="http://schemas.microsoft.com/office/powerpoint/2010/main" val="634604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SA"/>
          </a:p>
        </p:txBody>
      </p:sp>
      <p:sp>
        <p:nvSpPr>
          <p:cNvPr id="3" name="Chart Placeholder 2"/>
          <p:cNvSpPr>
            <a:spLocks noGrp="1"/>
          </p:cNvSpPr>
          <p:nvPr>
            <p:ph type="chart" idx="1"/>
          </p:nvPr>
        </p:nvSpPr>
        <p:spPr>
          <a:xfrm>
            <a:off x="457200" y="1600200"/>
            <a:ext cx="8229600" cy="3700463"/>
          </a:xfrm>
        </p:spPr>
        <p:txBody>
          <a:bodyPr/>
          <a:lstStyle/>
          <a:p>
            <a:pPr lvl="0"/>
            <a:endParaRPr lang="ar-SA" noProof="0"/>
          </a:p>
        </p:txBody>
      </p:sp>
      <p:sp>
        <p:nvSpPr>
          <p:cNvPr id="4" name="Rectangle 4">
            <a:extLst>
              <a:ext uri="{FF2B5EF4-FFF2-40B4-BE49-F238E27FC236}">
                <a16:creationId xmlns:a16="http://schemas.microsoft.com/office/drawing/2014/main" id="{0431DF52-C83C-4D70-AA15-AE28DB782C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2A5EA0-6073-4EB5-B17F-68838345D9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E972BE-E619-42FA-A55F-4C831F6743B5}"/>
              </a:ext>
            </a:extLst>
          </p:cNvPr>
          <p:cNvSpPr>
            <a:spLocks noGrp="1" noChangeArrowheads="1"/>
          </p:cNvSpPr>
          <p:nvPr>
            <p:ph type="sldNum" sz="quarter" idx="12"/>
          </p:nvPr>
        </p:nvSpPr>
        <p:spPr>
          <a:ln/>
        </p:spPr>
        <p:txBody>
          <a:bodyPr/>
          <a:lstStyle>
            <a:lvl1pPr>
              <a:defRPr/>
            </a:lvl1pPr>
          </a:lstStyle>
          <a:p>
            <a:pPr>
              <a:defRPr/>
            </a:pPr>
            <a:fld id="{8E41E6BA-2F7C-440C-9917-5D994D8B9312}" type="slidenum">
              <a:rPr lang="en-US"/>
              <a:pPr>
                <a:defRPr/>
              </a:pPr>
              <a:t>‹#›</a:t>
            </a:fld>
            <a:endParaRPr lang="en-US"/>
          </a:p>
        </p:txBody>
      </p:sp>
    </p:spTree>
    <p:extLst>
      <p:ext uri="{BB962C8B-B14F-4D97-AF65-F5344CB8AC3E}">
        <p14:creationId xmlns:p14="http://schemas.microsoft.com/office/powerpoint/2010/main" val="1066005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SA"/>
          </a:p>
        </p:txBody>
      </p:sp>
      <p:sp>
        <p:nvSpPr>
          <p:cNvPr id="3" name="Text Placeholder 2"/>
          <p:cNvSpPr>
            <a:spLocks noGrp="1"/>
          </p:cNvSpPr>
          <p:nvPr>
            <p:ph type="body" sz="half" idx="1"/>
          </p:nvPr>
        </p:nvSpPr>
        <p:spPr>
          <a:xfrm>
            <a:off x="457200" y="1600200"/>
            <a:ext cx="40386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4">
            <a:extLst>
              <a:ext uri="{FF2B5EF4-FFF2-40B4-BE49-F238E27FC236}">
                <a16:creationId xmlns:a16="http://schemas.microsoft.com/office/drawing/2014/main" id="{26BF07EE-34CF-43E1-A6E1-A4CEA715851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8A99AA-A89F-4149-A950-8A69422EB6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B0D443-3476-47C6-ADD5-FF91AEF3CB58}"/>
              </a:ext>
            </a:extLst>
          </p:cNvPr>
          <p:cNvSpPr>
            <a:spLocks noGrp="1" noChangeArrowheads="1"/>
          </p:cNvSpPr>
          <p:nvPr>
            <p:ph type="sldNum" sz="quarter" idx="12"/>
          </p:nvPr>
        </p:nvSpPr>
        <p:spPr>
          <a:ln/>
        </p:spPr>
        <p:txBody>
          <a:bodyPr/>
          <a:lstStyle>
            <a:lvl1pPr>
              <a:defRPr/>
            </a:lvl1pPr>
          </a:lstStyle>
          <a:p>
            <a:pPr>
              <a:defRPr/>
            </a:pPr>
            <a:fld id="{0E17FF5D-9EA4-41A2-9107-2512A8EA0132}" type="slidenum">
              <a:rPr lang="en-US"/>
              <a:pPr>
                <a:defRPr/>
              </a:pPr>
              <a:t>‹#›</a:t>
            </a:fld>
            <a:endParaRPr lang="en-US"/>
          </a:p>
        </p:txBody>
      </p:sp>
    </p:spTree>
    <p:extLst>
      <p:ext uri="{BB962C8B-B14F-4D97-AF65-F5344CB8AC3E}">
        <p14:creationId xmlns:p14="http://schemas.microsoft.com/office/powerpoint/2010/main" val="2031268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8012B42A-5462-415E-929C-CFA6EC9E9A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E92764-2EA0-47EC-92AF-988BDD67F7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923D0B-BF4F-40B2-B5AD-2C47C718811A}"/>
              </a:ext>
            </a:extLst>
          </p:cNvPr>
          <p:cNvSpPr>
            <a:spLocks noGrp="1" noChangeArrowheads="1"/>
          </p:cNvSpPr>
          <p:nvPr>
            <p:ph type="sldNum" sz="quarter" idx="12"/>
          </p:nvPr>
        </p:nvSpPr>
        <p:spPr>
          <a:ln/>
        </p:spPr>
        <p:txBody>
          <a:bodyPr/>
          <a:lstStyle>
            <a:lvl1pPr>
              <a:defRPr/>
            </a:lvl1pPr>
          </a:lstStyle>
          <a:p>
            <a:pPr>
              <a:defRPr/>
            </a:pPr>
            <a:fld id="{F9B49732-70C4-4775-8BFA-B59057D73257}" type="slidenum">
              <a:rPr lang="en-US"/>
              <a:pPr>
                <a:defRPr/>
              </a:pPr>
              <a:t>‹#›</a:t>
            </a:fld>
            <a:endParaRPr lang="en-US"/>
          </a:p>
        </p:txBody>
      </p:sp>
    </p:spTree>
    <p:extLst>
      <p:ext uri="{BB962C8B-B14F-4D97-AF65-F5344CB8AC3E}">
        <p14:creationId xmlns:p14="http://schemas.microsoft.com/office/powerpoint/2010/main" val="316550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5D420FD-550E-4296-8F9A-0B57B9D2EF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F23702-22F8-42C4-AE37-6EA43F9685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397960E-992E-4A64-8474-954440729DD6}"/>
              </a:ext>
            </a:extLst>
          </p:cNvPr>
          <p:cNvSpPr>
            <a:spLocks noGrp="1" noChangeArrowheads="1"/>
          </p:cNvSpPr>
          <p:nvPr>
            <p:ph type="sldNum" sz="quarter" idx="12"/>
          </p:nvPr>
        </p:nvSpPr>
        <p:spPr>
          <a:ln/>
        </p:spPr>
        <p:txBody>
          <a:bodyPr/>
          <a:lstStyle>
            <a:lvl1pPr>
              <a:defRPr/>
            </a:lvl1pPr>
          </a:lstStyle>
          <a:p>
            <a:pPr>
              <a:defRPr/>
            </a:pPr>
            <a:fld id="{1C1B3CA8-6A49-47B1-9547-7B5024C09629}" type="slidenum">
              <a:rPr lang="en-US"/>
              <a:pPr>
                <a:defRPr/>
              </a:pPr>
              <a:t>‹#›</a:t>
            </a:fld>
            <a:endParaRPr lang="en-US"/>
          </a:p>
        </p:txBody>
      </p:sp>
    </p:spTree>
    <p:extLst>
      <p:ext uri="{BB962C8B-B14F-4D97-AF65-F5344CB8AC3E}">
        <p14:creationId xmlns:p14="http://schemas.microsoft.com/office/powerpoint/2010/main" val="335538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4">
            <a:extLst>
              <a:ext uri="{FF2B5EF4-FFF2-40B4-BE49-F238E27FC236}">
                <a16:creationId xmlns:a16="http://schemas.microsoft.com/office/drawing/2014/main" id="{4683ECE8-D0A4-433A-94B2-96029FC91A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1D4B21-46D3-4B17-AC7B-52EECA80D3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1AF41E7-5ADC-4776-BFF8-FE3D4F59409A}"/>
              </a:ext>
            </a:extLst>
          </p:cNvPr>
          <p:cNvSpPr>
            <a:spLocks noGrp="1" noChangeArrowheads="1"/>
          </p:cNvSpPr>
          <p:nvPr>
            <p:ph type="sldNum" sz="quarter" idx="12"/>
          </p:nvPr>
        </p:nvSpPr>
        <p:spPr>
          <a:ln/>
        </p:spPr>
        <p:txBody>
          <a:bodyPr/>
          <a:lstStyle>
            <a:lvl1pPr>
              <a:defRPr/>
            </a:lvl1pPr>
          </a:lstStyle>
          <a:p>
            <a:pPr>
              <a:defRPr/>
            </a:pPr>
            <a:fld id="{ABCE6AC4-14AB-420E-A64B-EA39DD055FB3}" type="slidenum">
              <a:rPr lang="en-US"/>
              <a:pPr>
                <a:defRPr/>
              </a:pPr>
              <a:t>‹#›</a:t>
            </a:fld>
            <a:endParaRPr lang="en-US"/>
          </a:p>
        </p:txBody>
      </p:sp>
    </p:spTree>
    <p:extLst>
      <p:ext uri="{BB962C8B-B14F-4D97-AF65-F5344CB8AC3E}">
        <p14:creationId xmlns:p14="http://schemas.microsoft.com/office/powerpoint/2010/main" val="4144056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4">
            <a:extLst>
              <a:ext uri="{FF2B5EF4-FFF2-40B4-BE49-F238E27FC236}">
                <a16:creationId xmlns:a16="http://schemas.microsoft.com/office/drawing/2014/main" id="{960FF922-4AE8-4722-9067-9241321D32A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22736E5-2B70-4F50-A377-1EA94DCB4B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1DBF795-5A84-4960-B395-1EC841F9BFAE}"/>
              </a:ext>
            </a:extLst>
          </p:cNvPr>
          <p:cNvSpPr>
            <a:spLocks noGrp="1" noChangeArrowheads="1"/>
          </p:cNvSpPr>
          <p:nvPr>
            <p:ph type="sldNum" sz="quarter" idx="12"/>
          </p:nvPr>
        </p:nvSpPr>
        <p:spPr>
          <a:ln/>
        </p:spPr>
        <p:txBody>
          <a:bodyPr/>
          <a:lstStyle>
            <a:lvl1pPr>
              <a:defRPr/>
            </a:lvl1pPr>
          </a:lstStyle>
          <a:p>
            <a:pPr>
              <a:defRPr/>
            </a:pPr>
            <a:fld id="{6A32910A-26EC-4E18-BDD6-7830B8194561}" type="slidenum">
              <a:rPr lang="en-US"/>
              <a:pPr>
                <a:defRPr/>
              </a:pPr>
              <a:t>‹#›</a:t>
            </a:fld>
            <a:endParaRPr lang="en-US"/>
          </a:p>
        </p:txBody>
      </p:sp>
    </p:spTree>
    <p:extLst>
      <p:ext uri="{BB962C8B-B14F-4D97-AF65-F5344CB8AC3E}">
        <p14:creationId xmlns:p14="http://schemas.microsoft.com/office/powerpoint/2010/main" val="43559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4">
            <a:extLst>
              <a:ext uri="{FF2B5EF4-FFF2-40B4-BE49-F238E27FC236}">
                <a16:creationId xmlns:a16="http://schemas.microsoft.com/office/drawing/2014/main" id="{E2E04D05-4053-4C04-B10A-9EE984F2B4E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8599334-F081-4F24-9301-CA554F74C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D065542-0DA0-4271-97E8-78551EDE97F9}"/>
              </a:ext>
            </a:extLst>
          </p:cNvPr>
          <p:cNvSpPr>
            <a:spLocks noGrp="1" noChangeArrowheads="1"/>
          </p:cNvSpPr>
          <p:nvPr>
            <p:ph type="sldNum" sz="quarter" idx="12"/>
          </p:nvPr>
        </p:nvSpPr>
        <p:spPr>
          <a:ln/>
        </p:spPr>
        <p:txBody>
          <a:bodyPr/>
          <a:lstStyle>
            <a:lvl1pPr>
              <a:defRPr/>
            </a:lvl1pPr>
          </a:lstStyle>
          <a:p>
            <a:pPr>
              <a:defRPr/>
            </a:pPr>
            <a:fld id="{1DE7268B-3B5C-42E6-AD61-64C4CDE30AF8}" type="slidenum">
              <a:rPr lang="en-US"/>
              <a:pPr>
                <a:defRPr/>
              </a:pPr>
              <a:t>‹#›</a:t>
            </a:fld>
            <a:endParaRPr lang="en-US"/>
          </a:p>
        </p:txBody>
      </p:sp>
    </p:spTree>
    <p:extLst>
      <p:ext uri="{BB962C8B-B14F-4D97-AF65-F5344CB8AC3E}">
        <p14:creationId xmlns:p14="http://schemas.microsoft.com/office/powerpoint/2010/main" val="379593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55D7FE-95A1-4BE6-A93F-ECA6EB85005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DD5D2AC-2457-4B67-81B4-C7963B8027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6770BB9-B166-47C6-80F3-D0C0D5246A70}"/>
              </a:ext>
            </a:extLst>
          </p:cNvPr>
          <p:cNvSpPr>
            <a:spLocks noGrp="1" noChangeArrowheads="1"/>
          </p:cNvSpPr>
          <p:nvPr>
            <p:ph type="sldNum" sz="quarter" idx="12"/>
          </p:nvPr>
        </p:nvSpPr>
        <p:spPr>
          <a:ln/>
        </p:spPr>
        <p:txBody>
          <a:bodyPr/>
          <a:lstStyle>
            <a:lvl1pPr>
              <a:defRPr/>
            </a:lvl1pPr>
          </a:lstStyle>
          <a:p>
            <a:pPr>
              <a:defRPr/>
            </a:pPr>
            <a:fld id="{18CD99BC-F384-4152-99C3-107D7A262970}" type="slidenum">
              <a:rPr lang="en-US"/>
              <a:pPr>
                <a:defRPr/>
              </a:pPr>
              <a:t>‹#›</a:t>
            </a:fld>
            <a:endParaRPr lang="en-US"/>
          </a:p>
        </p:txBody>
      </p:sp>
    </p:spTree>
    <p:extLst>
      <p:ext uri="{BB962C8B-B14F-4D97-AF65-F5344CB8AC3E}">
        <p14:creationId xmlns:p14="http://schemas.microsoft.com/office/powerpoint/2010/main" val="152168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270BA16-720E-45F0-BEEA-502DA61C21F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0812A7C-ABB2-47DA-A261-75E6F1E0DE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9CD39F4-3E52-4AD1-A284-76E98F5867D4}"/>
              </a:ext>
            </a:extLst>
          </p:cNvPr>
          <p:cNvSpPr>
            <a:spLocks noGrp="1" noChangeArrowheads="1"/>
          </p:cNvSpPr>
          <p:nvPr>
            <p:ph type="sldNum" sz="quarter" idx="12"/>
          </p:nvPr>
        </p:nvSpPr>
        <p:spPr>
          <a:ln/>
        </p:spPr>
        <p:txBody>
          <a:bodyPr/>
          <a:lstStyle>
            <a:lvl1pPr>
              <a:defRPr/>
            </a:lvl1pPr>
          </a:lstStyle>
          <a:p>
            <a:pPr>
              <a:defRPr/>
            </a:pPr>
            <a:fld id="{743F218E-F578-4B9C-A885-53C8248BFD12}" type="slidenum">
              <a:rPr lang="en-US"/>
              <a:pPr>
                <a:defRPr/>
              </a:pPr>
              <a:t>‹#›</a:t>
            </a:fld>
            <a:endParaRPr lang="en-US"/>
          </a:p>
        </p:txBody>
      </p:sp>
    </p:spTree>
    <p:extLst>
      <p:ext uri="{BB962C8B-B14F-4D97-AF65-F5344CB8AC3E}">
        <p14:creationId xmlns:p14="http://schemas.microsoft.com/office/powerpoint/2010/main" val="343605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1DE50B-EBC5-4829-BBBA-FD17D365EB8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D337F7E-F4E4-436E-ABE3-2600EEBBAE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527B421-26EE-419A-915E-FB1C79503F95}"/>
              </a:ext>
            </a:extLst>
          </p:cNvPr>
          <p:cNvSpPr>
            <a:spLocks noGrp="1" noChangeArrowheads="1"/>
          </p:cNvSpPr>
          <p:nvPr>
            <p:ph type="sldNum" sz="quarter" idx="12"/>
          </p:nvPr>
        </p:nvSpPr>
        <p:spPr>
          <a:ln/>
        </p:spPr>
        <p:txBody>
          <a:bodyPr/>
          <a:lstStyle>
            <a:lvl1pPr>
              <a:defRPr/>
            </a:lvl1pPr>
          </a:lstStyle>
          <a:p>
            <a:pPr>
              <a:defRPr/>
            </a:pPr>
            <a:fld id="{72D81B84-8E95-4FC9-A085-7A1509361D5E}" type="slidenum">
              <a:rPr lang="en-US"/>
              <a:pPr>
                <a:defRPr/>
              </a:pPr>
              <a:t>‹#›</a:t>
            </a:fld>
            <a:endParaRPr lang="en-US"/>
          </a:p>
        </p:txBody>
      </p:sp>
    </p:spTree>
    <p:extLst>
      <p:ext uri="{BB962C8B-B14F-4D97-AF65-F5344CB8AC3E}">
        <p14:creationId xmlns:p14="http://schemas.microsoft.com/office/powerpoint/2010/main" val="179915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37B9F27-088F-4745-9E81-9B121437A69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A54D34D-8156-4988-8438-1E478D1316AC}"/>
              </a:ext>
            </a:extLst>
          </p:cNvPr>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E007B72-FC0A-4B7C-9219-5454113F40D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F2B28F3E-E2CA-42B6-86D9-F08D1998934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1F985C08-AB85-44C9-AB04-7E5032EFF88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4ECCA74-93E2-4B44-A2F2-76A9CB327AD9}" type="slidenum">
              <a:rPr lang="en-US"/>
              <a:pPr>
                <a:defRPr/>
              </a:pPr>
              <a:t>‹#›</a:t>
            </a:fld>
            <a:endParaRPr lang="en-US"/>
          </a:p>
        </p:txBody>
      </p:sp>
      <p:pic>
        <p:nvPicPr>
          <p:cNvPr id="1031" name="Picture 21" descr="justpad">
            <a:extLst>
              <a:ext uri="{FF2B5EF4-FFF2-40B4-BE49-F238E27FC236}">
                <a16:creationId xmlns:a16="http://schemas.microsoft.com/office/drawing/2014/main" id="{8C99AB45-18EF-4FD8-87CA-AF0D80E900A8}"/>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l="1352" t="253" r="1335" b="27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9"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a:extLst>
              <a:ext uri="{FF2B5EF4-FFF2-40B4-BE49-F238E27FC236}">
                <a16:creationId xmlns:a16="http://schemas.microsoft.com/office/drawing/2014/main" id="{8AB220BE-CA0A-43E6-A2B1-F4F02FF6A6EA}"/>
              </a:ext>
            </a:extLst>
          </p:cNvPr>
          <p:cNvSpPr txBox="1">
            <a:spLocks noChangeArrowheads="1"/>
          </p:cNvSpPr>
          <p:nvPr/>
        </p:nvSpPr>
        <p:spPr bwMode="auto">
          <a:xfrm>
            <a:off x="1727684" y="1124744"/>
            <a:ext cx="65897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4400">
                <a:cs typeface="Ali-A-Jiddah" pitchFamily="2" charset="-78"/>
              </a:rPr>
              <a:t>مكافحة الجريمة من المنظور الإسلامي</a:t>
            </a:r>
            <a:endParaRPr lang="ar-SA" altLang="en-US" sz="4400">
              <a:cs typeface="Ali-A-Jiddah" pitchFamily="2" charset="-78"/>
            </a:endParaRPr>
          </a:p>
        </p:txBody>
      </p:sp>
      <p:sp>
        <p:nvSpPr>
          <p:cNvPr id="3" name="TextBox 1">
            <a:extLst>
              <a:ext uri="{FF2B5EF4-FFF2-40B4-BE49-F238E27FC236}">
                <a16:creationId xmlns:a16="http://schemas.microsoft.com/office/drawing/2014/main" id="{DC2E670C-EFCA-1164-762A-BC8066F8CD7B}"/>
              </a:ext>
            </a:extLst>
          </p:cNvPr>
          <p:cNvSpPr txBox="1">
            <a:spLocks noChangeArrowheads="1"/>
          </p:cNvSpPr>
          <p:nvPr/>
        </p:nvSpPr>
        <p:spPr bwMode="auto">
          <a:xfrm>
            <a:off x="1727684" y="2705725"/>
            <a:ext cx="65897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ku-Arab-IQ" altLang="en-US" sz="4400" b="1">
                <a:latin typeface="Times New Roman" panose="02020603050405020304" pitchFamily="18" charset="0"/>
                <a:cs typeface="Times New Roman" panose="02020603050405020304" pitchFamily="18" charset="0"/>
              </a:rPr>
              <a:t>بەرەنگاربوونەوەی تاوان لە ڕوانگەی شەرعەوە</a:t>
            </a:r>
          </a:p>
        </p:txBody>
      </p:sp>
      <p:sp>
        <p:nvSpPr>
          <p:cNvPr id="4" name="TextBox 3">
            <a:extLst>
              <a:ext uri="{FF2B5EF4-FFF2-40B4-BE49-F238E27FC236}">
                <a16:creationId xmlns:a16="http://schemas.microsoft.com/office/drawing/2014/main" id="{C8DF2C79-0880-D815-E056-FADD52A2FBAE}"/>
              </a:ext>
            </a:extLst>
          </p:cNvPr>
          <p:cNvSpPr txBox="1"/>
          <p:nvPr/>
        </p:nvSpPr>
        <p:spPr>
          <a:xfrm>
            <a:off x="1960466" y="4653136"/>
            <a:ext cx="5616624" cy="1015663"/>
          </a:xfrm>
          <a:prstGeom prst="rect">
            <a:avLst/>
          </a:prstGeom>
          <a:noFill/>
        </p:spPr>
        <p:txBody>
          <a:bodyPr wrap="square" rtlCol="0">
            <a:spAutoFit/>
          </a:bodyPr>
          <a:lstStyle/>
          <a:p>
            <a:pPr algn="ctr" rtl="1"/>
            <a:r>
              <a:rPr lang="ar-IQ" sz="3600">
                <a:cs typeface="AF_Diwani" pitchFamily="2" charset="-78"/>
              </a:rPr>
              <a:t>أ.م.د. هيمن أحمد الباليساني</a:t>
            </a:r>
          </a:p>
          <a:p>
            <a:pPr algn="ctr" rtl="1"/>
            <a:r>
              <a:rPr lang="ar-IQ" sz="2400"/>
              <a:t>2022/11/23</a:t>
            </a:r>
            <a:endParaRPr 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935596" y="1124743"/>
            <a:ext cx="7092788" cy="4716525"/>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763430" y="630698"/>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720011" y="456707"/>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866735" y="51674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740218" y="5206832"/>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115616" y="1120515"/>
            <a:ext cx="6618684" cy="454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15000"/>
              </a:lnSpc>
              <a:spcAft>
                <a:spcPts val="1000"/>
              </a:spcAft>
              <a:buNone/>
            </a:pPr>
            <a:r>
              <a:rPr lang="ar-IQ" sz="2400" kern="1200">
                <a:solidFill>
                  <a:srgbClr val="31849B"/>
                </a:solidFill>
                <a:effectLst/>
                <a:latin typeface="Calibri" panose="020F0502020204030204" pitchFamily="34" charset="0"/>
                <a:ea typeface="Times New Roman" panose="02020603050405020304" pitchFamily="18" charset="0"/>
                <a:cs typeface="Ali-A-Samik" pitchFamily="2" charset="-78"/>
              </a:rPr>
              <a:t>ب- حفظ النفس</a:t>
            </a:r>
            <a:r>
              <a:rPr lang="en-US" sz="2400" kern="1200">
                <a:solidFill>
                  <a:srgbClr val="31849B"/>
                </a:solidFill>
                <a:effectLst/>
                <a:latin typeface="Traditional Arabic" panose="02020603050405020304" pitchFamily="18" charset="-78"/>
                <a:ea typeface="Times New Roman" panose="02020603050405020304" pitchFamily="18"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a:p>
            <a:pPr algn="just" rtl="1">
              <a:lnSpc>
                <a:spcPct val="115000"/>
              </a:lnSpc>
              <a:spcAft>
                <a:spcPts val="1000"/>
              </a:spcAft>
              <a:buNone/>
            </a:pPr>
            <a:r>
              <a:rPr lang="ar-IQ" sz="2400" kern="1200">
                <a:solidFill>
                  <a:srgbClr val="000000"/>
                </a:solidFill>
                <a:effectLst/>
                <a:latin typeface="Calibri" panose="020F0502020204030204" pitchFamily="34" charset="0"/>
                <a:ea typeface="Calibri" panose="020F0502020204030204" pitchFamily="34" charset="0"/>
                <a:cs typeface="Ali-A-Samik" pitchFamily="2" charset="-78"/>
              </a:rPr>
              <a:t>ولحفظ الإنسان من جانب الوجود خلقه الله تعالى في أحسن تقويم، قال تعالى في سورة التّين: </a:t>
            </a:r>
            <a:r>
              <a:rPr lang="ar-SA" sz="2400" kern="1200">
                <a:solidFill>
                  <a:srgbClr val="76923C"/>
                </a:solidFill>
                <a:effectLst/>
                <a:latin typeface="Calibri" panose="020F0502020204030204" pitchFamily="34" charset="0"/>
                <a:ea typeface="Calibri" panose="020F0502020204030204" pitchFamily="34" charset="0"/>
                <a:cs typeface="Ali-A-Samik" pitchFamily="2" charset="-78"/>
              </a:rPr>
              <a:t>﴿لَقَدْ خَلَقْنَا الإِنْسَانَ فِي أَحْسَنِ تَقْوِيمٍ﴾</a:t>
            </a:r>
            <a:r>
              <a:rPr lang="ar-SA" sz="2400" kern="1200">
                <a:solidFill>
                  <a:srgbClr val="000000"/>
                </a:solidFill>
                <a:effectLst/>
                <a:latin typeface="Calibri" panose="020F0502020204030204" pitchFamily="34" charset="0"/>
                <a:ea typeface="Calibri" panose="020F0502020204030204" pitchFamily="34" charset="0"/>
                <a:cs typeface="Ali-A-Samik" pitchFamily="2" charset="-78"/>
              </a:rPr>
              <a:t>، </a:t>
            </a:r>
            <a:r>
              <a:rPr lang="ar-IQ" sz="2400" kern="1200">
                <a:solidFill>
                  <a:srgbClr val="000000"/>
                </a:solidFill>
                <a:effectLst/>
                <a:latin typeface="Calibri" panose="020F0502020204030204" pitchFamily="34" charset="0"/>
                <a:ea typeface="Times New Roman" panose="02020603050405020304" pitchFamily="18" charset="0"/>
                <a:cs typeface="Ali-A-Samik" pitchFamily="2" charset="-78"/>
              </a:rPr>
              <a:t>ولحفظه من جانب العدم حرّم  قتله بقوله تعالى في سورة الإسراء: </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SA" sz="2400" kern="1200">
                <a:solidFill>
                  <a:srgbClr val="76923C"/>
                </a:solidFill>
                <a:effectLst/>
                <a:latin typeface="Calibri" panose="020F0502020204030204" pitchFamily="34" charset="0"/>
                <a:ea typeface="Times New Roman" panose="02020603050405020304" pitchFamily="18" charset="0"/>
                <a:cs typeface="Ali-A-Samik" pitchFamily="2" charset="-78"/>
              </a:rPr>
              <a:t>وَلا</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SA" sz="2400" kern="1200">
                <a:solidFill>
                  <a:srgbClr val="76923C"/>
                </a:solidFill>
                <a:effectLst/>
                <a:latin typeface="Calibri" panose="020F0502020204030204" pitchFamily="34" charset="0"/>
                <a:ea typeface="Times New Roman" panose="02020603050405020304" pitchFamily="18" charset="0"/>
                <a:cs typeface="Ali-A-Samik" pitchFamily="2" charset="-78"/>
              </a:rPr>
              <a:t> تَقْتُلُوا النَّفْسَ الَّتِي حَرَّمَ اللَّهُ إِلا</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SA" sz="2400" kern="1200">
                <a:solidFill>
                  <a:srgbClr val="76923C"/>
                </a:solidFill>
                <a:effectLst/>
                <a:latin typeface="Calibri" panose="020F0502020204030204" pitchFamily="34" charset="0"/>
                <a:ea typeface="Times New Roman" panose="02020603050405020304" pitchFamily="18" charset="0"/>
                <a:cs typeface="Ali-A-Samik" pitchFamily="2" charset="-78"/>
              </a:rPr>
              <a:t> بِالْحَقِّ وَمَنْ قُتِلَ مَظْلُومًا فَقَدْ جَعَلْنَا لِوَلِيِّهِ سُلْطَانًا فَلا</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SA" sz="2400" kern="1200">
                <a:solidFill>
                  <a:srgbClr val="76923C"/>
                </a:solidFill>
                <a:effectLst/>
                <a:latin typeface="Calibri" panose="020F0502020204030204" pitchFamily="34" charset="0"/>
                <a:ea typeface="Times New Roman" panose="02020603050405020304" pitchFamily="18" charset="0"/>
                <a:cs typeface="Ali-A-Samik" pitchFamily="2" charset="-78"/>
              </a:rPr>
              <a:t> يُسْرِفْ فِي الْقَتْلِ إِنَّهُ كَانَ مَنْصُورًا</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IQ" sz="2400" kern="1200">
                <a:solidFill>
                  <a:srgbClr val="000000"/>
                </a:solidFill>
                <a:effectLst/>
                <a:latin typeface="Calibri" panose="020F0502020204030204" pitchFamily="34" charset="0"/>
                <a:ea typeface="Times New Roman" panose="02020603050405020304" pitchFamily="18" charset="0"/>
                <a:cs typeface="Ali-A-Samik" pitchFamily="2" charset="-78"/>
              </a:rPr>
              <a:t>، ورتّب القصاص على القاتل في قوله تعالى في سورة البقرة: </a:t>
            </a:r>
            <a:r>
              <a:rPr lang="ar-IQ" sz="2400" kern="1200">
                <a:solidFill>
                  <a:srgbClr val="76923C"/>
                </a:solidFill>
                <a:effectLst/>
                <a:latin typeface="Calibri" panose="020F0502020204030204" pitchFamily="34" charset="0"/>
                <a:ea typeface="Times New Roman" panose="02020603050405020304" pitchFamily="18" charset="0"/>
                <a:cs typeface="Ali-A-Samik" pitchFamily="2" charset="-78"/>
              </a:rPr>
              <a:t>﴿</a:t>
            </a:r>
            <a:r>
              <a:rPr lang="ar-SA" sz="2400" kern="1200">
                <a:solidFill>
                  <a:srgbClr val="76923C"/>
                </a:solidFill>
                <a:effectLst/>
                <a:latin typeface="Calibri" panose="020F0502020204030204" pitchFamily="34" charset="0"/>
                <a:ea typeface="Times New Roman" panose="02020603050405020304" pitchFamily="18" charset="0"/>
                <a:cs typeface="Ali-A-Samik" pitchFamily="2" charset="-78"/>
              </a:rPr>
              <a:t>يَاأَيُّهَا الَّذِينَ آمَنُوا كُتِبَ عَلَيْكُمُ الْقِصَاصُ فِي الْقَتْلَى الْحُرُّ بِالْحُرِّ وَالْعَبْدُ بِالْعَبْدِ وَالأُنْثَى بِالأُنْثَى فَمَنْ عُفِيَ لَهُ مِنْ أَخِيهِ شَيْءٌ فَاتِّبَاعٌ بِالْمَعْرُوفِ وَأَدَاءٌ إِلَيْهِ بِإِحْسَانٍ ذَلِكَ تَخْفِيفٌ مِنْ رَبِّكُمْ وَرَحْمَةٌ فَمَنِ اعْتَدَى بَعْدَ ذَلِكَ فَلَهُ عَذَابٌ أَلِيمٌ﴾</a:t>
            </a:r>
            <a:r>
              <a:rPr lang="ar-SA" sz="2400" kern="1200">
                <a:solidFill>
                  <a:srgbClr val="000000"/>
                </a:solidFill>
                <a:effectLst/>
                <a:latin typeface="Calibri" panose="020F0502020204030204" pitchFamily="34" charset="0"/>
                <a:ea typeface="Times New Roman" panose="02020603050405020304" pitchFamily="18"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1670201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475656" y="1089004"/>
            <a:ext cx="6262688" cy="4680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spcAft>
                <a:spcPts val="0"/>
              </a:spcAft>
              <a:buNone/>
            </a:pPr>
            <a:r>
              <a:rPr lang="ar-SA" sz="2400" kern="1200">
                <a:solidFill>
                  <a:srgbClr val="31849B"/>
                </a:solidFill>
                <a:effectLst/>
                <a:latin typeface="Calibri" panose="020F0502020204030204" pitchFamily="34" charset="0"/>
                <a:ea typeface="Times New Roman" panose="02020603050405020304" pitchFamily="18" charset="0"/>
                <a:cs typeface="Ali-A-Samik" pitchFamily="2" charset="-78"/>
              </a:rPr>
              <a:t>جـ</a:t>
            </a:r>
            <a:r>
              <a:rPr lang="ar-IQ" sz="2400" kern="1200">
                <a:solidFill>
                  <a:srgbClr val="31849B"/>
                </a:solidFill>
                <a:effectLst/>
                <a:latin typeface="Calibri" panose="020F0502020204030204" pitchFamily="34" charset="0"/>
                <a:ea typeface="Times New Roman" panose="02020603050405020304" pitchFamily="18" charset="0"/>
                <a:cs typeface="Ali-A-Samik" pitchFamily="2" charset="-78"/>
              </a:rPr>
              <a:t>- حفظ المال</a:t>
            </a:r>
            <a:r>
              <a:rPr lang="en-US" sz="2400" kern="1200">
                <a:solidFill>
                  <a:srgbClr val="31849B"/>
                </a:solidFill>
                <a:effectLst/>
                <a:latin typeface="Traditional Arabic" panose="02020603050405020304" pitchFamily="18" charset="-78"/>
                <a:ea typeface="Times New Roman" panose="02020603050405020304" pitchFamily="18"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a:p>
            <a:pPr algn="just" rtl="1">
              <a:lnSpc>
                <a:spcPct val="150000"/>
              </a:lnSpc>
              <a:buNone/>
            </a:pPr>
            <a:r>
              <a:rPr lang="ar-IQ" sz="2400" kern="1200">
                <a:solidFill>
                  <a:srgbClr val="000000"/>
                </a:solidFill>
                <a:effectLst/>
                <a:ea typeface="Times New Roman" panose="02020603050405020304" pitchFamily="18" charset="0"/>
                <a:cs typeface="Ali-A-Samik" pitchFamily="2" charset="-78"/>
              </a:rPr>
              <a:t>ولحفظ المال من جانب الوجود أحلّ كسبه بالطّرق المشروعة في قوله تعالى في سورة الجمعة:</a:t>
            </a:r>
            <a:r>
              <a:rPr lang="ar-IQ" sz="2400" kern="1200">
                <a:solidFill>
                  <a:srgbClr val="000000"/>
                </a:solidFill>
                <a:effectLst/>
                <a:ea typeface="Calibri" panose="020F0502020204030204" pitchFamily="34" charset="0"/>
                <a:cs typeface="Ali-A-Samik" pitchFamily="2" charset="-78"/>
              </a:rPr>
              <a:t> </a:t>
            </a:r>
            <a:r>
              <a:rPr lang="ar-SA" sz="2400" kern="1200">
                <a:solidFill>
                  <a:srgbClr val="76923C"/>
                </a:solidFill>
                <a:effectLst/>
                <a:ea typeface="Calibri" panose="020F0502020204030204" pitchFamily="34" charset="0"/>
                <a:cs typeface="Ali-A-Samik" pitchFamily="2" charset="-78"/>
              </a:rPr>
              <a:t>﴿فَإِذَا قُضِيَتِ الصَّلا</a:t>
            </a:r>
            <a:r>
              <a:rPr lang="ar-IQ" sz="2400" kern="1200">
                <a:solidFill>
                  <a:srgbClr val="76923C"/>
                </a:solidFill>
                <a:effectLst/>
                <a:ea typeface="Calibri" panose="020F0502020204030204" pitchFamily="34" charset="0"/>
                <a:cs typeface="Ali-A-Samik" pitchFamily="2" charset="-78"/>
              </a:rPr>
              <a:t>َ</a:t>
            </a:r>
            <a:r>
              <a:rPr lang="ar-SA" sz="2400" kern="1200">
                <a:solidFill>
                  <a:srgbClr val="76923C"/>
                </a:solidFill>
                <a:effectLst/>
                <a:ea typeface="Calibri" panose="020F0502020204030204" pitchFamily="34" charset="0"/>
                <a:cs typeface="Ali-A-Samik" pitchFamily="2" charset="-78"/>
              </a:rPr>
              <a:t>ةُ فَانْتَشِرُوا فِي الأَرْضِ وَابْتَغُوا مِنْ فَضْلِ اللَّهِ وَاذْكُرُوا اللَّهَ كَثِيرًا لَعَلَّكُمْ تُفْلِحُونَ﴾</a:t>
            </a:r>
            <a:r>
              <a:rPr lang="ar-SA" sz="2400" kern="1200">
                <a:solidFill>
                  <a:srgbClr val="000000"/>
                </a:solidFill>
                <a:effectLst/>
                <a:ea typeface="Calibri" panose="020F0502020204030204" pitchFamily="34" charset="0"/>
                <a:cs typeface="Ali-A-Samik" pitchFamily="2" charset="-78"/>
              </a:rPr>
              <a:t>، </a:t>
            </a:r>
            <a:r>
              <a:rPr lang="ar-IQ" sz="2400" kern="1200">
                <a:solidFill>
                  <a:srgbClr val="000000"/>
                </a:solidFill>
                <a:effectLst/>
                <a:ea typeface="Times New Roman" panose="02020603050405020304" pitchFamily="18" charset="0"/>
                <a:cs typeface="Ali-A-Samik" pitchFamily="2" charset="-78"/>
              </a:rPr>
              <a:t>ولحفظه من جانب العدم حرّم اكتسابه بطريق غير مشروع قال تعالى في سورة البقرة: </a:t>
            </a:r>
            <a:r>
              <a:rPr lang="ar-IQ" sz="2400" kern="1200">
                <a:solidFill>
                  <a:srgbClr val="76923C"/>
                </a:solidFill>
                <a:effectLst/>
                <a:ea typeface="Times New Roman" panose="02020603050405020304" pitchFamily="18" charset="0"/>
                <a:cs typeface="Ali-A-Samik" pitchFamily="2" charset="-78"/>
              </a:rPr>
              <a:t>﴿</a:t>
            </a:r>
            <a:r>
              <a:rPr lang="ar-SA" sz="2400" kern="1200">
                <a:solidFill>
                  <a:srgbClr val="76923C"/>
                </a:solidFill>
                <a:effectLst/>
                <a:ea typeface="Times New Roman" panose="02020603050405020304" pitchFamily="18" charset="0"/>
                <a:cs typeface="Ali-A-Samik" pitchFamily="2" charset="-78"/>
              </a:rPr>
              <a:t>وَلا</a:t>
            </a:r>
            <a:r>
              <a:rPr lang="ar-IQ" sz="2400" kern="1200">
                <a:solidFill>
                  <a:srgbClr val="76923C"/>
                </a:solidFill>
                <a:effectLst/>
                <a:ea typeface="Times New Roman" panose="02020603050405020304" pitchFamily="18" charset="0"/>
                <a:cs typeface="Ali-A-Samik" pitchFamily="2" charset="-78"/>
              </a:rPr>
              <a:t>َ</a:t>
            </a:r>
            <a:r>
              <a:rPr lang="ar-SA" sz="2400" kern="1200">
                <a:solidFill>
                  <a:srgbClr val="76923C"/>
                </a:solidFill>
                <a:effectLst/>
                <a:ea typeface="Times New Roman" panose="02020603050405020304" pitchFamily="18" charset="0"/>
                <a:cs typeface="Ali-A-Samik" pitchFamily="2" charset="-78"/>
              </a:rPr>
              <a:t> تَأْكُلُوا أَمْوَالَكُمْ بَيْنَكُمْ بِالْبَاطِلِ وَتُدْلُوا بِهَا إِلَى الْحُكَّامِ لِتَأْكُلُوا فَرِيقًا مِنْ أَمْوَالِ النَّاسِ بِالإِثْمِ وَأَنْتُمْ تَعْلَمُونَ﴾</a:t>
            </a:r>
            <a:r>
              <a:rPr lang="ar-IQ" sz="2400" kern="1200">
                <a:solidFill>
                  <a:srgbClr val="000000"/>
                </a:solidFill>
                <a:effectLst/>
                <a:ea typeface="Calibri" panose="020F0502020204030204" pitchFamily="34" charset="0"/>
                <a:cs typeface="Ali-A-Samik" pitchFamily="2" charset="-78"/>
              </a:rPr>
              <a:t>، </a:t>
            </a:r>
            <a:r>
              <a:rPr lang="ar-IQ" sz="2400" kern="1200">
                <a:solidFill>
                  <a:srgbClr val="000000"/>
                </a:solidFill>
                <a:effectLst/>
                <a:ea typeface="Times New Roman" panose="02020603050405020304" pitchFamily="18" charset="0"/>
                <a:cs typeface="Ali-A-Samik" pitchFamily="2" charset="-78"/>
              </a:rPr>
              <a:t>فحرّم السّرقة والغصب والغشّ والرّشوة والقمار وما أشبهها.</a:t>
            </a:r>
            <a:endParaRPr lang="ar-IQ" altLang="en-US" sz="2400">
              <a:cs typeface="Ali-A-Samik" pitchFamily="2" charset="-78"/>
            </a:endParaRPr>
          </a:p>
        </p:txBody>
      </p:sp>
    </p:spTree>
    <p:extLst>
      <p:ext uri="{BB962C8B-B14F-4D97-AF65-F5344CB8AC3E}">
        <p14:creationId xmlns:p14="http://schemas.microsoft.com/office/powerpoint/2010/main" val="3255958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476231" y="1267186"/>
            <a:ext cx="6262688" cy="3998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spcBef>
                <a:spcPts val="0"/>
              </a:spcBef>
              <a:spcAft>
                <a:spcPts val="0"/>
              </a:spcAft>
              <a:buNone/>
            </a:pPr>
            <a:r>
              <a:rPr lang="ar-SA" sz="2400" kern="1200">
                <a:solidFill>
                  <a:srgbClr val="31849B"/>
                </a:solidFill>
                <a:effectLst/>
                <a:latin typeface="Calibri" panose="020F0502020204030204" pitchFamily="34" charset="0"/>
                <a:ea typeface="Times New Roman" panose="02020603050405020304" pitchFamily="18" charset="0"/>
                <a:cs typeface="Ali-A-Samik" pitchFamily="2" charset="-78"/>
              </a:rPr>
              <a:t>د</a:t>
            </a:r>
            <a:r>
              <a:rPr lang="ar-IQ" sz="2400" kern="1200">
                <a:solidFill>
                  <a:srgbClr val="31849B"/>
                </a:solidFill>
                <a:effectLst/>
                <a:latin typeface="Calibri" panose="020F0502020204030204" pitchFamily="34" charset="0"/>
                <a:ea typeface="Times New Roman" panose="02020603050405020304" pitchFamily="18" charset="0"/>
                <a:cs typeface="Ali-A-Samik" pitchFamily="2" charset="-78"/>
              </a:rPr>
              <a:t>- حفظ النسل</a:t>
            </a:r>
            <a:r>
              <a:rPr lang="en-US" sz="2400" kern="1200">
                <a:solidFill>
                  <a:srgbClr val="31849B"/>
                </a:solidFill>
                <a:effectLst/>
                <a:latin typeface="Traditional Arabic" panose="02020603050405020304" pitchFamily="18" charset="-78"/>
                <a:ea typeface="Times New Roman" panose="02020603050405020304" pitchFamily="18"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a:p>
            <a:pPr algn="just" rtl="1">
              <a:lnSpc>
                <a:spcPct val="150000"/>
              </a:lnSpc>
              <a:buNone/>
            </a:pPr>
            <a:r>
              <a:rPr lang="ar-IQ" sz="2400" kern="1200">
                <a:solidFill>
                  <a:srgbClr val="000000"/>
                </a:solidFill>
                <a:effectLst/>
                <a:ea typeface="Times New Roman" panose="02020603050405020304" pitchFamily="18" charset="0"/>
                <a:cs typeface="Ali-A-Samik" pitchFamily="2" charset="-78"/>
              </a:rPr>
              <a:t>ولحفظ النّسل من جانب الوجود أمر بالزّواج في قوله تعالى في سورة النّور: </a:t>
            </a:r>
            <a:r>
              <a:rPr lang="ar-SA" sz="2400" kern="1200">
                <a:solidFill>
                  <a:srgbClr val="76923C"/>
                </a:solidFill>
                <a:effectLst/>
                <a:ea typeface="Calibri" panose="020F0502020204030204" pitchFamily="34" charset="0"/>
                <a:cs typeface="Ali-A-Samik" pitchFamily="2" charset="-78"/>
              </a:rPr>
              <a:t>﴿وَأَنْكِحُوا الأَيَامَى مِنْكُمْ وَالصَّالِحِينَ مِنْ عِبَادِكُمْ وَإِمَائِكُمْ إِنْ يَكُونُوا فُقَرَاءَ يُغْنِهِمُ اللَّهُ مِنْ فَضْلِهِ وَاللَّهُ وَاسِعٌ عَلِيمٌ﴾</a:t>
            </a:r>
            <a:r>
              <a:rPr lang="ar-SA" sz="2400" kern="1200">
                <a:solidFill>
                  <a:srgbClr val="000000"/>
                </a:solidFill>
                <a:effectLst/>
                <a:ea typeface="Calibri" panose="020F0502020204030204" pitchFamily="34" charset="0"/>
                <a:cs typeface="Ali-A-Samik" pitchFamily="2" charset="-78"/>
              </a:rPr>
              <a:t>، ثم قال تعالى: </a:t>
            </a:r>
            <a:r>
              <a:rPr lang="ar-SA" sz="2400" kern="1200">
                <a:solidFill>
                  <a:srgbClr val="76923C"/>
                </a:solidFill>
                <a:effectLst/>
                <a:ea typeface="Calibri" panose="020F0502020204030204" pitchFamily="34" charset="0"/>
                <a:cs typeface="Ali-A-Samik" pitchFamily="2" charset="-78"/>
              </a:rPr>
              <a:t>﴿وَاللَّهُ جَعَلَ لَكُمْ مِنْ أَنْفُسِكُمْ أَزْوَاجًا وَجَعَلَ لَكُمْ مِنْ أَزْوَاجِكُمْ بَنِينَ وَحَفَدَةً وَرَزَقَكُمْ مِنَ الطَّيِّبَاتِ﴾</a:t>
            </a:r>
            <a:r>
              <a:rPr lang="ar-SA" sz="2400" kern="1200">
                <a:solidFill>
                  <a:srgbClr val="000000"/>
                </a:solidFill>
                <a:effectLst/>
                <a:ea typeface="Calibri" panose="020F0502020204030204" pitchFamily="34" charset="0"/>
                <a:cs typeface="Ali-A-Samik" pitchFamily="2" charset="-78"/>
              </a:rPr>
              <a:t>، </a:t>
            </a:r>
            <a:r>
              <a:rPr lang="ar-IQ" sz="2400" kern="1200">
                <a:solidFill>
                  <a:srgbClr val="000000"/>
                </a:solidFill>
                <a:effectLst/>
                <a:ea typeface="Times New Roman" panose="02020603050405020304" pitchFamily="18" charset="0"/>
                <a:cs typeface="Ali-A-Samik" pitchFamily="2" charset="-78"/>
              </a:rPr>
              <a:t>ولحفظه من جانب العدم حرّم الزّنا في قوله تعالى في سورة الإسراء: </a:t>
            </a:r>
            <a:r>
              <a:rPr lang="ar-SA" sz="2400" kern="1200">
                <a:solidFill>
                  <a:srgbClr val="76923C"/>
                </a:solidFill>
                <a:effectLst/>
                <a:ea typeface="Calibri" panose="020F0502020204030204" pitchFamily="34" charset="0"/>
                <a:cs typeface="Ali-A-Samik" pitchFamily="2" charset="-78"/>
              </a:rPr>
              <a:t>﴿وَلا</a:t>
            </a:r>
            <a:r>
              <a:rPr lang="ar-IQ" sz="2400" kern="1200">
                <a:solidFill>
                  <a:srgbClr val="76923C"/>
                </a:solidFill>
                <a:effectLst/>
                <a:ea typeface="Calibri" panose="020F0502020204030204" pitchFamily="34" charset="0"/>
                <a:cs typeface="Ali-A-Samik" pitchFamily="2" charset="-78"/>
              </a:rPr>
              <a:t>َ</a:t>
            </a:r>
            <a:r>
              <a:rPr lang="ar-SA" sz="2400" kern="1200">
                <a:solidFill>
                  <a:srgbClr val="76923C"/>
                </a:solidFill>
                <a:effectLst/>
                <a:ea typeface="Calibri" panose="020F0502020204030204" pitchFamily="34" charset="0"/>
                <a:cs typeface="Ali-A-Samik" pitchFamily="2" charset="-78"/>
              </a:rPr>
              <a:t> تَقْرَبُوا الزِّنَا إِنَّهُ كَانَ فَاحِشَةً وَسَاءَ سَبِيلا</a:t>
            </a:r>
            <a:r>
              <a:rPr lang="ar-IQ" sz="2400" kern="1200">
                <a:solidFill>
                  <a:srgbClr val="76923C"/>
                </a:solidFill>
                <a:effectLst/>
                <a:ea typeface="Calibri" panose="020F0502020204030204" pitchFamily="34" charset="0"/>
                <a:cs typeface="Ali-A-Samik" pitchFamily="2" charset="-78"/>
              </a:rPr>
              <a:t>ً</a:t>
            </a:r>
            <a:r>
              <a:rPr lang="ar-SA" sz="2400" kern="1200">
                <a:solidFill>
                  <a:srgbClr val="76923C"/>
                </a:solidFill>
                <a:effectLst/>
                <a:ea typeface="Calibri" panose="020F0502020204030204" pitchFamily="34" charset="0"/>
                <a:cs typeface="Ali-A-Samik" pitchFamily="2" charset="-78"/>
              </a:rPr>
              <a:t>﴾</a:t>
            </a:r>
            <a:r>
              <a:rPr lang="ar-SA" sz="2400" kern="1200">
                <a:solidFill>
                  <a:srgbClr val="000000"/>
                </a:solidFill>
                <a:effectLst/>
                <a:ea typeface="Calibri" panose="020F0502020204030204" pitchFamily="34" charset="0"/>
                <a:cs typeface="Ali-A-Samik" pitchFamily="2" charset="-78"/>
              </a:rPr>
              <a:t>.</a:t>
            </a:r>
            <a:endParaRPr lang="ar-IQ" altLang="en-US" sz="2400">
              <a:cs typeface="Ali-A-Samik" pitchFamily="2" charset="-78"/>
            </a:endParaRPr>
          </a:p>
        </p:txBody>
      </p:sp>
    </p:spTree>
    <p:extLst>
      <p:ext uri="{BB962C8B-B14F-4D97-AF65-F5344CB8AC3E}">
        <p14:creationId xmlns:p14="http://schemas.microsoft.com/office/powerpoint/2010/main" val="2033615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511660" y="1125008"/>
            <a:ext cx="6262688" cy="4680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spcBef>
                <a:spcPts val="0"/>
              </a:spcBef>
              <a:spcAft>
                <a:spcPts val="0"/>
              </a:spcAft>
              <a:buNone/>
            </a:pPr>
            <a:r>
              <a:rPr lang="ar-SA" sz="2400" kern="1200">
                <a:solidFill>
                  <a:srgbClr val="31849B"/>
                </a:solidFill>
                <a:effectLst/>
                <a:latin typeface="Calibri" panose="020F0502020204030204" pitchFamily="34" charset="0"/>
                <a:ea typeface="Times New Roman" panose="02020603050405020304" pitchFamily="18" charset="0"/>
                <a:cs typeface="Ali-A-Samik" pitchFamily="2" charset="-78"/>
              </a:rPr>
              <a:t>هـ</a:t>
            </a:r>
            <a:r>
              <a:rPr lang="ar-IQ" sz="2400" kern="1200">
                <a:solidFill>
                  <a:srgbClr val="31849B"/>
                </a:solidFill>
                <a:effectLst/>
                <a:latin typeface="Calibri" panose="020F0502020204030204" pitchFamily="34" charset="0"/>
                <a:ea typeface="Times New Roman" panose="02020603050405020304" pitchFamily="18" charset="0"/>
                <a:cs typeface="Ali-A-Samik" pitchFamily="2" charset="-78"/>
              </a:rPr>
              <a:t>- حفظ العقل</a:t>
            </a:r>
            <a:r>
              <a:rPr lang="en-US" sz="2400" kern="1200">
                <a:solidFill>
                  <a:srgbClr val="31849B"/>
                </a:solidFill>
                <a:effectLst/>
                <a:latin typeface="Traditional Arabic" panose="02020603050405020304" pitchFamily="18" charset="-78"/>
                <a:ea typeface="Times New Roman" panose="02020603050405020304" pitchFamily="18"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a:p>
            <a:pPr algn="just" rtl="1">
              <a:lnSpc>
                <a:spcPct val="150000"/>
              </a:lnSpc>
              <a:spcAft>
                <a:spcPts val="1000"/>
              </a:spcAft>
              <a:buNone/>
            </a:pPr>
            <a:r>
              <a:rPr lang="en-US" sz="2400" kern="1200">
                <a:solidFill>
                  <a:srgbClr val="000000"/>
                </a:solidFill>
                <a:effectLst/>
                <a:latin typeface="Traditional Arabic" panose="02020603050405020304" pitchFamily="18" charset="-78"/>
                <a:ea typeface="Calibri" panose="020F0502020204030204" pitchFamily="34" charset="0"/>
                <a:cs typeface="Ali-A-Samik" pitchFamily="2" charset="-78"/>
              </a:rPr>
              <a:t> </a:t>
            </a:r>
            <a:r>
              <a:rPr lang="ar-IQ" sz="2400" kern="1200">
                <a:solidFill>
                  <a:srgbClr val="000000"/>
                </a:solidFill>
                <a:effectLst/>
                <a:latin typeface="Calibri" panose="020F0502020204030204" pitchFamily="34" charset="0"/>
                <a:ea typeface="Times New Roman" panose="02020603050405020304" pitchFamily="18" charset="0"/>
                <a:cs typeface="Ali-A-Samik" pitchFamily="2" charset="-78"/>
              </a:rPr>
              <a:t>ولحفظ العقل من جانب الوجود جعله الله تعالى في الإنسان وأمر بالتّفكّر في قوله تعالى: </a:t>
            </a:r>
            <a:r>
              <a:rPr lang="ar-SA" sz="2400" kern="1200">
                <a:solidFill>
                  <a:srgbClr val="76923C"/>
                </a:solidFill>
                <a:effectLst/>
                <a:latin typeface="Calibri" panose="020F0502020204030204" pitchFamily="34" charset="0"/>
                <a:ea typeface="Calibri" panose="020F0502020204030204" pitchFamily="34" charset="0"/>
                <a:cs typeface="Ali-A-Samik" pitchFamily="2" charset="-78"/>
              </a:rPr>
              <a:t>﴿أَوَلَمْ يَتَفَكَّرُوا فِي أَنْفُسِهِمْ مَا خَلَقَ اللَّهُ السَّمَاوَاتِ وَالأَرْضَ وَمَا بَيْنَهُمَا إِلا</a:t>
            </a:r>
            <a:r>
              <a:rPr lang="ar-IQ" sz="2400" kern="1200">
                <a:solidFill>
                  <a:srgbClr val="76923C"/>
                </a:solidFill>
                <a:effectLst/>
                <a:latin typeface="Calibri" panose="020F0502020204030204" pitchFamily="34" charset="0"/>
                <a:ea typeface="Calibri" panose="020F0502020204030204" pitchFamily="34" charset="0"/>
                <a:cs typeface="Ali-A-Samik" pitchFamily="2" charset="-78"/>
              </a:rPr>
              <a:t>َّ</a:t>
            </a:r>
            <a:r>
              <a:rPr lang="ar-SA" sz="2400" kern="1200">
                <a:solidFill>
                  <a:srgbClr val="76923C"/>
                </a:solidFill>
                <a:effectLst/>
                <a:latin typeface="Calibri" panose="020F0502020204030204" pitchFamily="34" charset="0"/>
                <a:ea typeface="Calibri" panose="020F0502020204030204" pitchFamily="34" charset="0"/>
                <a:cs typeface="Ali-A-Samik" pitchFamily="2" charset="-78"/>
              </a:rPr>
              <a:t> بِالْحَقِّ وَأَجَلٍ مُسَمًّى وَإِنَّ كَثِيرًا مِنَ النَّاسِ بِلِقَاءِ رَبِّهِمْ لَكَافِرُونَ﴾</a:t>
            </a:r>
            <a:r>
              <a:rPr lang="ar-IQ" sz="2400" kern="1200">
                <a:solidFill>
                  <a:srgbClr val="000000"/>
                </a:solidFill>
                <a:effectLst/>
                <a:latin typeface="Calibri" panose="020F0502020204030204" pitchFamily="34" charset="0"/>
                <a:ea typeface="Times New Roman" panose="02020603050405020304" pitchFamily="18" charset="0"/>
                <a:cs typeface="Ali-A-Samik" pitchFamily="2" charset="-78"/>
              </a:rPr>
              <a:t>، ولحفظه من جانب العدم حرّم تناول ما يضيّعه كالخمر وما يشبهه في قوله تعالى:</a:t>
            </a:r>
            <a:r>
              <a:rPr lang="ar-IQ" sz="2400" kern="1200">
                <a:solidFill>
                  <a:srgbClr val="000000"/>
                </a:solidFill>
                <a:effectLst/>
                <a:latin typeface="Calibri" panose="020F0502020204030204" pitchFamily="34" charset="0"/>
                <a:ea typeface="Calibri" panose="020F0502020204030204" pitchFamily="34" charset="0"/>
                <a:cs typeface="Ali-A-Samik" pitchFamily="2" charset="-78"/>
              </a:rPr>
              <a:t> </a:t>
            </a:r>
            <a:r>
              <a:rPr lang="ar-SA" sz="2400" kern="1200">
                <a:solidFill>
                  <a:srgbClr val="76923C"/>
                </a:solidFill>
                <a:effectLst/>
                <a:latin typeface="Calibri" panose="020F0502020204030204" pitchFamily="34" charset="0"/>
                <a:ea typeface="Calibri" panose="020F0502020204030204" pitchFamily="34" charset="0"/>
                <a:cs typeface="Ali-A-Samik" pitchFamily="2" charset="-78"/>
              </a:rPr>
              <a:t>﴿يَاأَيُّهَا الَّذِينَ آمَنُوا إِنَّمَا الْخَمْرُ وَالْمَيْسِرُ وَالأَنْصَابُ وَالأَزْلا</a:t>
            </a:r>
            <a:r>
              <a:rPr lang="ar-IQ" sz="2400" kern="1200">
                <a:solidFill>
                  <a:srgbClr val="76923C"/>
                </a:solidFill>
                <a:effectLst/>
                <a:latin typeface="Calibri" panose="020F0502020204030204" pitchFamily="34" charset="0"/>
                <a:ea typeface="Calibri" panose="020F0502020204030204" pitchFamily="34" charset="0"/>
                <a:cs typeface="Ali-A-Samik" pitchFamily="2" charset="-78"/>
              </a:rPr>
              <a:t>َ</a:t>
            </a:r>
            <a:r>
              <a:rPr lang="ar-SA" sz="2400" kern="1200">
                <a:solidFill>
                  <a:srgbClr val="76923C"/>
                </a:solidFill>
                <a:effectLst/>
                <a:latin typeface="Calibri" panose="020F0502020204030204" pitchFamily="34" charset="0"/>
                <a:ea typeface="Calibri" panose="020F0502020204030204" pitchFamily="34" charset="0"/>
                <a:cs typeface="Ali-A-Samik" pitchFamily="2" charset="-78"/>
              </a:rPr>
              <a:t>مُ رِجْسٌ مِنْ عَمَلِ الشَّيْطَانِ فَاجْتَنِبُوهُ لَعَلَّكُمْ تُفْلِحُونَ﴾</a:t>
            </a:r>
            <a:r>
              <a:rPr lang="ar-IQ" sz="2400" kern="1200">
                <a:solidFill>
                  <a:srgbClr val="000000"/>
                </a:solidFill>
                <a:effectLst/>
                <a:latin typeface="Calibri" panose="020F0502020204030204" pitchFamily="34" charset="0"/>
                <a:ea typeface="Calibri" panose="020F0502020204030204" pitchFamily="34" charset="0"/>
                <a:cs typeface="Ali-A-Samik" pitchFamily="2" charset="-78"/>
              </a:rPr>
              <a:t>.</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907281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2D7E5AEA-150D-DA62-C6CF-DFEA4C66A3F8}"/>
              </a:ext>
            </a:extLst>
          </p:cNvPr>
          <p:cNvSpPr txBox="1">
            <a:spLocks noChangeArrowheads="1"/>
          </p:cNvSpPr>
          <p:nvPr/>
        </p:nvSpPr>
        <p:spPr bwMode="auto">
          <a:xfrm>
            <a:off x="1497806" y="1331695"/>
            <a:ext cx="6262688" cy="392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buNone/>
            </a:pPr>
            <a:r>
              <a:rPr lang="ar-IQ" sz="2400" b="0" i="0" u="none" strike="noStrike" baseline="0">
                <a:latin typeface="Lotus-Light"/>
                <a:cs typeface="Ali-A-Samik" pitchFamily="2" charset="-78"/>
              </a:rPr>
              <a:t>يقول الإمام الغزَّالي: " أما المصلحة فهي عبارة في الأصل عن جلب منفعة أو دفع مضرة، ولسنا نعني به ذلك، فإن جلب المنفعة ودفع المضرة مقاصد الخلق، وصلاح الخلق في تحصيل مقاصدهم، لكنا نعني بالمصلحة المحافظة على مقصود الشرع، ومقصود الشرع من الخلق خمسة وهو: أن يحفظ عليهم دينهم ونفسهم وعقلهم ونسلهم ومالهم، فكل ما يتضمن حفظ هذه الأصول الخمسة فهو مصلحة، وكل ما يفوت هذه الأصول فهو مفسدة ودفعها مصلحة ".</a:t>
            </a:r>
            <a:endParaRPr lang="ar-IQ" sz="2400">
              <a:latin typeface="Lotus-Light"/>
              <a:cs typeface="Ali-A-Samik" pitchFamily="2" charset="-78"/>
            </a:endParaRPr>
          </a:p>
        </p:txBody>
      </p:sp>
    </p:spTree>
    <p:extLst>
      <p:ext uri="{BB962C8B-B14F-4D97-AF65-F5344CB8AC3E}">
        <p14:creationId xmlns:p14="http://schemas.microsoft.com/office/powerpoint/2010/main" val="4052186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2">
            <a:extLst>
              <a:ext uri="{FF2B5EF4-FFF2-40B4-BE49-F238E27FC236}">
                <a16:creationId xmlns:a16="http://schemas.microsoft.com/office/drawing/2014/main" id="{BA5D312E-6926-1A87-46E5-5382D879569D}"/>
              </a:ext>
            </a:extLst>
          </p:cNvPr>
          <p:cNvSpPr txBox="1">
            <a:spLocks noChangeArrowheads="1"/>
          </p:cNvSpPr>
          <p:nvPr/>
        </p:nvSpPr>
        <p:spPr bwMode="auto">
          <a:xfrm>
            <a:off x="1154147" y="3167390"/>
            <a:ext cx="651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2800">
                <a:solidFill>
                  <a:srgbClr val="0070C0"/>
                </a:solidFill>
                <a:cs typeface="Ali-A-Samik" pitchFamily="2" charset="-78"/>
              </a:rPr>
              <a:t>طرق مكافحة الجريمة في الإسلام</a:t>
            </a:r>
            <a:endParaRPr lang="ar-SA" altLang="en-US" sz="2800">
              <a:solidFill>
                <a:srgbClr val="0070C0"/>
              </a:solidFill>
              <a:cs typeface="Ali-A-Samik" pitchFamily="2" charset="-78"/>
            </a:endParaRPr>
          </a:p>
        </p:txBody>
      </p:sp>
    </p:spTree>
    <p:extLst>
      <p:ext uri="{BB962C8B-B14F-4D97-AF65-F5344CB8AC3E}">
        <p14:creationId xmlns:p14="http://schemas.microsoft.com/office/powerpoint/2010/main" val="1890973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2D7E5AEA-150D-DA62-C6CF-DFEA4C66A3F8}"/>
              </a:ext>
            </a:extLst>
          </p:cNvPr>
          <p:cNvSpPr txBox="1">
            <a:spLocks noChangeArrowheads="1"/>
          </p:cNvSpPr>
          <p:nvPr/>
        </p:nvSpPr>
        <p:spPr bwMode="auto">
          <a:xfrm>
            <a:off x="1497806" y="1497148"/>
            <a:ext cx="6262688" cy="344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lgn="just" rtl="1">
              <a:lnSpc>
                <a:spcPct val="150000"/>
              </a:lnSpc>
              <a:buFont typeface="Wingdings" panose="05000000000000000000" pitchFamily="2" charset="2"/>
              <a:buChar char=""/>
            </a:pPr>
            <a:r>
              <a:rPr lang="ar-IQ" sz="2400" b="0" i="0" u="none" strike="noStrike" baseline="0">
                <a:latin typeface="Lotus-Light"/>
                <a:cs typeface="Ali-A-Samik" pitchFamily="2" charset="-78"/>
              </a:rPr>
              <a:t>تعتني الشريعة الإسلامية في مكافحة الجرائم بجانبين بالجانب الدنيوي والجانب الأخروي فهي تهتم بالجانب الوقائي والجانب العقابي معاً.</a:t>
            </a:r>
          </a:p>
          <a:p>
            <a:pPr marL="342900" indent="-342900" algn="just" rtl="1">
              <a:lnSpc>
                <a:spcPct val="150000"/>
              </a:lnSpc>
              <a:buFont typeface="Wingdings" panose="05000000000000000000" pitchFamily="2" charset="2"/>
              <a:buChar char=""/>
            </a:pPr>
            <a:r>
              <a:rPr lang="ar-IQ" sz="2400">
                <a:latin typeface="Lotus-Light"/>
                <a:cs typeface="Ali-A-Samik" pitchFamily="2" charset="-78"/>
              </a:rPr>
              <a:t>فالإسلام لا ينتظر وقوع الجريمة حتى يتصدى لها، وإنما يكافح الجريمة قبل وقوعها ويقضي على أسبابها قبل وجودها، وذلك باتخاذ الوسائل والإجراءات قبل الوقوع في شباكها.</a:t>
            </a:r>
          </a:p>
        </p:txBody>
      </p:sp>
    </p:spTree>
    <p:extLst>
      <p:ext uri="{BB962C8B-B14F-4D97-AF65-F5344CB8AC3E}">
        <p14:creationId xmlns:p14="http://schemas.microsoft.com/office/powerpoint/2010/main" val="2644702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2D7E5AEA-150D-DA62-C6CF-DFEA4C66A3F8}"/>
              </a:ext>
            </a:extLst>
          </p:cNvPr>
          <p:cNvSpPr txBox="1">
            <a:spLocks noChangeArrowheads="1"/>
          </p:cNvSpPr>
          <p:nvPr/>
        </p:nvSpPr>
        <p:spPr bwMode="auto">
          <a:xfrm>
            <a:off x="1402078" y="2060848"/>
            <a:ext cx="6262688"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buNone/>
            </a:pPr>
            <a:r>
              <a:rPr lang="ar-IQ" sz="2400" b="0" i="0" u="none" strike="noStrike" baseline="0">
                <a:solidFill>
                  <a:srgbClr val="7030A0"/>
                </a:solidFill>
                <a:latin typeface="Lotus-Light"/>
                <a:cs typeface="Ali-A-Samik" pitchFamily="2" charset="-78"/>
              </a:rPr>
              <a:t>1-</a:t>
            </a:r>
            <a:r>
              <a:rPr lang="ar-IQ" sz="2400" b="0" i="0" u="none" strike="noStrike" baseline="0">
                <a:solidFill>
                  <a:srgbClr val="C00000"/>
                </a:solidFill>
                <a:latin typeface="Lotus-Light"/>
                <a:cs typeface="Ali-A-Samik" pitchFamily="2" charset="-78"/>
              </a:rPr>
              <a:t> </a:t>
            </a:r>
            <a:r>
              <a:rPr lang="ar-IQ" sz="2400" b="0" i="0" u="none" strike="noStrike" baseline="0">
                <a:latin typeface="Lotus-Light"/>
                <a:cs typeface="Ali-A-Samik" pitchFamily="2" charset="-78"/>
              </a:rPr>
              <a:t>تقوية الوازع الديني</a:t>
            </a:r>
          </a:p>
          <a:p>
            <a:pPr algn="just" rtl="1">
              <a:buNone/>
            </a:pPr>
            <a:r>
              <a:rPr lang="ar-IQ" sz="2400">
                <a:solidFill>
                  <a:srgbClr val="7030A0"/>
                </a:solidFill>
                <a:latin typeface="Lotus-Light"/>
                <a:cs typeface="Ali-A-Samik" pitchFamily="2" charset="-78"/>
              </a:rPr>
              <a:t>2-</a:t>
            </a:r>
            <a:r>
              <a:rPr lang="ar-IQ" sz="2400">
                <a:solidFill>
                  <a:srgbClr val="C00000"/>
                </a:solidFill>
                <a:latin typeface="Lotus-Light"/>
                <a:cs typeface="Ali-A-Samik" pitchFamily="2" charset="-78"/>
              </a:rPr>
              <a:t> </a:t>
            </a:r>
            <a:r>
              <a:rPr lang="ar-IQ" sz="2400">
                <a:latin typeface="Lotus-Light"/>
                <a:cs typeface="Ali-A-Samik" pitchFamily="2" charset="-78"/>
              </a:rPr>
              <a:t>التهذيب النفسي بالعبادات</a:t>
            </a:r>
          </a:p>
          <a:p>
            <a:pPr algn="just" rtl="1">
              <a:buNone/>
            </a:pPr>
            <a:r>
              <a:rPr lang="ar-IQ" sz="2400">
                <a:solidFill>
                  <a:srgbClr val="7030A0"/>
                </a:solidFill>
                <a:latin typeface="Lotus-Light"/>
                <a:cs typeface="Ali-A-Samik" pitchFamily="2" charset="-78"/>
              </a:rPr>
              <a:t>3-</a:t>
            </a:r>
            <a:r>
              <a:rPr lang="ar-IQ" sz="2400">
                <a:solidFill>
                  <a:srgbClr val="C00000"/>
                </a:solidFill>
                <a:latin typeface="Lotus-Light"/>
                <a:cs typeface="Ali-A-Samik" pitchFamily="2" charset="-78"/>
              </a:rPr>
              <a:t> </a:t>
            </a:r>
            <a:r>
              <a:rPr lang="ar-IQ" sz="2400">
                <a:latin typeface="Lotus-Light"/>
                <a:cs typeface="Ali-A-Samik" pitchFamily="2" charset="-78"/>
              </a:rPr>
              <a:t>الأمر بالمعروف والنهي عن المنكر</a:t>
            </a:r>
          </a:p>
          <a:p>
            <a:pPr algn="just" rtl="1">
              <a:buNone/>
            </a:pPr>
            <a:r>
              <a:rPr lang="ar-IQ" sz="2400">
                <a:solidFill>
                  <a:srgbClr val="7030A0"/>
                </a:solidFill>
                <a:latin typeface="Lotus-Light"/>
                <a:cs typeface="Ali-A-Samik" pitchFamily="2" charset="-78"/>
              </a:rPr>
              <a:t>4-</a:t>
            </a:r>
            <a:r>
              <a:rPr lang="ar-IQ" sz="2400">
                <a:solidFill>
                  <a:srgbClr val="C00000"/>
                </a:solidFill>
                <a:latin typeface="Lotus-Light"/>
                <a:cs typeface="Ali-A-Samik" pitchFamily="2" charset="-78"/>
              </a:rPr>
              <a:t> </a:t>
            </a:r>
            <a:r>
              <a:rPr lang="ar-IQ" sz="2400">
                <a:latin typeface="Lotus-Light"/>
                <a:cs typeface="Ali-A-Samik" pitchFamily="2" charset="-78"/>
              </a:rPr>
              <a:t>تفعيل دور الأسرة</a:t>
            </a:r>
          </a:p>
          <a:p>
            <a:pPr algn="just" rtl="1">
              <a:buNone/>
            </a:pPr>
            <a:r>
              <a:rPr lang="ar-IQ" sz="2400">
                <a:solidFill>
                  <a:srgbClr val="7030A0"/>
                </a:solidFill>
                <a:latin typeface="Lotus-Light"/>
                <a:cs typeface="Ali-A-Samik" pitchFamily="2" charset="-78"/>
              </a:rPr>
              <a:t>5-</a:t>
            </a:r>
            <a:r>
              <a:rPr lang="ar-IQ" sz="2400">
                <a:solidFill>
                  <a:srgbClr val="C00000"/>
                </a:solidFill>
                <a:latin typeface="Lotus-Light"/>
                <a:cs typeface="Ali-A-Samik" pitchFamily="2" charset="-78"/>
              </a:rPr>
              <a:t> </a:t>
            </a:r>
            <a:r>
              <a:rPr lang="ar-IQ" sz="2400">
                <a:latin typeface="Lotus-Light"/>
                <a:cs typeface="Ali-A-Samik" pitchFamily="2" charset="-78"/>
              </a:rPr>
              <a:t>تقوية هيبة الدولة</a:t>
            </a:r>
          </a:p>
          <a:p>
            <a:pPr algn="just" rtl="1">
              <a:buNone/>
            </a:pPr>
            <a:r>
              <a:rPr lang="ar-IQ" sz="2400">
                <a:solidFill>
                  <a:srgbClr val="7030A0"/>
                </a:solidFill>
                <a:latin typeface="Lotus-Light"/>
                <a:cs typeface="Ali-A-Samik" pitchFamily="2" charset="-78"/>
              </a:rPr>
              <a:t>6-</a:t>
            </a:r>
            <a:r>
              <a:rPr lang="ar-IQ" sz="2400">
                <a:solidFill>
                  <a:srgbClr val="C00000"/>
                </a:solidFill>
                <a:latin typeface="Lotus-Light"/>
                <a:cs typeface="Ali-A-Samik" pitchFamily="2" charset="-78"/>
              </a:rPr>
              <a:t> </a:t>
            </a:r>
            <a:r>
              <a:rPr lang="ar-IQ" sz="2400">
                <a:latin typeface="Lotus-Light"/>
                <a:cs typeface="Ali-A-Samik" pitchFamily="2" charset="-78"/>
              </a:rPr>
              <a:t>الترهيب من عقاب الآخرة</a:t>
            </a:r>
          </a:p>
          <a:p>
            <a:pPr algn="just" rtl="1">
              <a:buNone/>
            </a:pPr>
            <a:r>
              <a:rPr lang="ar-IQ" sz="2400">
                <a:solidFill>
                  <a:srgbClr val="7030A0"/>
                </a:solidFill>
                <a:latin typeface="Lotus-Light"/>
                <a:cs typeface="Ali-A-Samik" pitchFamily="2" charset="-78"/>
              </a:rPr>
              <a:t>7-</a:t>
            </a:r>
            <a:r>
              <a:rPr lang="ar-IQ" sz="2400">
                <a:solidFill>
                  <a:srgbClr val="C00000"/>
                </a:solidFill>
                <a:latin typeface="Lotus-Light"/>
                <a:cs typeface="Ali-A-Samik" pitchFamily="2" charset="-78"/>
              </a:rPr>
              <a:t> </a:t>
            </a:r>
            <a:r>
              <a:rPr lang="ar-IQ" sz="2400">
                <a:latin typeface="Lotus-Light"/>
                <a:cs typeface="Ali-A-Samik" pitchFamily="2" charset="-78"/>
              </a:rPr>
              <a:t>الترغيب في التوبة</a:t>
            </a:r>
          </a:p>
        </p:txBody>
      </p:sp>
      <p:sp>
        <p:nvSpPr>
          <p:cNvPr id="3" name="TextBox 2">
            <a:extLst>
              <a:ext uri="{FF2B5EF4-FFF2-40B4-BE49-F238E27FC236}">
                <a16:creationId xmlns:a16="http://schemas.microsoft.com/office/drawing/2014/main" id="{7D6E81E8-5B42-F369-6004-A4258271F9DE}"/>
              </a:ext>
            </a:extLst>
          </p:cNvPr>
          <p:cNvSpPr txBox="1"/>
          <p:nvPr/>
        </p:nvSpPr>
        <p:spPr>
          <a:xfrm>
            <a:off x="2627784" y="1412776"/>
            <a:ext cx="3924436" cy="461665"/>
          </a:xfrm>
          <a:prstGeom prst="rect">
            <a:avLst/>
          </a:prstGeom>
          <a:noFill/>
        </p:spPr>
        <p:txBody>
          <a:bodyPr wrap="square" rtlCol="0">
            <a:spAutoFit/>
          </a:bodyPr>
          <a:lstStyle/>
          <a:p>
            <a:pPr algn="ctr" rtl="1"/>
            <a:r>
              <a:rPr lang="ar-IQ" sz="2400">
                <a:solidFill>
                  <a:srgbClr val="C00000"/>
                </a:solidFill>
                <a:cs typeface="Ali-A-Samik" pitchFamily="2" charset="-78"/>
              </a:rPr>
              <a:t>أولاً:</a:t>
            </a:r>
            <a:r>
              <a:rPr lang="ar-IQ" sz="2400">
                <a:cs typeface="Ali-A-Samik" pitchFamily="2" charset="-78"/>
              </a:rPr>
              <a:t> الطرق الوقائية</a:t>
            </a:r>
            <a:endParaRPr lang="en-US" sz="2400">
              <a:cs typeface="Ali-A-Samik" pitchFamily="2" charset="-78"/>
            </a:endParaRPr>
          </a:p>
        </p:txBody>
      </p:sp>
    </p:spTree>
    <p:extLst>
      <p:ext uri="{BB962C8B-B14F-4D97-AF65-F5344CB8AC3E}">
        <p14:creationId xmlns:p14="http://schemas.microsoft.com/office/powerpoint/2010/main" val="158295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3">
            <a:extLst>
              <a:ext uri="{FF2B5EF4-FFF2-40B4-BE49-F238E27FC236}">
                <a16:creationId xmlns:a16="http://schemas.microsoft.com/office/drawing/2014/main" id="{0D5DE3EE-0856-C0D3-9DCA-5B448E7DBCA2}"/>
              </a:ext>
            </a:extLst>
          </p:cNvPr>
          <p:cNvSpPr txBox="1">
            <a:spLocks noChangeArrowheads="1"/>
          </p:cNvSpPr>
          <p:nvPr/>
        </p:nvSpPr>
        <p:spPr bwMode="auto">
          <a:xfrm>
            <a:off x="1497806" y="1331695"/>
            <a:ext cx="626268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200000"/>
              </a:lnSpc>
              <a:buNone/>
            </a:pPr>
            <a:r>
              <a:rPr lang="ar-IQ" sz="2400" b="0" i="0" u="none" strike="noStrike" baseline="0">
                <a:latin typeface="Lotus-Light"/>
                <a:cs typeface="Ali-A-Samik" pitchFamily="2" charset="-78"/>
              </a:rPr>
              <a:t>يقول الإمام الغزَّالي: " فإن الأمر بالمعروف والنهي عن المنكر هو القطب الأعظم في الدين، وهو المهم الذي ابتعث الله له النبيين أجمعين، ولو طوي بساطه وأهمل علمه وعمله لتعطلت النبوة، واضمحلت الديانة، وعمت الفترة، وفشت الضلالة، وشاعت الجهالة، واستشرى الفساد، واتسع الخرق، وخربت البلاد، وهلك العباد".</a:t>
            </a:r>
            <a:endParaRPr lang="ar-IQ" sz="2400">
              <a:latin typeface="Lotus-Light"/>
              <a:cs typeface="Ali-A-Samik" pitchFamily="2" charset="-78"/>
            </a:endParaRPr>
          </a:p>
        </p:txBody>
      </p:sp>
    </p:spTree>
    <p:extLst>
      <p:ext uri="{BB962C8B-B14F-4D97-AF65-F5344CB8AC3E}">
        <p14:creationId xmlns:p14="http://schemas.microsoft.com/office/powerpoint/2010/main" val="2523890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2">
            <a:extLst>
              <a:ext uri="{FF2B5EF4-FFF2-40B4-BE49-F238E27FC236}">
                <a16:creationId xmlns:a16="http://schemas.microsoft.com/office/drawing/2014/main" id="{6239C81D-9F44-AFCB-648A-26A4C82C4B96}"/>
              </a:ext>
            </a:extLst>
          </p:cNvPr>
          <p:cNvSpPr txBox="1"/>
          <p:nvPr/>
        </p:nvSpPr>
        <p:spPr>
          <a:xfrm>
            <a:off x="2627784" y="1412776"/>
            <a:ext cx="3924436" cy="461665"/>
          </a:xfrm>
          <a:prstGeom prst="rect">
            <a:avLst/>
          </a:prstGeom>
          <a:noFill/>
        </p:spPr>
        <p:txBody>
          <a:bodyPr wrap="square" rtlCol="0">
            <a:spAutoFit/>
          </a:bodyPr>
          <a:lstStyle/>
          <a:p>
            <a:pPr algn="ctr" rtl="1"/>
            <a:r>
              <a:rPr lang="ar-IQ" sz="2400">
                <a:solidFill>
                  <a:srgbClr val="C00000"/>
                </a:solidFill>
                <a:cs typeface="Ali-A-Samik" pitchFamily="2" charset="-78"/>
              </a:rPr>
              <a:t>ثانياً:</a:t>
            </a:r>
            <a:r>
              <a:rPr lang="ar-IQ" sz="2400">
                <a:cs typeface="Ali-A-Samik" pitchFamily="2" charset="-78"/>
              </a:rPr>
              <a:t> الطرق العلاجية (العقوبات)</a:t>
            </a:r>
            <a:endParaRPr lang="en-US" sz="2400">
              <a:cs typeface="Ali-A-Samik" pitchFamily="2" charset="-78"/>
            </a:endParaRPr>
          </a:p>
        </p:txBody>
      </p:sp>
      <p:sp>
        <p:nvSpPr>
          <p:cNvPr id="4" name="TextBox 3">
            <a:extLst>
              <a:ext uri="{FF2B5EF4-FFF2-40B4-BE49-F238E27FC236}">
                <a16:creationId xmlns:a16="http://schemas.microsoft.com/office/drawing/2014/main" id="{1531870E-84E5-FCCF-3C34-8B9324DE7446}"/>
              </a:ext>
            </a:extLst>
          </p:cNvPr>
          <p:cNvSpPr txBox="1">
            <a:spLocks noChangeArrowheads="1"/>
          </p:cNvSpPr>
          <p:nvPr/>
        </p:nvSpPr>
        <p:spPr bwMode="auto">
          <a:xfrm>
            <a:off x="1402078" y="2060848"/>
            <a:ext cx="6262688" cy="281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buNone/>
            </a:pPr>
            <a:r>
              <a:rPr lang="ar-IQ" sz="2400">
                <a:cs typeface="Ali-A-Samik" pitchFamily="2" charset="-78"/>
              </a:rPr>
              <a:t>لقد عملت الشريعة الإسلامية على محاربة الجريمة بسن العقوبات المناسبة التي من شأنها أن تؤدب المجرم وتهذبه، وتردع غيره من اقترافها، فليس المراد من العقوبات التشفي وإيقاع الناس في الحرج وتعذيبهم بقطع أعضائهم، وإنما شرعت الحدود والعقوبات لحكم وأهداف وهي كالآتي:</a:t>
            </a:r>
            <a:endParaRPr lang="ar-IQ" sz="2400">
              <a:latin typeface="Lotus-Light"/>
              <a:cs typeface="Ali-A-Samik" pitchFamily="2" charset="-78"/>
            </a:endParaRPr>
          </a:p>
        </p:txBody>
      </p:sp>
    </p:spTree>
    <p:extLst>
      <p:ext uri="{BB962C8B-B14F-4D97-AF65-F5344CB8AC3E}">
        <p14:creationId xmlns:p14="http://schemas.microsoft.com/office/powerpoint/2010/main" val="531770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2">
            <a:extLst>
              <a:ext uri="{FF2B5EF4-FFF2-40B4-BE49-F238E27FC236}">
                <a16:creationId xmlns:a16="http://schemas.microsoft.com/office/drawing/2014/main" id="{A80E8AB6-3852-42E4-B2C3-364FB8C6B5A8}"/>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7171" name="Rectangle 28">
            <a:extLst>
              <a:ext uri="{FF2B5EF4-FFF2-40B4-BE49-F238E27FC236}">
                <a16:creationId xmlns:a16="http://schemas.microsoft.com/office/drawing/2014/main" id="{804A0BB1-2BCF-4F35-BC0F-427D5633F093}"/>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7172" name="Rectangle 29">
            <a:extLst>
              <a:ext uri="{FF2B5EF4-FFF2-40B4-BE49-F238E27FC236}">
                <a16:creationId xmlns:a16="http://schemas.microsoft.com/office/drawing/2014/main" id="{3708C5BB-A074-4480-B81A-D0B351FF8E03}"/>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7173" name="Rectangle 30">
            <a:extLst>
              <a:ext uri="{FF2B5EF4-FFF2-40B4-BE49-F238E27FC236}">
                <a16:creationId xmlns:a16="http://schemas.microsoft.com/office/drawing/2014/main" id="{9B13B4B5-0994-4B8C-82CC-72AA7D4176BC}"/>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7174" name="Rectangle 31">
            <a:extLst>
              <a:ext uri="{FF2B5EF4-FFF2-40B4-BE49-F238E27FC236}">
                <a16:creationId xmlns:a16="http://schemas.microsoft.com/office/drawing/2014/main" id="{FA6CF790-3909-4B43-89F4-EBC81085CA25}"/>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121549A9-C762-503A-A120-34B8D9BE8BD2}"/>
              </a:ext>
            </a:extLst>
          </p:cNvPr>
          <p:cNvSpPr txBox="1">
            <a:spLocks noChangeArrowheads="1"/>
          </p:cNvSpPr>
          <p:nvPr/>
        </p:nvSpPr>
        <p:spPr bwMode="auto">
          <a:xfrm>
            <a:off x="1497806" y="1988840"/>
            <a:ext cx="6262688" cy="233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lgn="r" rtl="1">
              <a:lnSpc>
                <a:spcPct val="150000"/>
              </a:lnSpc>
              <a:buFont typeface="Wingdings" panose="05000000000000000000" pitchFamily="2" charset="2"/>
              <a:buChar char=""/>
            </a:pPr>
            <a:r>
              <a:rPr lang="ar-IQ" sz="2400" b="0" i="0" u="none" strike="noStrike" baseline="0">
                <a:latin typeface="Lotus-Light"/>
                <a:cs typeface="Ali-A-Samik" pitchFamily="2" charset="-78"/>
              </a:rPr>
              <a:t>الجريمة في الاصطلاح الشرعي: عرفها الإمام الماوردي بقوله: "الجرائم:محظورات شرعية زجر الله تعالى عنها بحد أو تعزير"</a:t>
            </a:r>
          </a:p>
          <a:p>
            <a:pPr marL="342900" indent="-342900" algn="r" rtl="1">
              <a:lnSpc>
                <a:spcPct val="150000"/>
              </a:lnSpc>
              <a:buFont typeface="Wingdings" panose="05000000000000000000" pitchFamily="2" charset="2"/>
              <a:buChar char=""/>
            </a:pPr>
            <a:r>
              <a:rPr lang="ar-IQ" sz="2400" b="0" i="0" u="none" strike="noStrike" baseline="0">
                <a:latin typeface="Lotus-Light"/>
                <a:cs typeface="Ali-A-Samik" pitchFamily="2" charset="-78"/>
              </a:rPr>
              <a:t>وعرفها عبد القادر عودة بأنها: فعلٌ أو تركٌ نصت الشريعة على تحريمه والعقاب عليه.</a:t>
            </a:r>
            <a:endParaRPr lang="ar-SA" altLang="en-US" sz="2400">
              <a:cs typeface="Ali-A-Samik"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3">
            <a:extLst>
              <a:ext uri="{FF2B5EF4-FFF2-40B4-BE49-F238E27FC236}">
                <a16:creationId xmlns:a16="http://schemas.microsoft.com/office/drawing/2014/main" id="{E1453F09-40CB-BD6C-ED94-28D3F8628EE6}"/>
              </a:ext>
            </a:extLst>
          </p:cNvPr>
          <p:cNvSpPr txBox="1">
            <a:spLocks noChangeArrowheads="1"/>
          </p:cNvSpPr>
          <p:nvPr/>
        </p:nvSpPr>
        <p:spPr bwMode="auto">
          <a:xfrm>
            <a:off x="1402078" y="2097794"/>
            <a:ext cx="6262688"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buNone/>
            </a:pPr>
            <a:r>
              <a:rPr lang="ar-IQ" sz="2400" b="0" i="0" u="none" strike="noStrike" baseline="0">
                <a:solidFill>
                  <a:srgbClr val="7030A0"/>
                </a:solidFill>
                <a:latin typeface="Lotus-Light"/>
                <a:cs typeface="Ali-A-Samik" pitchFamily="2" charset="-78"/>
              </a:rPr>
              <a:t>1-</a:t>
            </a:r>
            <a:r>
              <a:rPr lang="ar-IQ" sz="2400" b="0" i="0" u="none" strike="noStrike" baseline="0">
                <a:solidFill>
                  <a:srgbClr val="C00000"/>
                </a:solidFill>
                <a:latin typeface="Lotus-Light"/>
                <a:cs typeface="Ali-A-Samik" pitchFamily="2" charset="-78"/>
              </a:rPr>
              <a:t> </a:t>
            </a:r>
            <a:r>
              <a:rPr lang="ar-IQ" sz="2400" b="0" i="0" u="none" strike="noStrike" baseline="0">
                <a:latin typeface="Lotus-Light"/>
                <a:cs typeface="Ali-A-Samik" pitchFamily="2" charset="-78"/>
              </a:rPr>
              <a:t>تأديب المجرم</a:t>
            </a:r>
          </a:p>
          <a:p>
            <a:pPr algn="just" rtl="1">
              <a:buNone/>
            </a:pPr>
            <a:r>
              <a:rPr lang="ar-IQ" sz="2400">
                <a:solidFill>
                  <a:srgbClr val="7030A0"/>
                </a:solidFill>
                <a:latin typeface="Lotus-Light"/>
                <a:cs typeface="Ali-A-Samik" pitchFamily="2" charset="-78"/>
              </a:rPr>
              <a:t>2-</a:t>
            </a:r>
            <a:r>
              <a:rPr lang="ar-IQ" sz="2400">
                <a:solidFill>
                  <a:srgbClr val="C00000"/>
                </a:solidFill>
                <a:latin typeface="Lotus-Light"/>
                <a:cs typeface="Ali-A-Samik" pitchFamily="2" charset="-78"/>
              </a:rPr>
              <a:t> </a:t>
            </a:r>
            <a:r>
              <a:rPr lang="ar-IQ" sz="2400">
                <a:latin typeface="Lotus-Light"/>
                <a:cs typeface="Ali-A-Samik" pitchFamily="2" charset="-78"/>
              </a:rPr>
              <a:t>إصلاح الجاني وتهذيبه واستئصال دوافع الشر من داخله</a:t>
            </a:r>
          </a:p>
          <a:p>
            <a:pPr algn="just" rtl="1">
              <a:buNone/>
            </a:pPr>
            <a:r>
              <a:rPr lang="ar-IQ" sz="2400">
                <a:solidFill>
                  <a:srgbClr val="7030A0"/>
                </a:solidFill>
                <a:latin typeface="Lotus-Light"/>
                <a:cs typeface="Ali-A-Samik" pitchFamily="2" charset="-78"/>
              </a:rPr>
              <a:t>3-</a:t>
            </a:r>
            <a:r>
              <a:rPr lang="ar-IQ" sz="2400">
                <a:solidFill>
                  <a:srgbClr val="C00000"/>
                </a:solidFill>
                <a:latin typeface="Lotus-Light"/>
                <a:cs typeface="Ali-A-Samik" pitchFamily="2" charset="-78"/>
              </a:rPr>
              <a:t> </a:t>
            </a:r>
            <a:r>
              <a:rPr lang="ar-IQ" sz="2400">
                <a:latin typeface="Lotus-Light"/>
                <a:cs typeface="Ali-A-Samik" pitchFamily="2" charset="-78"/>
              </a:rPr>
              <a:t>ردع المجرم وغيره ممن تسول له نفسه ارتكاب الجريمة</a:t>
            </a:r>
          </a:p>
          <a:p>
            <a:pPr algn="just" rtl="1">
              <a:buNone/>
            </a:pPr>
            <a:r>
              <a:rPr lang="ar-IQ" sz="2400">
                <a:solidFill>
                  <a:srgbClr val="7030A0"/>
                </a:solidFill>
                <a:latin typeface="Lotus-Light"/>
                <a:cs typeface="Ali-A-Samik" pitchFamily="2" charset="-78"/>
              </a:rPr>
              <a:t>4-</a:t>
            </a:r>
            <a:r>
              <a:rPr lang="ar-IQ" sz="2400">
                <a:solidFill>
                  <a:srgbClr val="C00000"/>
                </a:solidFill>
                <a:latin typeface="Lotus-Light"/>
                <a:cs typeface="Ali-A-Samik" pitchFamily="2" charset="-78"/>
              </a:rPr>
              <a:t> </a:t>
            </a:r>
            <a:r>
              <a:rPr lang="ar-IQ" sz="2400">
                <a:latin typeface="Lotus-Light"/>
                <a:cs typeface="Ali-A-Samik" pitchFamily="2" charset="-78"/>
              </a:rPr>
              <a:t>وقاية المجتمع من شر المجرم</a:t>
            </a:r>
          </a:p>
          <a:p>
            <a:pPr algn="just" rtl="1">
              <a:buNone/>
            </a:pPr>
            <a:r>
              <a:rPr lang="ar-IQ" sz="2400">
                <a:solidFill>
                  <a:srgbClr val="7030A0"/>
                </a:solidFill>
                <a:latin typeface="Lotus-Light"/>
                <a:cs typeface="Ali-A-Samik" pitchFamily="2" charset="-78"/>
              </a:rPr>
              <a:t>5-</a:t>
            </a:r>
            <a:r>
              <a:rPr lang="ar-IQ" sz="2400">
                <a:solidFill>
                  <a:srgbClr val="C00000"/>
                </a:solidFill>
                <a:latin typeface="Lotus-Light"/>
                <a:cs typeface="Ali-A-Samik" pitchFamily="2" charset="-78"/>
              </a:rPr>
              <a:t> </a:t>
            </a:r>
            <a:r>
              <a:rPr lang="ar-IQ" sz="2400">
                <a:latin typeface="Lotus-Light"/>
                <a:cs typeface="Ali-A-Samik" pitchFamily="2" charset="-78"/>
              </a:rPr>
              <a:t>إرضاء المجني عليه وشفاء غيظه وأوليائه، تحاشياً للانتقام</a:t>
            </a:r>
          </a:p>
          <a:p>
            <a:pPr algn="just" rtl="1">
              <a:buNone/>
            </a:pPr>
            <a:r>
              <a:rPr lang="ar-IQ" sz="2400">
                <a:solidFill>
                  <a:srgbClr val="7030A0"/>
                </a:solidFill>
                <a:latin typeface="Lotus-Light"/>
                <a:cs typeface="Ali-A-Samik" pitchFamily="2" charset="-78"/>
              </a:rPr>
              <a:t>6-</a:t>
            </a:r>
            <a:r>
              <a:rPr lang="ar-IQ" sz="2400">
                <a:solidFill>
                  <a:srgbClr val="C00000"/>
                </a:solidFill>
                <a:latin typeface="Lotus-Light"/>
                <a:cs typeface="Ali-A-Samik" pitchFamily="2" charset="-78"/>
              </a:rPr>
              <a:t> </a:t>
            </a:r>
            <a:r>
              <a:rPr lang="ar-IQ" sz="2400">
                <a:latin typeface="Lotus-Light"/>
                <a:cs typeface="Ali-A-Samik" pitchFamily="2" charset="-78"/>
              </a:rPr>
              <a:t>ترسيخ العدالة في المجتمع</a:t>
            </a:r>
          </a:p>
          <a:p>
            <a:pPr algn="just" rtl="1">
              <a:buNone/>
            </a:pPr>
            <a:r>
              <a:rPr lang="ar-IQ" sz="2400">
                <a:solidFill>
                  <a:srgbClr val="7030A0"/>
                </a:solidFill>
                <a:latin typeface="Lotus-Light"/>
                <a:cs typeface="Ali-A-Samik" pitchFamily="2" charset="-78"/>
              </a:rPr>
              <a:t>7-</a:t>
            </a:r>
            <a:r>
              <a:rPr lang="ar-IQ" sz="2400">
                <a:solidFill>
                  <a:srgbClr val="C00000"/>
                </a:solidFill>
                <a:latin typeface="Lotus-Light"/>
                <a:cs typeface="Ali-A-Samik" pitchFamily="2" charset="-78"/>
              </a:rPr>
              <a:t> </a:t>
            </a:r>
            <a:r>
              <a:rPr lang="ar-IQ" sz="2400">
                <a:latin typeface="Lotus-Light"/>
                <a:cs typeface="Ali-A-Samik" pitchFamily="2" charset="-78"/>
              </a:rPr>
              <a:t>الترغيب في التوبة</a:t>
            </a:r>
          </a:p>
        </p:txBody>
      </p:sp>
      <p:sp>
        <p:nvSpPr>
          <p:cNvPr id="5" name="TextBox 2">
            <a:extLst>
              <a:ext uri="{FF2B5EF4-FFF2-40B4-BE49-F238E27FC236}">
                <a16:creationId xmlns:a16="http://schemas.microsoft.com/office/drawing/2014/main" id="{3AB00BCD-90A6-FE03-6791-52ECA23D87B9}"/>
              </a:ext>
            </a:extLst>
          </p:cNvPr>
          <p:cNvSpPr txBox="1">
            <a:spLocks noChangeArrowheads="1"/>
          </p:cNvSpPr>
          <p:nvPr/>
        </p:nvSpPr>
        <p:spPr bwMode="auto">
          <a:xfrm>
            <a:off x="1447800" y="1456538"/>
            <a:ext cx="651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2800">
                <a:solidFill>
                  <a:srgbClr val="0070C0"/>
                </a:solidFill>
                <a:cs typeface="Ali-A-Samik" pitchFamily="2" charset="-78"/>
              </a:rPr>
              <a:t>أهداف العقوبة</a:t>
            </a:r>
            <a:endParaRPr lang="ar-SA" altLang="en-US" sz="2800">
              <a:solidFill>
                <a:srgbClr val="0070C0"/>
              </a:solidFill>
              <a:cs typeface="Ali-A-Samik" pitchFamily="2" charset="-78"/>
            </a:endParaRPr>
          </a:p>
        </p:txBody>
      </p:sp>
    </p:spTree>
    <p:extLst>
      <p:ext uri="{BB962C8B-B14F-4D97-AF65-F5344CB8AC3E}">
        <p14:creationId xmlns:p14="http://schemas.microsoft.com/office/powerpoint/2010/main" val="997809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2">
            <a:extLst>
              <a:ext uri="{FF2B5EF4-FFF2-40B4-BE49-F238E27FC236}">
                <a16:creationId xmlns:a16="http://schemas.microsoft.com/office/drawing/2014/main" id="{2CFD4272-39AB-6424-D03B-2B291BE96389}"/>
              </a:ext>
            </a:extLst>
          </p:cNvPr>
          <p:cNvSpPr txBox="1">
            <a:spLocks noChangeArrowheads="1"/>
          </p:cNvSpPr>
          <p:nvPr/>
        </p:nvSpPr>
        <p:spPr bwMode="auto">
          <a:xfrm>
            <a:off x="1313638" y="2989304"/>
            <a:ext cx="651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2800">
                <a:solidFill>
                  <a:srgbClr val="0070C0"/>
                </a:solidFill>
                <a:cs typeface="Ali-A-Samik" pitchFamily="2" charset="-78"/>
              </a:rPr>
              <a:t>الأصول التي تقوم عليها العقوبة في الإسلام</a:t>
            </a:r>
            <a:endParaRPr lang="ar-SA" altLang="en-US" sz="2800">
              <a:solidFill>
                <a:srgbClr val="0070C0"/>
              </a:solidFill>
              <a:cs typeface="Ali-A-Samik" pitchFamily="2" charset="-78"/>
            </a:endParaRPr>
          </a:p>
        </p:txBody>
      </p:sp>
    </p:spTree>
    <p:extLst>
      <p:ext uri="{BB962C8B-B14F-4D97-AF65-F5344CB8AC3E}">
        <p14:creationId xmlns:p14="http://schemas.microsoft.com/office/powerpoint/2010/main" val="3989432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3">
            <a:extLst>
              <a:ext uri="{FF2B5EF4-FFF2-40B4-BE49-F238E27FC236}">
                <a16:creationId xmlns:a16="http://schemas.microsoft.com/office/drawing/2014/main" id="{E1453F09-40CB-BD6C-ED94-28D3F8628EE6}"/>
              </a:ext>
            </a:extLst>
          </p:cNvPr>
          <p:cNvSpPr txBox="1">
            <a:spLocks noChangeArrowheads="1"/>
          </p:cNvSpPr>
          <p:nvPr/>
        </p:nvSpPr>
        <p:spPr bwMode="auto">
          <a:xfrm>
            <a:off x="1391055" y="2465413"/>
            <a:ext cx="6262688" cy="248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lnSpc>
                <a:spcPct val="150000"/>
              </a:lnSpc>
              <a:buNone/>
            </a:pPr>
            <a:r>
              <a:rPr lang="ar-IQ" sz="2400" b="0" i="0" u="none" strike="noStrike" baseline="0">
                <a:solidFill>
                  <a:srgbClr val="7030A0"/>
                </a:solidFill>
                <a:latin typeface="Lotus-Light"/>
                <a:cs typeface="Ali-A-Samik" pitchFamily="2" charset="-78"/>
              </a:rPr>
              <a:t>أ-</a:t>
            </a:r>
            <a:r>
              <a:rPr lang="ar-IQ" sz="2400" b="0" i="0" u="none" strike="noStrike" baseline="0">
                <a:solidFill>
                  <a:srgbClr val="C00000"/>
                </a:solidFill>
                <a:latin typeface="Lotus-Light"/>
                <a:cs typeface="Ali-A-Samik" pitchFamily="2" charset="-78"/>
              </a:rPr>
              <a:t> </a:t>
            </a:r>
            <a:r>
              <a:rPr lang="ar-IQ" sz="2400" b="0" i="0" u="none" strike="noStrike" baseline="0">
                <a:latin typeface="Lotus-Light"/>
                <a:cs typeface="Ali-A-Samik" pitchFamily="2" charset="-78"/>
              </a:rPr>
              <a:t>أن تكون العقوبة زاجرة</a:t>
            </a:r>
          </a:p>
          <a:p>
            <a:pPr algn="just" rtl="1">
              <a:lnSpc>
                <a:spcPct val="150000"/>
              </a:lnSpc>
              <a:buNone/>
            </a:pPr>
            <a:r>
              <a:rPr lang="ar-IQ" sz="2400">
                <a:solidFill>
                  <a:srgbClr val="7030A0"/>
                </a:solidFill>
                <a:latin typeface="Lotus-Light"/>
                <a:cs typeface="Ali-A-Samik" pitchFamily="2" charset="-78"/>
              </a:rPr>
              <a:t>ب-</a:t>
            </a:r>
            <a:r>
              <a:rPr lang="ar-IQ" sz="2400">
                <a:solidFill>
                  <a:srgbClr val="C00000"/>
                </a:solidFill>
                <a:latin typeface="Lotus-Light"/>
                <a:cs typeface="Ali-A-Samik" pitchFamily="2" charset="-78"/>
              </a:rPr>
              <a:t> </a:t>
            </a:r>
            <a:r>
              <a:rPr lang="ar-IQ" sz="2400">
                <a:latin typeface="Lotus-Light"/>
                <a:cs typeface="Ali-A-Samik" pitchFamily="2" charset="-78"/>
              </a:rPr>
              <a:t>تشريع العقوبة يكون لحاجة الجماعة ومصلحتها</a:t>
            </a:r>
          </a:p>
          <a:p>
            <a:pPr algn="just" rtl="1">
              <a:lnSpc>
                <a:spcPct val="150000"/>
              </a:lnSpc>
              <a:buNone/>
            </a:pPr>
            <a:r>
              <a:rPr lang="ar-IQ" sz="2400">
                <a:solidFill>
                  <a:srgbClr val="7030A0"/>
                </a:solidFill>
                <a:latin typeface="Lotus-Light"/>
                <a:cs typeface="Ali-A-Samik" pitchFamily="2" charset="-78"/>
              </a:rPr>
              <a:t>جـ-</a:t>
            </a:r>
            <a:r>
              <a:rPr lang="ar-IQ" sz="2400">
                <a:solidFill>
                  <a:srgbClr val="C00000"/>
                </a:solidFill>
                <a:latin typeface="Lotus-Light"/>
                <a:cs typeface="Ali-A-Samik" pitchFamily="2" charset="-78"/>
              </a:rPr>
              <a:t> </a:t>
            </a:r>
            <a:r>
              <a:rPr lang="ar-IQ" sz="2400">
                <a:latin typeface="Lotus-Light"/>
                <a:cs typeface="Ali-A-Samik" pitchFamily="2" charset="-78"/>
              </a:rPr>
              <a:t>تؤدي العقوبة لصلاح الأفراد وحماية الجماعة</a:t>
            </a:r>
          </a:p>
          <a:p>
            <a:pPr algn="just" rtl="1">
              <a:lnSpc>
                <a:spcPct val="150000"/>
              </a:lnSpc>
              <a:buNone/>
            </a:pPr>
            <a:r>
              <a:rPr lang="ar-IQ" sz="2400">
                <a:solidFill>
                  <a:srgbClr val="7030A0"/>
                </a:solidFill>
                <a:latin typeface="Lotus-Light"/>
                <a:cs typeface="Ali-A-Samik" pitchFamily="2" charset="-78"/>
              </a:rPr>
              <a:t>د-</a:t>
            </a:r>
            <a:r>
              <a:rPr lang="ar-IQ" sz="2400">
                <a:solidFill>
                  <a:srgbClr val="C00000"/>
                </a:solidFill>
                <a:latin typeface="Lotus-Light"/>
                <a:cs typeface="Ali-A-Samik" pitchFamily="2" charset="-78"/>
              </a:rPr>
              <a:t> </a:t>
            </a:r>
            <a:r>
              <a:rPr lang="ar-IQ" sz="2400">
                <a:latin typeface="Lotus-Light"/>
                <a:cs typeface="Ali-A-Samik" pitchFamily="2" charset="-78"/>
              </a:rPr>
              <a:t>أن يقصد بالعقوبة الإحسان والرحمة لهم</a:t>
            </a:r>
          </a:p>
        </p:txBody>
      </p:sp>
      <p:sp>
        <p:nvSpPr>
          <p:cNvPr id="5" name="TextBox 2">
            <a:extLst>
              <a:ext uri="{FF2B5EF4-FFF2-40B4-BE49-F238E27FC236}">
                <a16:creationId xmlns:a16="http://schemas.microsoft.com/office/drawing/2014/main" id="{3AB00BCD-90A6-FE03-6791-52ECA23D87B9}"/>
              </a:ext>
            </a:extLst>
          </p:cNvPr>
          <p:cNvSpPr txBox="1">
            <a:spLocks noChangeArrowheads="1"/>
          </p:cNvSpPr>
          <p:nvPr/>
        </p:nvSpPr>
        <p:spPr bwMode="auto">
          <a:xfrm>
            <a:off x="1447800" y="1456538"/>
            <a:ext cx="651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2800">
                <a:solidFill>
                  <a:srgbClr val="0070C0"/>
                </a:solidFill>
                <a:cs typeface="Ali-A-Samik" pitchFamily="2" charset="-78"/>
              </a:rPr>
              <a:t>الأصول التي تقوم عليها العقوبة</a:t>
            </a:r>
            <a:endParaRPr lang="ar-SA" altLang="en-US" sz="2800">
              <a:solidFill>
                <a:srgbClr val="0070C0"/>
              </a:solidFill>
              <a:cs typeface="Ali-A-Samik" pitchFamily="2" charset="-78"/>
            </a:endParaRPr>
          </a:p>
        </p:txBody>
      </p:sp>
    </p:spTree>
    <p:extLst>
      <p:ext uri="{BB962C8B-B14F-4D97-AF65-F5344CB8AC3E}">
        <p14:creationId xmlns:p14="http://schemas.microsoft.com/office/powerpoint/2010/main" val="3418153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2">
            <a:extLst>
              <a:ext uri="{FF2B5EF4-FFF2-40B4-BE49-F238E27FC236}">
                <a16:creationId xmlns:a16="http://schemas.microsoft.com/office/drawing/2014/main" id="{262451F6-8CB9-492E-AFEB-92612795FA8F}"/>
              </a:ext>
            </a:extLst>
          </p:cNvPr>
          <p:cNvSpPr>
            <a:spLocks noChangeArrowheads="1"/>
          </p:cNvSpPr>
          <p:nvPr/>
        </p:nvSpPr>
        <p:spPr bwMode="auto">
          <a:xfrm>
            <a:off x="1409700" y="1196975"/>
            <a:ext cx="6438900" cy="45450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1800"/>
          </a:p>
        </p:txBody>
      </p:sp>
      <p:sp>
        <p:nvSpPr>
          <p:cNvPr id="8195" name="Rectangle 28">
            <a:extLst>
              <a:ext uri="{FF2B5EF4-FFF2-40B4-BE49-F238E27FC236}">
                <a16:creationId xmlns:a16="http://schemas.microsoft.com/office/drawing/2014/main" id="{8CA3C153-5B6E-4332-AFC3-3C6BEAF9A972}"/>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8196" name="Rectangle 29">
            <a:extLst>
              <a:ext uri="{FF2B5EF4-FFF2-40B4-BE49-F238E27FC236}">
                <a16:creationId xmlns:a16="http://schemas.microsoft.com/office/drawing/2014/main" id="{E4D6C8E7-6171-4BCF-89E6-DD65C35CCB4B}"/>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8197" name="Rectangle 30">
            <a:extLst>
              <a:ext uri="{FF2B5EF4-FFF2-40B4-BE49-F238E27FC236}">
                <a16:creationId xmlns:a16="http://schemas.microsoft.com/office/drawing/2014/main" id="{4CD38BD4-2C08-46A2-9148-325F1175A401}"/>
              </a:ext>
            </a:extLst>
          </p:cNvPr>
          <p:cNvSpPr>
            <a:spLocks noChangeArrowheads="1"/>
          </p:cNvSpPr>
          <p:nvPr/>
        </p:nvSpPr>
        <p:spPr bwMode="auto">
          <a:xfrm rot="19151489" flipV="1">
            <a:off x="1219200" y="5072063"/>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8198" name="Rectangle 31">
            <a:extLst>
              <a:ext uri="{FF2B5EF4-FFF2-40B4-BE49-F238E27FC236}">
                <a16:creationId xmlns:a16="http://schemas.microsoft.com/office/drawing/2014/main" id="{E177D20F-75B0-40DC-949E-113D51C5DD13}"/>
              </a:ext>
            </a:extLst>
          </p:cNvPr>
          <p:cNvSpPr>
            <a:spLocks noChangeArrowheads="1"/>
          </p:cNvSpPr>
          <p:nvPr/>
        </p:nvSpPr>
        <p:spPr bwMode="auto">
          <a:xfrm rot="13751489" flipV="1">
            <a:off x="7620000" y="51117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8199" name="TextBox 2">
            <a:extLst>
              <a:ext uri="{FF2B5EF4-FFF2-40B4-BE49-F238E27FC236}">
                <a16:creationId xmlns:a16="http://schemas.microsoft.com/office/drawing/2014/main" id="{AC6D7634-972A-4162-8FA4-252675D7BB03}"/>
              </a:ext>
            </a:extLst>
          </p:cNvPr>
          <p:cNvSpPr txBox="1">
            <a:spLocks noChangeArrowheads="1"/>
          </p:cNvSpPr>
          <p:nvPr/>
        </p:nvSpPr>
        <p:spPr bwMode="auto">
          <a:xfrm>
            <a:off x="2099253" y="3068960"/>
            <a:ext cx="50597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3600">
                <a:solidFill>
                  <a:srgbClr val="0070C0"/>
                </a:solidFill>
                <a:cs typeface="Ali-A-Samik" pitchFamily="2" charset="-78"/>
              </a:rPr>
              <a:t>أقسام الجرائم في الشريعة الإسلامية</a:t>
            </a:r>
            <a:endParaRPr lang="ar-SA" altLang="en-US" sz="3600">
              <a:solidFill>
                <a:srgbClr val="0070C0"/>
              </a:solidFill>
              <a:cs typeface="Ali-A-Samik"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2">
            <a:extLst>
              <a:ext uri="{FF2B5EF4-FFF2-40B4-BE49-F238E27FC236}">
                <a16:creationId xmlns:a16="http://schemas.microsoft.com/office/drawing/2014/main" id="{E1FF4430-FD7D-40B4-AF23-B16B4B67C52A}"/>
              </a:ext>
            </a:extLst>
          </p:cNvPr>
          <p:cNvSpPr>
            <a:spLocks noChangeArrowheads="1"/>
          </p:cNvSpPr>
          <p:nvPr/>
        </p:nvSpPr>
        <p:spPr bwMode="auto">
          <a:xfrm>
            <a:off x="892175" y="944563"/>
            <a:ext cx="7208838" cy="5005387"/>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0243" name="Rectangle 28">
            <a:extLst>
              <a:ext uri="{FF2B5EF4-FFF2-40B4-BE49-F238E27FC236}">
                <a16:creationId xmlns:a16="http://schemas.microsoft.com/office/drawing/2014/main" id="{13107405-D476-485B-8F04-3B842CC43C83}"/>
              </a:ext>
            </a:extLst>
          </p:cNvPr>
          <p:cNvSpPr>
            <a:spLocks noChangeArrowheads="1"/>
          </p:cNvSpPr>
          <p:nvPr/>
        </p:nvSpPr>
        <p:spPr bwMode="auto">
          <a:xfrm rot="2448511">
            <a:off x="701675" y="569913"/>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0244" name="Rectangle 29">
            <a:extLst>
              <a:ext uri="{FF2B5EF4-FFF2-40B4-BE49-F238E27FC236}">
                <a16:creationId xmlns:a16="http://schemas.microsoft.com/office/drawing/2014/main" id="{4C36AC7F-F659-4424-AC5D-B30DAAE398A3}"/>
              </a:ext>
            </a:extLst>
          </p:cNvPr>
          <p:cNvSpPr>
            <a:spLocks noChangeArrowheads="1"/>
          </p:cNvSpPr>
          <p:nvPr/>
        </p:nvSpPr>
        <p:spPr bwMode="auto">
          <a:xfrm rot="7848511">
            <a:off x="7818438" y="5302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0245" name="Rectangle 30">
            <a:extLst>
              <a:ext uri="{FF2B5EF4-FFF2-40B4-BE49-F238E27FC236}">
                <a16:creationId xmlns:a16="http://schemas.microsoft.com/office/drawing/2014/main" id="{E6668049-E2FD-4428-8FCF-B6BDFE56DBBF}"/>
              </a:ext>
            </a:extLst>
          </p:cNvPr>
          <p:cNvSpPr>
            <a:spLocks noChangeArrowheads="1"/>
          </p:cNvSpPr>
          <p:nvPr/>
        </p:nvSpPr>
        <p:spPr bwMode="auto">
          <a:xfrm rot="19151489" flipV="1">
            <a:off x="739775" y="5214938"/>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0246" name="Rectangle 31">
            <a:extLst>
              <a:ext uri="{FF2B5EF4-FFF2-40B4-BE49-F238E27FC236}">
                <a16:creationId xmlns:a16="http://schemas.microsoft.com/office/drawing/2014/main" id="{1EA00817-CCBC-40F1-85A9-886A12E3ECAC}"/>
              </a:ext>
            </a:extLst>
          </p:cNvPr>
          <p:cNvSpPr>
            <a:spLocks noChangeArrowheads="1"/>
          </p:cNvSpPr>
          <p:nvPr/>
        </p:nvSpPr>
        <p:spPr bwMode="auto">
          <a:xfrm rot="13751489" flipV="1">
            <a:off x="7818438" y="52546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E4C0ED28-7021-4A1C-2BE9-D68B694192D1}"/>
              </a:ext>
            </a:extLst>
          </p:cNvPr>
          <p:cNvSpPr txBox="1">
            <a:spLocks noChangeArrowheads="1"/>
          </p:cNvSpPr>
          <p:nvPr/>
        </p:nvSpPr>
        <p:spPr bwMode="auto">
          <a:xfrm>
            <a:off x="3602918" y="1398397"/>
            <a:ext cx="193816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eaLnBrk="1" hangingPunct="1">
              <a:lnSpc>
                <a:spcPct val="150000"/>
              </a:lnSpc>
              <a:spcBef>
                <a:spcPct val="0"/>
              </a:spcBef>
              <a:buNone/>
            </a:pPr>
            <a:r>
              <a:rPr lang="ar-IQ" altLang="en-US" sz="2400">
                <a:cs typeface="Ali-A-Samik" pitchFamily="2" charset="-78"/>
              </a:rPr>
              <a:t>أولاً: جرائم الحدود</a:t>
            </a:r>
          </a:p>
        </p:txBody>
      </p:sp>
      <p:cxnSp>
        <p:nvCxnSpPr>
          <p:cNvPr id="5" name="Straight Arrow Connector 4">
            <a:extLst>
              <a:ext uri="{FF2B5EF4-FFF2-40B4-BE49-F238E27FC236}">
                <a16:creationId xmlns:a16="http://schemas.microsoft.com/office/drawing/2014/main" id="{E8BBF541-5565-E66C-7AF5-8A86B8F59EF1}"/>
              </a:ext>
            </a:extLst>
          </p:cNvPr>
          <p:cNvCxnSpPr/>
          <p:nvPr/>
        </p:nvCxnSpPr>
        <p:spPr bwMode="auto">
          <a:xfrm>
            <a:off x="1619672" y="2303361"/>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50BFEE4A-990E-7F60-BADF-1F8CB93A009E}"/>
              </a:ext>
            </a:extLst>
          </p:cNvPr>
          <p:cNvCxnSpPr/>
          <p:nvPr/>
        </p:nvCxnSpPr>
        <p:spPr bwMode="auto">
          <a:xfrm>
            <a:off x="2674811" y="2303361"/>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a:extLst>
              <a:ext uri="{FF2B5EF4-FFF2-40B4-BE49-F238E27FC236}">
                <a16:creationId xmlns:a16="http://schemas.microsoft.com/office/drawing/2014/main" id="{80ADB102-1AE9-85A1-4C39-AED3AF686A8A}"/>
              </a:ext>
            </a:extLst>
          </p:cNvPr>
          <p:cNvCxnSpPr/>
          <p:nvPr/>
        </p:nvCxnSpPr>
        <p:spPr bwMode="auto">
          <a:xfrm>
            <a:off x="5292080" y="2303357"/>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a:extLst>
              <a:ext uri="{FF2B5EF4-FFF2-40B4-BE49-F238E27FC236}">
                <a16:creationId xmlns:a16="http://schemas.microsoft.com/office/drawing/2014/main" id="{2FDD6A70-3467-DAFC-2487-F8ECC643181A}"/>
              </a:ext>
            </a:extLst>
          </p:cNvPr>
          <p:cNvCxnSpPr/>
          <p:nvPr/>
        </p:nvCxnSpPr>
        <p:spPr bwMode="auto">
          <a:xfrm>
            <a:off x="6444208" y="2303361"/>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a:extLst>
              <a:ext uri="{FF2B5EF4-FFF2-40B4-BE49-F238E27FC236}">
                <a16:creationId xmlns:a16="http://schemas.microsoft.com/office/drawing/2014/main" id="{65F0E897-F1FD-E24E-9BF5-3EDDBF41FC79}"/>
              </a:ext>
            </a:extLst>
          </p:cNvPr>
          <p:cNvCxnSpPr/>
          <p:nvPr/>
        </p:nvCxnSpPr>
        <p:spPr bwMode="auto">
          <a:xfrm>
            <a:off x="7632340" y="2303358"/>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5877F5EE-7FEA-11DE-97B9-19599A9097C1}"/>
              </a:ext>
            </a:extLst>
          </p:cNvPr>
          <p:cNvCxnSpPr>
            <a:stCxn id="2" idx="2"/>
          </p:cNvCxnSpPr>
          <p:nvPr/>
        </p:nvCxnSpPr>
        <p:spPr bwMode="auto">
          <a:xfrm>
            <a:off x="4572000" y="199856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B90A4FB5-3CCC-AF0F-8C86-59FB715088CF}"/>
              </a:ext>
            </a:extLst>
          </p:cNvPr>
          <p:cNvCxnSpPr/>
          <p:nvPr/>
        </p:nvCxnSpPr>
        <p:spPr bwMode="auto">
          <a:xfrm flipH="1">
            <a:off x="1619672" y="2303359"/>
            <a:ext cx="6012668" cy="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558E423D-9D1E-136E-1283-68348FD86317}"/>
              </a:ext>
            </a:extLst>
          </p:cNvPr>
          <p:cNvCxnSpPr/>
          <p:nvPr/>
        </p:nvCxnSpPr>
        <p:spPr bwMode="auto">
          <a:xfrm>
            <a:off x="3887924" y="2303361"/>
            <a:ext cx="0" cy="144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a16="http://schemas.microsoft.com/office/drawing/2014/main" id="{D133E0F3-B52F-CC42-5A77-AB8F52CBEDBE}"/>
              </a:ext>
            </a:extLst>
          </p:cNvPr>
          <p:cNvSpPr txBox="1"/>
          <p:nvPr/>
        </p:nvSpPr>
        <p:spPr>
          <a:xfrm>
            <a:off x="7144598" y="3927630"/>
            <a:ext cx="833991" cy="369332"/>
          </a:xfrm>
          <a:prstGeom prst="rect">
            <a:avLst/>
          </a:prstGeom>
          <a:noFill/>
        </p:spPr>
        <p:txBody>
          <a:bodyPr wrap="square" rtlCol="0">
            <a:spAutoFit/>
          </a:bodyPr>
          <a:lstStyle/>
          <a:p>
            <a:pPr algn="ctr"/>
            <a:r>
              <a:rPr lang="ar-IQ"/>
              <a:t>الحرابة</a:t>
            </a:r>
            <a:endParaRPr lang="en-US"/>
          </a:p>
        </p:txBody>
      </p:sp>
      <p:sp>
        <p:nvSpPr>
          <p:cNvPr id="19" name="TextBox 18">
            <a:extLst>
              <a:ext uri="{FF2B5EF4-FFF2-40B4-BE49-F238E27FC236}">
                <a16:creationId xmlns:a16="http://schemas.microsoft.com/office/drawing/2014/main" id="{4DC6F06D-59B6-4273-4501-B98BD44F8065}"/>
              </a:ext>
            </a:extLst>
          </p:cNvPr>
          <p:cNvSpPr txBox="1"/>
          <p:nvPr/>
        </p:nvSpPr>
        <p:spPr>
          <a:xfrm>
            <a:off x="1202676" y="3927606"/>
            <a:ext cx="833991" cy="369332"/>
          </a:xfrm>
          <a:prstGeom prst="rect">
            <a:avLst/>
          </a:prstGeom>
          <a:noFill/>
        </p:spPr>
        <p:txBody>
          <a:bodyPr wrap="square" rtlCol="0">
            <a:spAutoFit/>
          </a:bodyPr>
          <a:lstStyle/>
          <a:p>
            <a:pPr algn="ctr"/>
            <a:r>
              <a:rPr lang="ar-IQ"/>
              <a:t>الردة</a:t>
            </a:r>
            <a:endParaRPr lang="en-US"/>
          </a:p>
        </p:txBody>
      </p:sp>
      <p:sp>
        <p:nvSpPr>
          <p:cNvPr id="20" name="TextBox 19">
            <a:extLst>
              <a:ext uri="{FF2B5EF4-FFF2-40B4-BE49-F238E27FC236}">
                <a16:creationId xmlns:a16="http://schemas.microsoft.com/office/drawing/2014/main" id="{EE8EA1F5-A035-BE08-F6E4-771620A541D3}"/>
              </a:ext>
            </a:extLst>
          </p:cNvPr>
          <p:cNvSpPr txBox="1"/>
          <p:nvPr/>
        </p:nvSpPr>
        <p:spPr>
          <a:xfrm>
            <a:off x="2257815" y="3927606"/>
            <a:ext cx="833991" cy="369332"/>
          </a:xfrm>
          <a:prstGeom prst="rect">
            <a:avLst/>
          </a:prstGeom>
          <a:noFill/>
        </p:spPr>
        <p:txBody>
          <a:bodyPr wrap="square" rtlCol="0">
            <a:spAutoFit/>
          </a:bodyPr>
          <a:lstStyle/>
          <a:p>
            <a:pPr algn="ctr"/>
            <a:r>
              <a:rPr lang="ar-IQ"/>
              <a:t>السرقة</a:t>
            </a:r>
            <a:endParaRPr lang="en-US"/>
          </a:p>
        </p:txBody>
      </p:sp>
      <p:sp>
        <p:nvSpPr>
          <p:cNvPr id="21" name="TextBox 20">
            <a:extLst>
              <a:ext uri="{FF2B5EF4-FFF2-40B4-BE49-F238E27FC236}">
                <a16:creationId xmlns:a16="http://schemas.microsoft.com/office/drawing/2014/main" id="{E8011CD9-C218-3560-B17C-B5259A4BCB16}"/>
              </a:ext>
            </a:extLst>
          </p:cNvPr>
          <p:cNvSpPr txBox="1"/>
          <p:nvPr/>
        </p:nvSpPr>
        <p:spPr>
          <a:xfrm>
            <a:off x="3336045" y="3922399"/>
            <a:ext cx="1101071" cy="369332"/>
          </a:xfrm>
          <a:prstGeom prst="rect">
            <a:avLst/>
          </a:prstGeom>
          <a:noFill/>
        </p:spPr>
        <p:txBody>
          <a:bodyPr wrap="square" rtlCol="0">
            <a:spAutoFit/>
          </a:bodyPr>
          <a:lstStyle/>
          <a:p>
            <a:pPr algn="ctr"/>
            <a:r>
              <a:rPr lang="ar-IQ"/>
              <a:t>شرب الخمر</a:t>
            </a:r>
            <a:endParaRPr lang="en-US"/>
          </a:p>
        </p:txBody>
      </p:sp>
      <p:sp>
        <p:nvSpPr>
          <p:cNvPr id="22" name="TextBox 21">
            <a:extLst>
              <a:ext uri="{FF2B5EF4-FFF2-40B4-BE49-F238E27FC236}">
                <a16:creationId xmlns:a16="http://schemas.microsoft.com/office/drawing/2014/main" id="{C10B2266-5598-869A-6D9C-BA707F90C87E}"/>
              </a:ext>
            </a:extLst>
          </p:cNvPr>
          <p:cNvSpPr txBox="1"/>
          <p:nvPr/>
        </p:nvSpPr>
        <p:spPr>
          <a:xfrm>
            <a:off x="4875084" y="3922399"/>
            <a:ext cx="833991" cy="369332"/>
          </a:xfrm>
          <a:prstGeom prst="rect">
            <a:avLst/>
          </a:prstGeom>
          <a:noFill/>
        </p:spPr>
        <p:txBody>
          <a:bodyPr wrap="square" rtlCol="0">
            <a:spAutoFit/>
          </a:bodyPr>
          <a:lstStyle/>
          <a:p>
            <a:pPr algn="ctr"/>
            <a:r>
              <a:rPr lang="ar-IQ"/>
              <a:t>القذف</a:t>
            </a:r>
            <a:endParaRPr lang="en-US"/>
          </a:p>
        </p:txBody>
      </p:sp>
      <p:sp>
        <p:nvSpPr>
          <p:cNvPr id="23" name="TextBox 22">
            <a:extLst>
              <a:ext uri="{FF2B5EF4-FFF2-40B4-BE49-F238E27FC236}">
                <a16:creationId xmlns:a16="http://schemas.microsoft.com/office/drawing/2014/main" id="{32174FC4-9A4C-E3CB-6AD2-E07BD0CD5F06}"/>
              </a:ext>
            </a:extLst>
          </p:cNvPr>
          <p:cNvSpPr txBox="1"/>
          <p:nvPr/>
        </p:nvSpPr>
        <p:spPr>
          <a:xfrm>
            <a:off x="6035435" y="3922399"/>
            <a:ext cx="833991" cy="369332"/>
          </a:xfrm>
          <a:prstGeom prst="rect">
            <a:avLst/>
          </a:prstGeom>
          <a:noFill/>
        </p:spPr>
        <p:txBody>
          <a:bodyPr wrap="square" rtlCol="0">
            <a:spAutoFit/>
          </a:bodyPr>
          <a:lstStyle/>
          <a:p>
            <a:pPr algn="ctr"/>
            <a:r>
              <a:rPr lang="ar-IQ"/>
              <a:t>الزنا</a:t>
            </a: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2">
            <a:extLst>
              <a:ext uri="{FF2B5EF4-FFF2-40B4-BE49-F238E27FC236}">
                <a16:creationId xmlns:a16="http://schemas.microsoft.com/office/drawing/2014/main" id="{59E68385-EB49-4D44-8AAC-F1BDA6E389EA}"/>
              </a:ext>
            </a:extLst>
          </p:cNvPr>
          <p:cNvSpPr>
            <a:spLocks noChangeArrowheads="1"/>
          </p:cNvSpPr>
          <p:nvPr/>
        </p:nvSpPr>
        <p:spPr bwMode="auto">
          <a:xfrm>
            <a:off x="892175" y="944563"/>
            <a:ext cx="7208838" cy="5005387"/>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1" name="Rectangle 28">
            <a:extLst>
              <a:ext uri="{FF2B5EF4-FFF2-40B4-BE49-F238E27FC236}">
                <a16:creationId xmlns:a16="http://schemas.microsoft.com/office/drawing/2014/main" id="{B5C8C753-8EBE-4DEE-A6F1-B4799EC93A69}"/>
              </a:ext>
            </a:extLst>
          </p:cNvPr>
          <p:cNvSpPr>
            <a:spLocks noChangeArrowheads="1"/>
          </p:cNvSpPr>
          <p:nvPr/>
        </p:nvSpPr>
        <p:spPr bwMode="auto">
          <a:xfrm rot="2448511">
            <a:off x="701675" y="569913"/>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2" name="Rectangle 29">
            <a:extLst>
              <a:ext uri="{FF2B5EF4-FFF2-40B4-BE49-F238E27FC236}">
                <a16:creationId xmlns:a16="http://schemas.microsoft.com/office/drawing/2014/main" id="{DE85D94E-7F8A-49A1-9E09-87FAA5549AD7}"/>
              </a:ext>
            </a:extLst>
          </p:cNvPr>
          <p:cNvSpPr>
            <a:spLocks noChangeArrowheads="1"/>
          </p:cNvSpPr>
          <p:nvPr/>
        </p:nvSpPr>
        <p:spPr bwMode="auto">
          <a:xfrm rot="7848511">
            <a:off x="7818438" y="5302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3" name="Rectangle 30">
            <a:extLst>
              <a:ext uri="{FF2B5EF4-FFF2-40B4-BE49-F238E27FC236}">
                <a16:creationId xmlns:a16="http://schemas.microsoft.com/office/drawing/2014/main" id="{49EF1ED5-8557-4CED-BB0D-FFDD74CD743D}"/>
              </a:ext>
            </a:extLst>
          </p:cNvPr>
          <p:cNvSpPr>
            <a:spLocks noChangeArrowheads="1"/>
          </p:cNvSpPr>
          <p:nvPr/>
        </p:nvSpPr>
        <p:spPr bwMode="auto">
          <a:xfrm rot="19151489" flipV="1">
            <a:off x="739775" y="5214938"/>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4" name="Rectangle 31">
            <a:extLst>
              <a:ext uri="{FF2B5EF4-FFF2-40B4-BE49-F238E27FC236}">
                <a16:creationId xmlns:a16="http://schemas.microsoft.com/office/drawing/2014/main" id="{2C19FBBD-C827-4A80-8C34-9AFF3F4416BD}"/>
              </a:ext>
            </a:extLst>
          </p:cNvPr>
          <p:cNvSpPr>
            <a:spLocks noChangeArrowheads="1"/>
          </p:cNvSpPr>
          <p:nvPr/>
        </p:nvSpPr>
        <p:spPr bwMode="auto">
          <a:xfrm rot="13751489" flipV="1">
            <a:off x="7818438" y="52546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3" name="TextBox 3">
            <a:extLst>
              <a:ext uri="{FF2B5EF4-FFF2-40B4-BE49-F238E27FC236}">
                <a16:creationId xmlns:a16="http://schemas.microsoft.com/office/drawing/2014/main" id="{1AC7A70B-BE48-166C-6F40-EA6410D76DB9}"/>
              </a:ext>
            </a:extLst>
          </p:cNvPr>
          <p:cNvSpPr txBox="1">
            <a:spLocks noChangeArrowheads="1"/>
          </p:cNvSpPr>
          <p:nvPr/>
        </p:nvSpPr>
        <p:spPr bwMode="auto">
          <a:xfrm>
            <a:off x="1187624" y="1398397"/>
            <a:ext cx="669674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lnSpc>
                <a:spcPct val="150000"/>
              </a:lnSpc>
              <a:spcBef>
                <a:spcPct val="0"/>
              </a:spcBef>
              <a:buNone/>
            </a:pPr>
            <a:r>
              <a:rPr lang="ar-IQ" altLang="en-US" sz="2400">
                <a:cs typeface="Ali-A-Samik" pitchFamily="2" charset="-78"/>
              </a:rPr>
              <a:t>ثانياً: جرائم القصاص والدية</a:t>
            </a:r>
          </a:p>
        </p:txBody>
      </p:sp>
      <p:cxnSp>
        <p:nvCxnSpPr>
          <p:cNvPr id="5" name="Straight Arrow Connector 4">
            <a:extLst>
              <a:ext uri="{FF2B5EF4-FFF2-40B4-BE49-F238E27FC236}">
                <a16:creationId xmlns:a16="http://schemas.microsoft.com/office/drawing/2014/main" id="{4D2BF094-F4FD-E242-4533-E9E94B3EA7ED}"/>
              </a:ext>
            </a:extLst>
          </p:cNvPr>
          <p:cNvCxnSpPr>
            <a:stCxn id="3" idx="2"/>
          </p:cNvCxnSpPr>
          <p:nvPr/>
        </p:nvCxnSpPr>
        <p:spPr bwMode="auto">
          <a:xfrm>
            <a:off x="4535996" y="1998561"/>
            <a:ext cx="2203197" cy="208370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52E7D102-DF7D-007E-AF0F-272601F98A5C}"/>
              </a:ext>
            </a:extLst>
          </p:cNvPr>
          <p:cNvCxnSpPr/>
          <p:nvPr/>
        </p:nvCxnSpPr>
        <p:spPr bwMode="auto">
          <a:xfrm>
            <a:off x="4535996" y="1998561"/>
            <a:ext cx="11878" cy="211451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a:extLst>
              <a:ext uri="{FF2B5EF4-FFF2-40B4-BE49-F238E27FC236}">
                <a16:creationId xmlns:a16="http://schemas.microsoft.com/office/drawing/2014/main" id="{37194B6C-6BE6-6B79-B7E5-EDEE5C93CE29}"/>
              </a:ext>
            </a:extLst>
          </p:cNvPr>
          <p:cNvCxnSpPr/>
          <p:nvPr/>
        </p:nvCxnSpPr>
        <p:spPr bwMode="auto">
          <a:xfrm flipH="1">
            <a:off x="2483768" y="1998561"/>
            <a:ext cx="2038323" cy="211451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a16="http://schemas.microsoft.com/office/drawing/2014/main" id="{2B52BC81-4E1E-618E-F35E-B031C4B09382}"/>
              </a:ext>
            </a:extLst>
          </p:cNvPr>
          <p:cNvSpPr txBox="1"/>
          <p:nvPr/>
        </p:nvSpPr>
        <p:spPr>
          <a:xfrm>
            <a:off x="5987664" y="4242884"/>
            <a:ext cx="1716684" cy="461665"/>
          </a:xfrm>
          <a:prstGeom prst="rect">
            <a:avLst/>
          </a:prstGeom>
          <a:noFill/>
        </p:spPr>
        <p:txBody>
          <a:bodyPr wrap="square" rtlCol="0">
            <a:spAutoFit/>
          </a:bodyPr>
          <a:lstStyle/>
          <a:p>
            <a:pPr algn="ctr"/>
            <a:r>
              <a:rPr lang="ar-IQ" sz="2400"/>
              <a:t>القتل العمد</a:t>
            </a:r>
            <a:endParaRPr lang="en-US" sz="2400"/>
          </a:p>
        </p:txBody>
      </p:sp>
      <p:sp>
        <p:nvSpPr>
          <p:cNvPr id="19" name="TextBox 18">
            <a:extLst>
              <a:ext uri="{FF2B5EF4-FFF2-40B4-BE49-F238E27FC236}">
                <a16:creationId xmlns:a16="http://schemas.microsoft.com/office/drawing/2014/main" id="{DC9BBE27-1F73-99AF-9965-B5237087D1AA}"/>
              </a:ext>
            </a:extLst>
          </p:cNvPr>
          <p:cNvSpPr txBox="1"/>
          <p:nvPr/>
        </p:nvSpPr>
        <p:spPr>
          <a:xfrm>
            <a:off x="3689532" y="4247897"/>
            <a:ext cx="1716684" cy="461665"/>
          </a:xfrm>
          <a:prstGeom prst="rect">
            <a:avLst/>
          </a:prstGeom>
          <a:noFill/>
        </p:spPr>
        <p:txBody>
          <a:bodyPr wrap="square" rtlCol="0">
            <a:spAutoFit/>
          </a:bodyPr>
          <a:lstStyle/>
          <a:p>
            <a:pPr algn="ctr"/>
            <a:r>
              <a:rPr lang="ar-IQ" sz="2400"/>
              <a:t>القتل شبه العمد</a:t>
            </a:r>
            <a:endParaRPr lang="en-US" sz="2400"/>
          </a:p>
        </p:txBody>
      </p:sp>
      <p:sp>
        <p:nvSpPr>
          <p:cNvPr id="20" name="TextBox 19">
            <a:extLst>
              <a:ext uri="{FF2B5EF4-FFF2-40B4-BE49-F238E27FC236}">
                <a16:creationId xmlns:a16="http://schemas.microsoft.com/office/drawing/2014/main" id="{76F2731C-CBB2-4662-42FF-0123E18AB5D2}"/>
              </a:ext>
            </a:extLst>
          </p:cNvPr>
          <p:cNvSpPr txBox="1"/>
          <p:nvPr/>
        </p:nvSpPr>
        <p:spPr>
          <a:xfrm>
            <a:off x="1625426" y="4242884"/>
            <a:ext cx="1716684" cy="461665"/>
          </a:xfrm>
          <a:prstGeom prst="rect">
            <a:avLst/>
          </a:prstGeom>
          <a:noFill/>
        </p:spPr>
        <p:txBody>
          <a:bodyPr wrap="square" rtlCol="0">
            <a:spAutoFit/>
          </a:bodyPr>
          <a:lstStyle/>
          <a:p>
            <a:pPr algn="ctr"/>
            <a:r>
              <a:rPr lang="ar-IQ" sz="2400"/>
              <a:t>القتل الخطأ</a:t>
            </a:r>
            <a:endParaRPr lang="en-US" sz="24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2">
            <a:extLst>
              <a:ext uri="{FF2B5EF4-FFF2-40B4-BE49-F238E27FC236}">
                <a16:creationId xmlns:a16="http://schemas.microsoft.com/office/drawing/2014/main" id="{1CA74993-A8BA-4587-8D18-59DA757D6BBD}"/>
              </a:ext>
            </a:extLst>
          </p:cNvPr>
          <p:cNvSpPr>
            <a:spLocks noChangeArrowheads="1"/>
          </p:cNvSpPr>
          <p:nvPr/>
        </p:nvSpPr>
        <p:spPr bwMode="auto">
          <a:xfrm>
            <a:off x="892175" y="944563"/>
            <a:ext cx="7208838" cy="5005387"/>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4339" name="Rectangle 28">
            <a:extLst>
              <a:ext uri="{FF2B5EF4-FFF2-40B4-BE49-F238E27FC236}">
                <a16:creationId xmlns:a16="http://schemas.microsoft.com/office/drawing/2014/main" id="{D54A3C7F-66E1-4B3C-908D-9AB4AB2B7536}"/>
              </a:ext>
            </a:extLst>
          </p:cNvPr>
          <p:cNvSpPr>
            <a:spLocks noChangeArrowheads="1"/>
          </p:cNvSpPr>
          <p:nvPr/>
        </p:nvSpPr>
        <p:spPr bwMode="auto">
          <a:xfrm rot="2448511">
            <a:off x="701675" y="569913"/>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4340" name="Rectangle 29">
            <a:extLst>
              <a:ext uri="{FF2B5EF4-FFF2-40B4-BE49-F238E27FC236}">
                <a16:creationId xmlns:a16="http://schemas.microsoft.com/office/drawing/2014/main" id="{08C047FC-3915-4019-95A7-1A639B7AFD8C}"/>
              </a:ext>
            </a:extLst>
          </p:cNvPr>
          <p:cNvSpPr>
            <a:spLocks noChangeArrowheads="1"/>
          </p:cNvSpPr>
          <p:nvPr/>
        </p:nvSpPr>
        <p:spPr bwMode="auto">
          <a:xfrm rot="7848511">
            <a:off x="7818438" y="5302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4341" name="Rectangle 30">
            <a:extLst>
              <a:ext uri="{FF2B5EF4-FFF2-40B4-BE49-F238E27FC236}">
                <a16:creationId xmlns:a16="http://schemas.microsoft.com/office/drawing/2014/main" id="{245EAC73-DF4B-458A-8286-83585A3ECA15}"/>
              </a:ext>
            </a:extLst>
          </p:cNvPr>
          <p:cNvSpPr>
            <a:spLocks noChangeArrowheads="1"/>
          </p:cNvSpPr>
          <p:nvPr/>
        </p:nvSpPr>
        <p:spPr bwMode="auto">
          <a:xfrm rot="19151489" flipV="1">
            <a:off x="739775" y="5214938"/>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4342" name="Rectangle 31">
            <a:extLst>
              <a:ext uri="{FF2B5EF4-FFF2-40B4-BE49-F238E27FC236}">
                <a16:creationId xmlns:a16="http://schemas.microsoft.com/office/drawing/2014/main" id="{37E11B4C-1B1C-49B0-833A-19F2742E1C38}"/>
              </a:ext>
            </a:extLst>
          </p:cNvPr>
          <p:cNvSpPr>
            <a:spLocks noChangeArrowheads="1"/>
          </p:cNvSpPr>
          <p:nvPr/>
        </p:nvSpPr>
        <p:spPr bwMode="auto">
          <a:xfrm rot="13751489" flipV="1">
            <a:off x="7818438" y="52546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 name="TextBox 3">
            <a:extLst>
              <a:ext uri="{FF2B5EF4-FFF2-40B4-BE49-F238E27FC236}">
                <a16:creationId xmlns:a16="http://schemas.microsoft.com/office/drawing/2014/main" id="{024A8803-719A-092A-6431-E947571873A1}"/>
              </a:ext>
            </a:extLst>
          </p:cNvPr>
          <p:cNvSpPr txBox="1">
            <a:spLocks noChangeArrowheads="1"/>
          </p:cNvSpPr>
          <p:nvPr/>
        </p:nvSpPr>
        <p:spPr bwMode="auto">
          <a:xfrm>
            <a:off x="1187624" y="1398397"/>
            <a:ext cx="669674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lnSpc>
                <a:spcPct val="150000"/>
              </a:lnSpc>
              <a:spcBef>
                <a:spcPct val="0"/>
              </a:spcBef>
              <a:buNone/>
            </a:pPr>
            <a:r>
              <a:rPr lang="ar-IQ" altLang="en-US" sz="2400">
                <a:cs typeface="Ali-A-Samik" pitchFamily="2" charset="-78"/>
              </a:rPr>
              <a:t>ثالثاً: الجرائم التي فيها التعزير</a:t>
            </a:r>
          </a:p>
        </p:txBody>
      </p:sp>
      <p:cxnSp>
        <p:nvCxnSpPr>
          <p:cNvPr id="3" name="Straight Arrow Connector 2">
            <a:extLst>
              <a:ext uri="{FF2B5EF4-FFF2-40B4-BE49-F238E27FC236}">
                <a16:creationId xmlns:a16="http://schemas.microsoft.com/office/drawing/2014/main" id="{6CF104AB-9B7F-D34B-1137-3E07D4E8FC25}"/>
              </a:ext>
            </a:extLst>
          </p:cNvPr>
          <p:cNvCxnSpPr/>
          <p:nvPr/>
        </p:nvCxnSpPr>
        <p:spPr bwMode="auto">
          <a:xfrm>
            <a:off x="4535996" y="1998561"/>
            <a:ext cx="2203197" cy="208370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a:extLst>
              <a:ext uri="{FF2B5EF4-FFF2-40B4-BE49-F238E27FC236}">
                <a16:creationId xmlns:a16="http://schemas.microsoft.com/office/drawing/2014/main" id="{C6983F08-FC22-BC4A-498F-0E2C073D79E6}"/>
              </a:ext>
            </a:extLst>
          </p:cNvPr>
          <p:cNvCxnSpPr/>
          <p:nvPr/>
        </p:nvCxnSpPr>
        <p:spPr bwMode="auto">
          <a:xfrm>
            <a:off x="4535996" y="1998561"/>
            <a:ext cx="11878" cy="211451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D02B0B12-56D3-EE49-1251-222A3A65A7AE}"/>
              </a:ext>
            </a:extLst>
          </p:cNvPr>
          <p:cNvCxnSpPr/>
          <p:nvPr/>
        </p:nvCxnSpPr>
        <p:spPr bwMode="auto">
          <a:xfrm flipH="1">
            <a:off x="2483768" y="1998561"/>
            <a:ext cx="2038323" cy="211451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8BD5643B-A12B-D68E-1BA9-107FEBB79344}"/>
              </a:ext>
            </a:extLst>
          </p:cNvPr>
          <p:cNvSpPr txBox="1"/>
          <p:nvPr/>
        </p:nvSpPr>
        <p:spPr>
          <a:xfrm>
            <a:off x="5987664" y="4242884"/>
            <a:ext cx="1716684" cy="461665"/>
          </a:xfrm>
          <a:prstGeom prst="rect">
            <a:avLst/>
          </a:prstGeom>
          <a:noFill/>
        </p:spPr>
        <p:txBody>
          <a:bodyPr wrap="square" rtlCol="0">
            <a:spAutoFit/>
          </a:bodyPr>
          <a:lstStyle/>
          <a:p>
            <a:pPr algn="ctr"/>
            <a:r>
              <a:rPr lang="ar-IQ" sz="2400"/>
              <a:t>الرشوة</a:t>
            </a:r>
            <a:endParaRPr lang="en-US" sz="2400"/>
          </a:p>
        </p:txBody>
      </p:sp>
      <p:sp>
        <p:nvSpPr>
          <p:cNvPr id="7" name="TextBox 6">
            <a:extLst>
              <a:ext uri="{FF2B5EF4-FFF2-40B4-BE49-F238E27FC236}">
                <a16:creationId xmlns:a16="http://schemas.microsoft.com/office/drawing/2014/main" id="{869340FB-89B0-9A27-B431-86FC47FE46AE}"/>
              </a:ext>
            </a:extLst>
          </p:cNvPr>
          <p:cNvSpPr txBox="1"/>
          <p:nvPr/>
        </p:nvSpPr>
        <p:spPr>
          <a:xfrm>
            <a:off x="3689532" y="4247897"/>
            <a:ext cx="1716684" cy="461665"/>
          </a:xfrm>
          <a:prstGeom prst="rect">
            <a:avLst/>
          </a:prstGeom>
          <a:noFill/>
        </p:spPr>
        <p:txBody>
          <a:bodyPr wrap="square" rtlCol="0">
            <a:spAutoFit/>
          </a:bodyPr>
          <a:lstStyle/>
          <a:p>
            <a:pPr algn="ctr"/>
            <a:r>
              <a:rPr lang="ar-IQ" sz="2400"/>
              <a:t>الغش</a:t>
            </a:r>
            <a:endParaRPr lang="en-US" sz="2400"/>
          </a:p>
        </p:txBody>
      </p:sp>
      <p:sp>
        <p:nvSpPr>
          <p:cNvPr id="8" name="TextBox 7">
            <a:extLst>
              <a:ext uri="{FF2B5EF4-FFF2-40B4-BE49-F238E27FC236}">
                <a16:creationId xmlns:a16="http://schemas.microsoft.com/office/drawing/2014/main" id="{C0BC939F-A619-7434-4934-DD4CFABBB984}"/>
              </a:ext>
            </a:extLst>
          </p:cNvPr>
          <p:cNvSpPr txBox="1"/>
          <p:nvPr/>
        </p:nvSpPr>
        <p:spPr>
          <a:xfrm>
            <a:off x="1625426" y="4242884"/>
            <a:ext cx="1716684" cy="461665"/>
          </a:xfrm>
          <a:prstGeom prst="rect">
            <a:avLst/>
          </a:prstGeom>
          <a:noFill/>
        </p:spPr>
        <p:txBody>
          <a:bodyPr wrap="square" rtlCol="0">
            <a:spAutoFit/>
          </a:bodyPr>
          <a:lstStyle/>
          <a:p>
            <a:pPr algn="ctr"/>
            <a:r>
              <a:rPr lang="ar-IQ" sz="2400"/>
              <a:t>قول الزور</a:t>
            </a:r>
            <a:endParaRPr lang="en-US" sz="24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2">
            <a:extLst>
              <a:ext uri="{FF2B5EF4-FFF2-40B4-BE49-F238E27FC236}">
                <a16:creationId xmlns:a16="http://schemas.microsoft.com/office/drawing/2014/main" id="{59E68385-EB49-4D44-8AAC-F1BDA6E389EA}"/>
              </a:ext>
            </a:extLst>
          </p:cNvPr>
          <p:cNvSpPr>
            <a:spLocks noChangeArrowheads="1"/>
          </p:cNvSpPr>
          <p:nvPr/>
        </p:nvSpPr>
        <p:spPr bwMode="auto">
          <a:xfrm>
            <a:off x="892175" y="944563"/>
            <a:ext cx="7208838" cy="5005387"/>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1" name="Rectangle 28">
            <a:extLst>
              <a:ext uri="{FF2B5EF4-FFF2-40B4-BE49-F238E27FC236}">
                <a16:creationId xmlns:a16="http://schemas.microsoft.com/office/drawing/2014/main" id="{B5C8C753-8EBE-4DEE-A6F1-B4799EC93A69}"/>
              </a:ext>
            </a:extLst>
          </p:cNvPr>
          <p:cNvSpPr>
            <a:spLocks noChangeArrowheads="1"/>
          </p:cNvSpPr>
          <p:nvPr/>
        </p:nvSpPr>
        <p:spPr bwMode="auto">
          <a:xfrm rot="2448511">
            <a:off x="701675" y="569913"/>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2" name="Rectangle 29">
            <a:extLst>
              <a:ext uri="{FF2B5EF4-FFF2-40B4-BE49-F238E27FC236}">
                <a16:creationId xmlns:a16="http://schemas.microsoft.com/office/drawing/2014/main" id="{DE85D94E-7F8A-49A1-9E09-87FAA5549AD7}"/>
              </a:ext>
            </a:extLst>
          </p:cNvPr>
          <p:cNvSpPr>
            <a:spLocks noChangeArrowheads="1"/>
          </p:cNvSpPr>
          <p:nvPr/>
        </p:nvSpPr>
        <p:spPr bwMode="auto">
          <a:xfrm rot="7848511">
            <a:off x="7818438" y="5302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3" name="Rectangle 30">
            <a:extLst>
              <a:ext uri="{FF2B5EF4-FFF2-40B4-BE49-F238E27FC236}">
                <a16:creationId xmlns:a16="http://schemas.microsoft.com/office/drawing/2014/main" id="{49EF1ED5-8557-4CED-BB0D-FFDD74CD743D}"/>
              </a:ext>
            </a:extLst>
          </p:cNvPr>
          <p:cNvSpPr>
            <a:spLocks noChangeArrowheads="1"/>
          </p:cNvSpPr>
          <p:nvPr/>
        </p:nvSpPr>
        <p:spPr bwMode="auto">
          <a:xfrm rot="19151489" flipV="1">
            <a:off x="739775" y="5214938"/>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4" name="Rectangle 31">
            <a:extLst>
              <a:ext uri="{FF2B5EF4-FFF2-40B4-BE49-F238E27FC236}">
                <a16:creationId xmlns:a16="http://schemas.microsoft.com/office/drawing/2014/main" id="{2C19FBBD-C827-4A80-8C34-9AFF3F4416BD}"/>
              </a:ext>
            </a:extLst>
          </p:cNvPr>
          <p:cNvSpPr>
            <a:spLocks noChangeArrowheads="1"/>
          </p:cNvSpPr>
          <p:nvPr/>
        </p:nvSpPr>
        <p:spPr bwMode="auto">
          <a:xfrm rot="13751489" flipV="1">
            <a:off x="7818438" y="525462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2295" name="TextBox 2">
            <a:extLst>
              <a:ext uri="{FF2B5EF4-FFF2-40B4-BE49-F238E27FC236}">
                <a16:creationId xmlns:a16="http://schemas.microsoft.com/office/drawing/2014/main" id="{A99F2651-0C18-4398-B0E5-D74830CCAB79}"/>
              </a:ext>
            </a:extLst>
          </p:cNvPr>
          <p:cNvSpPr txBox="1">
            <a:spLocks noChangeArrowheads="1"/>
          </p:cNvSpPr>
          <p:nvPr/>
        </p:nvSpPr>
        <p:spPr bwMode="auto">
          <a:xfrm>
            <a:off x="1313638" y="3167390"/>
            <a:ext cx="651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IQ" altLang="en-US" sz="2800">
                <a:solidFill>
                  <a:srgbClr val="0070C0"/>
                </a:solidFill>
                <a:cs typeface="Ali-A-Samik" pitchFamily="2" charset="-78"/>
              </a:rPr>
              <a:t>منهج الإسلام في القضاء على الأسباب المفضية إلى الجرائم</a:t>
            </a:r>
            <a:endParaRPr lang="ar-SA" altLang="en-US" sz="2800">
              <a:solidFill>
                <a:srgbClr val="0070C0"/>
              </a:solidFill>
              <a:cs typeface="Ali-A-Samik" pitchFamily="2" charset="-78"/>
            </a:endParaRPr>
          </a:p>
        </p:txBody>
      </p:sp>
    </p:spTree>
    <p:extLst>
      <p:ext uri="{BB962C8B-B14F-4D97-AF65-F5344CB8AC3E}">
        <p14:creationId xmlns:p14="http://schemas.microsoft.com/office/powerpoint/2010/main" val="107274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115616" y="1165967"/>
            <a:ext cx="6876764" cy="4423621"/>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008053" y="691305"/>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723400" y="594466"/>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966577" y="4978707"/>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759653" y="501809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568273" y="1130499"/>
            <a:ext cx="6262688" cy="455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24000" indent="-324000" algn="just" rtl="1">
              <a:lnSpc>
                <a:spcPct val="150000"/>
              </a:lnSpc>
              <a:buFont typeface="Wingdings" panose="05000000000000000000" pitchFamily="2" charset="2"/>
              <a:buChar char=""/>
            </a:pPr>
            <a:r>
              <a:rPr lang="ar-IQ" sz="2400" b="0" i="0" u="none" strike="noStrike" baseline="0">
                <a:latin typeface="Lotus-Light"/>
                <a:cs typeface="Ali-A-Samik" pitchFamily="2" charset="-78"/>
              </a:rPr>
              <a:t>لقد عملت الشريعة الإسلامية على محاربة الجريمة قبل وقوعها، وذلك بقطع الأسباب التي تؤدي إلى الجريمة؛ ولما جاءت الشرائع لحفظ الضرورات الخمس؛ وهي: الدين والنفس والنسل والعقل والمال، فقد حافظت الشريعة الإسلامية على هذه الضرورات، وشرعت من الأحكام ما يكفل حفظها، وكانت مراعاتها لها من جانب الوجود ومن جانب العدم.</a:t>
            </a:r>
          </a:p>
          <a:p>
            <a:pPr marL="342900" indent="-342900" algn="just" rtl="1">
              <a:lnSpc>
                <a:spcPct val="150000"/>
              </a:lnSpc>
              <a:buFont typeface="Wingdings" panose="05000000000000000000" pitchFamily="2" charset="2"/>
              <a:buChar char=""/>
            </a:pPr>
            <a:r>
              <a:rPr lang="ar-IQ" sz="2400">
                <a:latin typeface="Lotus-Light"/>
                <a:cs typeface="Ali-A-Samik" pitchFamily="2" charset="-78"/>
              </a:rPr>
              <a:t>أمّا حفظها من جانب الوجود فهو بإيجادها مع أركانها وشروطها، وأمّا حفظها من جانب العدم فهو بمراعاتها ودرء ما يعرّضها للعدم.</a:t>
            </a:r>
          </a:p>
        </p:txBody>
      </p:sp>
    </p:spTree>
    <p:extLst>
      <p:ext uri="{BB962C8B-B14F-4D97-AF65-F5344CB8AC3E}">
        <p14:creationId xmlns:p14="http://schemas.microsoft.com/office/powerpoint/2010/main" val="1558803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2">
            <a:extLst>
              <a:ext uri="{FF2B5EF4-FFF2-40B4-BE49-F238E27FC236}">
                <a16:creationId xmlns:a16="http://schemas.microsoft.com/office/drawing/2014/main" id="{7BAD7FB1-D513-DD8F-35A5-2FBDB46F10A0}"/>
              </a:ext>
            </a:extLst>
          </p:cNvPr>
          <p:cNvSpPr>
            <a:spLocks noChangeArrowheads="1"/>
          </p:cNvSpPr>
          <p:nvPr/>
        </p:nvSpPr>
        <p:spPr bwMode="auto">
          <a:xfrm>
            <a:off x="1409700" y="1196975"/>
            <a:ext cx="6438900" cy="4392613"/>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rtl="1" eaLnBrk="1" hangingPunct="1">
              <a:spcBef>
                <a:spcPct val="0"/>
              </a:spcBef>
              <a:buFontTx/>
              <a:buNone/>
            </a:pPr>
            <a:endParaRPr lang="ar-SA" altLang="en-US" sz="2400">
              <a:cs typeface="Ali-A-Samik" pitchFamily="2" charset="-78"/>
            </a:endParaRPr>
          </a:p>
        </p:txBody>
      </p:sp>
      <p:sp>
        <p:nvSpPr>
          <p:cNvPr id="16" name="Rectangle 28">
            <a:extLst>
              <a:ext uri="{FF2B5EF4-FFF2-40B4-BE49-F238E27FC236}">
                <a16:creationId xmlns:a16="http://schemas.microsoft.com/office/drawing/2014/main" id="{1FAF22E1-B8D1-6D80-06A1-2312CD966FBA}"/>
              </a:ext>
            </a:extLst>
          </p:cNvPr>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7" name="Rectangle 29">
            <a:extLst>
              <a:ext uri="{FF2B5EF4-FFF2-40B4-BE49-F238E27FC236}">
                <a16:creationId xmlns:a16="http://schemas.microsoft.com/office/drawing/2014/main" id="{CEE4158E-7371-6DD1-3474-1AE8B1C873B5}"/>
              </a:ext>
            </a:extLst>
          </p:cNvPr>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8" name="Rectangle 30">
            <a:extLst>
              <a:ext uri="{FF2B5EF4-FFF2-40B4-BE49-F238E27FC236}">
                <a16:creationId xmlns:a16="http://schemas.microsoft.com/office/drawing/2014/main" id="{5B03C38A-24E5-60DA-BD09-ED7A7A345B7F}"/>
              </a:ext>
            </a:extLst>
          </p:cNvPr>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19" name="Rectangle 31">
            <a:extLst>
              <a:ext uri="{FF2B5EF4-FFF2-40B4-BE49-F238E27FC236}">
                <a16:creationId xmlns:a16="http://schemas.microsoft.com/office/drawing/2014/main" id="{D0087627-2C0C-5ED6-452A-F3C6AD6ED22F}"/>
              </a:ext>
            </a:extLst>
          </p:cNvPr>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ar-SA" altLang="en-US" sz="1800"/>
          </a:p>
        </p:txBody>
      </p:sp>
      <p:sp>
        <p:nvSpPr>
          <p:cNvPr id="20" name="TextBox 3">
            <a:extLst>
              <a:ext uri="{FF2B5EF4-FFF2-40B4-BE49-F238E27FC236}">
                <a16:creationId xmlns:a16="http://schemas.microsoft.com/office/drawing/2014/main" id="{ECAA7A9E-9A13-7868-3FAF-A8442067FB2C}"/>
              </a:ext>
            </a:extLst>
          </p:cNvPr>
          <p:cNvSpPr txBox="1">
            <a:spLocks noChangeArrowheads="1"/>
          </p:cNvSpPr>
          <p:nvPr/>
        </p:nvSpPr>
        <p:spPr bwMode="auto">
          <a:xfrm>
            <a:off x="1471612" y="1234958"/>
            <a:ext cx="626268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spcBef>
                <a:spcPts val="1200"/>
              </a:spcBef>
              <a:spcAft>
                <a:spcPts val="1200"/>
              </a:spcAft>
              <a:buNone/>
            </a:pPr>
            <a:r>
              <a:rPr lang="ar-IQ" sz="2400" kern="1200">
                <a:solidFill>
                  <a:srgbClr val="31849B"/>
                </a:solidFill>
                <a:effectLst/>
                <a:latin typeface="Calibri" panose="020F0502020204030204" pitchFamily="34" charset="0"/>
                <a:ea typeface="Times New Roman" panose="02020603050405020304" pitchFamily="18" charset="0"/>
                <a:cs typeface="Ali-A-Samik" pitchFamily="2" charset="-78"/>
              </a:rPr>
              <a:t>أ- حفظ الدين:</a:t>
            </a:r>
            <a:endParaRPr lang="en-US" sz="2400">
              <a:effectLst/>
              <a:latin typeface="Calibri" panose="020F0502020204030204" pitchFamily="34" charset="0"/>
              <a:ea typeface="Calibri" panose="020F0502020204030204" pitchFamily="34" charset="0"/>
              <a:cs typeface="Ali-A-Samik" pitchFamily="2" charset="-78"/>
            </a:endParaRPr>
          </a:p>
          <a:p>
            <a:pPr algn="just" rtl="1">
              <a:spcBef>
                <a:spcPts val="1200"/>
              </a:spcBef>
              <a:spcAft>
                <a:spcPts val="1200"/>
              </a:spcAft>
              <a:buNone/>
            </a:pPr>
            <a:r>
              <a:rPr lang="ar-IQ" sz="2400">
                <a:effectLst/>
                <a:ea typeface="Calibri" panose="020F0502020204030204" pitchFamily="34" charset="0"/>
                <a:cs typeface="Ali-A-Samik" pitchFamily="2" charset="-78"/>
              </a:rPr>
              <a:t>فحفظ الدّين من جانب الوجود </a:t>
            </a:r>
            <a:r>
              <a:rPr lang="ar-SA" sz="2400">
                <a:effectLst/>
                <a:ea typeface="Calibri" panose="020F0502020204030204" pitchFamily="34" charset="0"/>
                <a:cs typeface="Ali-A-Samik" pitchFamily="2" charset="-78"/>
              </a:rPr>
              <a:t>هو بإيجاب</a:t>
            </a:r>
            <a:r>
              <a:rPr lang="ar-IQ" sz="2400">
                <a:effectLst/>
                <a:ea typeface="Calibri" panose="020F0502020204030204" pitchFamily="34" charset="0"/>
                <a:cs typeface="Ali-A-Samik" pitchFamily="2" charset="-78"/>
              </a:rPr>
              <a:t> الإيمان بالله تعالى بقوله تعالى في سورة محمّد: </a:t>
            </a:r>
            <a:r>
              <a:rPr lang="ar-IQ" sz="2400">
                <a:solidFill>
                  <a:srgbClr val="76923C"/>
                </a:solidFill>
                <a:effectLst/>
                <a:ea typeface="Calibri" panose="020F0502020204030204" pitchFamily="34" charset="0"/>
                <a:cs typeface="Ali-A-Samik" pitchFamily="2" charset="-78"/>
              </a:rPr>
              <a:t>﴿</a:t>
            </a:r>
            <a:r>
              <a:rPr lang="ar-SA" sz="2400">
                <a:solidFill>
                  <a:srgbClr val="76923C"/>
                </a:solidFill>
                <a:effectLst/>
                <a:ea typeface="Calibri" panose="020F0502020204030204" pitchFamily="34" charset="0"/>
                <a:cs typeface="Ali-A-Samik" pitchFamily="2" charset="-78"/>
              </a:rPr>
              <a:t>فَاعْلَمْ أَنَّهُ لا</a:t>
            </a:r>
            <a:r>
              <a:rPr lang="ar-IQ" sz="2400">
                <a:solidFill>
                  <a:srgbClr val="76923C"/>
                </a:solidFill>
                <a:effectLst/>
                <a:ea typeface="Calibri" panose="020F0502020204030204" pitchFamily="34" charset="0"/>
                <a:cs typeface="Ali-A-Samik" pitchFamily="2" charset="-78"/>
              </a:rPr>
              <a:t>َ</a:t>
            </a:r>
            <a:r>
              <a:rPr lang="ar-SA" sz="2400">
                <a:solidFill>
                  <a:srgbClr val="76923C"/>
                </a:solidFill>
                <a:effectLst/>
                <a:ea typeface="Calibri" panose="020F0502020204030204" pitchFamily="34" charset="0"/>
                <a:cs typeface="Ali-A-Samik" pitchFamily="2" charset="-78"/>
              </a:rPr>
              <a:t> إِلَهَ إِلا</a:t>
            </a:r>
            <a:r>
              <a:rPr lang="ar-IQ" sz="2400">
                <a:solidFill>
                  <a:srgbClr val="76923C"/>
                </a:solidFill>
                <a:effectLst/>
                <a:ea typeface="Calibri" panose="020F0502020204030204" pitchFamily="34" charset="0"/>
                <a:cs typeface="Ali-A-Samik" pitchFamily="2" charset="-78"/>
              </a:rPr>
              <a:t>َّ</a:t>
            </a:r>
            <a:r>
              <a:rPr lang="ar-SA" sz="2400">
                <a:solidFill>
                  <a:srgbClr val="76923C"/>
                </a:solidFill>
                <a:effectLst/>
                <a:ea typeface="Calibri" panose="020F0502020204030204" pitchFamily="34" charset="0"/>
                <a:cs typeface="Ali-A-Samik" pitchFamily="2" charset="-78"/>
              </a:rPr>
              <a:t> اللَّهُ﴾</a:t>
            </a:r>
            <a:r>
              <a:rPr lang="ar-SA" sz="2400">
                <a:effectLst/>
                <a:ea typeface="Calibri" panose="020F0502020204030204" pitchFamily="34" charset="0"/>
                <a:cs typeface="Ali-A-Samik" pitchFamily="2" charset="-78"/>
              </a:rPr>
              <a:t>، </a:t>
            </a:r>
            <a:r>
              <a:rPr lang="ar-IQ" sz="2400">
                <a:effectLst/>
                <a:ea typeface="Calibri" panose="020F0502020204030204" pitchFamily="34" charset="0"/>
                <a:cs typeface="Ali-A-Samik" pitchFamily="2" charset="-78"/>
              </a:rPr>
              <a:t>وبأركان الإيمان في قوله تعالى في سورة البقرة:</a:t>
            </a:r>
            <a:r>
              <a:rPr lang="ar-IQ" sz="2400">
                <a:solidFill>
                  <a:srgbClr val="000000"/>
                </a:solidFill>
                <a:effectLst/>
                <a:ea typeface="Calibri" panose="020F0502020204030204" pitchFamily="34" charset="0"/>
                <a:cs typeface="Ali-A-Samik" pitchFamily="2" charset="-78"/>
              </a:rPr>
              <a:t> </a:t>
            </a:r>
            <a:r>
              <a:rPr lang="ar-SA" sz="2400">
                <a:solidFill>
                  <a:srgbClr val="76923C"/>
                </a:solidFill>
                <a:effectLst/>
                <a:ea typeface="Calibri" panose="020F0502020204030204" pitchFamily="34" charset="0"/>
                <a:cs typeface="Ali-A-Samik" pitchFamily="2" charset="-78"/>
              </a:rPr>
              <a:t>﴿آمَنَ الرَّسُولُ بِمَا أُنْزِلَ إِلَيْهِ مِنْ رَبِّهِ وَالْمُؤْمِنُونَ كُلٌّ آمَنَ بِاللَّهِ وَمَلَائِكَتِهِ وَكُتُبِهِ وَرُسُلِهِ لا</a:t>
            </a:r>
            <a:r>
              <a:rPr lang="ar-IQ" sz="2400">
                <a:solidFill>
                  <a:srgbClr val="76923C"/>
                </a:solidFill>
                <a:effectLst/>
                <a:ea typeface="Calibri" panose="020F0502020204030204" pitchFamily="34" charset="0"/>
                <a:cs typeface="Ali-A-Samik" pitchFamily="2" charset="-78"/>
              </a:rPr>
              <a:t>َ</a:t>
            </a:r>
            <a:r>
              <a:rPr lang="ar-SA" sz="2400">
                <a:solidFill>
                  <a:srgbClr val="76923C"/>
                </a:solidFill>
                <a:effectLst/>
                <a:ea typeface="Calibri" panose="020F0502020204030204" pitchFamily="34" charset="0"/>
                <a:cs typeface="Ali-A-Samik" pitchFamily="2" charset="-78"/>
              </a:rPr>
              <a:t> نُفَرِّقُ بَيْنَ أَحَدٍ مِنْ رُسُلِهِ وَقَالُوا سَمِعْنَا وَأَطَعْنَا غُفْرَانَكَ رَبَّنَا وَإِلَيْكَ الْمَصِيرُ﴾</a:t>
            </a:r>
            <a:r>
              <a:rPr lang="ar-IQ" sz="2400">
                <a:effectLst/>
                <a:ea typeface="Calibri" panose="020F0502020204030204" pitchFamily="34" charset="0"/>
                <a:cs typeface="Ali-A-Samik" pitchFamily="2" charset="-78"/>
              </a:rPr>
              <a:t>، ولحفظه من جانب العدم حرّم الرّدّة في قوله تعالى في سورة البقرة: </a:t>
            </a:r>
            <a:r>
              <a:rPr lang="ar-IQ" sz="2400">
                <a:solidFill>
                  <a:srgbClr val="76923C"/>
                </a:solidFill>
                <a:effectLst/>
                <a:ea typeface="Calibri" panose="020F0502020204030204" pitchFamily="34" charset="0"/>
                <a:cs typeface="Ali-A-Samik" pitchFamily="2" charset="-78"/>
              </a:rPr>
              <a:t>﴿</a:t>
            </a:r>
            <a:r>
              <a:rPr lang="ar-SA" sz="2400">
                <a:solidFill>
                  <a:srgbClr val="76923C"/>
                </a:solidFill>
                <a:effectLst/>
                <a:ea typeface="Calibri" panose="020F0502020204030204" pitchFamily="34" charset="0"/>
                <a:cs typeface="Ali-A-Samik" pitchFamily="2" charset="-78"/>
              </a:rPr>
              <a:t>وَمَنْ يَرْتَدِدْ مِنْكُمْ عَنْ دِينِهِ فَيَمُتْ وَهُوَ كَافِرٌ فَأُولَئِكَ حَبِطَتْ أَعْمَالُهُمْ فِي الدُّنْيَا وَالْآخِرَةِ وَأُولَئِكَ أَصْحَابُ النَّارِ هُمْ فِيهَا خَالِدُونَ﴾</a:t>
            </a:r>
            <a:r>
              <a:rPr lang="ar-SA" sz="2400">
                <a:effectLst/>
                <a:ea typeface="Calibri" panose="020F0502020204030204" pitchFamily="34" charset="0"/>
                <a:cs typeface="Ali-A-Samik" pitchFamily="2" charset="-78"/>
              </a:rPr>
              <a:t>.</a:t>
            </a:r>
            <a:endParaRPr lang="ar-IQ" altLang="en-US" sz="2400">
              <a:cs typeface="Ali-A-Samik" pitchFamily="2" charset="-78"/>
            </a:endParaRPr>
          </a:p>
        </p:txBody>
      </p:sp>
    </p:spTree>
    <p:extLst>
      <p:ext uri="{BB962C8B-B14F-4D97-AF65-F5344CB8AC3E}">
        <p14:creationId xmlns:p14="http://schemas.microsoft.com/office/powerpoint/2010/main" val="2147022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66CCFF"/>
      </a:accent1>
      <a:accent2>
        <a:srgbClr val="00FF80"/>
      </a:accent2>
      <a:accent3>
        <a:srgbClr val="FFFFFF"/>
      </a:accent3>
      <a:accent4>
        <a:srgbClr val="404040"/>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2916</TotalTime>
  <Words>1036</Words>
  <Application>Microsoft Office PowerPoint</Application>
  <PresentationFormat>On-screen Show (4:3)</PresentationFormat>
  <Paragraphs>70</Paragraphs>
  <Slides>22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Lotus-Light</vt:lpstr>
      <vt:lpstr>Times New Roman</vt:lpstr>
      <vt:lpstr>Traditional Arabic</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pad and pen business PowerPoint template</dc:title>
  <dc:creator>Presentation Magazine</dc:creator>
  <cp:lastModifiedBy>Hemen Balisani</cp:lastModifiedBy>
  <cp:revision>123</cp:revision>
  <dcterms:modified xsi:type="dcterms:W3CDTF">2022-11-22T22:01:13Z</dcterms:modified>
</cp:coreProperties>
</file>