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9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AF80B02D-FC3C-45F2-99EC-964C612BA70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665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56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76233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75596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2763318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3165724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D9F56F-6D6A-4E71-A644-99B4065AAF12}"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2192979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D9F56F-6D6A-4E71-A644-99B4065AAF12}"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42518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D9F56F-6D6A-4E71-A644-99B4065AAF12}"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647856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9F56F-6D6A-4E71-A644-99B4065AAF12}"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294367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D9F56F-6D6A-4E71-A644-99B4065AAF12}"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45668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5257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6D9F56F-6D6A-4E71-A644-99B4065AAF12}" type="datetimeFigureOut">
              <a:rPr lang="en-US" smtClean="0"/>
              <a:t>2/5/2023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1453033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2015822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183589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9F56F-6D6A-4E71-A644-99B4065AAF12}"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0B02D-FC3C-45F2-99EC-964C612BA70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6593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D9F56F-6D6A-4E71-A644-99B4065AAF12}"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0B02D-FC3C-45F2-99EC-964C612BA70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5472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D9F56F-6D6A-4E71-A644-99B4065AAF12}"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0B02D-FC3C-45F2-99EC-964C612BA705}"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21318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D9F56F-6D6A-4E71-A644-99B4065AAF12}"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0B02D-FC3C-45F2-99EC-964C612BA705}"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9674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9F56F-6D6A-4E71-A644-99B4065AAF12}"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0B02D-FC3C-45F2-99EC-964C612BA705}" type="slidenum">
              <a:rPr lang="en-US" smtClean="0"/>
              <a:t>‹#›</a:t>
            </a:fld>
            <a:endParaRPr lang="en-US"/>
          </a:p>
        </p:txBody>
      </p:sp>
    </p:spTree>
    <p:extLst>
      <p:ext uri="{BB962C8B-B14F-4D97-AF65-F5344CB8AC3E}">
        <p14:creationId xmlns:p14="http://schemas.microsoft.com/office/powerpoint/2010/main" val="2579817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D9F56F-6D6A-4E71-A644-99B4065AAF12}"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0B02D-FC3C-45F2-99EC-964C612BA70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35252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86D9F56F-6D6A-4E71-A644-99B4065AAF12}" type="datetimeFigureOut">
              <a:rPr lang="en-US" smtClean="0"/>
              <a:t>2/5/2023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AF80B02D-FC3C-45F2-99EC-964C612BA705}"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94627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6D9F56F-6D6A-4E71-A644-99B4065AAF12}" type="datetimeFigureOut">
              <a:rPr lang="en-US" smtClean="0"/>
              <a:t>2/5/2023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AF80B02D-FC3C-45F2-99EC-964C612BA705}" type="slidenum">
              <a:rPr lang="en-US" smtClean="0"/>
              <a:t>‹#›</a:t>
            </a:fld>
            <a:endParaRPr lang="en-US"/>
          </a:p>
        </p:txBody>
      </p:sp>
    </p:spTree>
    <p:extLst>
      <p:ext uri="{BB962C8B-B14F-4D97-AF65-F5344CB8AC3E}">
        <p14:creationId xmlns:p14="http://schemas.microsoft.com/office/powerpoint/2010/main" val="223216499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6D9F56F-6D6A-4E71-A644-99B4065AAF12}" type="datetimeFigureOut">
              <a:rPr lang="en-US" smtClean="0"/>
              <a:t>2/5/2023</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F80B02D-FC3C-45F2-99EC-964C612BA705}"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546257"/>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603F90-F62A-BB13-C087-EC024CAB9FBB}"/>
              </a:ext>
            </a:extLst>
          </p:cNvPr>
          <p:cNvSpPr txBox="1">
            <a:spLocks noChangeArrowheads="1"/>
          </p:cNvSpPr>
          <p:nvPr/>
        </p:nvSpPr>
        <p:spPr bwMode="auto">
          <a:xfrm>
            <a:off x="1443789" y="1249871"/>
            <a:ext cx="930442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rtl="1" eaLnBrk="1" hangingPunct="1">
              <a:spcBef>
                <a:spcPct val="0"/>
              </a:spcBef>
              <a:buFontTx/>
              <a:buNone/>
            </a:pPr>
            <a:r>
              <a:rPr lang="ar-SA" altLang="en-US" sz="4400">
                <a:cs typeface="Ali-A-Jiddah" pitchFamily="2" charset="-78"/>
              </a:rPr>
              <a:t>سبب تغي</a:t>
            </a:r>
            <a:r>
              <a:rPr lang="ar-IQ" altLang="en-US" sz="4400">
                <a:cs typeface="Ali-A-Jiddah" pitchFamily="2" charset="-78"/>
              </a:rPr>
              <a:t>ّ</a:t>
            </a:r>
            <a:r>
              <a:rPr lang="ar-SA" altLang="en-US" sz="4400">
                <a:cs typeface="Ali-A-Jiddah" pitchFamily="2" charset="-78"/>
              </a:rPr>
              <a:t>ر مذهب الإمام الشافعي في مصر</a:t>
            </a:r>
            <a:endParaRPr lang="ar-IQ" altLang="en-US" sz="4400">
              <a:cs typeface="Ali-A-Jiddah" pitchFamily="2" charset="-78"/>
            </a:endParaRPr>
          </a:p>
          <a:p>
            <a:pPr algn="ctr" rtl="1" eaLnBrk="1" hangingPunct="1">
              <a:spcBef>
                <a:spcPct val="0"/>
              </a:spcBef>
              <a:buFontTx/>
              <a:buNone/>
            </a:pPr>
            <a:r>
              <a:rPr lang="ar-SA" altLang="en-US" sz="4400">
                <a:cs typeface="Ali-A-Jiddah" pitchFamily="2" charset="-78"/>
              </a:rPr>
              <a:t>بين الحقيقة</a:t>
            </a:r>
            <a:r>
              <a:rPr lang="ar-IQ" altLang="en-US" sz="4400">
                <a:cs typeface="Ali-A-Jiddah" pitchFamily="2" charset="-78"/>
              </a:rPr>
              <a:t> </a:t>
            </a:r>
            <a:r>
              <a:rPr lang="ar-SA" altLang="en-US" sz="4400">
                <a:cs typeface="Ali-A-Jiddah" pitchFamily="2" charset="-78"/>
              </a:rPr>
              <a:t>والخطأ الشائع</a:t>
            </a:r>
          </a:p>
        </p:txBody>
      </p:sp>
      <p:sp>
        <p:nvSpPr>
          <p:cNvPr id="3" name="TextBox 2">
            <a:extLst>
              <a:ext uri="{FF2B5EF4-FFF2-40B4-BE49-F238E27FC236}">
                <a16:creationId xmlns:a16="http://schemas.microsoft.com/office/drawing/2014/main" id="{4CA57DAE-BF9F-B0C3-B675-37EF700E5AEE}"/>
              </a:ext>
            </a:extLst>
          </p:cNvPr>
          <p:cNvSpPr txBox="1"/>
          <p:nvPr/>
        </p:nvSpPr>
        <p:spPr>
          <a:xfrm>
            <a:off x="3287688" y="3732884"/>
            <a:ext cx="5616624" cy="1569660"/>
          </a:xfrm>
          <a:prstGeom prst="rect">
            <a:avLst/>
          </a:prstGeom>
          <a:noFill/>
        </p:spPr>
        <p:txBody>
          <a:bodyPr wrap="square" rtlCol="0">
            <a:spAutoFit/>
          </a:bodyPr>
          <a:lstStyle/>
          <a:p>
            <a:pPr algn="ctr" rtl="1"/>
            <a:r>
              <a:rPr lang="ar-IQ" sz="3600">
                <a:cs typeface="AF_Diwani" pitchFamily="2" charset="-78"/>
              </a:rPr>
              <a:t>تقديم</a:t>
            </a:r>
          </a:p>
          <a:p>
            <a:pPr algn="ctr" rtl="1"/>
            <a:r>
              <a:rPr lang="ar-IQ" sz="3600">
                <a:cs typeface="AF_Diwani" pitchFamily="2" charset="-78"/>
              </a:rPr>
              <a:t>أ.م.د. هيمن أحمد الباليساني</a:t>
            </a:r>
          </a:p>
          <a:p>
            <a:pPr algn="ctr" rtl="1"/>
            <a:r>
              <a:rPr lang="ar-IQ" sz="2400"/>
              <a:t>2023/1/6</a:t>
            </a:r>
            <a:endParaRPr lang="en-US" sz="2400"/>
          </a:p>
        </p:txBody>
      </p:sp>
    </p:spTree>
    <p:extLst>
      <p:ext uri="{BB962C8B-B14F-4D97-AF65-F5344CB8AC3E}">
        <p14:creationId xmlns:p14="http://schemas.microsoft.com/office/powerpoint/2010/main" val="104643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A632D8-8DBC-17D0-41A6-FC2C98847158}"/>
              </a:ext>
            </a:extLst>
          </p:cNvPr>
          <p:cNvSpPr txBox="1"/>
          <p:nvPr/>
        </p:nvSpPr>
        <p:spPr>
          <a:xfrm>
            <a:off x="450784" y="981778"/>
            <a:ext cx="11290432" cy="3454792"/>
          </a:xfrm>
          <a:prstGeom prst="rect">
            <a:avLst/>
          </a:prstGeom>
          <a:noFill/>
        </p:spPr>
        <p:txBody>
          <a:bodyPr wrap="square" rtlCol="0">
            <a:spAutoFit/>
          </a:bodyPr>
          <a:lstStyle/>
          <a:p>
            <a:pPr marL="88265" indent="-90170" algn="just" rtl="1">
              <a:lnSpc>
                <a:spcPct val="150000"/>
              </a:lnSpc>
              <a:spcAft>
                <a:spcPts val="1000"/>
              </a:spcAft>
            </a:pPr>
            <a:r>
              <a:rPr lang="ar-IQ" sz="2400">
                <a:effectLst/>
                <a:latin typeface="Calibri" panose="020F0502020204030204" pitchFamily="34" charset="0"/>
                <a:ea typeface="Calibri" panose="020F0502020204030204" pitchFamily="34" charset="0"/>
                <a:cs typeface="Ali-A-Samik" pitchFamily="2" charset="-78"/>
              </a:rPr>
              <a:t>وليس معنى ذلك أن الفقيه لا يجوز له أن يغير فتواه بتغير الزمان والمكان، بل هذا ممكن في المسائل الاجتهادية المبنية على العرف والمصالح ورفع الحرج، أما المسائل المبنية على الأدلة الشرعية الصحيحة، فهي ثابتة وصالحة لكل زمان ومكان .</a:t>
            </a:r>
            <a:endParaRPr lang="en-US" sz="2400">
              <a:effectLst/>
              <a:latin typeface="Calibri" panose="020F0502020204030204" pitchFamily="34" charset="0"/>
              <a:ea typeface="Calibri" panose="020F0502020204030204" pitchFamily="34" charset="0"/>
              <a:cs typeface="Ali-A-Samik" pitchFamily="2" charset="-78"/>
            </a:endParaRPr>
          </a:p>
          <a:p>
            <a:pPr marL="88265" indent="-90170" algn="just" rtl="1">
              <a:lnSpc>
                <a:spcPct val="150000"/>
              </a:lnSpc>
              <a:spcAft>
                <a:spcPts val="1000"/>
              </a:spcAft>
            </a:pPr>
            <a:r>
              <a:rPr lang="ar-IQ" sz="2400">
                <a:effectLst/>
                <a:latin typeface="Calibri" panose="020F0502020204030204" pitchFamily="34" charset="0"/>
                <a:ea typeface="Calibri" panose="020F0502020204030204" pitchFamily="34" charset="0"/>
                <a:cs typeface="Ali-A-Samik" pitchFamily="2" charset="-78"/>
              </a:rPr>
              <a:t>والله أعلم.</a:t>
            </a:r>
          </a:p>
          <a:p>
            <a:pPr marL="88265" indent="-90170" algn="just" rtl="1">
              <a:lnSpc>
                <a:spcPct val="150000"/>
              </a:lnSpc>
              <a:spcAft>
                <a:spcPts val="1000"/>
              </a:spcAft>
            </a:pPr>
            <a:endParaRPr lang="ar-IQ" sz="2400">
              <a:latin typeface="Calibri" panose="020F0502020204030204" pitchFamily="34" charset="0"/>
              <a:ea typeface="Calibri" panose="020F0502020204030204" pitchFamily="34" charset="0"/>
              <a:cs typeface="Ali-A-Samik" pitchFamily="2" charset="-78"/>
            </a:endParaRPr>
          </a:p>
          <a:p>
            <a:pPr marL="88265" indent="-90170" algn="ctr" rtl="1">
              <a:lnSpc>
                <a:spcPct val="150000"/>
              </a:lnSpc>
              <a:spcAft>
                <a:spcPts val="1000"/>
              </a:spcAft>
            </a:pPr>
            <a:r>
              <a:rPr lang="ar-IQ" sz="3600">
                <a:solidFill>
                  <a:srgbClr val="00B050"/>
                </a:solidFill>
                <a:cs typeface="AF_Diwani" pitchFamily="2" charset="-78"/>
              </a:rPr>
              <a:t>وصلى الله على سيدنا محمد وعلى آله وصحبه أجمعين</a:t>
            </a:r>
          </a:p>
        </p:txBody>
      </p:sp>
    </p:spTree>
    <p:extLst>
      <p:ext uri="{BB962C8B-B14F-4D97-AF65-F5344CB8AC3E}">
        <p14:creationId xmlns:p14="http://schemas.microsoft.com/office/powerpoint/2010/main" val="105587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1AA63F-8FF8-9CD1-82B3-0CF407FFB022}"/>
              </a:ext>
            </a:extLst>
          </p:cNvPr>
          <p:cNvSpPr txBox="1"/>
          <p:nvPr/>
        </p:nvSpPr>
        <p:spPr>
          <a:xfrm>
            <a:off x="657726" y="-163628"/>
            <a:ext cx="10876547" cy="6155531"/>
          </a:xfrm>
          <a:prstGeom prst="rect">
            <a:avLst/>
          </a:prstGeom>
          <a:noFill/>
        </p:spPr>
        <p:txBody>
          <a:bodyPr wrap="square" rtlCol="0">
            <a:spAutoFit/>
          </a:bodyPr>
          <a:lstStyle/>
          <a:p>
            <a:pPr algn="ctr" rtl="1">
              <a:lnSpc>
                <a:spcPct val="200000"/>
              </a:lnSpc>
            </a:pPr>
            <a:r>
              <a:rPr lang="ar-IQ" sz="3200">
                <a:solidFill>
                  <a:srgbClr val="C00000"/>
                </a:solidFill>
                <a:effectLst/>
                <a:latin typeface="Calibri" panose="020F0502020204030204" pitchFamily="34" charset="0"/>
                <a:ea typeface="Calibri" panose="020F0502020204030204" pitchFamily="34" charset="0"/>
                <a:cs typeface="Ali-A-Samik" pitchFamily="2" charset="-78"/>
              </a:rPr>
              <a:t>مقدمة</a:t>
            </a:r>
          </a:p>
          <a:p>
            <a:pPr algn="just" rtl="1">
              <a:lnSpc>
                <a:spcPct val="200000"/>
              </a:lnSpc>
            </a:pPr>
            <a:r>
              <a:rPr lang="ar-IQ" sz="2400">
                <a:effectLst/>
                <a:latin typeface="Calibri" panose="020F0502020204030204" pitchFamily="34" charset="0"/>
                <a:ea typeface="Calibri" panose="020F0502020204030204" pitchFamily="34" charset="0"/>
                <a:cs typeface="Ali-A-Samik" pitchFamily="2" charset="-78"/>
              </a:rPr>
              <a:t>يزعم بعض الناس أن الإمام الشافعي كان يفتي في العراق بفتاوى، ولما ذهب إلى مصر أصبح يفتي بخلاف ذلك لاختلاف البيئة بين مصر والعراق، وبالتالي أصبحت له فتاوى تناسب أهل العراق، وفتاوى تناسب أهل مصر، وهذا الزعم ليس بصحيح، فلم يثبت أنه كان للإمام الشافعي رحمه الله فتاوى تناسب أهل العراق وأخرى تناسب أهل مصر، ولكن المقرر في كتب المذهب الشافعي، هو أن الإمام الشافعي كان له مذهبان مذهب في العراق وهو المذهب القديم، تلقاه عنه تلاميذه هناك وألَّف فيه كتباً، ثم إنه عندما انتقل إلى مصر مروراً بمكة التقى بعدد من العلماء ونقلة الأحاديث، وتراجع عن كثير مما كان عليه بالعراق، وهو ما أصبح يُعرف بالمذهب الجديد، ولم يكن آنذاك يُعرف بمذهب العراق ومذهب مصر، وهذا المذهب الجديد قيل إنه تشكَّل قبيل مغادرته العراق إلى مكة، وقيل قبل مغادرته مكة، لكن من المقطوع به أنه كتبه وأصَّله في مصر.</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172975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263BB3-5941-17F7-1D89-FC873563BBF9}"/>
              </a:ext>
            </a:extLst>
          </p:cNvPr>
          <p:cNvSpPr txBox="1"/>
          <p:nvPr/>
        </p:nvSpPr>
        <p:spPr>
          <a:xfrm>
            <a:off x="657726" y="-48138"/>
            <a:ext cx="10876547" cy="5909310"/>
          </a:xfrm>
          <a:prstGeom prst="rect">
            <a:avLst/>
          </a:prstGeom>
          <a:noFill/>
        </p:spPr>
        <p:txBody>
          <a:bodyPr wrap="square" rtlCol="0">
            <a:spAutoFit/>
          </a:bodyPr>
          <a:lstStyle/>
          <a:p>
            <a:pPr algn="just" rtl="1">
              <a:lnSpc>
                <a:spcPct val="200000"/>
              </a:lnSpc>
            </a:pPr>
            <a:r>
              <a:rPr lang="ar-IQ" sz="2400">
                <a:latin typeface="Calibri" panose="020F0502020204030204" pitchFamily="34" charset="0"/>
                <a:ea typeface="Calibri" panose="020F0502020204030204" pitchFamily="34" charset="0"/>
                <a:cs typeface="Ali-A-Samik" pitchFamily="2" charset="-78"/>
              </a:rPr>
              <a:t>نقل ابن خلكان في وفيات الأعيان والزركلي في الأعلام والرازي في مناقب الإمام الشافعي: أن الإمام الشافعي بعد أن قضى سنوات كثيرة في مكة، وقضى أكثر ريعان شبابه فيها، وأخذ العلم عن شيوخه، وتعلّم لدى كبار العلماء في مكة، وأذن له شيخه خالد الزنجي بالفتوى لم يقتنع الشافعي بذلك القدر من العلم، ولم يكتف بذلك، وعزم على التوجه نحو الأمصار طامعاً في الإكثار من نيل العلم، وتلقي العلوم المختلفة عن أكابر العلماء في عصره، وبدأ أولى رحلاته العلمية إلى المدينة ناويا بذلك أخذ العلم عن إمام دار الهجرة مالك بن أنس، قضى الإمام الشافعي سنوات طويلة في مكة في خدمة الإمام مالك وكان شديد التعلق به، قضى حوالي إثنا عشرة سنة في خدمته، وبقي هناك حتى توفي الإمام مالك سنة (179) للهجرة، ثم رحل إلى اليمن، لكن لم يبق في اليمن زمنا طويلا، وأخذ العلم عن شيوخه طيلة بقائه في اليمن، وبعد اليمن توجّه إلى بغداد للمرة الأولى وبقي زمناً طويلاً هناك، و تتلمّذ على شيوخ بغداد، ومن بين هؤلاء الشيوخ محمد بن حسن الشيباني صاحب أبي حنيفة.</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212422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E257D0-C2D2-10C4-E059-988877EFE8B0}"/>
              </a:ext>
            </a:extLst>
          </p:cNvPr>
          <p:cNvSpPr txBox="1"/>
          <p:nvPr/>
        </p:nvSpPr>
        <p:spPr>
          <a:xfrm>
            <a:off x="850231" y="433137"/>
            <a:ext cx="10876547" cy="5170646"/>
          </a:xfrm>
          <a:prstGeom prst="rect">
            <a:avLst/>
          </a:prstGeom>
          <a:noFill/>
        </p:spPr>
        <p:txBody>
          <a:bodyPr wrap="square" rtlCol="0">
            <a:spAutoFit/>
          </a:bodyPr>
          <a:lstStyle/>
          <a:p>
            <a:pPr algn="just" rtl="1">
              <a:lnSpc>
                <a:spcPct val="200000"/>
              </a:lnSpc>
            </a:pPr>
            <a:r>
              <a:rPr lang="ar-IQ" sz="2400">
                <a:latin typeface="Calibri" panose="020F0502020204030204" pitchFamily="34" charset="0"/>
                <a:ea typeface="Calibri" panose="020F0502020204030204" pitchFamily="34" charset="0"/>
                <a:cs typeface="Ali-A-Samik" pitchFamily="2" charset="-78"/>
              </a:rPr>
              <a:t>ثم رجع إلى مكة ومعه وعاء ممتلئ من علم أهل الرأي بعد ما كان قد جمع من النصوص والآثار في المدينة، وخاصة عند الإمام مالك، وكانت مدينة بغداد آنذاك - مركز المدارس الفقهية - ذات توجه نحو الرأي، خاصة مسلك أبي حنيفة وصاحبيه أبو يوسف ومحمد بن الحسن الشيباني، وبعد بقائه في مكة سنوات، والتقائه بالشيوخ ومناظرتهم، رجع مرة أخرى إلى بغداد ومكث أشهراً قليلة، ثم رحل إلى مصر وكانت رحلته الأخيرة، وهذه الرحلة هي تحوّل جذري للتخلي عن بعض آرائه القديمة، وبداية لتحرير مذهبه الجديد، وهو طور يختلف عما سبق وإن كانت مدته قليلة من حيث الزمن، وبقي هناك حتى وافته المنية، وفارق الدنيا الفانية.</a:t>
            </a:r>
          </a:p>
          <a:p>
            <a:pPr algn="just" rtl="1">
              <a:lnSpc>
                <a:spcPct val="200000"/>
              </a:lnSpc>
            </a:pPr>
            <a:r>
              <a:rPr lang="ar-IQ" sz="2400">
                <a:effectLst/>
                <a:latin typeface="Calibri" panose="020F0502020204030204" pitchFamily="34" charset="0"/>
                <a:ea typeface="Calibri" panose="020F0502020204030204" pitchFamily="34" charset="0"/>
                <a:cs typeface="Ali-A-Samik" pitchFamily="2" charset="-78"/>
              </a:rPr>
              <a:t>فهو إذن لا علاقة له بكونه في مصر أو في العراق ومما يدل على ذلك:</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200584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A456A-7BED-E6B6-8C1D-1AFD850DF5FE}"/>
              </a:ext>
            </a:extLst>
          </p:cNvPr>
          <p:cNvSpPr txBox="1"/>
          <p:nvPr/>
        </p:nvSpPr>
        <p:spPr>
          <a:xfrm>
            <a:off x="365761" y="279135"/>
            <a:ext cx="11389894" cy="5555367"/>
          </a:xfrm>
          <a:prstGeom prst="rect">
            <a:avLst/>
          </a:prstGeom>
          <a:noFill/>
        </p:spPr>
        <p:txBody>
          <a:bodyPr wrap="square" rtlCol="0">
            <a:spAutoFit/>
          </a:bodyPr>
          <a:lstStyle/>
          <a:p>
            <a:pPr marL="355600" indent="-355600" algn="just" rtl="1">
              <a:lnSpc>
                <a:spcPct val="200000"/>
              </a:lnSpc>
              <a:spcAft>
                <a:spcPts val="1000"/>
              </a:spcAft>
            </a:pPr>
            <a:r>
              <a:rPr lang="ar-IQ" sz="2400">
                <a:solidFill>
                  <a:srgbClr val="C00000"/>
                </a:solidFill>
                <a:effectLst/>
                <a:latin typeface="Calibri" panose="020F0502020204030204" pitchFamily="34" charset="0"/>
                <a:ea typeface="Calibri" panose="020F0502020204030204" pitchFamily="34" charset="0"/>
                <a:cs typeface="Ali-A-Samik" pitchFamily="2" charset="-78"/>
              </a:rPr>
              <a:t>1-</a:t>
            </a:r>
            <a:r>
              <a:rPr lang="ar-IQ" sz="2400">
                <a:effectLst/>
                <a:latin typeface="Calibri" panose="020F0502020204030204" pitchFamily="34" charset="0"/>
                <a:ea typeface="Calibri" panose="020F0502020204030204" pitchFamily="34" charset="0"/>
                <a:cs typeface="Ali-A-Samik" pitchFamily="2" charset="-78"/>
              </a:rPr>
              <a:t> أنه لو كان الأمر مجرد فتاوى تناسب كل بلد لما أمر رحمه الله بشطب كتبه التي ألَّفها في العراق، وحرَّم على الناس روايتها، فقد كان يقول: (ليس في حلٍّ من روى عني القديم)، بل لجعل لكل بلد فتاواه التي تناسبه.</a:t>
            </a:r>
            <a:endParaRPr lang="en-US" sz="2400">
              <a:effectLst/>
              <a:latin typeface="Calibri" panose="020F0502020204030204" pitchFamily="34" charset="0"/>
              <a:ea typeface="Calibri" panose="020F0502020204030204" pitchFamily="34" charset="0"/>
              <a:cs typeface="Ali-A-Samik" pitchFamily="2" charset="-78"/>
            </a:endParaRPr>
          </a:p>
          <a:p>
            <a:pPr marL="355600" indent="-355600" algn="just" rtl="1">
              <a:lnSpc>
                <a:spcPct val="20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2-</a:t>
            </a:r>
            <a:r>
              <a:rPr lang="ar-IQ" sz="2400">
                <a:effectLst/>
                <a:latin typeface="Calibri" panose="020F0502020204030204" pitchFamily="34" charset="0"/>
                <a:ea typeface="Calibri" panose="020F0502020204030204" pitchFamily="34" charset="0"/>
                <a:cs typeface="Ali-A-Samik" pitchFamily="2" charset="-78"/>
              </a:rPr>
              <a:t> ولو كان الأمر كما يزعم هؤلاء، لأفتى أصحابه بالعراق بأقواله القديمة والواقع خلاف ذلك. </a:t>
            </a:r>
            <a:endParaRPr lang="en-US" sz="2400">
              <a:effectLst/>
              <a:latin typeface="Calibri" panose="020F0502020204030204" pitchFamily="34" charset="0"/>
              <a:ea typeface="Calibri" panose="020F0502020204030204" pitchFamily="34" charset="0"/>
              <a:cs typeface="Ali-A-Samik" pitchFamily="2" charset="-78"/>
            </a:endParaRPr>
          </a:p>
          <a:p>
            <a:pPr marL="355600" indent="-355600" algn="just" rtl="1">
              <a:lnSpc>
                <a:spcPct val="20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3-</a:t>
            </a:r>
            <a:r>
              <a:rPr lang="ar-IQ" sz="2400">
                <a:effectLst/>
                <a:latin typeface="Calibri" panose="020F0502020204030204" pitchFamily="34" charset="0"/>
                <a:ea typeface="Calibri" panose="020F0502020204030204" pitchFamily="34" charset="0"/>
                <a:cs typeface="Ali-A-Samik" pitchFamily="2" charset="-78"/>
              </a:rPr>
              <a:t> أن أئمة المذهب الشافعي والذين هم أدرى به لم يذكر أحدٌ منهم هذا السبب، فهل هؤلاء المتأخرون أعلم بذلك منهم؟!. بل عندما اختار بعضهم شيئاً من أقواله القديمة لم ينسبوها إليه، بل اختاروها لرجحان أدلتها من وجهة نظرهم. </a:t>
            </a:r>
            <a:endParaRPr lang="en-US" sz="2400">
              <a:effectLst/>
              <a:latin typeface="Calibri" panose="020F0502020204030204" pitchFamily="34" charset="0"/>
              <a:ea typeface="Calibri" panose="020F0502020204030204" pitchFamily="34" charset="0"/>
              <a:cs typeface="Ali-A-Samik" pitchFamily="2" charset="-78"/>
            </a:endParaRPr>
          </a:p>
          <a:p>
            <a:pPr marL="355600" indent="-355600" algn="just" rtl="1">
              <a:lnSpc>
                <a:spcPct val="200000"/>
              </a:lnSpc>
            </a:pPr>
            <a:r>
              <a:rPr lang="ar-IQ" sz="2400">
                <a:solidFill>
                  <a:srgbClr val="C00000"/>
                </a:solidFill>
                <a:latin typeface="Calibri" panose="020F0502020204030204" pitchFamily="34" charset="0"/>
                <a:ea typeface="Calibri" panose="020F0502020204030204" pitchFamily="34" charset="0"/>
                <a:cs typeface="Ali-A-Samik" pitchFamily="2" charset="-78"/>
              </a:rPr>
              <a:t>4-</a:t>
            </a:r>
            <a:r>
              <a:rPr lang="ar-IQ" sz="2400">
                <a:effectLst/>
                <a:ea typeface="Calibri" panose="020F0502020204030204" pitchFamily="34" charset="0"/>
                <a:cs typeface="Ali-A-Samik" pitchFamily="2" charset="-78"/>
              </a:rPr>
              <a:t> أن أئمة المذهب الشافعي صرَّحوا بأنه لا يجوز تقليد الشافعي في مذهبه القديم، ولو كان المقلِّد من أهل العراق، فكيف يزعم هؤلاء أن السبب اختلاف البيئة واختلاف المكان.</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137032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7F25FE-8B42-7507-E11B-84E22EF78BAB}"/>
              </a:ext>
            </a:extLst>
          </p:cNvPr>
          <p:cNvSpPr txBox="1"/>
          <p:nvPr/>
        </p:nvSpPr>
        <p:spPr>
          <a:xfrm>
            <a:off x="879107" y="606392"/>
            <a:ext cx="10876547" cy="4431983"/>
          </a:xfrm>
          <a:prstGeom prst="rect">
            <a:avLst/>
          </a:prstGeom>
          <a:noFill/>
        </p:spPr>
        <p:txBody>
          <a:bodyPr wrap="square" rtlCol="0">
            <a:spAutoFit/>
          </a:bodyPr>
          <a:lstStyle/>
          <a:p>
            <a:pPr marL="88265" indent="-90170" algn="just" rtl="1">
              <a:lnSpc>
                <a:spcPct val="20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5-</a:t>
            </a:r>
            <a:r>
              <a:rPr lang="ar-IQ" sz="2400">
                <a:effectLst/>
                <a:latin typeface="Calibri" panose="020F0502020204030204" pitchFamily="34" charset="0"/>
                <a:ea typeface="Calibri" panose="020F0502020204030204" pitchFamily="34" charset="0"/>
                <a:cs typeface="Ali-A-Samik" pitchFamily="2" charset="-78"/>
              </a:rPr>
              <a:t> لو صح أن سبب تغيير الإمام الشافعي لمذهبه في مصر اختلاف المكان لما قلَّده الشافعية في غير مصر، والمعلوم لدى طلاب العلم أن أئمة الشافعية أين ما كانوا قد أخذوا بمذهبه الجديد الذي أسسه في مصر حتى أهل العراق أنفسهم، وكتاب الأم وهو العمدة في المذهب الشافعي إلى الآن ألَّفه في مصر، لذلك قال النووي في المجموع: (كل مسألة فيها قولان للشافعي رحمه الله قديم وجديد، فالجديد هو الصحيح وعليه العمل)، وقال: (ليس للمفتي ولا للعامي المنتسب إلى مذهب الشافعي رحمه الله في مسألةِ القولين أو الوجهين أن يعمل بما شاء منهما بغير نظر، بل عليه في القولين العمل بآخرهما) ولم يفرق بين كون هذا المفتي في العراق أو مصر أو غيرهما.</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171257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91CB46-C438-F263-BA8C-905891A29574}"/>
              </a:ext>
            </a:extLst>
          </p:cNvPr>
          <p:cNvSpPr txBox="1"/>
          <p:nvPr/>
        </p:nvSpPr>
        <p:spPr>
          <a:xfrm>
            <a:off x="888732" y="423512"/>
            <a:ext cx="10876547" cy="5170646"/>
          </a:xfrm>
          <a:prstGeom prst="rect">
            <a:avLst/>
          </a:prstGeom>
          <a:noFill/>
        </p:spPr>
        <p:txBody>
          <a:bodyPr wrap="square" rtlCol="0">
            <a:spAutoFit/>
          </a:bodyPr>
          <a:lstStyle/>
          <a:p>
            <a:pPr algn="just" rtl="1">
              <a:lnSpc>
                <a:spcPct val="200000"/>
              </a:lnSpc>
            </a:pPr>
            <a:r>
              <a:rPr lang="ar-IQ" sz="2400">
                <a:effectLst/>
                <a:ea typeface="Calibri" panose="020F0502020204030204" pitchFamily="34" charset="0"/>
                <a:cs typeface="Ali-A-Samik" pitchFamily="2" charset="-78"/>
              </a:rPr>
              <a:t>والعجيب في الأمر أن الذين يزعمون أنه غيَّر مذهبه لتغير عوائد الناس وطبائعهم إنما يريدون بهذا الزعم إصدار فتاوى تيسر على الناس ولو خالفت الدليل زاعمين أن الإمام الشافعي أفتى بفتاوى تناسب أهل مصر تيسيراً عليهم، وغفل أولئك عن أن فتاوى الإمام حسب أصوله في مصر أشد من فتاواه في العراق، ومذهبه في العراق أقرب إلى التيسير، وأنه بنى مذهبه الجديد على الاحتياط، وعدم القول بالمصالح المرسلة التي يدندن حولها القوم، ولا عبرة بالعرف عنده بل العبرة بالنص والالتزام بظاهر النصوص كما سيظهر ذلك من خلال بعض الأمثلة التي سنذكرها، ولا توجد مسألة واحدة تراجع عنها الإمام لتغير الظروف بين مصر والعراق، فمن أمثلة الفتاوى التي أفتى بها في مصر وكان رأيه فيها أشد من رأيه في العراق كما هو مبثوث في كتب الشافعية:</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191336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96A9C-32B7-E286-31B0-9B6C25DB1C56}"/>
              </a:ext>
            </a:extLst>
          </p:cNvPr>
          <p:cNvSpPr txBox="1"/>
          <p:nvPr/>
        </p:nvSpPr>
        <p:spPr>
          <a:xfrm>
            <a:off x="587142" y="144381"/>
            <a:ext cx="11290432" cy="5801588"/>
          </a:xfrm>
          <a:prstGeom prst="rect">
            <a:avLst/>
          </a:prstGeom>
          <a:noFill/>
        </p:spPr>
        <p:txBody>
          <a:bodyPr wrap="square" rtlCol="0">
            <a:spAutoFit/>
          </a:bodyPr>
          <a:lstStyle/>
          <a:p>
            <a:pPr marL="269875" indent="-269875" algn="just" rtl="1">
              <a:lnSpc>
                <a:spcPct val="150000"/>
              </a:lnSpc>
              <a:spcAft>
                <a:spcPts val="1000"/>
              </a:spcAft>
            </a:pPr>
            <a:r>
              <a:rPr lang="ar-IQ" sz="2400">
                <a:solidFill>
                  <a:srgbClr val="C00000"/>
                </a:solidFill>
                <a:effectLst/>
                <a:latin typeface="Calibri" panose="020F0502020204030204" pitchFamily="34" charset="0"/>
                <a:ea typeface="Calibri" panose="020F0502020204030204" pitchFamily="34" charset="0"/>
                <a:cs typeface="Ali-A-Samik" pitchFamily="2" charset="-78"/>
              </a:rPr>
              <a:t>1-</a:t>
            </a:r>
            <a:r>
              <a:rPr lang="ar-IQ" sz="2400">
                <a:effectLst/>
                <a:latin typeface="Calibri" panose="020F0502020204030204" pitchFamily="34" charset="0"/>
                <a:ea typeface="Calibri" panose="020F0502020204030204" pitchFamily="34" charset="0"/>
                <a:cs typeface="Ali-A-Samik" pitchFamily="2" charset="-78"/>
              </a:rPr>
              <a:t> استعمال أواني الذهب والفضة، في القديم: يكره كراهة تنزيه، وفي الجديد: يكره كراهة تحريم.</a:t>
            </a:r>
            <a:endParaRPr lang="en-US" sz="2400">
              <a:effectLst/>
              <a:latin typeface="Calibri" panose="020F0502020204030204" pitchFamily="34" charset="0"/>
              <a:ea typeface="Calibri" panose="020F0502020204030204" pitchFamily="34" charset="0"/>
              <a:cs typeface="Ali-A-Samik" pitchFamily="2" charset="-78"/>
            </a:endParaRPr>
          </a:p>
          <a:p>
            <a:pPr marL="269875" indent="-269875" algn="just" rtl="1">
              <a:lnSpc>
                <a:spcPct val="15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2-</a:t>
            </a:r>
            <a:r>
              <a:rPr lang="ar-IQ" sz="2400">
                <a:effectLst/>
                <a:latin typeface="Calibri" panose="020F0502020204030204" pitchFamily="34" charset="0"/>
                <a:ea typeface="Calibri" panose="020F0502020204030204" pitchFamily="34" charset="0"/>
                <a:cs typeface="Ali-A-Samik" pitchFamily="2" charset="-78"/>
              </a:rPr>
              <a:t> المسح على الخفّ المخرق، في القديم: إن كان الخرق لا يمنع المشي عليه جاز، وفي الجديد: إن ظهر من الرِّجل شيء لم يجز.</a:t>
            </a:r>
            <a:endParaRPr lang="en-US" sz="2400">
              <a:effectLst/>
              <a:latin typeface="Calibri" panose="020F0502020204030204" pitchFamily="34" charset="0"/>
              <a:ea typeface="Calibri" panose="020F0502020204030204" pitchFamily="34" charset="0"/>
              <a:cs typeface="Ali-A-Samik" pitchFamily="2" charset="-78"/>
            </a:endParaRPr>
          </a:p>
          <a:p>
            <a:pPr marL="269875" indent="-269875" algn="just" rtl="1">
              <a:lnSpc>
                <a:spcPct val="15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3-</a:t>
            </a:r>
            <a:r>
              <a:rPr lang="ar-IQ" sz="2400">
                <a:effectLst/>
                <a:latin typeface="Calibri" panose="020F0502020204030204" pitchFamily="34" charset="0"/>
                <a:ea typeface="Calibri" panose="020F0502020204030204" pitchFamily="34" charset="0"/>
                <a:cs typeface="Ali-A-Samik" pitchFamily="2" charset="-78"/>
              </a:rPr>
              <a:t> ترك الفاتحة نسياناً، في القديم: تسقط عنه القراءة بالنسيان، وفي الجديد: لا تسقط.</a:t>
            </a:r>
            <a:endParaRPr lang="en-US" sz="2400">
              <a:effectLst/>
              <a:latin typeface="Calibri" panose="020F0502020204030204" pitchFamily="34" charset="0"/>
              <a:ea typeface="Calibri" panose="020F0502020204030204" pitchFamily="34" charset="0"/>
              <a:cs typeface="Ali-A-Samik" pitchFamily="2" charset="-78"/>
            </a:endParaRPr>
          </a:p>
          <a:p>
            <a:pPr marL="269875" indent="-269875" algn="just" rtl="1">
              <a:lnSpc>
                <a:spcPct val="15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4-</a:t>
            </a:r>
            <a:r>
              <a:rPr lang="ar-IQ" sz="2400">
                <a:effectLst/>
                <a:latin typeface="Calibri" panose="020F0502020204030204" pitchFamily="34" charset="0"/>
                <a:ea typeface="Calibri" panose="020F0502020204030204" pitchFamily="34" charset="0"/>
                <a:cs typeface="Ali-A-Samik" pitchFamily="2" charset="-78"/>
              </a:rPr>
              <a:t> الغسل من ولوغ الكلب، في القديم: لا يجب غسله، وفي الجديد: يغسل ستاً.</a:t>
            </a:r>
            <a:endParaRPr lang="en-US" sz="2400">
              <a:effectLst/>
              <a:latin typeface="Calibri" panose="020F0502020204030204" pitchFamily="34" charset="0"/>
              <a:ea typeface="Calibri" panose="020F0502020204030204" pitchFamily="34" charset="0"/>
              <a:cs typeface="Ali-A-Samik" pitchFamily="2" charset="-78"/>
            </a:endParaRPr>
          </a:p>
          <a:p>
            <a:pPr marL="269875" indent="-269875" algn="just" rtl="1">
              <a:lnSpc>
                <a:spcPct val="15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5-</a:t>
            </a:r>
            <a:r>
              <a:rPr lang="ar-IQ" sz="2400">
                <a:effectLst/>
                <a:latin typeface="Calibri" panose="020F0502020204030204" pitchFamily="34" charset="0"/>
                <a:ea typeface="Calibri" panose="020F0502020204030204" pitchFamily="34" charset="0"/>
                <a:cs typeface="Ali-A-Samik" pitchFamily="2" charset="-78"/>
              </a:rPr>
              <a:t> ترك الترتيب في الوضوء ناسياً، في القديم: صحيح، وفي الجديد: باطل.</a:t>
            </a:r>
            <a:endParaRPr lang="en-US" sz="2400">
              <a:effectLst/>
              <a:latin typeface="Calibri" panose="020F0502020204030204" pitchFamily="34" charset="0"/>
              <a:ea typeface="Calibri" panose="020F0502020204030204" pitchFamily="34" charset="0"/>
              <a:cs typeface="Ali-A-Samik" pitchFamily="2" charset="-78"/>
            </a:endParaRPr>
          </a:p>
          <a:p>
            <a:pPr marL="269875" indent="-269875" algn="just" rtl="1">
              <a:lnSpc>
                <a:spcPct val="150000"/>
              </a:lnSpc>
              <a:spcAft>
                <a:spcPts val="1000"/>
              </a:spcAft>
            </a:pPr>
            <a:r>
              <a:rPr lang="ar-IQ" sz="2400">
                <a:solidFill>
                  <a:srgbClr val="C00000"/>
                </a:solidFill>
                <a:latin typeface="Calibri" panose="020F0502020204030204" pitchFamily="34" charset="0"/>
                <a:ea typeface="Calibri" panose="020F0502020204030204" pitchFamily="34" charset="0"/>
                <a:cs typeface="Ali-A-Samik" pitchFamily="2" charset="-78"/>
              </a:rPr>
              <a:t>6-</a:t>
            </a:r>
            <a:r>
              <a:rPr lang="ar-IQ" sz="2400">
                <a:effectLst/>
                <a:latin typeface="Calibri" panose="020F0502020204030204" pitchFamily="34" charset="0"/>
                <a:ea typeface="Calibri" panose="020F0502020204030204" pitchFamily="34" charset="0"/>
                <a:cs typeface="Ali-A-Samik" pitchFamily="2" charset="-78"/>
              </a:rPr>
              <a:t> النوم في الصلاة، في القديم: لا ينقض الوضوء، وفي الجديد: ينقض.</a:t>
            </a:r>
            <a:endParaRPr lang="en-US" sz="2400">
              <a:effectLst/>
              <a:latin typeface="Calibri" panose="020F0502020204030204" pitchFamily="34" charset="0"/>
              <a:ea typeface="Calibri" panose="020F0502020204030204" pitchFamily="34" charset="0"/>
              <a:cs typeface="Ali-A-Samik" pitchFamily="2" charset="-78"/>
            </a:endParaRPr>
          </a:p>
          <a:p>
            <a:pPr marL="269875" indent="-269875" algn="just" rtl="1">
              <a:lnSpc>
                <a:spcPct val="150000"/>
              </a:lnSpc>
            </a:pPr>
            <a:r>
              <a:rPr lang="ar-IQ" sz="2400">
                <a:solidFill>
                  <a:srgbClr val="C00000"/>
                </a:solidFill>
                <a:latin typeface="Calibri" panose="020F0502020204030204" pitchFamily="34" charset="0"/>
                <a:ea typeface="Calibri" panose="020F0502020204030204" pitchFamily="34" charset="0"/>
                <a:cs typeface="Ali-A-Samik" pitchFamily="2" charset="-78"/>
              </a:rPr>
              <a:t>7- </a:t>
            </a:r>
            <a:r>
              <a:rPr lang="ar-IQ" sz="2400">
                <a:ea typeface="Calibri" panose="020F0502020204030204" pitchFamily="34" charset="0"/>
                <a:cs typeface="Ali-A-Samik" pitchFamily="2" charset="-78"/>
              </a:rPr>
              <a:t>امرأة</a:t>
            </a:r>
            <a:r>
              <a:rPr lang="ar-IQ" sz="2400">
                <a:effectLst/>
                <a:ea typeface="Calibri" panose="020F0502020204030204" pitchFamily="34" charset="0"/>
                <a:cs typeface="Ali-A-Samik" pitchFamily="2" charset="-78"/>
              </a:rPr>
              <a:t> المفقود، في القديم: تتربص أربع سنين من وقت انقطاع خبره، ثم تعتد عدة الوفاة: أربعة أشهر وعشرة أيام، وفي الجديد: لا تعتد ولا تنكح أبداً حتى يأتيها يقين وفاته، فأخذ في القديم بقول ابن عباس رضي الله عنهما الأيسر، وأخذ في الجديد بقول علي رضي الله عنه الأشد.</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62585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2BE5A4-BB31-3271-C86B-97F95684C285}"/>
              </a:ext>
            </a:extLst>
          </p:cNvPr>
          <p:cNvSpPr txBox="1"/>
          <p:nvPr/>
        </p:nvSpPr>
        <p:spPr>
          <a:xfrm>
            <a:off x="567891" y="952902"/>
            <a:ext cx="11290432" cy="3821559"/>
          </a:xfrm>
          <a:prstGeom prst="rect">
            <a:avLst/>
          </a:prstGeom>
          <a:noFill/>
        </p:spPr>
        <p:txBody>
          <a:bodyPr wrap="square" rtlCol="0">
            <a:spAutoFit/>
          </a:bodyPr>
          <a:lstStyle/>
          <a:p>
            <a:pPr marL="88265" indent="-90170" algn="just" rtl="1">
              <a:lnSpc>
                <a:spcPct val="200000"/>
              </a:lnSpc>
              <a:spcAft>
                <a:spcPts val="1000"/>
              </a:spcAft>
            </a:pPr>
            <a:r>
              <a:rPr lang="ar-IQ" sz="2400">
                <a:effectLst/>
                <a:latin typeface="Calibri" panose="020F0502020204030204" pitchFamily="34" charset="0"/>
                <a:ea typeface="Calibri" panose="020F0502020204030204" pitchFamily="34" charset="0"/>
                <a:cs typeface="Ali-A-Samik" pitchFamily="2" charset="-78"/>
              </a:rPr>
              <a:t>والأمثلة كثيرة يمكن الرجوع إليها في مظانها، ويلاحظ أنه لا أثر لاختلاف المكان والبيئة في اختلاف قولي الإمام الشافعي القديم والجديد في هذه المسائل كلها، وإنما يرجع سبب الاختلاف إلى إحكام مذهبه وضبطه بالأدلة الشرعية كما قال تلميذه الإمام أحمد بن حنبل رحمه الله لما قيل له: (ما ترى في كتب الشافعي؟ التي عند العراقيين أحب إليك أم التي عند المصريين؟، قال: عليك بالكتب التي وضعها بمصر، فإنه وضع هذه الكتب بالعراق ولم يحكمها، ثم رجع إلى مصر فأحكم ذلك).</a:t>
            </a:r>
            <a:endParaRPr lang="en-US" sz="2400">
              <a:effectLst/>
              <a:latin typeface="Calibri" panose="020F0502020204030204" pitchFamily="34" charset="0"/>
              <a:ea typeface="Calibri" panose="020F0502020204030204" pitchFamily="34" charset="0"/>
              <a:cs typeface="Ali-A-Samik" pitchFamily="2" charset="-78"/>
            </a:endParaRPr>
          </a:p>
          <a:p>
            <a:pPr marL="88265" indent="-90170" algn="just" rtl="1">
              <a:lnSpc>
                <a:spcPct val="200000"/>
              </a:lnSpc>
              <a:spcAft>
                <a:spcPts val="1000"/>
              </a:spcAft>
            </a:pPr>
            <a:r>
              <a:rPr lang="ar-IQ" sz="2400">
                <a:effectLst/>
                <a:latin typeface="Calibri" panose="020F0502020204030204" pitchFamily="34" charset="0"/>
                <a:ea typeface="Calibri" panose="020F0502020204030204" pitchFamily="34" charset="0"/>
                <a:cs typeface="Ali-A-Samik" pitchFamily="2" charset="-78"/>
              </a:rPr>
              <a:t>فهذا تلميذه وأعرف الناس به أرجع سبب تغير مذهب إمامه إلى الإحكام والضبط، ولو كان للبيئة والمجتمع سبب في ذلك لذكره.</a:t>
            </a:r>
            <a:endParaRPr lang="en-US" sz="2400">
              <a:effectLst/>
              <a:latin typeface="Calibri" panose="020F0502020204030204" pitchFamily="34" charset="0"/>
              <a:ea typeface="Calibri" panose="020F0502020204030204" pitchFamily="34" charset="0"/>
              <a:cs typeface="Ali-A-Samik" pitchFamily="2" charset="-78"/>
            </a:endParaRPr>
          </a:p>
        </p:txBody>
      </p:sp>
    </p:spTree>
    <p:extLst>
      <p:ext uri="{BB962C8B-B14F-4D97-AF65-F5344CB8AC3E}">
        <p14:creationId xmlns:p14="http://schemas.microsoft.com/office/powerpoint/2010/main" val="398952839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234</TotalTime>
  <Words>1249</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Century Gothic</vt:lpstr>
      <vt:lpstr>Rockwell</vt:lpstr>
      <vt:lpstr>Gallery</vt:lpstr>
      <vt:lpstr>1_Gallery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Hemen Balisani</dc:creator>
  <cp:lastModifiedBy>Hemen Balisani</cp:lastModifiedBy>
  <cp:revision>4</cp:revision>
  <dcterms:created xsi:type="dcterms:W3CDTF">2023-02-05T17:03:54Z</dcterms:created>
  <dcterms:modified xsi:type="dcterms:W3CDTF">2023-02-05T20:58:24Z</dcterms:modified>
</cp:coreProperties>
</file>