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9203"/>
            <a:ext cx="8610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latin typeface="Simplified Arabic" pitchFamily="18" charset="-78"/>
                <a:cs typeface="Simplified Arabic" pitchFamily="18" charset="-78"/>
              </a:rPr>
              <a:t>حكم النية في الوضوء</a:t>
            </a:r>
            <a:endParaRPr lang="ar-SA" sz="32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052935"/>
            <a:ext cx="822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أختلف الفقهاء في حكم النية في الوضوء على مذهبين: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348335"/>
            <a:ext cx="822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المذهب الأول: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النية سنة في الوضوء. قال بذلك أبو حنيفة وأصحابه.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0"/>
            <a:ext cx="8534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524000" indent="-1524000" algn="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المذهب الثاني: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النية فرض في الوضوء. وبذلك قال جمهور العلماء، وهو مذهب مالك، والشافعي، وأحمد، والظاهرية، والزيدية، والإمامية.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822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سبب الاختلاف في هذه المسألة</a:t>
            </a:r>
            <a:endParaRPr lang="ar-SA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82296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	سبب اختلافهم هو تردد الوضوء بين العبادة المحضة (غير معقولة المعنى) كالصلاة وغيرها، وبين عبادة غير محضة (معقولة المعنى) كغسل النجاسة.</a:t>
            </a:r>
          </a:p>
          <a:p>
            <a:pPr algn="just" rtl="1">
              <a:lnSpc>
                <a:spcPct val="200000"/>
              </a:lnSpc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فإن الفقهاء اتفقوا على أن العبادة المحضة مفتقرة إلى النية.</a:t>
            </a:r>
          </a:p>
          <a:p>
            <a:pPr algn="just" rtl="1">
              <a:lnSpc>
                <a:spcPct val="200000"/>
              </a:lnSpc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وأن العبادة غير المحضة غير مفتقرة إلى النية.</a:t>
            </a:r>
          </a:p>
          <a:p>
            <a:pPr algn="just" rtl="1">
              <a:lnSpc>
                <a:spcPct val="200000"/>
              </a:lnSpc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	أما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الوضوء ففيه شبه من العبادتين، لأنه يجمع عبادة ونظافة، فأدى إلى اختلاف الفقهاء فيه.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648200" y="16002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9200" y="24384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752600" y="2438400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620000" y="2438400"/>
            <a:ext cx="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752600" y="2438400"/>
            <a:ext cx="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00400" y="1066800"/>
            <a:ext cx="29337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800" b="1" dirty="0" smtClean="0"/>
              <a:t>تقسم العبادات إلى</a:t>
            </a:r>
            <a:endParaRPr lang="ar-SA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86600" y="3729335"/>
            <a:ext cx="1143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/>
              <a:t>محضة</a:t>
            </a:r>
            <a:endParaRPr lang="ar-SA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3729335"/>
            <a:ext cx="1752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/>
              <a:t>غير محضة</a:t>
            </a:r>
            <a:endParaRPr lang="ar-SA" sz="2400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620000" y="41910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752600" y="41910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81800" y="4724400"/>
            <a:ext cx="1752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/>
              <a:t>مفتقرة إلى النية</a:t>
            </a:r>
            <a:endParaRPr lang="ar-SA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" y="4724400"/>
            <a:ext cx="2209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/>
              <a:t>غير مفتقرة إلى النية</a:t>
            </a:r>
            <a:endParaRPr lang="ar-SA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114800" y="5486400"/>
            <a:ext cx="1143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/>
              <a:t>الوضوء</a:t>
            </a:r>
            <a:endParaRPr lang="ar-SA" sz="2400" b="1" dirty="0"/>
          </a:p>
        </p:txBody>
      </p:sp>
      <p:cxnSp>
        <p:nvCxnSpPr>
          <p:cNvPr id="27" name="Straight Arrow Connector 26"/>
          <p:cNvCxnSpPr>
            <a:stCxn id="23" idx="0"/>
            <a:endCxn id="28" idx="2"/>
          </p:cNvCxnSpPr>
          <p:nvPr/>
        </p:nvCxnSpPr>
        <p:spPr>
          <a:xfrm flipV="1">
            <a:off x="4686300" y="5186065"/>
            <a:ext cx="0" cy="3003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4724400"/>
            <a:ext cx="1143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/>
              <a:t>يشبه</a:t>
            </a:r>
            <a:endParaRPr lang="ar-SA" sz="2400" b="1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029200" y="4038600"/>
            <a:ext cx="22098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2362200" y="4038600"/>
            <a:ext cx="19812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48200" y="2209800"/>
            <a:ext cx="3810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267200" y="2209800"/>
            <a:ext cx="3810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22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822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أدلة المذهب الأول</a:t>
            </a:r>
            <a:endParaRPr lang="ar-SA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229600" cy="11541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23888" indent="-623888" algn="r" rtl="1">
              <a:lnSpc>
                <a:spcPct val="150000"/>
              </a:lnSpc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1- ( </a:t>
            </a:r>
            <a:r>
              <a:rPr lang="ar-SA" sz="2400" dirty="0" smtClean="0">
                <a:cs typeface="DecoType Naskh Extensions" pitchFamily="2" charset="-78"/>
              </a:rPr>
              <a:t>يَا أَيُّهَا الَّذِينَ آمَنُوا إِذَا قُمْتُمْ إِلَى الصَّلاَةِ فَاغْسِلُوا وُجُوهَكُمْ وَأَيْدِيَكُمْ إِلَى الْمَرَافِقِ وَامْسَحُوا بِرُءُوسِكُمْ وَأَرْجُلَكُمْ إِلَى الْكَعْبَيْنِ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119735"/>
            <a:ext cx="822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2- قياس الوضوء على التطهر من النجاسة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957935"/>
            <a:ext cx="822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3- قياس الوضوء على ستر العورة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796135"/>
            <a:ext cx="822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4- القياس على غسل الذمية من الحيض ليحل لزوجها مقاربتها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22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أدلة الجمهور</a:t>
            </a:r>
            <a:endParaRPr lang="ar-SA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229600" cy="11541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23888" indent="-623888" algn="r" rtl="1">
              <a:lnSpc>
                <a:spcPct val="150000"/>
              </a:lnSpc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1- ( </a:t>
            </a:r>
            <a:r>
              <a:rPr lang="ar-SA" sz="2400" dirty="0" smtClean="0">
                <a:cs typeface="DecoType Naskh Extensions" pitchFamily="2" charset="-78"/>
              </a:rPr>
              <a:t>يَا أَيُّهَا الَّذِينَ آمَنُوا إِذَا قُمْتُمْ إِلَى الصَّلاَةِ فَاغْسِلُوا وُجُوهَكُمْ وَأَيْدِيَكُمْ إِلَى الْمَرَافِقِ وَامْسَحُوا بِرُءُوسِكُمْ وَأَرْجُلَكُمْ إِلَى الْكَعْبَيْنِ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119735"/>
            <a:ext cx="8229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49263" indent="-449263" algn="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2-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  <a:sym typeface="AGA Arabesque"/>
              </a:rPr>
              <a:t>ما صح عن سيدنا عمر 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أن النبي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  <a:sym typeface="AGA Arabesque"/>
              </a:rPr>
              <a:t> قال: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  <a:sym typeface="AGA Arabesque"/>
              </a:rPr>
              <a:t>(إنما الأعمال بالنيات، وإنما لكل امرئ ما نوى...الحديث)</a:t>
            </a:r>
            <a:endParaRPr lang="ar-SA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491335"/>
            <a:ext cx="8229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49263" indent="-449263" algn="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3- وجوب النية في الوضوء كوجوب النية في التيمم، لأن كلاً منهما طهارة تستباح بها الصلاة</a:t>
            </a:r>
            <a:endParaRPr lang="ar-SA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</TotalTime>
  <Words>187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Hemen</dc:creator>
  <cp:lastModifiedBy>Hemen</cp:lastModifiedBy>
  <cp:revision>13</cp:revision>
  <dcterms:created xsi:type="dcterms:W3CDTF">2006-08-16T00:00:00Z</dcterms:created>
  <dcterms:modified xsi:type="dcterms:W3CDTF">2012-11-28T22:14:39Z</dcterms:modified>
</cp:coreProperties>
</file>