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handoutMasterIdLst>
    <p:handoutMasterId r:id="rId11"/>
  </p:handoutMasterIdLst>
  <p:sldIdLst>
    <p:sldId id="256" r:id="rId2"/>
    <p:sldId id="263" r:id="rId3"/>
    <p:sldId id="262" r:id="rId4"/>
    <p:sldId id="260" r:id="rId5"/>
    <p:sldId id="257" r:id="rId6"/>
    <p:sldId id="264"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5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08D6D101-EE9E-45CF-BF50-AB0A7103843D}" type="datetime9">
              <a:rPr lang="ar-SA" smtClean="0"/>
              <a:pPr/>
              <a:t>23 شباط 2015</a:t>
            </a:fld>
            <a:endParaRPr lang="ar-SA"/>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58F1D504-CDBE-4D6A-ABD4-FA2A278C5F45}" type="slidenum">
              <a:rPr lang="ar-SA" smtClean="0"/>
              <a:pPr/>
              <a:t>‹#›</a:t>
            </a:fld>
            <a:endParaRPr lang="ar-SA"/>
          </a:p>
        </p:txBody>
      </p:sp>
    </p:spTree>
    <p:extLst>
      <p:ext uri="{BB962C8B-B14F-4D97-AF65-F5344CB8AC3E}">
        <p14:creationId xmlns:p14="http://schemas.microsoft.com/office/powerpoint/2010/main" val="3193426649"/>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FFDE032-3C6D-4050-A1A9-50E9D756C279}" type="datetime9">
              <a:rPr lang="ar-SA" smtClean="0"/>
              <a:pPr/>
              <a:t>23 شباط 2015</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944E3BC-6FC4-447D-BD48-FFE3CB219EED}" type="slidenum">
              <a:rPr lang="ar-SA" smtClean="0"/>
              <a:pPr/>
              <a:t>‹#›</a:t>
            </a:fld>
            <a:endParaRPr lang="ar-SA"/>
          </a:p>
        </p:txBody>
      </p:sp>
    </p:spTree>
    <p:extLst>
      <p:ext uri="{BB962C8B-B14F-4D97-AF65-F5344CB8AC3E}">
        <p14:creationId xmlns:p14="http://schemas.microsoft.com/office/powerpoint/2010/main" val="2785030066"/>
      </p:ext>
    </p:extLst>
  </p:cSld>
  <p:clrMap bg1="lt1" tx1="dk1" bg2="lt2" tx2="dk2" accent1="accent1" accent2="accent2" accent3="accent3" accent4="accent4" accent5="accent5" accent6="accent6" hlink="hlink" folHlink="folHlink"/>
  <p:hf sldNum="0" ftr="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6" name="Header Placeholder 5"/>
          <p:cNvSpPr>
            <a:spLocks noGrp="1"/>
          </p:cNvSpPr>
          <p:nvPr>
            <p:ph type="hdr" sz="quarter" idx="12"/>
          </p:nvPr>
        </p:nvSpPr>
        <p:spPr/>
        <p:txBody>
          <a:bodyPr/>
          <a:lstStyle/>
          <a:p>
            <a:endParaRPr lang="ar-SA"/>
          </a:p>
        </p:txBody>
      </p:sp>
      <p:sp>
        <p:nvSpPr>
          <p:cNvPr id="7" name="Date Placeholder 6"/>
          <p:cNvSpPr>
            <a:spLocks noGrp="1"/>
          </p:cNvSpPr>
          <p:nvPr>
            <p:ph type="dt" idx="13"/>
          </p:nvPr>
        </p:nvSpPr>
        <p:spPr/>
        <p:txBody>
          <a:bodyPr/>
          <a:lstStyle/>
          <a:p>
            <a:fld id="{14BD4382-D4AA-40D4-8C44-F6DBC0AD84F1}" type="datetime9">
              <a:rPr lang="ar-SA" smtClean="0"/>
              <a:pPr/>
              <a:t>23 شباط 2015</a:t>
            </a:fld>
            <a:endParaRPr lang="ar-SA"/>
          </a:p>
        </p:txBody>
      </p:sp>
    </p:spTree>
    <p:extLst>
      <p:ext uri="{BB962C8B-B14F-4D97-AF65-F5344CB8AC3E}">
        <p14:creationId xmlns:p14="http://schemas.microsoft.com/office/powerpoint/2010/main" val="1109635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559D80-740C-4D75-BE28-1953E0DFFD6E}" type="datetime10">
              <a:rPr lang="ar-SA" smtClean="0"/>
              <a:pPr/>
              <a:t>الإثنين، 23 شباط،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67265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1DE250-82C7-47E6-9EE3-59B8490644B9}" type="datetime10">
              <a:rPr lang="ar-SA" smtClean="0"/>
              <a:pPr/>
              <a:t>الإثنين، 23 شباط،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00635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20ADDF-617A-41B1-832D-E1D5F7E09E8D}" type="datetime10">
              <a:rPr lang="ar-SA" smtClean="0"/>
              <a:pPr/>
              <a:t>الإثنين، 23 شباط،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03520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227DD-C922-43F4-8B35-C59BA4DFC893}" type="datetime10">
              <a:rPr lang="ar-SA" smtClean="0"/>
              <a:pPr/>
              <a:t>الإثنين، 23 شباط،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31807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AAE92E-35AE-415D-9E8C-E2C941DA01C4}" type="datetime10">
              <a:rPr lang="ar-SA" smtClean="0"/>
              <a:pPr/>
              <a:t>الإثنين، 23 شباط،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4297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FA6BC7-2023-4E79-A3D9-FC5800297E59}" type="datetime10">
              <a:rPr lang="ar-SA" smtClean="0"/>
              <a:pPr/>
              <a:t>الإثنين، 23 شباط،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35036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022C27-BFB4-41C1-9573-CDC6A2D3704F}" type="datetime10">
              <a:rPr lang="ar-SA" smtClean="0"/>
              <a:pPr/>
              <a:t>الإثنين، 23 شباط،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03783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D962A2-07A0-4DA0-BA5F-EB20B3559978}" type="datetime10">
              <a:rPr lang="ar-SA" smtClean="0"/>
              <a:pPr/>
              <a:t>الإثنين، 23 شباط، 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37677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0"/>
            <a:ext cx="2133600" cy="365125"/>
          </a:xfrm>
        </p:spPr>
        <p:txBody>
          <a:bodyPr/>
          <a:lstStyle>
            <a:lvl1pPr>
              <a:defRPr sz="1400">
                <a:solidFill>
                  <a:schemeClr val="bg1"/>
                </a:solidFill>
              </a:defRPr>
            </a:lvl1pPr>
          </a:lstStyle>
          <a:p>
            <a:fld id="{419C653B-A3BF-474F-8FD6-B47D0EF159DB}" type="datetime10">
              <a:rPr lang="ar-SA" smtClean="0"/>
              <a:pPr/>
              <a:t>الإثنين، 23 شباط، 2015</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210136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D4CD87-14A7-453E-A20D-1BF3CD8B7070}" type="datetime10">
              <a:rPr lang="ar-SA" smtClean="0"/>
              <a:pPr/>
              <a:t>الإثنين، 23 شباط،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24495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46C6A5-3A0B-45FE-B3E7-6C01B6381236}" type="datetime10">
              <a:rPr lang="ar-SA" smtClean="0"/>
              <a:pPr/>
              <a:t>الإثنين، 23 شباط،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0048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A46DDE-C764-4AEC-9BEA-59E5214B0BCB}" type="datetime10">
              <a:rPr lang="ar-SA" smtClean="0"/>
              <a:pPr/>
              <a:t>الإثنين، 23 شباط، 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19982630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8153400" cy="1077218"/>
          </a:xfrm>
          <a:prstGeom prst="rect">
            <a:avLst/>
          </a:prstGeom>
        </p:spPr>
        <p:style>
          <a:lnRef idx="0">
            <a:schemeClr val="accent4"/>
          </a:lnRef>
          <a:fillRef idx="3">
            <a:schemeClr val="accent4"/>
          </a:fillRef>
          <a:effectRef idx="3">
            <a:schemeClr val="accent4"/>
          </a:effectRef>
          <a:fontRef idx="minor">
            <a:schemeClr val="lt1"/>
          </a:fontRef>
        </p:style>
        <p:txBody>
          <a:bodyPr wrap="square" rtlCol="1">
            <a:spAutoFit/>
          </a:bodyPr>
          <a:lstStyle/>
          <a:p>
            <a:pPr algn="ctr" rtl="1"/>
            <a:r>
              <a:rPr lang="ar-SA" sz="3200" b="1" dirty="0" smtClean="0">
                <a:latin typeface="Simplified Arabic" pitchFamily="18" charset="-78"/>
                <a:cs typeface="Simplified Arabic" pitchFamily="18" charset="-78"/>
              </a:rPr>
              <a:t>أثر الحساب الفلكي في</a:t>
            </a:r>
          </a:p>
          <a:p>
            <a:pPr algn="ctr" rtl="1"/>
            <a:r>
              <a:rPr lang="ar-SA" sz="3200" b="1" dirty="0" smtClean="0">
                <a:latin typeface="Simplified Arabic" pitchFamily="18" charset="-78"/>
                <a:cs typeface="Simplified Arabic" pitchFamily="18" charset="-78"/>
              </a:rPr>
              <a:t>ثبوت الهلال</a:t>
            </a:r>
            <a:endParaRPr lang="ar-SA" sz="3200" b="1" dirty="0">
              <a:latin typeface="Simplified Arabic" pitchFamily="18" charset="-78"/>
              <a:cs typeface="Simplified Arabic" pitchFamily="18" charset="-78"/>
            </a:endParaRPr>
          </a:p>
        </p:txBody>
      </p:sp>
      <p:sp>
        <p:nvSpPr>
          <p:cNvPr id="3" name="TextBox 2"/>
          <p:cNvSpPr txBox="1"/>
          <p:nvPr/>
        </p:nvSpPr>
        <p:spPr>
          <a:xfrm>
            <a:off x="228600" y="1762036"/>
            <a:ext cx="8686800" cy="4524315"/>
          </a:xfrm>
          <a:prstGeom prst="rect">
            <a:avLst/>
          </a:prstGeom>
          <a:noFill/>
        </p:spPr>
        <p:txBody>
          <a:bodyPr wrap="square" rtlCol="1">
            <a:spAutoFit/>
          </a:bodyPr>
          <a:lstStyle/>
          <a:p>
            <a:pPr marL="1524000" indent="-1524000" algn="just" rtl="1">
              <a:lnSpc>
                <a:spcPct val="150000"/>
              </a:lnSpc>
            </a:pPr>
            <a:r>
              <a:rPr lang="ar-SA" sz="2400" b="1" dirty="0" smtClean="0">
                <a:latin typeface="Simplified Arabic" pitchFamily="18" charset="-78"/>
                <a:cs typeface="Simplified Arabic" pitchFamily="18" charset="-78"/>
              </a:rPr>
              <a:t>اختلف الفقهاء في قضية إثبات الهلال سواء كان للصوم أو للفطر على مذهبين:</a:t>
            </a:r>
          </a:p>
          <a:p>
            <a:pPr marL="1524000" indent="-1524000" algn="just" rtl="1">
              <a:lnSpc>
                <a:spcPct val="150000"/>
              </a:lnSpc>
            </a:pPr>
            <a:r>
              <a:rPr lang="ar-SA" sz="2400" b="1" dirty="0" smtClean="0">
                <a:latin typeface="Simplified Arabic" pitchFamily="18" charset="-78"/>
                <a:cs typeface="Simplified Arabic" pitchFamily="18" charset="-78"/>
              </a:rPr>
              <a:t>المذهب الأول:</a:t>
            </a:r>
            <a:r>
              <a:rPr lang="ar-SA" sz="2400" dirty="0" smtClean="0">
                <a:latin typeface="Simplified Arabic" pitchFamily="18" charset="-78"/>
                <a:cs typeface="Simplified Arabic" pitchFamily="18" charset="-78"/>
              </a:rPr>
              <a:t> لا يجوز الاعتماد على حسابات الفلكيين في ثبوت الهلال. وهذا مذهب الغالبية العظمى من الفقهاء.</a:t>
            </a:r>
          </a:p>
          <a:p>
            <a:pPr marL="1524000" indent="-1524000" algn="just" rtl="1">
              <a:lnSpc>
                <a:spcPct val="150000"/>
              </a:lnSpc>
            </a:pPr>
            <a:r>
              <a:rPr lang="ar-SA" sz="2400" b="1" dirty="0" smtClean="0">
                <a:latin typeface="Simplified Arabic" pitchFamily="18" charset="-78"/>
                <a:cs typeface="Simplified Arabic" pitchFamily="18" charset="-78"/>
              </a:rPr>
              <a:t>المذهب الثاني:</a:t>
            </a:r>
            <a:r>
              <a:rPr lang="ar-SA" sz="2400" dirty="0" smtClean="0">
                <a:latin typeface="Simplified Arabic" pitchFamily="18" charset="-78"/>
                <a:cs typeface="Simplified Arabic" pitchFamily="18" charset="-78"/>
              </a:rPr>
              <a:t> اعتبر الحساب الفلكي وسيلة لإثبات الهلال. وقد قال بهذا فئة قليلة من فقهاء الحنفية والمالكية والحنابلة، على خلاف بينهم في:</a:t>
            </a:r>
          </a:p>
          <a:p>
            <a:pPr marL="1524000" indent="-1524000" algn="just" rtl="1">
              <a:lnSpc>
                <a:spcPct val="150000"/>
              </a:lnSpc>
            </a:pPr>
            <a:r>
              <a:rPr lang="ar-SA" sz="2400" b="1" dirty="0" smtClean="0">
                <a:latin typeface="Simplified Arabic" pitchFamily="18" charset="-78"/>
                <a:cs typeface="Simplified Arabic" pitchFamily="18" charset="-78"/>
              </a:rPr>
              <a:t>1- </a:t>
            </a:r>
            <a:r>
              <a:rPr lang="ar-SA" sz="2400" dirty="0" smtClean="0">
                <a:latin typeface="Simplified Arabic" pitchFamily="18" charset="-78"/>
                <a:cs typeface="Simplified Arabic" pitchFamily="18" charset="-78"/>
              </a:rPr>
              <a:t>الاستعانة بالحساب الفلكي عند عدم الرؤية أمر جائز أو لازم؟</a:t>
            </a:r>
          </a:p>
          <a:p>
            <a:pPr marL="1524000" indent="-1524000" algn="just" rtl="1">
              <a:lnSpc>
                <a:spcPct val="150000"/>
              </a:lnSpc>
            </a:pPr>
            <a:r>
              <a:rPr lang="ar-SA" sz="2400" b="1" dirty="0" smtClean="0">
                <a:latin typeface="Simplified Arabic" pitchFamily="18" charset="-78"/>
                <a:cs typeface="Simplified Arabic" pitchFamily="18" charset="-78"/>
              </a:rPr>
              <a:t>2-</a:t>
            </a:r>
            <a:r>
              <a:rPr lang="ar-SA" sz="2400" dirty="0" smtClean="0">
                <a:latin typeface="Simplified Arabic" pitchFamily="18" charset="-78"/>
                <a:cs typeface="Simplified Arabic" pitchFamily="18" charset="-78"/>
              </a:rPr>
              <a:t> وما يدل عليه الحساب هل يلزم الحاسب نفسه فقط أو يتعداه إلى غيره أيضاً؟</a:t>
            </a:r>
          </a:p>
          <a:p>
            <a:pPr marL="1524000" indent="-1524000" algn="just" rtl="1">
              <a:lnSpc>
                <a:spcPct val="150000"/>
              </a:lnSpc>
            </a:pPr>
            <a:r>
              <a:rPr lang="ar-SA" sz="2400" b="1" dirty="0" smtClean="0">
                <a:latin typeface="Simplified Arabic" pitchFamily="18" charset="-78"/>
                <a:cs typeface="Simplified Arabic" pitchFamily="18" charset="-78"/>
              </a:rPr>
              <a:t>3-</a:t>
            </a:r>
            <a:r>
              <a:rPr lang="ar-SA" sz="2400" dirty="0" smtClean="0">
                <a:latin typeface="Simplified Arabic" pitchFamily="18" charset="-78"/>
                <a:cs typeface="Simplified Arabic" pitchFamily="18" charset="-78"/>
              </a:rPr>
              <a:t> هل يكفي في الحساب حاسب واحد أو لابد من التعدد؟</a:t>
            </a:r>
            <a:endParaRPr lang="ar-SA" sz="2400" b="1" dirty="0" smtClean="0">
              <a:latin typeface="Simplified Arabic" pitchFamily="18" charset="-78"/>
              <a:cs typeface="Simplified Arabic" pitchFamily="18" charset="-78"/>
            </a:endParaRPr>
          </a:p>
        </p:txBody>
      </p:sp>
      <p:sp>
        <p:nvSpPr>
          <p:cNvPr id="6" name="Date Placeholder 5"/>
          <p:cNvSpPr>
            <a:spLocks noGrp="1"/>
          </p:cNvSpPr>
          <p:nvPr>
            <p:ph type="dt" sz="half" idx="10"/>
          </p:nvPr>
        </p:nvSpPr>
        <p:spPr>
          <a:xfrm>
            <a:off x="579120" y="609600"/>
            <a:ext cx="3002280" cy="274320"/>
          </a:xfrm>
        </p:spPr>
        <p:txBody>
          <a:bodyPr/>
          <a:lstStyle/>
          <a:p>
            <a:fld id="{9D4C651F-3E27-4981-AD2F-27BCB33AA033}" type="datetime10">
              <a:rPr lang="ar-SA" smtClean="0"/>
              <a:pPr/>
              <a:t>الإثنين، 23 شباط، 2015</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04800"/>
            <a:ext cx="8153400" cy="1077218"/>
          </a:xfrm>
          <a:prstGeom prst="rect">
            <a:avLst/>
          </a:prstGeom>
        </p:spPr>
        <p:style>
          <a:lnRef idx="0">
            <a:schemeClr val="accent4"/>
          </a:lnRef>
          <a:fillRef idx="3">
            <a:schemeClr val="accent4"/>
          </a:fillRef>
          <a:effectRef idx="3">
            <a:schemeClr val="accent4"/>
          </a:effectRef>
          <a:fontRef idx="minor">
            <a:schemeClr val="lt1"/>
          </a:fontRef>
        </p:style>
        <p:txBody>
          <a:bodyPr wrap="square" rtlCol="1">
            <a:spAutoFit/>
          </a:bodyPr>
          <a:lstStyle/>
          <a:p>
            <a:pPr algn="ctr" rtl="1"/>
            <a:r>
              <a:rPr lang="ar-SA" sz="3200" b="1" dirty="0" smtClean="0">
                <a:latin typeface="Simplified Arabic" pitchFamily="18" charset="-78"/>
                <a:cs typeface="Simplified Arabic" pitchFamily="18" charset="-78"/>
              </a:rPr>
              <a:t>أثر الحساب الفلكي في</a:t>
            </a:r>
          </a:p>
          <a:p>
            <a:pPr algn="ctr" rtl="1"/>
            <a:r>
              <a:rPr lang="ar-SA" sz="3200" b="1" dirty="0" smtClean="0">
                <a:latin typeface="Simplified Arabic" pitchFamily="18" charset="-78"/>
                <a:cs typeface="Simplified Arabic" pitchFamily="18" charset="-78"/>
              </a:rPr>
              <a:t>ثبوت الهلال</a:t>
            </a:r>
            <a:endParaRPr lang="ar-SA" sz="3200" b="1" dirty="0">
              <a:latin typeface="Simplified Arabic" pitchFamily="18" charset="-78"/>
              <a:cs typeface="Simplified Arabic" pitchFamily="18" charset="-78"/>
            </a:endParaRPr>
          </a:p>
        </p:txBody>
      </p:sp>
      <p:sp>
        <p:nvSpPr>
          <p:cNvPr id="2" name="Date Placeholder 1"/>
          <p:cNvSpPr>
            <a:spLocks noGrp="1"/>
          </p:cNvSpPr>
          <p:nvPr>
            <p:ph type="dt" sz="half" idx="10"/>
          </p:nvPr>
        </p:nvSpPr>
        <p:spPr>
          <a:xfrm>
            <a:off x="579120" y="640080"/>
            <a:ext cx="3002280" cy="274320"/>
          </a:xfrm>
        </p:spPr>
        <p:txBody>
          <a:bodyPr/>
          <a:lstStyle/>
          <a:p>
            <a:fld id="{419C653B-A3BF-474F-8FD6-B47D0EF159DB}" type="datetime10">
              <a:rPr lang="ar-SA" smtClean="0"/>
              <a:pPr/>
              <a:t>الإثنين، 23 شباط، 2015</a:t>
            </a:fld>
            <a:endParaRPr lang="en-US" dirty="0"/>
          </a:p>
        </p:txBody>
      </p:sp>
      <p:sp>
        <p:nvSpPr>
          <p:cNvPr id="4" name="TextBox 3"/>
          <p:cNvSpPr txBox="1"/>
          <p:nvPr/>
        </p:nvSpPr>
        <p:spPr>
          <a:xfrm>
            <a:off x="228600" y="1993880"/>
            <a:ext cx="8686800" cy="3416320"/>
          </a:xfrm>
          <a:prstGeom prst="rect">
            <a:avLst/>
          </a:prstGeom>
          <a:noFill/>
        </p:spPr>
        <p:txBody>
          <a:bodyPr wrap="square" rtlCol="1">
            <a:spAutoFit/>
          </a:bodyPr>
          <a:lstStyle/>
          <a:p>
            <a:pPr marL="1524000" indent="-1524000" algn="just" rtl="1">
              <a:lnSpc>
                <a:spcPct val="150000"/>
              </a:lnSpc>
            </a:pPr>
            <a:r>
              <a:rPr lang="ar-SA" sz="2400" b="1" dirty="0" smtClean="0">
                <a:latin typeface="Simplified Arabic" pitchFamily="18" charset="-78"/>
                <a:cs typeface="Simplified Arabic" pitchFamily="18" charset="-78"/>
              </a:rPr>
              <a:t>أولاً: مذهب الحنفية: ولهم أقوال:</a:t>
            </a:r>
          </a:p>
          <a:p>
            <a:pPr marL="1524000" indent="-1524000" algn="just" rtl="1">
              <a:lnSpc>
                <a:spcPct val="150000"/>
              </a:lnSpc>
            </a:pPr>
            <a:r>
              <a:rPr lang="ar-SA" sz="2400" b="1" dirty="0" smtClean="0">
                <a:latin typeface="Simplified Arabic" pitchFamily="18" charset="-78"/>
                <a:cs typeface="Simplified Arabic" pitchFamily="18" charset="-78"/>
              </a:rPr>
              <a:t>1-</a:t>
            </a:r>
            <a:r>
              <a:rPr lang="ar-SA" sz="2400" dirty="0" smtClean="0">
                <a:latin typeface="Simplified Arabic" pitchFamily="18" charset="-78"/>
                <a:cs typeface="Simplified Arabic" pitchFamily="18" charset="-78"/>
              </a:rPr>
              <a:t> يجوز الرجوع إلى قول العدول من الفلكيين، مع ترجيح عدم الرجوع إليهم والاعتماد عليهم، وعدم جواز أخذهم هم بحساب أنفسهم.</a:t>
            </a:r>
          </a:p>
          <a:p>
            <a:pPr marL="1524000" indent="-1524000" algn="just" rtl="1">
              <a:lnSpc>
                <a:spcPct val="150000"/>
              </a:lnSpc>
            </a:pPr>
            <a:r>
              <a:rPr lang="ar-SA" sz="2400" b="1" dirty="0" smtClean="0">
                <a:latin typeface="Simplified Arabic" pitchFamily="18" charset="-78"/>
                <a:cs typeface="Simplified Arabic" pitchFamily="18" charset="-78"/>
              </a:rPr>
              <a:t>2-</a:t>
            </a:r>
            <a:r>
              <a:rPr lang="ar-SA" sz="2400" dirty="0" smtClean="0">
                <a:latin typeface="Simplified Arabic" pitchFamily="18" charset="-78"/>
                <a:cs typeface="Simplified Arabic" pitchFamily="18" charset="-78"/>
              </a:rPr>
              <a:t> يعمل بقول الفلكيين مطلقاً قلوا أو كثروا.</a:t>
            </a:r>
          </a:p>
          <a:p>
            <a:pPr marL="1524000" indent="-1524000" algn="just" rtl="1">
              <a:lnSpc>
                <a:spcPct val="150000"/>
              </a:lnSpc>
            </a:pPr>
            <a:r>
              <a:rPr lang="ar-SA" sz="2400" b="1" dirty="0" smtClean="0">
                <a:latin typeface="Simplified Arabic" pitchFamily="18" charset="-78"/>
                <a:cs typeface="Simplified Arabic" pitchFamily="18" charset="-78"/>
              </a:rPr>
              <a:t>3-</a:t>
            </a:r>
            <a:r>
              <a:rPr lang="ar-SA" sz="2400" dirty="0" smtClean="0">
                <a:latin typeface="Simplified Arabic" pitchFamily="18" charset="-78"/>
                <a:cs typeface="Simplified Arabic" pitchFamily="18" charset="-78"/>
              </a:rPr>
              <a:t> يعتمد قول الفلكيين إذا اتفق على ذلك جماعة منهم، وهو قول محمد بن سلمة.</a:t>
            </a:r>
          </a:p>
          <a:p>
            <a:pPr marL="1524000" indent="-1524000" algn="just" rtl="1">
              <a:lnSpc>
                <a:spcPct val="150000"/>
              </a:lnSpc>
            </a:pPr>
            <a:endParaRPr lang="ar-SA" sz="24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04800"/>
            <a:ext cx="8153400" cy="1077218"/>
          </a:xfrm>
          <a:prstGeom prst="rect">
            <a:avLst/>
          </a:prstGeom>
        </p:spPr>
        <p:style>
          <a:lnRef idx="0">
            <a:schemeClr val="accent4"/>
          </a:lnRef>
          <a:fillRef idx="3">
            <a:schemeClr val="accent4"/>
          </a:fillRef>
          <a:effectRef idx="3">
            <a:schemeClr val="accent4"/>
          </a:effectRef>
          <a:fontRef idx="minor">
            <a:schemeClr val="lt1"/>
          </a:fontRef>
        </p:style>
        <p:txBody>
          <a:bodyPr wrap="square" rtlCol="1">
            <a:spAutoFit/>
          </a:bodyPr>
          <a:lstStyle/>
          <a:p>
            <a:pPr algn="ctr" rtl="1"/>
            <a:r>
              <a:rPr lang="ar-SA" sz="3200" b="1" dirty="0" smtClean="0">
                <a:latin typeface="Simplified Arabic" pitchFamily="18" charset="-78"/>
                <a:cs typeface="Simplified Arabic" pitchFamily="18" charset="-78"/>
              </a:rPr>
              <a:t>أثر الحساب الفلكي في</a:t>
            </a:r>
          </a:p>
          <a:p>
            <a:pPr algn="ctr" rtl="1"/>
            <a:r>
              <a:rPr lang="ar-SA" sz="3200" b="1" dirty="0" smtClean="0">
                <a:latin typeface="Simplified Arabic" pitchFamily="18" charset="-78"/>
                <a:cs typeface="Simplified Arabic" pitchFamily="18" charset="-78"/>
              </a:rPr>
              <a:t>ثبوت الهلال</a:t>
            </a:r>
            <a:endParaRPr lang="ar-SA" sz="3200" b="1" dirty="0">
              <a:latin typeface="Simplified Arabic" pitchFamily="18" charset="-78"/>
              <a:cs typeface="Simplified Arabic" pitchFamily="18" charset="-78"/>
            </a:endParaRPr>
          </a:p>
        </p:txBody>
      </p:sp>
      <p:sp>
        <p:nvSpPr>
          <p:cNvPr id="2" name="Date Placeholder 1"/>
          <p:cNvSpPr>
            <a:spLocks noGrp="1"/>
          </p:cNvSpPr>
          <p:nvPr>
            <p:ph type="dt" sz="half" idx="10"/>
          </p:nvPr>
        </p:nvSpPr>
        <p:spPr>
          <a:xfrm>
            <a:off x="579120" y="563880"/>
            <a:ext cx="3002280" cy="274320"/>
          </a:xfrm>
        </p:spPr>
        <p:txBody>
          <a:bodyPr/>
          <a:lstStyle/>
          <a:p>
            <a:fld id="{419C653B-A3BF-474F-8FD6-B47D0EF159DB}" type="datetime10">
              <a:rPr lang="ar-SA" smtClean="0"/>
              <a:pPr/>
              <a:t>الإثنين، 23 شباط، 2015</a:t>
            </a:fld>
            <a:endParaRPr lang="en-US" dirty="0"/>
          </a:p>
        </p:txBody>
      </p:sp>
      <p:sp>
        <p:nvSpPr>
          <p:cNvPr id="4" name="TextBox 3"/>
          <p:cNvSpPr txBox="1"/>
          <p:nvPr/>
        </p:nvSpPr>
        <p:spPr>
          <a:xfrm>
            <a:off x="228600" y="1993880"/>
            <a:ext cx="8686800" cy="3970318"/>
          </a:xfrm>
          <a:prstGeom prst="rect">
            <a:avLst/>
          </a:prstGeom>
          <a:noFill/>
        </p:spPr>
        <p:txBody>
          <a:bodyPr wrap="square" rtlCol="1">
            <a:spAutoFit/>
          </a:bodyPr>
          <a:lstStyle/>
          <a:p>
            <a:pPr marL="1524000" indent="-1524000" algn="just" rtl="1">
              <a:lnSpc>
                <a:spcPct val="150000"/>
              </a:lnSpc>
            </a:pPr>
            <a:r>
              <a:rPr lang="ar-SA" sz="2400" b="1" dirty="0" smtClean="0">
                <a:latin typeface="Simplified Arabic" pitchFamily="18" charset="-78"/>
                <a:cs typeface="Simplified Arabic" pitchFamily="18" charset="-78"/>
              </a:rPr>
              <a:t>ثانياً: المذهب المالكي: وفيه قولان:</a:t>
            </a:r>
          </a:p>
          <a:p>
            <a:pPr marL="1524000" indent="-1524000" algn="just" rtl="1">
              <a:lnSpc>
                <a:spcPct val="150000"/>
              </a:lnSpc>
            </a:pPr>
            <a:r>
              <a:rPr lang="ar-SA" sz="2400" b="1" dirty="0" smtClean="0">
                <a:latin typeface="Simplified Arabic" pitchFamily="18" charset="-78"/>
                <a:cs typeface="Simplified Arabic" pitchFamily="18" charset="-78"/>
              </a:rPr>
              <a:t>1-</a:t>
            </a:r>
            <a:r>
              <a:rPr lang="ar-SA" sz="2400" dirty="0" smtClean="0">
                <a:latin typeface="Simplified Arabic" pitchFamily="18" charset="-78"/>
                <a:cs typeface="Simplified Arabic" pitchFamily="18" charset="-78"/>
              </a:rPr>
              <a:t> ثبوت الحكم بناء على الحساب، يلزم الحاسب ومن يصدقه في حسابه. وهذا القول ضعيف كما قال الدسوقي.</a:t>
            </a:r>
          </a:p>
          <a:p>
            <a:pPr marL="1524000" indent="-1524000" algn="just" rtl="1">
              <a:lnSpc>
                <a:spcPct val="150000"/>
              </a:lnSpc>
            </a:pPr>
            <a:r>
              <a:rPr lang="ar-SA" sz="2400" b="1" dirty="0" smtClean="0">
                <a:latin typeface="Simplified Arabic" pitchFamily="18" charset="-78"/>
                <a:cs typeface="Simplified Arabic" pitchFamily="18" charset="-78"/>
              </a:rPr>
              <a:t>2-</a:t>
            </a:r>
            <a:r>
              <a:rPr lang="ar-SA" sz="2400" dirty="0" smtClean="0">
                <a:latin typeface="Simplified Arabic" pitchFamily="18" charset="-78"/>
                <a:cs typeface="Simplified Arabic" pitchFamily="18" charset="-78"/>
              </a:rPr>
              <a:t> ذهب ابن دقيق العيد إلى: عدم </a:t>
            </a:r>
            <a:r>
              <a:rPr lang="ar-IQ" sz="2400" dirty="0" smtClean="0">
                <a:latin typeface="Simplified Arabic" pitchFamily="18" charset="-78"/>
                <a:cs typeface="Simplified Arabic" pitchFamily="18" charset="-78"/>
              </a:rPr>
              <a:t>ال</a:t>
            </a:r>
            <a:r>
              <a:rPr lang="ar-SA" sz="2400" smtClean="0">
                <a:latin typeface="Simplified Arabic" pitchFamily="18" charset="-78"/>
                <a:cs typeface="Simplified Arabic" pitchFamily="18" charset="-78"/>
              </a:rPr>
              <a:t>اعتماد </a:t>
            </a:r>
            <a:r>
              <a:rPr lang="ar-SA" sz="2400" dirty="0" smtClean="0">
                <a:latin typeface="Simplified Arabic" pitchFamily="18" charset="-78"/>
                <a:cs typeface="Simplified Arabic" pitchFamily="18" charset="-78"/>
              </a:rPr>
              <a:t>على الحساب في إثبات الهلال، لأن الحاسبين يقدمون الشهر اليوم واليومين. ولكن إذا وجد مانع من رؤية الهلال كالغيم، ودل الحساب على وجوده، فهذا يقتضي الوجوب لوجود السبب الشرعي.</a:t>
            </a:r>
            <a:endParaRPr lang="ar-SA" sz="2400" b="1"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1371600"/>
            <a:ext cx="8686800" cy="5078313"/>
          </a:xfrm>
          <a:prstGeom prst="rect">
            <a:avLst/>
          </a:prstGeom>
          <a:noFill/>
        </p:spPr>
        <p:txBody>
          <a:bodyPr wrap="square" rtlCol="1">
            <a:spAutoFit/>
          </a:bodyPr>
          <a:lstStyle/>
          <a:p>
            <a:pPr marL="1524000" indent="-1524000" algn="just" rtl="1">
              <a:lnSpc>
                <a:spcPct val="150000"/>
              </a:lnSpc>
            </a:pPr>
            <a:r>
              <a:rPr lang="ar-SA" sz="2400" b="1" dirty="0" smtClean="0">
                <a:latin typeface="Simplified Arabic" pitchFamily="18" charset="-78"/>
                <a:cs typeface="Simplified Arabic" pitchFamily="18" charset="-78"/>
                <a:sym typeface="AGA Arabesque"/>
              </a:rPr>
              <a:t>ثالثاً: مذهب الشافعية: وفيه أقوال:</a:t>
            </a:r>
          </a:p>
          <a:p>
            <a:pPr marL="1524000" indent="-1524000" algn="just" rtl="1">
              <a:lnSpc>
                <a:spcPct val="150000"/>
              </a:lnSpc>
            </a:pPr>
            <a:r>
              <a:rPr lang="ar-SA" sz="2400" b="1" dirty="0" smtClean="0">
                <a:latin typeface="Simplified Arabic" pitchFamily="18" charset="-78"/>
                <a:cs typeface="Simplified Arabic" pitchFamily="18" charset="-78"/>
                <a:sym typeface="AGA Arabesque"/>
              </a:rPr>
              <a:t>1-</a:t>
            </a:r>
            <a:r>
              <a:rPr lang="ar-SA" sz="2400" dirty="0" smtClean="0">
                <a:latin typeface="Simplified Arabic" pitchFamily="18" charset="-78"/>
                <a:cs typeface="Simplified Arabic" pitchFamily="18" charset="-78"/>
                <a:sym typeface="AGA Arabesque"/>
              </a:rPr>
              <a:t> إذا غم، وعرف الفلكي بواسطة الحساب أن غداً من رمضان لزمه الصوم لنفسه فقط.</a:t>
            </a:r>
          </a:p>
          <a:p>
            <a:pPr marL="1524000" indent="-1524000" algn="just" rtl="1">
              <a:lnSpc>
                <a:spcPct val="150000"/>
              </a:lnSpc>
            </a:pPr>
            <a:r>
              <a:rPr lang="ar-SA" sz="2400" b="1" dirty="0" smtClean="0">
                <a:latin typeface="Simplified Arabic" pitchFamily="18" charset="-78"/>
                <a:cs typeface="Simplified Arabic" pitchFamily="18" charset="-78"/>
                <a:sym typeface="AGA Arabesque"/>
              </a:rPr>
              <a:t>2-</a:t>
            </a:r>
            <a:r>
              <a:rPr lang="ar-SA" sz="2400" dirty="0" smtClean="0">
                <a:latin typeface="Simplified Arabic" pitchFamily="18" charset="-78"/>
                <a:cs typeface="Simplified Arabic" pitchFamily="18" charset="-78"/>
                <a:sym typeface="AGA Arabesque"/>
              </a:rPr>
              <a:t> يجوز اعتماد الناس على قول الفلكي والصوم بناء على ذلك ويجزئه صومه.</a:t>
            </a:r>
          </a:p>
          <a:p>
            <a:pPr marL="1524000" indent="-1524000" algn="just" rtl="1">
              <a:lnSpc>
                <a:spcPct val="150000"/>
              </a:lnSpc>
            </a:pPr>
            <a:r>
              <a:rPr lang="ar-SA" sz="2400" b="1" dirty="0" smtClean="0">
                <a:latin typeface="Simplified Arabic" pitchFamily="18" charset="-78"/>
                <a:cs typeface="Simplified Arabic" pitchFamily="18" charset="-78"/>
                <a:sym typeface="AGA Arabesque"/>
              </a:rPr>
              <a:t>3-</a:t>
            </a:r>
            <a:r>
              <a:rPr lang="ar-SA" sz="2400" dirty="0" smtClean="0">
                <a:latin typeface="Simplified Arabic" pitchFamily="18" charset="-78"/>
                <a:cs typeface="Simplified Arabic" pitchFamily="18" charset="-78"/>
                <a:sym typeface="AGA Arabesque"/>
              </a:rPr>
              <a:t> شهادة العدل الواحد كافية في ثبوت الهلال، لإفادته الظن، والظن كاف لبناء الحكم عليه، وكذلك الصوم والفطر، ومنه حساب الفلكي لنفسه ومن صدقه. بل قال بعضهم إذا دل الحساب القطعي على عدم رؤيته لم يقبل قول العدول لرؤيته، وترد شهادتهم، وقال القليوبي: وهذا ظاهر جلي، ولا يجوز الصوم حينئذ، ومخالفة ذلك معاندة ومكابرة.</a:t>
            </a:r>
          </a:p>
          <a:p>
            <a:pPr marL="1524000" indent="-1524000" algn="just" rtl="1">
              <a:lnSpc>
                <a:spcPct val="150000"/>
              </a:lnSpc>
            </a:pPr>
            <a:r>
              <a:rPr lang="ar-SA" sz="2400" b="1" dirty="0" smtClean="0">
                <a:latin typeface="Simplified Arabic" pitchFamily="18" charset="-78"/>
                <a:cs typeface="Simplified Arabic" pitchFamily="18" charset="-78"/>
                <a:sym typeface="AGA Arabesque"/>
              </a:rPr>
              <a:t>4-</a:t>
            </a:r>
            <a:r>
              <a:rPr lang="ar-SA" sz="2400" dirty="0" smtClean="0">
                <a:latin typeface="Simplified Arabic" pitchFamily="18" charset="-78"/>
                <a:cs typeface="Simplified Arabic" pitchFamily="18" charset="-78"/>
                <a:sym typeface="AGA Arabesque"/>
              </a:rPr>
              <a:t> وجوب عمل الحاسب بحسابه، وكذلك من أخبره، وغلب على ظنه صدقه.</a:t>
            </a:r>
            <a:endParaRPr lang="ar-SA" sz="2400" b="1" dirty="0" smtClean="0">
              <a:latin typeface="Simplified Arabic" pitchFamily="18" charset="-78"/>
              <a:cs typeface="Simplified Arabic" pitchFamily="18" charset="-78"/>
              <a:sym typeface="AGA Arabesque"/>
            </a:endParaRPr>
          </a:p>
        </p:txBody>
      </p:sp>
      <p:sp>
        <p:nvSpPr>
          <p:cNvPr id="4" name="TextBox 3"/>
          <p:cNvSpPr txBox="1"/>
          <p:nvPr/>
        </p:nvSpPr>
        <p:spPr>
          <a:xfrm>
            <a:off x="533400" y="294382"/>
            <a:ext cx="8153400" cy="1077218"/>
          </a:xfrm>
          <a:prstGeom prst="rect">
            <a:avLst/>
          </a:prstGeom>
        </p:spPr>
        <p:style>
          <a:lnRef idx="0">
            <a:schemeClr val="accent4"/>
          </a:lnRef>
          <a:fillRef idx="3">
            <a:schemeClr val="accent4"/>
          </a:fillRef>
          <a:effectRef idx="3">
            <a:schemeClr val="accent4"/>
          </a:effectRef>
          <a:fontRef idx="minor">
            <a:schemeClr val="lt1"/>
          </a:fontRef>
        </p:style>
        <p:txBody>
          <a:bodyPr wrap="square" rtlCol="1">
            <a:spAutoFit/>
          </a:bodyPr>
          <a:lstStyle/>
          <a:p>
            <a:pPr algn="ctr" rtl="1"/>
            <a:r>
              <a:rPr lang="ar-SA" sz="3200" b="1" dirty="0" smtClean="0">
                <a:latin typeface="Simplified Arabic" pitchFamily="18" charset="-78"/>
                <a:cs typeface="Simplified Arabic" pitchFamily="18" charset="-78"/>
              </a:rPr>
              <a:t>أثر الحساب الفلكي في</a:t>
            </a:r>
          </a:p>
          <a:p>
            <a:pPr algn="ctr" rtl="1"/>
            <a:r>
              <a:rPr lang="ar-SA" sz="3200" b="1" dirty="0" smtClean="0">
                <a:latin typeface="Simplified Arabic" pitchFamily="18" charset="-78"/>
                <a:cs typeface="Simplified Arabic" pitchFamily="18" charset="-78"/>
              </a:rPr>
              <a:t>ثبوت الهلال</a:t>
            </a:r>
            <a:endParaRPr lang="ar-SA" sz="3200" b="1" dirty="0">
              <a:latin typeface="Simplified Arabic" pitchFamily="18" charset="-78"/>
              <a:cs typeface="Simplified Arabic" pitchFamily="18" charset="-78"/>
            </a:endParaRPr>
          </a:p>
        </p:txBody>
      </p:sp>
      <p:sp>
        <p:nvSpPr>
          <p:cNvPr id="7" name="Date Placeholder 6"/>
          <p:cNvSpPr>
            <a:spLocks noGrp="1"/>
          </p:cNvSpPr>
          <p:nvPr>
            <p:ph type="dt" sz="half" idx="10"/>
          </p:nvPr>
        </p:nvSpPr>
        <p:spPr>
          <a:xfrm>
            <a:off x="579120" y="563880"/>
            <a:ext cx="3002280" cy="274320"/>
          </a:xfrm>
        </p:spPr>
        <p:txBody>
          <a:bodyPr/>
          <a:lstStyle/>
          <a:p>
            <a:fld id="{80D49385-87DD-4F4D-8456-1EADB3A6590F}" type="datetime10">
              <a:rPr lang="ar-SA" smtClean="0"/>
              <a:pPr/>
              <a:t>الإثنين، 23 شباط، 2015</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055638"/>
            <a:ext cx="8534400" cy="3970318"/>
          </a:xfrm>
          <a:prstGeom prst="rect">
            <a:avLst/>
          </a:prstGeom>
        </p:spPr>
        <p:txBody>
          <a:bodyPr wrap="square">
            <a:spAutoFit/>
          </a:bodyPr>
          <a:lstStyle/>
          <a:p>
            <a:pPr marL="1524000" indent="-1524000" algn="just" rtl="1">
              <a:lnSpc>
                <a:spcPct val="150000"/>
              </a:lnSpc>
            </a:pPr>
            <a:r>
              <a:rPr lang="ar-SA" sz="2400" b="1" dirty="0" smtClean="0">
                <a:latin typeface="Simplified Arabic" pitchFamily="18" charset="-78"/>
                <a:cs typeface="Simplified Arabic" pitchFamily="18" charset="-78"/>
                <a:sym typeface="AGA Arabesque"/>
              </a:rPr>
              <a:t>نذكر أدلة المذهب الأول ومن خلال الرد تتبين أدلة المذهب الثاني:</a:t>
            </a:r>
          </a:p>
          <a:p>
            <a:pPr marL="1524000" indent="-1524000" algn="just" rtl="1">
              <a:lnSpc>
                <a:spcPct val="150000"/>
              </a:lnSpc>
            </a:pPr>
            <a:r>
              <a:rPr lang="ar-SA" sz="2400" b="1" dirty="0" smtClean="0">
                <a:latin typeface="Simplified Arabic" pitchFamily="18" charset="-78"/>
                <a:cs typeface="Simplified Arabic" pitchFamily="18" charset="-78"/>
                <a:sym typeface="AGA Arabesque"/>
              </a:rPr>
              <a:t>1-:</a:t>
            </a:r>
            <a:r>
              <a:rPr lang="ar-SA" sz="2400" dirty="0" smtClean="0">
                <a:latin typeface="Simplified Arabic" pitchFamily="18" charset="-78"/>
                <a:cs typeface="Simplified Arabic" pitchFamily="18" charset="-78"/>
                <a:sym typeface="AGA Arabesque"/>
              </a:rPr>
              <a:t> قوله : ((</a:t>
            </a:r>
            <a:r>
              <a:rPr lang="ar-SA" sz="2400" b="1" dirty="0" smtClean="0">
                <a:latin typeface="Simplified Arabic" pitchFamily="18" charset="-78"/>
                <a:cs typeface="Simplified Arabic" pitchFamily="18" charset="-78"/>
                <a:sym typeface="AGA Arabesque"/>
              </a:rPr>
              <a:t>من أتى كاهناً فصدقه بما يقول فقد برئ مما أنزل على محمد</a:t>
            </a:r>
            <a:r>
              <a:rPr lang="ar-SA" sz="2400" dirty="0" smtClean="0">
                <a:latin typeface="Simplified Arabic" pitchFamily="18" charset="-78"/>
                <a:cs typeface="Simplified Arabic" pitchFamily="18" charset="-78"/>
                <a:sym typeface="AGA Arabesque"/>
              </a:rPr>
              <a:t>))</a:t>
            </a:r>
            <a:r>
              <a:rPr lang="ar-SA" sz="2400" b="1" dirty="0" smtClean="0">
                <a:latin typeface="Simplified Arabic" pitchFamily="18" charset="-78"/>
                <a:cs typeface="Simplified Arabic" pitchFamily="18" charset="-78"/>
                <a:sym typeface="AGA Arabesque"/>
              </a:rPr>
              <a:t> </a:t>
            </a:r>
            <a:r>
              <a:rPr lang="ar-SA" sz="2400" dirty="0" smtClean="0">
                <a:latin typeface="Simplified Arabic" pitchFamily="18" charset="-78"/>
                <a:cs typeface="Simplified Arabic" pitchFamily="18" charset="-78"/>
                <a:sym typeface="AGA Arabesque"/>
              </a:rPr>
              <a:t>وفي لفظ ((</a:t>
            </a:r>
            <a:r>
              <a:rPr lang="ar-SA" sz="2400" b="1" dirty="0" smtClean="0">
                <a:latin typeface="Simplified Arabic" pitchFamily="18" charset="-78"/>
                <a:cs typeface="Simplified Arabic" pitchFamily="18" charset="-78"/>
                <a:sym typeface="AGA Arabesque"/>
              </a:rPr>
              <a:t>فقد كفر بما أنزل على محمد</a:t>
            </a:r>
            <a:r>
              <a:rPr lang="ar-SA" sz="2400" dirty="0" smtClean="0">
                <a:latin typeface="Simplified Arabic" pitchFamily="18" charset="-78"/>
                <a:cs typeface="Simplified Arabic" pitchFamily="18" charset="-78"/>
                <a:sym typeface="AGA Arabesque"/>
              </a:rPr>
              <a:t>)) وقوله ((</a:t>
            </a:r>
            <a:r>
              <a:rPr lang="ar-SA" sz="2400" b="1" dirty="0" smtClean="0">
                <a:latin typeface="Simplified Arabic" pitchFamily="18" charset="-78"/>
                <a:cs typeface="Simplified Arabic" pitchFamily="18" charset="-78"/>
                <a:sym typeface="AGA Arabesque"/>
              </a:rPr>
              <a:t>لا تأتوا الكهَّان</a:t>
            </a:r>
            <a:r>
              <a:rPr lang="ar-SA" sz="2400" dirty="0" smtClean="0">
                <a:latin typeface="Simplified Arabic" pitchFamily="18" charset="-78"/>
                <a:cs typeface="Simplified Arabic" pitchFamily="18" charset="-78"/>
                <a:sym typeface="AGA Arabesque"/>
              </a:rPr>
              <a:t>)) وحديث ((</a:t>
            </a:r>
            <a:r>
              <a:rPr lang="ar-SA" sz="2400" b="1" dirty="0" smtClean="0">
                <a:latin typeface="Simplified Arabic" pitchFamily="18" charset="-78"/>
                <a:cs typeface="Simplified Arabic" pitchFamily="18" charset="-78"/>
                <a:sym typeface="AGA Arabesque"/>
              </a:rPr>
              <a:t>من أتى عرافاً فسأله عن شيء لم تقبل له صلاة أربعين يوماً</a:t>
            </a:r>
            <a:r>
              <a:rPr lang="ar-SA" sz="2400" dirty="0" smtClean="0">
                <a:latin typeface="Simplified Arabic" pitchFamily="18" charset="-78"/>
                <a:cs typeface="Simplified Arabic" pitchFamily="18" charset="-78"/>
                <a:sym typeface="AGA Arabesque"/>
              </a:rPr>
              <a:t>)).</a:t>
            </a:r>
          </a:p>
          <a:p>
            <a:pPr marL="1524000" indent="-1524000" algn="just" rtl="1">
              <a:lnSpc>
                <a:spcPct val="150000"/>
              </a:lnSpc>
            </a:pPr>
            <a:r>
              <a:rPr lang="ar-SA" sz="2400" b="1" dirty="0" smtClean="0">
                <a:latin typeface="Simplified Arabic" pitchFamily="18" charset="-78"/>
                <a:cs typeface="Simplified Arabic" pitchFamily="18" charset="-78"/>
                <a:sym typeface="AGA Arabesque"/>
              </a:rPr>
              <a:t>2-</a:t>
            </a:r>
            <a:r>
              <a:rPr lang="ar-SA" sz="2400" dirty="0" smtClean="0">
                <a:latin typeface="Simplified Arabic" pitchFamily="18" charset="-78"/>
                <a:cs typeface="Simplified Arabic" pitchFamily="18" charset="-78"/>
                <a:sym typeface="AGA Arabesque"/>
              </a:rPr>
              <a:t> عن ابن عمر  أن رسول الله  قال: ((</a:t>
            </a:r>
            <a:r>
              <a:rPr lang="ar-SA" sz="2400" b="1" dirty="0" smtClean="0">
                <a:latin typeface="Simplified Arabic" pitchFamily="18" charset="-78"/>
                <a:cs typeface="Simplified Arabic" pitchFamily="18" charset="-78"/>
                <a:sym typeface="AGA Arabesque"/>
              </a:rPr>
              <a:t>إننا أمة أمية لا تحسب ولا تكتب، الشهر هكذا وهكذا – وعقد الإبهام في الثالثة – والشهر هكذا وهكذا، يعني: تمام الثلاثين</a:t>
            </a:r>
            <a:r>
              <a:rPr lang="ar-SA" sz="2400" dirty="0" smtClean="0">
                <a:latin typeface="Simplified Arabic" pitchFamily="18" charset="-78"/>
                <a:cs typeface="Simplified Arabic" pitchFamily="18" charset="-78"/>
                <a:sym typeface="AGA Arabesque"/>
              </a:rPr>
              <a:t>))</a:t>
            </a:r>
            <a:endParaRPr lang="ar-SA" sz="2400" b="1" dirty="0" smtClean="0">
              <a:latin typeface="Simplified Arabic" pitchFamily="18" charset="-78"/>
              <a:cs typeface="Simplified Arabic" pitchFamily="18" charset="-78"/>
            </a:endParaRPr>
          </a:p>
        </p:txBody>
      </p:sp>
      <p:sp>
        <p:nvSpPr>
          <p:cNvPr id="3" name="TextBox 2"/>
          <p:cNvSpPr txBox="1"/>
          <p:nvPr/>
        </p:nvSpPr>
        <p:spPr>
          <a:xfrm>
            <a:off x="533400" y="304800"/>
            <a:ext cx="8153400" cy="584775"/>
          </a:xfrm>
          <a:prstGeom prst="rect">
            <a:avLst/>
          </a:prstGeom>
        </p:spPr>
        <p:style>
          <a:lnRef idx="0">
            <a:schemeClr val="accent4"/>
          </a:lnRef>
          <a:fillRef idx="3">
            <a:schemeClr val="accent4"/>
          </a:fillRef>
          <a:effectRef idx="3">
            <a:schemeClr val="accent4"/>
          </a:effectRef>
          <a:fontRef idx="minor">
            <a:schemeClr val="lt1"/>
          </a:fontRef>
        </p:style>
        <p:txBody>
          <a:bodyPr wrap="square" rtlCol="1">
            <a:spAutoFit/>
          </a:bodyPr>
          <a:lstStyle/>
          <a:p>
            <a:pPr algn="ctr" rtl="1"/>
            <a:r>
              <a:rPr lang="ar-SA" sz="3200" b="1" dirty="0" smtClean="0">
                <a:latin typeface="Simplified Arabic" pitchFamily="18" charset="-78"/>
                <a:cs typeface="Simplified Arabic" pitchFamily="18" charset="-78"/>
              </a:rPr>
              <a:t>الأدلة</a:t>
            </a:r>
            <a:endParaRPr lang="ar-SA" sz="3200" b="1" dirty="0">
              <a:latin typeface="Simplified Arabic" pitchFamily="18" charset="-78"/>
              <a:cs typeface="Simplified Arabic" pitchFamily="18" charset="-78"/>
            </a:endParaRPr>
          </a:p>
        </p:txBody>
      </p:sp>
      <p:sp>
        <p:nvSpPr>
          <p:cNvPr id="6" name="Date Placeholder 5"/>
          <p:cNvSpPr>
            <a:spLocks noGrp="1"/>
          </p:cNvSpPr>
          <p:nvPr>
            <p:ph type="dt" sz="half" idx="10"/>
          </p:nvPr>
        </p:nvSpPr>
        <p:spPr>
          <a:xfrm>
            <a:off x="579120" y="411480"/>
            <a:ext cx="3002280" cy="274320"/>
          </a:xfrm>
        </p:spPr>
        <p:txBody>
          <a:bodyPr/>
          <a:lstStyle/>
          <a:p>
            <a:fld id="{0505D3F4-910F-4D6C-AA2E-B20004B0F524}" type="datetime10">
              <a:rPr lang="ar-SA" smtClean="0"/>
              <a:pPr/>
              <a:t>الإثنين، 23 شباط، 2015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9C653B-A3BF-474F-8FD6-B47D0EF159DB}" type="datetime10">
              <a:rPr lang="ar-SA" smtClean="0"/>
              <a:pPr/>
              <a:t>الإثنين، 23 شباط، 2015</a:t>
            </a:fld>
            <a:endParaRPr lang="en-US"/>
          </a:p>
        </p:txBody>
      </p:sp>
      <p:sp>
        <p:nvSpPr>
          <p:cNvPr id="3" name="Rectangle 2"/>
          <p:cNvSpPr/>
          <p:nvPr/>
        </p:nvSpPr>
        <p:spPr>
          <a:xfrm>
            <a:off x="304800" y="1055638"/>
            <a:ext cx="8534400" cy="5632311"/>
          </a:xfrm>
          <a:prstGeom prst="rect">
            <a:avLst/>
          </a:prstGeom>
        </p:spPr>
        <p:txBody>
          <a:bodyPr wrap="square">
            <a:spAutoFit/>
          </a:bodyPr>
          <a:lstStyle/>
          <a:p>
            <a:pPr marL="1524000" indent="-1524000" algn="just" rtl="1">
              <a:lnSpc>
                <a:spcPct val="150000"/>
              </a:lnSpc>
            </a:pPr>
            <a:r>
              <a:rPr lang="ar-SA" sz="2400" b="1" smtClean="0">
                <a:latin typeface="Simplified Arabic" pitchFamily="18" charset="-78"/>
                <a:cs typeface="Simplified Arabic" pitchFamily="18" charset="-78"/>
                <a:sym typeface="AGA Arabesque"/>
              </a:rPr>
              <a:t>أولاً: إذا كان تحديدهم غير دقيق ويحصل بينهم خلاف كبير في التحديد، فلا يجوز الاعتماد على تقاريرهم.</a:t>
            </a:r>
          </a:p>
          <a:p>
            <a:pPr marL="1524000" indent="-1524000" algn="just" rtl="1">
              <a:lnSpc>
                <a:spcPct val="150000"/>
              </a:lnSpc>
            </a:pPr>
            <a:r>
              <a:rPr lang="ar-SA" sz="2400" b="1" smtClean="0">
                <a:latin typeface="Simplified Arabic" pitchFamily="18" charset="-78"/>
                <a:cs typeface="Simplified Arabic" pitchFamily="18" charset="-78"/>
                <a:sym typeface="AGA Arabesque"/>
              </a:rPr>
              <a:t>ثانياً: أما إذا كان تحديدهم قد بلغ مرحلة متقدمة من الدقة ولكنها دون القطع، فتعتبر من قبيل الأدلة الظنية.</a:t>
            </a:r>
          </a:p>
          <a:p>
            <a:pPr marL="538163" indent="-538163" algn="just" rtl="1">
              <a:lnSpc>
                <a:spcPct val="150000"/>
              </a:lnSpc>
            </a:pPr>
            <a:r>
              <a:rPr lang="ar-SA" sz="2400" b="1" smtClean="0">
                <a:latin typeface="Simplified Arabic" pitchFamily="18" charset="-78"/>
                <a:cs typeface="Simplified Arabic" pitchFamily="18" charset="-78"/>
                <a:sym typeface="AGA Arabesque"/>
              </a:rPr>
              <a:t>	ففي هذه الحالة لا يخلو من أمرين: إما يثبت الهلال بالرؤية المجردة، أو لا يثبت.</a:t>
            </a:r>
          </a:p>
          <a:p>
            <a:pPr marL="444500" indent="-444500" algn="just" rtl="1">
              <a:lnSpc>
                <a:spcPct val="150000"/>
              </a:lnSpc>
            </a:pPr>
            <a:r>
              <a:rPr lang="ar-SA" sz="2400" b="1" smtClean="0">
                <a:latin typeface="Simplified Arabic" pitchFamily="18" charset="-78"/>
                <a:cs typeface="Simplified Arabic" pitchFamily="18" charset="-78"/>
                <a:sym typeface="AGA Arabesque"/>
              </a:rPr>
              <a:t>1- إذا ثبت الهلال بالرؤية المجردة ووافقتها تقارير الفلكيين، فتكون تقاريرهم للاستئناس فقط وتعتبر كدليل إضافي.</a:t>
            </a:r>
          </a:p>
          <a:p>
            <a:pPr marL="444500" indent="-444500" algn="just" rtl="1">
              <a:lnSpc>
                <a:spcPct val="150000"/>
              </a:lnSpc>
            </a:pPr>
            <a:r>
              <a:rPr lang="ar-SA" sz="2400" b="1" smtClean="0">
                <a:latin typeface="Simplified Arabic" pitchFamily="18" charset="-78"/>
                <a:cs typeface="Simplified Arabic" pitchFamily="18" charset="-78"/>
              </a:rPr>
              <a:t>2- أما إذا كانت مناقضة للرؤية وقالت لم يبدأ الشهر بعد، فالعبرة بالرؤية المجردة، لأن هذه الحالة لا تخلو من أمور:</a:t>
            </a:r>
            <a:endParaRPr lang="ar-SA" sz="2400" b="1" dirty="0" smtClean="0">
              <a:latin typeface="Simplified Arabic" pitchFamily="18" charset="-78"/>
              <a:cs typeface="Simplified Arabic" pitchFamily="18" charset="-78"/>
            </a:endParaRPr>
          </a:p>
        </p:txBody>
      </p:sp>
      <p:sp>
        <p:nvSpPr>
          <p:cNvPr id="4" name="TextBox 3"/>
          <p:cNvSpPr txBox="1"/>
          <p:nvPr/>
        </p:nvSpPr>
        <p:spPr>
          <a:xfrm>
            <a:off x="533400" y="304800"/>
            <a:ext cx="8153400" cy="523220"/>
          </a:xfrm>
          <a:prstGeom prst="rect">
            <a:avLst/>
          </a:prstGeom>
        </p:spPr>
        <p:style>
          <a:lnRef idx="0">
            <a:schemeClr val="accent4"/>
          </a:lnRef>
          <a:fillRef idx="3">
            <a:schemeClr val="accent4"/>
          </a:fillRef>
          <a:effectRef idx="3">
            <a:schemeClr val="accent4"/>
          </a:effectRef>
          <a:fontRef idx="minor">
            <a:schemeClr val="lt1"/>
          </a:fontRef>
        </p:style>
        <p:txBody>
          <a:bodyPr wrap="square" rtlCol="1">
            <a:spAutoFit/>
          </a:bodyPr>
          <a:lstStyle/>
          <a:p>
            <a:pPr algn="r" rtl="1"/>
            <a:r>
              <a:rPr lang="ar-SA" sz="2800" b="1" smtClean="0">
                <a:latin typeface="Simplified Arabic" pitchFamily="18" charset="-78"/>
                <a:cs typeface="Simplified Arabic" pitchFamily="18" charset="-78"/>
              </a:rPr>
              <a:t>            حالات</a:t>
            </a:r>
            <a:r>
              <a:rPr lang="ar-SA" sz="2800" b="1" smtClean="0">
                <a:latin typeface="Simplified Arabic" pitchFamily="18" charset="-78"/>
                <a:cs typeface="Simplified Arabic" pitchFamily="18" charset="-78"/>
              </a:rPr>
              <a:t> تحديد الفلكين لبداية الشهور وحكمها</a:t>
            </a:r>
            <a:endParaRPr lang="ar-SA" sz="2800" b="1" dirty="0">
              <a:latin typeface="Simplified Arabic" pitchFamily="18" charset="-78"/>
              <a:cs typeface="Simplified Arabic" pitchFamily="18" charset="-78"/>
            </a:endParaRPr>
          </a:p>
        </p:txBody>
      </p:sp>
      <p:sp>
        <p:nvSpPr>
          <p:cNvPr id="5" name="Date Placeholder 5"/>
          <p:cNvSpPr txBox="1">
            <a:spLocks/>
          </p:cNvSpPr>
          <p:nvPr/>
        </p:nvSpPr>
        <p:spPr>
          <a:xfrm>
            <a:off x="579120" y="411480"/>
            <a:ext cx="1783080" cy="274320"/>
          </a:xfrm>
          <a:prstGeom prst="rect">
            <a:avLst/>
          </a:prstGeom>
        </p:spPr>
        <p:txBody>
          <a:bodyPr vert="horz" lIns="91440" tIns="45720" rIns="91440" bIns="45720" rtlCol="0" anchor="ctr"/>
          <a:lstStyle>
            <a:defPPr>
              <a:defRPr lang="en-US"/>
            </a:defPPr>
            <a:lvl1pPr marL="0" algn="l"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505D3F4-910F-4D6C-AA2E-B20004B0F524}" type="datetime10">
              <a:rPr lang="ar-SA" smtClean="0"/>
              <a:pPr/>
              <a:t>الإثنين، 23 شباط، 2015</a:t>
            </a:fld>
            <a:endParaRPr lang="en-US" dirty="0"/>
          </a:p>
        </p:txBody>
      </p:sp>
    </p:spTree>
    <p:extLst>
      <p:ext uri="{BB962C8B-B14F-4D97-AF65-F5344CB8AC3E}">
        <p14:creationId xmlns:p14="http://schemas.microsoft.com/office/powerpoint/2010/main" val="733521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9C653B-A3BF-474F-8FD6-B47D0EF159DB}" type="datetime10">
              <a:rPr lang="ar-SA" smtClean="0"/>
              <a:pPr/>
              <a:t>الإثنين، 23 شباط، 2015</a:t>
            </a:fld>
            <a:endParaRPr lang="en-US"/>
          </a:p>
        </p:txBody>
      </p:sp>
      <p:sp>
        <p:nvSpPr>
          <p:cNvPr id="3" name="Date Placeholder 1"/>
          <p:cNvSpPr txBox="1">
            <a:spLocks/>
          </p:cNvSpPr>
          <p:nvPr/>
        </p:nvSpPr>
        <p:spPr>
          <a:xfrm>
            <a:off x="609600" y="6356350"/>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19C653B-A3BF-474F-8FD6-B47D0EF159DB}" type="datetime10">
              <a:rPr lang="ar-SA" smtClean="0"/>
              <a:pPr/>
              <a:t>الإثنين، 23 شباط، 2015</a:t>
            </a:fld>
            <a:endParaRPr lang="en-US"/>
          </a:p>
        </p:txBody>
      </p:sp>
      <p:sp>
        <p:nvSpPr>
          <p:cNvPr id="4" name="Rectangle 3"/>
          <p:cNvSpPr/>
          <p:nvPr/>
        </p:nvSpPr>
        <p:spPr>
          <a:xfrm>
            <a:off x="304800" y="1055638"/>
            <a:ext cx="8534400" cy="2862322"/>
          </a:xfrm>
          <a:prstGeom prst="rect">
            <a:avLst/>
          </a:prstGeom>
        </p:spPr>
        <p:txBody>
          <a:bodyPr wrap="square">
            <a:spAutoFit/>
          </a:bodyPr>
          <a:lstStyle/>
          <a:p>
            <a:pPr marL="363538" indent="-363538" algn="just" rtl="1">
              <a:lnSpc>
                <a:spcPct val="150000"/>
              </a:lnSpc>
            </a:pPr>
            <a:r>
              <a:rPr lang="ar-SA" sz="2400" b="1" smtClean="0">
                <a:latin typeface="Simplified Arabic" pitchFamily="18" charset="-78"/>
                <a:cs typeface="Simplified Arabic" pitchFamily="18" charset="-78"/>
                <a:sym typeface="AGA Arabesque"/>
              </a:rPr>
              <a:t>أ- إما أن تكون الرؤية ثبتت بالتواتر فهو قطعي، والقطعي يقدم على الظني.</a:t>
            </a:r>
          </a:p>
          <a:p>
            <a:pPr marL="363538" indent="-363538" algn="just" rtl="1">
              <a:lnSpc>
                <a:spcPct val="150000"/>
              </a:lnSpc>
            </a:pPr>
            <a:r>
              <a:rPr lang="ar-SA" sz="2400" b="1" smtClean="0">
                <a:latin typeface="Simplified Arabic" pitchFamily="18" charset="-78"/>
                <a:cs typeface="Simplified Arabic" pitchFamily="18" charset="-78"/>
              </a:rPr>
              <a:t>ب- أو ثبتت بخبر الآحاد وهي وإن كانت ظنية أيضاً فتقدم على تقارير الفلكيين، لأنها هي الأصل في الإثبات وغيرها بدل عنها.</a:t>
            </a:r>
          </a:p>
          <a:p>
            <a:pPr marL="363538" indent="-363538" algn="just" rtl="1">
              <a:lnSpc>
                <a:spcPct val="150000"/>
              </a:lnSpc>
            </a:pPr>
            <a:r>
              <a:rPr lang="ar-SA" sz="2400" b="1" smtClean="0">
                <a:latin typeface="Simplified Arabic" pitchFamily="18" charset="-78"/>
                <a:cs typeface="Simplified Arabic" pitchFamily="18" charset="-78"/>
              </a:rPr>
              <a:t>جـ- أما إذا لم ير الهلال فالعبرة بتقارير الفلكيين لأنها دليل ظني، والدليل الظني كاف لبناء الحكم عليه.</a:t>
            </a:r>
          </a:p>
        </p:txBody>
      </p:sp>
      <p:sp>
        <p:nvSpPr>
          <p:cNvPr id="5" name="TextBox 4"/>
          <p:cNvSpPr txBox="1"/>
          <p:nvPr/>
        </p:nvSpPr>
        <p:spPr>
          <a:xfrm>
            <a:off x="533400" y="304800"/>
            <a:ext cx="8153400" cy="523220"/>
          </a:xfrm>
          <a:prstGeom prst="rect">
            <a:avLst/>
          </a:prstGeom>
        </p:spPr>
        <p:style>
          <a:lnRef idx="0">
            <a:schemeClr val="accent4"/>
          </a:lnRef>
          <a:fillRef idx="3">
            <a:schemeClr val="accent4"/>
          </a:fillRef>
          <a:effectRef idx="3">
            <a:schemeClr val="accent4"/>
          </a:effectRef>
          <a:fontRef idx="minor">
            <a:schemeClr val="lt1"/>
          </a:fontRef>
        </p:style>
        <p:txBody>
          <a:bodyPr wrap="square" rtlCol="1">
            <a:spAutoFit/>
          </a:bodyPr>
          <a:lstStyle/>
          <a:p>
            <a:pPr algn="r" rtl="1"/>
            <a:r>
              <a:rPr lang="ar-SA" sz="2800" b="1" smtClean="0">
                <a:latin typeface="Simplified Arabic" pitchFamily="18" charset="-78"/>
                <a:cs typeface="Simplified Arabic" pitchFamily="18" charset="-78"/>
              </a:rPr>
              <a:t>            حالات</a:t>
            </a:r>
            <a:r>
              <a:rPr lang="ar-SA" sz="2800" b="1" smtClean="0">
                <a:latin typeface="Simplified Arabic" pitchFamily="18" charset="-78"/>
                <a:cs typeface="Simplified Arabic" pitchFamily="18" charset="-78"/>
              </a:rPr>
              <a:t> تحديد الفلكين لبداية الشهور وحكمها</a:t>
            </a:r>
            <a:endParaRPr lang="ar-SA" sz="2800" b="1" dirty="0">
              <a:latin typeface="Simplified Arabic" pitchFamily="18" charset="-78"/>
              <a:cs typeface="Simplified Arabic" pitchFamily="18" charset="-78"/>
            </a:endParaRPr>
          </a:p>
        </p:txBody>
      </p:sp>
      <p:sp>
        <p:nvSpPr>
          <p:cNvPr id="6" name="Date Placeholder 5"/>
          <p:cNvSpPr txBox="1">
            <a:spLocks/>
          </p:cNvSpPr>
          <p:nvPr/>
        </p:nvSpPr>
        <p:spPr>
          <a:xfrm>
            <a:off x="579120" y="411480"/>
            <a:ext cx="1783080" cy="274320"/>
          </a:xfrm>
          <a:prstGeom prst="rect">
            <a:avLst/>
          </a:prstGeom>
        </p:spPr>
        <p:txBody>
          <a:bodyPr vert="horz" lIns="91440" tIns="45720" rIns="91440" bIns="45720" rtlCol="0" anchor="ctr"/>
          <a:lstStyle>
            <a:defPPr>
              <a:defRPr lang="en-US"/>
            </a:defPPr>
            <a:lvl1pPr marL="0" algn="l"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505D3F4-910F-4D6C-AA2E-B20004B0F524}" type="datetime10">
              <a:rPr lang="ar-SA" smtClean="0"/>
              <a:pPr/>
              <a:t>الإثنين، 23 شباط، 2015</a:t>
            </a:fld>
            <a:endParaRPr lang="en-US" dirty="0"/>
          </a:p>
        </p:txBody>
      </p:sp>
    </p:spTree>
    <p:extLst>
      <p:ext uri="{BB962C8B-B14F-4D97-AF65-F5344CB8AC3E}">
        <p14:creationId xmlns:p14="http://schemas.microsoft.com/office/powerpoint/2010/main" val="261442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txBox="1">
            <a:spLocks/>
          </p:cNvSpPr>
          <p:nvPr/>
        </p:nvSpPr>
        <p:spPr>
          <a:xfrm>
            <a:off x="609600" y="6356350"/>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19C653B-A3BF-474F-8FD6-B47D0EF159DB}" type="datetime10">
              <a:rPr lang="ar-SA" smtClean="0"/>
              <a:pPr/>
              <a:t>الإثنين، 23 شباط، 2015</a:t>
            </a:fld>
            <a:endParaRPr lang="en-US"/>
          </a:p>
        </p:txBody>
      </p:sp>
      <p:sp>
        <p:nvSpPr>
          <p:cNvPr id="4" name="Rectangle 3"/>
          <p:cNvSpPr/>
          <p:nvPr/>
        </p:nvSpPr>
        <p:spPr>
          <a:xfrm>
            <a:off x="304800" y="1055638"/>
            <a:ext cx="8534400" cy="4524315"/>
          </a:xfrm>
          <a:prstGeom prst="rect">
            <a:avLst/>
          </a:prstGeom>
        </p:spPr>
        <p:txBody>
          <a:bodyPr wrap="square">
            <a:spAutoFit/>
          </a:bodyPr>
          <a:lstStyle/>
          <a:p>
            <a:pPr marL="1524000" indent="-1524000" algn="just" rtl="1">
              <a:lnSpc>
                <a:spcPct val="150000"/>
              </a:lnSpc>
            </a:pPr>
            <a:r>
              <a:rPr lang="ar-SA" sz="2400" b="1" smtClean="0">
                <a:latin typeface="Simplified Arabic" pitchFamily="18" charset="-78"/>
                <a:cs typeface="Simplified Arabic" pitchFamily="18" charset="-78"/>
                <a:sym typeface="AGA Arabesque"/>
              </a:rPr>
              <a:t>ثالثاً: أما إذا بلغ تحديد الفلكين لبداية الشهور مرحلة القطع واليقين، فتقاريرهم تعتبر أدلة قطعية. وعليه إما أن تنعدم رؤية الهلال أو تحصل الرؤية:</a:t>
            </a:r>
          </a:p>
          <a:p>
            <a:pPr marL="1524000" indent="-1524000" algn="just" rtl="1">
              <a:lnSpc>
                <a:spcPct val="150000"/>
              </a:lnSpc>
            </a:pPr>
            <a:r>
              <a:rPr lang="ar-SA" sz="2400" b="1" smtClean="0">
                <a:latin typeface="Simplified Arabic" pitchFamily="18" charset="-78"/>
                <a:cs typeface="Simplified Arabic" pitchFamily="18" charset="-78"/>
                <a:sym typeface="AGA Arabesque"/>
              </a:rPr>
              <a:t>1- إذا لم ير الهلال وجب الرجوع إلى تقارير الفلكيين لأنها دليل قطعي.</a:t>
            </a:r>
          </a:p>
          <a:p>
            <a:pPr marL="1524000" indent="-1524000" algn="just" rtl="1">
              <a:lnSpc>
                <a:spcPct val="150000"/>
              </a:lnSpc>
            </a:pPr>
            <a:r>
              <a:rPr lang="ar-SA" sz="2400" b="1" smtClean="0">
                <a:latin typeface="Simplified Arabic" pitchFamily="18" charset="-78"/>
                <a:cs typeface="Simplified Arabic" pitchFamily="18" charset="-78"/>
                <a:sym typeface="AGA Arabesque"/>
              </a:rPr>
              <a:t>2- أما إذا رؤي الهلال فلا يخلو من أمرين:</a:t>
            </a:r>
          </a:p>
          <a:p>
            <a:pPr algn="just" rtl="1">
              <a:lnSpc>
                <a:spcPct val="150000"/>
              </a:lnSpc>
            </a:pPr>
            <a:r>
              <a:rPr lang="ar-SA" sz="2400" b="1" smtClean="0">
                <a:latin typeface="Simplified Arabic" pitchFamily="18" charset="-78"/>
                <a:cs typeface="Simplified Arabic" pitchFamily="18" charset="-78"/>
                <a:sym typeface="AGA Arabesque"/>
              </a:rPr>
              <a:t>أ- إما أن تكون الرؤية مستفيضة متواترة، فلا بأس بالرجوع إلى تقارير الفلكيين زيادة في اليقين.</a:t>
            </a:r>
          </a:p>
          <a:p>
            <a:pPr algn="just" rtl="1">
              <a:lnSpc>
                <a:spcPct val="150000"/>
              </a:lnSpc>
            </a:pPr>
            <a:r>
              <a:rPr lang="ar-SA" sz="2400" b="1" smtClean="0">
                <a:latin typeface="Simplified Arabic" pitchFamily="18" charset="-78"/>
                <a:cs typeface="Simplified Arabic" pitchFamily="18" charset="-78"/>
              </a:rPr>
              <a:t>ب- أو تكون بشهادة الآحاد، والرجوع في هذه الحالة إلى تقارير الفلكيين واجب، لأن اليقين يقدم على الظن.</a:t>
            </a:r>
            <a:endParaRPr lang="ar-SA" sz="2400" b="1" dirty="0" smtClean="0">
              <a:latin typeface="Simplified Arabic" pitchFamily="18" charset="-78"/>
              <a:cs typeface="Simplified Arabic" pitchFamily="18" charset="-78"/>
            </a:endParaRPr>
          </a:p>
        </p:txBody>
      </p:sp>
      <p:sp>
        <p:nvSpPr>
          <p:cNvPr id="5" name="TextBox 4"/>
          <p:cNvSpPr txBox="1"/>
          <p:nvPr/>
        </p:nvSpPr>
        <p:spPr>
          <a:xfrm>
            <a:off x="533400" y="304800"/>
            <a:ext cx="8153400" cy="523220"/>
          </a:xfrm>
          <a:prstGeom prst="rect">
            <a:avLst/>
          </a:prstGeom>
        </p:spPr>
        <p:style>
          <a:lnRef idx="0">
            <a:schemeClr val="accent4"/>
          </a:lnRef>
          <a:fillRef idx="3">
            <a:schemeClr val="accent4"/>
          </a:fillRef>
          <a:effectRef idx="3">
            <a:schemeClr val="accent4"/>
          </a:effectRef>
          <a:fontRef idx="minor">
            <a:schemeClr val="lt1"/>
          </a:fontRef>
        </p:style>
        <p:txBody>
          <a:bodyPr wrap="square" rtlCol="1">
            <a:spAutoFit/>
          </a:bodyPr>
          <a:lstStyle/>
          <a:p>
            <a:pPr algn="r" rtl="1"/>
            <a:r>
              <a:rPr lang="ar-SA" sz="2800" b="1" smtClean="0">
                <a:latin typeface="Simplified Arabic" pitchFamily="18" charset="-78"/>
                <a:cs typeface="Simplified Arabic" pitchFamily="18" charset="-78"/>
              </a:rPr>
              <a:t>            حالات</a:t>
            </a:r>
            <a:r>
              <a:rPr lang="ar-SA" sz="2800" b="1" smtClean="0">
                <a:latin typeface="Simplified Arabic" pitchFamily="18" charset="-78"/>
                <a:cs typeface="Simplified Arabic" pitchFamily="18" charset="-78"/>
              </a:rPr>
              <a:t> تحديد الفلكين لبداية الشهور وحكمها</a:t>
            </a:r>
            <a:endParaRPr lang="ar-SA" sz="2800" b="1" dirty="0">
              <a:latin typeface="Simplified Arabic" pitchFamily="18" charset="-78"/>
              <a:cs typeface="Simplified Arabic" pitchFamily="18" charset="-78"/>
            </a:endParaRPr>
          </a:p>
        </p:txBody>
      </p:sp>
      <p:sp>
        <p:nvSpPr>
          <p:cNvPr id="6" name="Date Placeholder 5"/>
          <p:cNvSpPr txBox="1">
            <a:spLocks/>
          </p:cNvSpPr>
          <p:nvPr/>
        </p:nvSpPr>
        <p:spPr>
          <a:xfrm>
            <a:off x="579120" y="411480"/>
            <a:ext cx="1783080" cy="274320"/>
          </a:xfrm>
          <a:prstGeom prst="rect">
            <a:avLst/>
          </a:prstGeom>
        </p:spPr>
        <p:txBody>
          <a:bodyPr vert="horz" lIns="91440" tIns="45720" rIns="91440" bIns="45720" rtlCol="0" anchor="ctr"/>
          <a:lstStyle>
            <a:defPPr>
              <a:defRPr lang="en-US"/>
            </a:defPPr>
            <a:lvl1pPr marL="0" algn="l"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505D3F4-910F-4D6C-AA2E-B20004B0F524}" type="datetime10">
              <a:rPr lang="ar-SA" smtClean="0"/>
              <a:pPr/>
              <a:t>الإثنين، 23 شباط، 2015</a:t>
            </a:fld>
            <a:endParaRPr lang="en-US" dirty="0"/>
          </a:p>
        </p:txBody>
      </p:sp>
    </p:spTree>
    <p:extLst>
      <p:ext uri="{BB962C8B-B14F-4D97-AF65-F5344CB8AC3E}">
        <p14:creationId xmlns:p14="http://schemas.microsoft.com/office/powerpoint/2010/main" val="597076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1333</TotalTime>
  <Words>701</Words>
  <Application>Microsoft Office PowerPoint</Application>
  <PresentationFormat>On-screen Show (4:3)</PresentationFormat>
  <Paragraphs>59</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AGA Arabesque</vt:lpstr>
      <vt:lpstr>Arial</vt:lpstr>
      <vt:lpstr>Calibri</vt:lpstr>
      <vt:lpstr>Simplified Arabic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Hemen</dc:creator>
  <cp:lastModifiedBy>Hemen Balisani</cp:lastModifiedBy>
  <cp:revision>145</cp:revision>
  <dcterms:created xsi:type="dcterms:W3CDTF">2006-08-16T00:00:00Z</dcterms:created>
  <dcterms:modified xsi:type="dcterms:W3CDTF">2015-02-23T21:05:06Z</dcterms:modified>
</cp:coreProperties>
</file>