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4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91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51C126E-D763-4463-B78C-8F2E9564207E}" type="datetimeFigureOut">
              <a:rPr lang="ar-SA" smtClean="0"/>
              <a:t>02/12/33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91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1BD748C-A0AB-42E5-8D9D-971A1621332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2896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D748C-A0AB-42E5-8D9D-971A1621332C}" type="slidenum">
              <a:rPr lang="ar-SA" smtClean="0"/>
              <a:t>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3137-C87F-461A-919F-D973BD5BD67E}" type="datetime1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3FB8-F932-4440-A9C8-CB4AD5B8A79B}" type="datetime1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7A2C-05CE-4ECF-8962-B5EDD48EBF33}" type="datetime1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613B-B393-42C1-BA45-6BD07BF7762A}" type="datetime1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BCDAE-8F3A-4472-9E74-56A83E3AA328}" type="datetime1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CED3-55BA-42BB-9C4C-B67AF761FA0D}" type="datetime1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348B-4C81-4D77-BE2C-5AEFF2DFFD2E}" type="datetime1">
              <a:rPr lang="en-US" smtClean="0"/>
              <a:t>10/17/2012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858C-ADFB-4685-8DFB-E110879AE670}" type="datetime1">
              <a:rPr lang="en-US" smtClean="0"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91FA-1A8E-45D0-A5C4-CDB8821006E2}" type="datetime1">
              <a:rPr lang="en-US" smtClean="0"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508BA-F82C-462D-8C3F-7D3442B99D7A}" type="datetime1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B240-8BE0-41F0-9253-F6876F7FFF49}" type="datetime1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B51642A-8E8C-4E26-9C9E-D9184A3E2898}" type="datetime1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l" defTabSz="914400" rtl="1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819401"/>
            <a:ext cx="86868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6600" dirty="0" smtClean="0">
                <a:cs typeface="Ali-A-Jiddah" pitchFamily="2" charset="-78"/>
              </a:rPr>
              <a:t>أدوار الفقه الإسلامي</a:t>
            </a:r>
          </a:p>
          <a:p>
            <a:pPr algn="just" rtl="1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457200" y="26670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3- الجمهور ( أهل السنة والجماعة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1"/>
            <a:ext cx="7086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أمور أخرى لها تأثير في حياة المسلمين التشريعية وفي سير الفقه الإسلامي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400" y="20529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أولاً: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تفرق الصحابة في الأمصار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3039071"/>
            <a:ext cx="7543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ثانياً: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انصراف بعض خلفاء الدولة الأمويين وأمرائها عن سنة السلف الصالح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402967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ثالثاً: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شيوع رواية الأحاديث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400" y="51009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رابعاً: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وضع الحديث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8382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خامساً: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ظهور نزعتي الرأي والحديث ووجود أنصار لكل من المبدأين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21336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1- مدرسة الحديث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6576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2- مدرسة الرأي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858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سبب وقوف مدرسة الحديث عند النصوص</a:t>
            </a:r>
            <a:endParaRPr lang="ar-SA" sz="2400" dirty="0" smtClean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4045804"/>
            <a:ext cx="7086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ب- قلة ما يعرض لهم من حوادث لم يكن لها نظير في عهد الصحابة مع كثرة ما عندهم من الأحاديث والآثار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1916669"/>
            <a:ext cx="7086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أ- التأثر الشديد بطريقة الصحابي الجليل عبد الله بن عمر المقل من استعمال الرأي، والمتعلق بالآثار، والمتخوف من الأخذ بالقياس.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8382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خصائص مدرسة الحديث</a:t>
            </a:r>
            <a:endParaRPr lang="ar-SA" sz="2400" dirty="0" smtClean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057401"/>
            <a:ext cx="7086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أ- التساهل في شروط قبول الأحاديث، والاعتداد بالحديث مهما كان ولو ضعيفاً، وتقديم الحديث ولو كان آحاداً على الرأي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3653136"/>
            <a:ext cx="7086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ب- الكراهية الشديدة للسؤال عن المسائل الفرضية التي تقع، حيث إن ذلك كان يضطرهم إلى استعمال الرأي الذي يبغضون مباشرته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858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أسباب شيوع الرأي في العراق</a:t>
            </a:r>
            <a:endParaRPr lang="ar-SA" sz="2400" dirty="0" smtClean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2053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أ- عدم وجود الأحاديث بكثرة في العراق كما كانت في المدينة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35814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ب- عدم قبول ما يروى لهم إلا بعد توفر شروط كثيرة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4948536"/>
            <a:ext cx="7620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جـ- وجود الخوارج والشيعة في العراق كموطن لهم والإكثار من وضع الحديث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858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خصائص مدرسة الرأي</a:t>
            </a:r>
            <a:endParaRPr lang="ar-SA" sz="2400" dirty="0" smtClean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2053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أ- كثرة التفريع للمسائل، والاندفاع وراء الفروض.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33528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ب- عدم الخوف من الفتوى، وعدم كراهيتهم المسألة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44958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أ- عدم وجود الأحاديث بكثرة في العراق كما كانت في المدينة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7620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dirty="0" smtClean="0">
                <a:cs typeface="Ali-A-Jiddah" pitchFamily="2" charset="-78"/>
              </a:rPr>
              <a:t>الدور الثالث: </a:t>
            </a: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دور النضج الفقهي وظهور المذاهب</a:t>
            </a:r>
            <a:endParaRPr lang="ar-SA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9050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dirty="0" smtClean="0">
                <a:latin typeface="Simplified Arabic" pitchFamily="18" charset="-78"/>
                <a:cs typeface="Ali-A-Jiddah" pitchFamily="2" charset="-78"/>
              </a:rPr>
              <a:t>أهم الخصائص التي تميز بها هذا الدور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25908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أولاً: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قيام الدولة العباسية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31197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ثانياً: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حرية الاجتهاد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36531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ثالثاً: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اتساع الدولة وكثرة الوقائع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42627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رابعاً: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نمو الحركة العلمية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59391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خامساً: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تدوين السنة والفقه وأصوله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33800" y="4719936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1-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ترجمة العلوم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5253336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2-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الموالي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  <p:bldP spid="9" grpId="0" build="p"/>
      <p:bldP spid="1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4527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من مميزات هذا العصر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15195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1-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اشتداد الخلاف بين مدرستي الرأي والحديث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957936"/>
            <a:ext cx="80010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36575" indent="-536575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3-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اتجاه الدولة في هذا العصر للأخذ ببعض المذاهب في القضاء والحسبة والجباية وغيرها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27432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2-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نهوض الفقه واتساع آفاقه وتضخمه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52578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4-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بدء تدوين كثير من العلوم تدويناً علمياً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build="p"/>
      <p:bldP spid="5" grpId="0" build="p"/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2192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5-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ظهور الفقه الفرضي والتقديري، بعد أن كان واقعياً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3657601"/>
            <a:ext cx="8001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36575" indent="-536575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7-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تعصب كل فقيه لآرائه، والاحتجاج لها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244286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6-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كثرة الآرآء والفتاوى في المسألة الواحدة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4957466"/>
            <a:ext cx="8686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8-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وجود رجال كان كل همهم البحث عن حال رواة الحديث، من التابعين ومن بعدهم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3821669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cs typeface="Ali-A-Jiddah" pitchFamily="2" charset="-78"/>
              </a:rPr>
              <a:t>الدور الثالث: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دور النضج الفقهي وظهور المذاهب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4812269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cs typeface="Ali-A-Jiddah" pitchFamily="2" charset="-78"/>
              </a:rPr>
              <a:t>الدور الرابع: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دور القيام على المذاهب والتقليد المحض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5726669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cs typeface="Ali-A-Jiddah" pitchFamily="2" charset="-78"/>
              </a:rPr>
              <a:t>الدور الخامس: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دور اليقظة الفقهية والنهضة الحديثة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1" y="457200"/>
            <a:ext cx="734753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3600" dirty="0" smtClean="0">
                <a:cs typeface="Ali-A-Jiddah" pitchFamily="2" charset="-78"/>
              </a:rPr>
              <a:t>مرَّ الفقه الإسلامي بخمسة أدوار</a:t>
            </a:r>
          </a:p>
          <a:p>
            <a:pPr algn="just" rtl="1"/>
            <a:endParaRPr lang="ar-SA" dirty="0" smtClean="0">
              <a:cs typeface="Ali-A-Jiddah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18288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cs typeface="Ali-A-Jiddah" pitchFamily="2" charset="-78"/>
              </a:rPr>
              <a:t>الدور الأول: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دور النشأة ( عصر النبوة )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28149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cs typeface="Ali-A-Jiddah" pitchFamily="2" charset="-78"/>
              </a:rPr>
              <a:t>الدور الثاني: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دور البناء والشباب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7" grpId="0" build="p"/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8337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مصادر التشريع في هذا العصر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3505201"/>
            <a:ext cx="8001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36575" indent="-536575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2-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الخلاف في القياس والاستحسان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229046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1-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الاختلاف في السنة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480506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5-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النزاع في الإجماع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334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dirty="0" smtClean="0">
                <a:cs typeface="Ali-A-Jiddah" pitchFamily="2" charset="-78"/>
              </a:rPr>
              <a:t>الدور الرابع: </a:t>
            </a: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دور القيام على المذاهب والتقليد المحض</a:t>
            </a:r>
            <a:endParaRPr lang="ar-SA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4478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وتضمن مرحلتين: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22860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cs typeface="Ali-A-Jiddah" pitchFamily="2" charset="-78"/>
              </a:rPr>
              <a:t>الأولى: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تقطع أوصال الدولة الإسلامية، وصارت دولاً عديدة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35052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cs typeface="Ali-A-Jiddah" pitchFamily="2" charset="-78"/>
              </a:rPr>
              <a:t>والثانية: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مرحلة التقليد المحض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33401"/>
            <a:ext cx="7086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dirty="0" smtClean="0">
                <a:latin typeface="Simplified Arabic" pitchFamily="18" charset="-78"/>
                <a:cs typeface="Ali-A-Jiddah" pitchFamily="2" charset="-78"/>
              </a:rPr>
              <a:t>المرحلة الأولى</a:t>
            </a:r>
          </a:p>
          <a:p>
            <a:pPr algn="ctr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تقطع أوصال الدولة الإسلامية وصيرورتها إلى دولٍ عديدة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7481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dirty="0" smtClean="0">
                <a:latin typeface="Simplified Arabic" pitchFamily="18" charset="-78"/>
                <a:cs typeface="Ali-A-Jiddah" pitchFamily="2" charset="-78"/>
              </a:rPr>
              <a:t>أسباب التقليد في هذه المرحلة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586336"/>
            <a:ext cx="7848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cs typeface="Ali-A-Jiddah" pitchFamily="2" charset="-78"/>
              </a:rPr>
              <a:t>1-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نجابة تلاميذ الأئمة، وإعجابهم بطريقتهم وتدوينها والدفاع عنها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39624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cs typeface="Ali-A-Jiddah" pitchFamily="2" charset="-78"/>
              </a:rPr>
              <a:t>2-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تدوين المذاهب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52533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cs typeface="Ali-A-Jiddah" pitchFamily="2" charset="-78"/>
              </a:rPr>
              <a:t>3-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ولاية القضاء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096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dirty="0" smtClean="0">
                <a:latin typeface="Simplified Arabic" pitchFamily="18" charset="-78"/>
                <a:cs typeface="Ali-A-Jiddah" pitchFamily="2" charset="-78"/>
              </a:rPr>
              <a:t>جهود العلماء في هذه المرحلة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14478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cs typeface="Ali-A-Jiddah" pitchFamily="2" charset="-78"/>
              </a:rPr>
              <a:t>1-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البحث عن علل ما استنبط الأئمة من الأحكام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0" y="2209801"/>
            <a:ext cx="4343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cs typeface="Ali-A-Jiddah" pitchFamily="2" charset="-78"/>
              </a:rPr>
              <a:t>2-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الترجيح بين الأقوال المختلفة في المذهب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895601"/>
            <a:ext cx="5486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cs typeface="Ali-A-Jiddah" pitchFamily="2" charset="-78"/>
              </a:rPr>
              <a:t>أ-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الترجيح من جهة الرواية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576936"/>
            <a:ext cx="5715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cs typeface="Ali-A-Jiddah" pitchFamily="2" charset="-78"/>
              </a:rPr>
              <a:t>ب-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الترجيح من جهة الدراية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42672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cs typeface="Ali-A-Jiddah" pitchFamily="2" charset="-78"/>
              </a:rPr>
              <a:t>3-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قيام كل فريق بنصرة مذهبه جملة وتفصيلاً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49485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cs typeface="Ali-A-Jiddah" pitchFamily="2" charset="-78"/>
              </a:rPr>
              <a:t>4-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المناظرات والجدل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1"/>
            <a:ext cx="7086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dirty="0" smtClean="0">
                <a:latin typeface="Simplified Arabic" pitchFamily="18" charset="-78"/>
                <a:cs typeface="Ali-A-Jiddah" pitchFamily="2" charset="-78"/>
              </a:rPr>
              <a:t>المرحلة الثانية</a:t>
            </a:r>
          </a:p>
          <a:p>
            <a:pPr algn="ctr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التقليد المحض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7481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ظهرت في هذه المرحلة ثلاثة ألوان للكتب الفقهية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25908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cs typeface="Ali-A-Jiddah" pitchFamily="2" charset="-78"/>
              </a:rPr>
              <a:t>1- </a:t>
            </a: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المتون: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وهي الكتب المختصرة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36531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cs typeface="Ali-A-Jiddah" pitchFamily="2" charset="-78"/>
              </a:rPr>
              <a:t>2- </a:t>
            </a: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الشروح: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وهي الشارحة لكتب المتون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4812269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cs typeface="Ali-A-Jiddah" pitchFamily="2" charset="-78"/>
              </a:rPr>
              <a:t>3- </a:t>
            </a: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الحواشي: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وهي شارحة الشروح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334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dirty="0" smtClean="0">
                <a:latin typeface="Simplified Arabic" pitchFamily="18" charset="-78"/>
                <a:cs typeface="Ali-A-Jiddah" pitchFamily="2" charset="-78"/>
              </a:rPr>
              <a:t>مميزات هذه المرحلة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5195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تميزت هذه المرحلة بأمرين:</a:t>
            </a:r>
            <a:endParaRPr lang="ar-SA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26625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cs typeface="Ali-A-Jiddah" pitchFamily="2" charset="-78"/>
              </a:rPr>
              <a:t>الأول: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نشاط حركة التدوين في التطبيقات والفروع الفقهية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39579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cs typeface="Ali-A-Jiddah" pitchFamily="2" charset="-78"/>
              </a:rPr>
              <a:t>والثاني: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بدء تقنين الفقه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096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dirty="0" smtClean="0">
                <a:latin typeface="Simplified Arabic" pitchFamily="18" charset="-78"/>
                <a:cs typeface="Ali-A-Jiddah" pitchFamily="2" charset="-78"/>
              </a:rPr>
              <a:t>طبقات الفقهاء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12954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cs typeface="Ali-A-Jiddah" pitchFamily="2" charset="-78"/>
              </a:rPr>
              <a:t>1-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طبقة المجتهدين اجتهاداً مطلقاً، وهم الأئمة من الصحابة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19767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cs typeface="Ali-A-Jiddah" pitchFamily="2" charset="-78"/>
              </a:rPr>
              <a:t>2-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طبقة المجتهدين في المذهب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667001"/>
            <a:ext cx="746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cs typeface="Ali-A-Jiddah" pitchFamily="2" charset="-78"/>
              </a:rPr>
              <a:t>3-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طبقة المجتهدين في المسائل التي لم يرد فيها حكم عن صاحب المذهب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33483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cs typeface="Ali-A-Jiddah" pitchFamily="2" charset="-78"/>
              </a:rPr>
              <a:t>4-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طبقة أصحاب التخريج من المقلدين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41148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cs typeface="Ali-A-Jiddah" pitchFamily="2" charset="-78"/>
              </a:rPr>
              <a:t>5-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طبقة أصحاب الترجيح من المقلدين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4812269"/>
            <a:ext cx="6858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cs typeface="Ali-A-Jiddah" pitchFamily="2" charset="-78"/>
              </a:rPr>
              <a:t>6-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طبقة المقلدين القادرين على التمييز بين القوي والضعيف والأقوى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2600" y="54819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cs typeface="Ali-A-Jiddah" pitchFamily="2" charset="-78"/>
              </a:rPr>
              <a:t>7-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طبقة المقلدين الذين لا يستطيعون شيئاً مما سبق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  <p:bldP spid="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6096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dirty="0" smtClean="0">
                <a:cs typeface="Ali-A-Jiddah" pitchFamily="2" charset="-78"/>
              </a:rPr>
              <a:t>الدور الخامس: </a:t>
            </a: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دور اليقظة الفقهية والنهضة الحديثة</a:t>
            </a:r>
            <a:endParaRPr lang="ar-SA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7481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مميزات هذا الدور</a:t>
            </a:r>
            <a:endParaRPr lang="ar-SA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26670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cs typeface="Ali-A-Jiddah" pitchFamily="2" charset="-78"/>
              </a:rPr>
              <a:t>1-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ظهور المجلة العدلية المسماة </a:t>
            </a:r>
            <a:r>
              <a:rPr lang="ar-SA" sz="1600" dirty="0" smtClean="0">
                <a:latin typeface="Simplified Arabic" pitchFamily="18" charset="-78"/>
                <a:cs typeface="Simplified Arabic" pitchFamily="18" charset="-78"/>
              </a:rPr>
              <a:t>((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مجلة الأحكام العدلية </a:t>
            </a:r>
            <a:r>
              <a:rPr lang="ar-SA" sz="1600" dirty="0" smtClean="0">
                <a:latin typeface="Simplified Arabic" pitchFamily="18" charset="-78"/>
                <a:cs typeface="Simplified Arabic" pitchFamily="18" charset="-78"/>
              </a:rPr>
              <a:t>))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5105401"/>
            <a:ext cx="8534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cs typeface="Ali-A-Jiddah" pitchFamily="2" charset="-78"/>
              </a:rPr>
              <a:t>3-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الاتجاه إلى الاستفادة من فقه المذاهب الاجتهادية كلها، وعدم التقيد بمذهب واحد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38817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cs typeface="Ali-A-Jiddah" pitchFamily="2" charset="-78"/>
              </a:rPr>
              <a:t>2-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اتساع دائرة التقنين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8382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أولاً: المجلة العدلية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19050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أسباب تأليف المجلة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25146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1- بعثرة الأحكام الشرعية في بطون الكتب الفقهية في كل مذهب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0200" y="32004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2- تفاوت المنهجية في الكتب الفقهية، فبعضها مختصر والآخر مطول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3810001"/>
            <a:ext cx="72390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49263" indent="-449263"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3- لم تكن الكتب الفقهية على درجة واحدة في استيعاب الأحكام العلمية والآراء المذهبية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4648201"/>
            <a:ext cx="8077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4- عدم وجود أحكام كثيرة في مكان بحثها، بل تذكر في غير أبوابها استطراداً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00200" y="54102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5- وجود آرآء مختلفة في المسألة الواحدة ضمن المذهب الواحد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7620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أهداف تأليف المجلة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19812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1- تأليف كتاب في المعاملات الفقهية، ليكون مضبوطاً، سهل المأخذ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0200" y="32721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2- خلو هذا الكتاب من الاختلافات، واحتواؤها على الأقوال المختارة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45720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3- أن يكون سهل المطالعة على كل واحد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7620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dirty="0" smtClean="0">
                <a:cs typeface="Ali-A-Jiddah" pitchFamily="2" charset="-78"/>
              </a:rPr>
              <a:t>الدور الأول: </a:t>
            </a: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دور النشأة ( عصر النبوة )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3124201"/>
            <a:ext cx="5410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400" dirty="0" smtClean="0"/>
              <a:t>1- التشريع في مكة</a:t>
            </a:r>
            <a:endParaRPr lang="ar-SA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09800" y="4267201"/>
            <a:ext cx="5410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400" dirty="0" smtClean="0"/>
              <a:t>2- التشريع في المدينة</a:t>
            </a:r>
            <a:endParaRPr lang="ar-SA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1600201"/>
            <a:ext cx="5410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وهو على مرحلتين:</a:t>
            </a:r>
            <a:endParaRPr lang="ar-SA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  <p:bldP spid="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51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ثانياً: اتساع التقنين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1600201"/>
            <a:ext cx="73914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49263" indent="-449263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1-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صدور قوانين أكثر حتى شملت القوانين التجارية والعقارية وقانون الاجراءات والمرافعات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2738736"/>
            <a:ext cx="7391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49263" indent="-449263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2-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عدم اقتصار التقنين على الدولة العثمانية وعدم الوقوف على حدودها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3657601"/>
            <a:ext cx="73914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49263" indent="-449263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3-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صدور قانون في الأحوال الشخصية لأول مرة بعنوان ( حقوق العائلة ) سنة 1917م للمسلمين والمسيحيين والموسويين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00" y="5112604"/>
            <a:ext cx="76200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49263" indent="-449263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4-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ثم جاء تقنين أحكام الوقف على المذهب الحنفي في كتاب بعنوان ( العدل والإنصاف في مشكلات الأوقاف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ثالثاً: الاتجاه إلى فقه المذاهب كلها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1600201"/>
            <a:ext cx="7391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49263" indent="-449263" algn="ctr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أسباب هذا الاتجاه</a:t>
            </a:r>
            <a:endParaRPr lang="ar-SA" sz="2400" dirty="0" smtClean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2362201"/>
            <a:ext cx="73914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49263" indent="-449263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1-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الشعور بحاجة التوسع أكثر في الاتجاه نحو الأخذ بفقه المذاهب الأخرى غير المدونة كمذهب ابن شبرمة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3576936"/>
            <a:ext cx="73914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49263" indent="-449263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2-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رؤيتهم المعتدلة والمتوسطة للمذاهب المدونة وغير المدونة على أن نقل الآرآء فيها نقلاً صحيحاً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400" y="4719936"/>
            <a:ext cx="7391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49263" indent="-449263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3-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نسبة كل المذاهب إلى الشريعة الإسلامية نسبة متساوية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5634336"/>
            <a:ext cx="7391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49263" indent="-449263"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4-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اعتبار كل المذاهب الاجتهادية مذهباً واحداً كبيراً في الشريعة الإسلامية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143000"/>
            <a:ext cx="8686800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49263" indent="-449263" algn="ctr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المصادر</a:t>
            </a:r>
          </a:p>
          <a:p>
            <a:pPr marL="449263" indent="-449263" algn="ctr" rtl="1"/>
            <a:endParaRPr lang="ar-SA" sz="24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449263" indent="-449263" algn="ctr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1- تاريخ الفقه الإسلامي ونظرية الملكية والعقود</a:t>
            </a:r>
          </a:p>
          <a:p>
            <a:pPr marL="449263" indent="-449263" algn="ctr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أ. بدران أبو العنين بدران</a:t>
            </a:r>
          </a:p>
          <a:p>
            <a:pPr marL="449263" indent="-449263" algn="ctr" rtl="1"/>
            <a:endParaRPr lang="ar-SA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449263" indent="-449263" algn="ctr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2- تاريخ التشريع الإسلامي</a:t>
            </a:r>
          </a:p>
          <a:p>
            <a:pPr marL="449263" indent="-449263" algn="ctr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  د. عبد العظيم شرف الدين</a:t>
            </a:r>
          </a:p>
          <a:p>
            <a:pPr marL="449263" indent="-449263" algn="ctr" rtl="1"/>
            <a:endParaRPr lang="ar-SA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449263" indent="-449263" algn="ctr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3- المدخل في التعريف بالفقه الإسلامي وقواعد الملكية والعقود</a:t>
            </a:r>
          </a:p>
          <a:p>
            <a:pPr marL="449263" indent="-449263" algn="ctr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أ. محمد مصطفى شلبي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066801"/>
            <a:ext cx="6781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3600" dirty="0" smtClean="0">
                <a:cs typeface="Ali-A-Jiddah" pitchFamily="2" charset="-78"/>
              </a:rPr>
              <a:t>مميزات التشريع في العصر النبوي</a:t>
            </a:r>
            <a:endParaRPr lang="ar-SA" sz="3600" dirty="0">
              <a:cs typeface="Ali-A-Jiddah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2362201"/>
            <a:ext cx="6248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400" dirty="0" smtClean="0"/>
              <a:t>أولاً: واقعية التشريع</a:t>
            </a:r>
            <a:endParaRPr lang="ar-S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3124201"/>
            <a:ext cx="6248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400" dirty="0" smtClean="0"/>
              <a:t>ثانياً: عدم وجود مجال للاختلاف في الأحكام</a:t>
            </a:r>
            <a:endParaRPr lang="ar-SA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3962401"/>
            <a:ext cx="6248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400" dirty="0" smtClean="0"/>
              <a:t>ثالثاً: عدم ثبوت التشريع جملة واحدة</a:t>
            </a:r>
            <a:endParaRPr lang="ar-SA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4796136"/>
            <a:ext cx="6248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400" dirty="0" smtClean="0"/>
              <a:t>رابعاً: انحصار مصادر التشريع في الوحي</a:t>
            </a:r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7620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dirty="0" smtClean="0">
                <a:cs typeface="Ali-A-Jiddah" pitchFamily="2" charset="-78"/>
              </a:rPr>
              <a:t>الدور الثاني: </a:t>
            </a: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دور البناء والشباب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8956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أولاً: مرحلة عصر الخلفاء الراشدين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41148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ثانياً: مرحلة عصر صغار الصحابة والتابعين ( عصر الأمويين )</a:t>
            </a:r>
          </a:p>
        </p:txBody>
      </p:sp>
      <p:sp>
        <p:nvSpPr>
          <p:cNvPr id="5" name="Rectangle 4"/>
          <p:cNvSpPr/>
          <p:nvPr/>
        </p:nvSpPr>
        <p:spPr>
          <a:xfrm>
            <a:off x="3200400" y="1524001"/>
            <a:ext cx="2743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ويشتمل على مرحلتين: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6051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أولاً: مرحلة عصر الخلفاء الراشدين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24339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1- واقعية الفقه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33483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2- قلة المسائل الخلافية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400" y="42672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3- تفاوتهم في استعمال الرأي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51054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4- عدم تدوين الفقه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5400" y="59391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5- حدوث اجتهادات قائمة على المصلحة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15957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مميزات التشريع في هذا عصر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7620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ثانياً: مرحلة عصر صغار الصحابة والتابعين ( عصر الأمويين 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21336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1- الخوارج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3483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2- الشيعة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44958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3- الجمهور( أهل السنة والجماعة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7620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1- الخوارج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533400" y="18288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أ- الأزارقة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457200" y="25863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ب- الصفرية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457200" y="34245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جـ- النجدات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533400" y="41865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د- البيهسية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457200" y="51816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ه- الإباضية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4478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2- الشيعة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381000" y="23577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أ- الإمامية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381000" y="33483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ب- الزيدية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81000" y="4343401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جـ- الإسماعيلية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457200" y="5253336"/>
            <a:ext cx="708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د- الكيسانية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1229</TotalTime>
  <Words>1100</Words>
  <Application>Microsoft Office PowerPoint</Application>
  <PresentationFormat>On-screen Show (4:3)</PresentationFormat>
  <Paragraphs>160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NewsPrint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Hemen</dc:creator>
  <cp:lastModifiedBy>Hemen</cp:lastModifiedBy>
  <cp:revision>77</cp:revision>
  <dcterms:created xsi:type="dcterms:W3CDTF">2006-08-16T00:00:00Z</dcterms:created>
  <dcterms:modified xsi:type="dcterms:W3CDTF">2012-10-17T19:26:41Z</dcterms:modified>
</cp:coreProperties>
</file>