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14501D-F6DE-4A97-BD18-4B645A1278E7}" type="datetimeFigureOut">
              <a:rPr lang="ar-SA" smtClean="0"/>
              <a:t>21/02/1438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454CA5-6EAC-4495-93F5-FD4BED2363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085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E1B280-681E-4FC0-84A1-A55E8AC8BC6E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4965-395F-4721-B24D-76CA80EAE3DB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32E1-9F78-43E3-8B78-8E416C83FC2B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4725-FCCD-4625-A020-6DE5165FF662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94C2-4D7C-4C78-AF0C-3AF327DFF57C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1DCF-6EF2-4F81-8BEA-CBFBC9CE891E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B144-ECD9-4F32-A1DF-ECE36196E95C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3DAA-125C-4EC3-84C4-3218A71D1928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24400" y="76200"/>
            <a:ext cx="3352800" cy="365125"/>
          </a:xfrm>
        </p:spPr>
        <p:txBody>
          <a:bodyPr/>
          <a:lstStyle>
            <a:lvl1pPr>
              <a:defRPr sz="25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E33DB06E-D097-4DB5-ABDC-B1F2FA4C3D08}" type="datetime2">
              <a:rPr lang="ar-SA" smtClean="0"/>
              <a:pPr/>
              <a:t>الإثنين، 21 صفر، 1438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0ED4-493A-4647-907B-06A392F29259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F4D-37BE-471D-82C0-73DF47D2EC5F}" type="datetime2">
              <a:rPr lang="ar-SA" smtClean="0"/>
              <a:t>الإثنين، 21 صفر، 1438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9096" y="76200"/>
            <a:ext cx="3471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ar-SA" sz="2500" smtClean="0">
                <a:solidFill>
                  <a:srgbClr val="FEFEF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algn="r"/>
            <a:fld id="{B52D2E1B-580A-40B2-804A-4B87DBCB5A14}" type="datetime2">
              <a:rPr lang="ar-SA" smtClean="0"/>
              <a:pPr algn="r"/>
              <a:t>الإثنين، 21 صفر، 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662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ثانياً: من المصادر المتفق عليها (السنة)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748135"/>
            <a:ext cx="662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 الاختلاف في مفهوم السنة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السنة عند الجمهور هي: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ما أُثر عن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dirty="0" smtClean="0">
                <a:sym typeface="Ali- Arabesque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sym typeface="Ali- Arabesque"/>
              </a:rPr>
              <a:t>من قولٍ أو فعلٍ أو تقرير.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86535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336800" indent="-2336800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أما عند الإمامية فهي: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ما أُثر عن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dirty="0" smtClean="0">
                <a:sym typeface="Ali- Arabesque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sym typeface="Ali- Arabesque"/>
              </a:rPr>
              <a:t>من قولٍ أو فعلٍ أو تقرير، وما أُثر عن الأئمة.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6825-35A1-44E0-99B4-16234534CFFF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192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8- أسباب أخرى في السنة أدت إلى الاختلاف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590800"/>
            <a:ext cx="2667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عدم بلوغ الدليل للفقيه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962400"/>
            <a:ext cx="2667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ب-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نسيان الفقيه للدليل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5257800"/>
            <a:ext cx="2667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جـ-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الاختلاف في وجوه الجمع بين الأدلة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058E-1FD7-44C3-9E35-EBE6A01D6826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B06E-D097-4DB5-ABDC-B1F2FA4C3D08}" type="datetime2">
              <a:rPr lang="ar-SA" smtClean="0"/>
              <a:pPr/>
              <a:t>الإثنين، 21 صفر، 1438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789929"/>
            <a:ext cx="662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 اختلافهم في الاحتجاج بالحديث المرسل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061865"/>
            <a:ext cx="655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فعرفه الأكثرون: بأنه الحديث الذي سقط الصحابي من اسناده.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48000"/>
            <a:ext cx="7467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336800" indent="-2336800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وعرفه الحنفية: بأنه قول الثقة من أئمة النقل، الذي له أهلية الجرح والتعديل: قال رسول الله ﷺ سواء كان تابعياً أو غيره.</a:t>
            </a:r>
          </a:p>
          <a:p>
            <a:pPr marL="2336800" indent="-2336800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	واشترط كثير منهم أن يكونوا من القرون الثلاثة.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0624" y="4948535"/>
            <a:ext cx="655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وعند الإمامية: هو ما حصل فيه انقطاع في أي طبقة من طبقاته.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0624" y="1369365"/>
            <a:ext cx="655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اختلفوا في تعريفه: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00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762000"/>
            <a:ext cx="4267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 الاختلاف في شرائط رجال الإسناد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324225" indent="-332422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الحديث الصحيح عند الجمهور: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هو ما رواه العدل الضابط عن مثله إلى منتهاه من غير شذوذ ولا علة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5908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فلهم شرطان: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العدالة</a:t>
            </a:r>
          </a:p>
          <a:p>
            <a:pPr indent="13493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الضبط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8055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وعند الإمامية: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هو ما رواه الضابط من الإمامية من طريق الأئمة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731603"/>
            <a:ext cx="7467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793875" indent="-17938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فلهم شروط: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يكون جميع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رجال الإسناد من 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الإمامية 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وقبل بعضهم وجود راوٍ</a:t>
            </a:r>
            <a:r>
              <a:rPr lang="ar-SA" sz="2400" smtClean="0">
                <a:latin typeface="Simplified Arabic" pitchFamily="18" charset="-78"/>
                <a:cs typeface="Simplified Arabic" pitchFamily="18" charset="-78"/>
              </a:rPr>
              <a:t> واحدٍ غير إمامي.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indent="13493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الضبط</a:t>
            </a:r>
          </a:p>
          <a:p>
            <a:pPr indent="13493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أن يكون من طريق الأئمة</a:t>
            </a:r>
            <a:endParaRPr lang="ar-SA" sz="2400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7BE8-CBA4-4602-922C-40A0F38C654D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861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4- الاختلاف في شرائط العمل بخبر الآحاد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64603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لم يشترط أغلب الفقهاء لوجوب العمل بخبر الآحاد شيئاً، قاله الشافعي وأحمد والظاهرية.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057471"/>
            <a:ext cx="7467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ب-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اشترط الإمام مالك للعمل به:</a:t>
            </a:r>
          </a:p>
          <a:p>
            <a:pPr marL="363538" indent="285908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أن لا يكون مخالفاً لعمل أهل المدينة</a:t>
            </a:r>
          </a:p>
          <a:p>
            <a:pPr marL="363538" indent="285908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أن لا يكون مخالفاً للقواعد العامة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8BD6-95A9-417D-A065-86F205F16673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جـ-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اشترط أبو حنيفة الشروط الآتية: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أن لا يعمل الصحابي الراوي للحديث بخلاف ما رواه.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3483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أن لا يكون الحديث فيما تعم به البلوى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عند البعض أن يكون الراوي للحديث فقيهاً إذا كان الحديث يخالف القياس أو القواعد الشرعية المقررة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031B-4244-4E12-ABA2-84760A6BCA7B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3716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5- الاختلاف في تعارض روايتي الأحفظ والأفقه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101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قال الجمهور: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نقدم رواية الأحفظ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6531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وقال أبو حنيفة: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نقدم رواية الأفقه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8C84-DBC9-4A7D-9733-6BAD58EC6C07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09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6- الاختلاف في دلالة بعض أفعال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أفعال الرسول </a:t>
            </a:r>
            <a:r>
              <a:rPr lang="en-US" sz="2400" dirty="0" smtClean="0">
                <a:sym typeface="Ali- Arabesque"/>
              </a:rPr>
              <a:t> 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تنحصر في الاقسام الآتية: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2819400"/>
            <a:ext cx="2667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أفعال جبليّة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581400"/>
            <a:ext cx="3886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أفعال ثبت أنها من خواصه </a:t>
            </a:r>
            <a:r>
              <a:rPr lang="en-US" sz="2400" dirty="0" smtClean="0">
                <a:sym typeface="Ali- Arabesque"/>
              </a:rPr>
              <a:t>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415135"/>
            <a:ext cx="3886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جـ- أفعال ثبت أنها بيان لنص الكتاب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CD55-866C-4583-A061-CF314BF8D7F2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986135"/>
            <a:ext cx="3886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د- فعل لم يثبت له شيء مما ذكر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1976735"/>
            <a:ext cx="3886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وهذا على نوعين: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7696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343025" indent="-134302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النوع الأول: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أن تُعلم صفته الشرعية من وجوب أو ندب أو إباحة، من قبل أن يفعله (ابتداءً).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4338935"/>
            <a:ext cx="4343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النوع الثاني: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فعل لم تعرف صفته الشرعية.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3637-46EC-444E-BD99-1A5547F351DF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23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7- الاختلاف في دلالة تقرير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التقرير: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هو سكوت النبي </a:t>
            </a:r>
            <a:r>
              <a:rPr lang="en-US" sz="2400" dirty="0" smtClean="0">
                <a:sym typeface="Ali- Arabesque"/>
              </a:rPr>
              <a:t> 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عن الإنكار عند رؤيته شخصاً يفعل شيئاً.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8149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ويشترط لأقرار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dirty="0" smtClean="0">
                <a:sym typeface="Ali- Arabesque"/>
              </a:rPr>
              <a:t>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  <a:sym typeface="Ali- Arabesque"/>
              </a:rPr>
              <a:t>شرطان: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5814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أن يكون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قادراً على الإنكار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389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3538" indent="-363538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ب-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عدم تقدم إنكار الرسول </a:t>
            </a:r>
            <a:r>
              <a:rPr lang="en-US" sz="2400" dirty="0" smtClean="0">
                <a:sym typeface="Ali- Arabesque"/>
              </a:rPr>
              <a:t>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لذلك الفعل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3C12-5498-43AA-AFDD-E983210EF661}" type="datetime2">
              <a:rPr lang="ar-SA" smtClean="0"/>
              <a:t>الإثنين، 21 صفر، 1438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201</TotalTime>
  <Words>446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Ali- Arabesque</vt:lpstr>
      <vt:lpstr>Arial</vt:lpstr>
      <vt:lpstr>Calibri</vt:lpstr>
      <vt:lpstr>Century Gothic</vt:lpstr>
      <vt:lpstr>Simplified Arabic</vt:lpstr>
      <vt:lpstr>Tahoma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Hemen</dc:creator>
  <cp:lastModifiedBy>Hemen Balisani</cp:lastModifiedBy>
  <cp:revision>27</cp:revision>
  <dcterms:created xsi:type="dcterms:W3CDTF">2006-08-16T00:00:00Z</dcterms:created>
  <dcterms:modified xsi:type="dcterms:W3CDTF">2016-11-21T19:12:12Z</dcterms:modified>
</cp:coreProperties>
</file>