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handoutMasterIdLst>
    <p:handoutMasterId r:id="rId10"/>
  </p:handoutMasterIdLst>
  <p:sldIdLst>
    <p:sldId id="256" r:id="rId2"/>
    <p:sldId id="262" r:id="rId3"/>
    <p:sldId id="260" r:id="rId4"/>
    <p:sldId id="257" r:id="rId5"/>
    <p:sldId id="258" r:id="rId6"/>
    <p:sldId id="259"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8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08D6D101-EE9E-45CF-BF50-AB0A7103843D}" type="datetime9">
              <a:rPr lang="ar-SA" smtClean="0"/>
              <a:pPr/>
              <a:t>31 آذار 2012</a:t>
            </a:fld>
            <a:endParaRPr lang="ar-SA"/>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58F1D504-CDBE-4D6A-ABD4-FA2A278C5F45}" type="slidenum">
              <a:rPr lang="ar-SA" smtClean="0"/>
              <a:pPr/>
              <a:t>‹#›</a:t>
            </a:fld>
            <a:endParaRPr lang="ar-SA"/>
          </a:p>
        </p:txBody>
      </p:sp>
    </p:spTree>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FFDE032-3C6D-4050-A1A9-50E9D756C279}" type="datetime9">
              <a:rPr lang="ar-SA" smtClean="0"/>
              <a:pPr/>
              <a:t>31 آذار 2012</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944E3BC-6FC4-447D-BD48-FFE3CB219EED}" type="slidenum">
              <a:rPr lang="ar-SA" smtClean="0"/>
              <a:pPr/>
              <a:t>‹#›</a:t>
            </a:fld>
            <a:endParaRPr lang="ar-SA"/>
          </a:p>
        </p:txBody>
      </p:sp>
    </p:spTree>
  </p:cSld>
  <p:clrMap bg1="lt1" tx1="dk1" bg2="lt2" tx2="dk2" accent1="accent1" accent2="accent2" accent3="accent3" accent4="accent4" accent5="accent5" accent6="accent6" hlink="hlink" folHlink="folHlink"/>
  <p:hf sldNum="0" ftr="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6" name="Header Placeholder 5"/>
          <p:cNvSpPr>
            <a:spLocks noGrp="1"/>
          </p:cNvSpPr>
          <p:nvPr>
            <p:ph type="hdr" sz="quarter" idx="12"/>
          </p:nvPr>
        </p:nvSpPr>
        <p:spPr/>
        <p:txBody>
          <a:bodyPr/>
          <a:lstStyle/>
          <a:p>
            <a:endParaRPr lang="ar-SA"/>
          </a:p>
        </p:txBody>
      </p:sp>
      <p:sp>
        <p:nvSpPr>
          <p:cNvPr id="7" name="Date Placeholder 6"/>
          <p:cNvSpPr>
            <a:spLocks noGrp="1"/>
          </p:cNvSpPr>
          <p:nvPr>
            <p:ph type="dt" idx="13"/>
          </p:nvPr>
        </p:nvSpPr>
        <p:spPr/>
        <p:txBody>
          <a:bodyPr/>
          <a:lstStyle/>
          <a:p>
            <a:fld id="{14BD4382-D4AA-40D4-8C44-F6DBC0AD84F1}" type="datetime9">
              <a:rPr lang="ar-SA" smtClean="0"/>
              <a:pPr/>
              <a:t>31 آذار 2012</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endParaRPr lang="ar-SA"/>
          </a:p>
        </p:txBody>
      </p:sp>
      <p:sp>
        <p:nvSpPr>
          <p:cNvPr id="6" name="Date Placeholder 5"/>
          <p:cNvSpPr>
            <a:spLocks noGrp="1"/>
          </p:cNvSpPr>
          <p:nvPr>
            <p:ph type="dt" idx="11"/>
          </p:nvPr>
        </p:nvSpPr>
        <p:spPr/>
        <p:txBody>
          <a:bodyPr/>
          <a:lstStyle/>
          <a:p>
            <a:fld id="{29A7B9CE-72E1-4AA0-BC41-D9CCD6D0DDD3}" type="datetime9">
              <a:rPr lang="ar-SA" smtClean="0"/>
              <a:pPr/>
              <a:t>31 آذار 2012</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9D559D80-740C-4D75-BE28-1953E0DFFD6E}" type="datetime10">
              <a:rPr lang="ar-SA" smtClean="0"/>
              <a:pPr/>
              <a:t>السبت، 31/آذار/2012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1DE250-82C7-47E6-9EE3-59B8490644B9}" type="datetime10">
              <a:rPr lang="ar-SA" smtClean="0"/>
              <a:pPr/>
              <a:t>السبت، 31/آذار/2012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20ADDF-617A-41B1-832D-E1D5F7E09E8D}" type="datetime10">
              <a:rPr lang="ar-SA" smtClean="0"/>
              <a:pPr/>
              <a:t>السبت، 31/آذار/2012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9227DD-C922-43F4-8B35-C59BA4DFC893}" type="datetime10">
              <a:rPr lang="ar-SA" smtClean="0"/>
              <a:pPr/>
              <a:t>السبت، 31/آذار/2012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AAE92E-35AE-415D-9E8C-E2C941DA01C4}" type="datetime10">
              <a:rPr lang="ar-SA" smtClean="0"/>
              <a:pPr/>
              <a:t>السبت، 31/آذار/2012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FA6BC7-2023-4E79-A3D9-FC5800297E59}" type="datetime10">
              <a:rPr lang="ar-SA" smtClean="0"/>
              <a:pPr/>
              <a:t>السبت، 31/آذار/2012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D022C27-BFB4-41C1-9573-CDC6A2D3704F}" type="datetime10">
              <a:rPr lang="ar-SA" smtClean="0"/>
              <a:pPr/>
              <a:t>السبت، 31/آذار/2012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BD962A2-07A0-4DA0-BA5F-EB20B3559978}" type="datetime10">
              <a:rPr lang="ar-SA" smtClean="0"/>
              <a:pPr/>
              <a:t>السبت، 31/آذار/2012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9C653B-A3BF-474F-8FD6-B47D0EF159DB}" type="datetime10">
              <a:rPr lang="ar-SA" smtClean="0"/>
              <a:pPr/>
              <a:t>السبت، 31/آذار/2012</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D4CD87-14A7-453E-A20D-1BF3CD8B7070}" type="datetime10">
              <a:rPr lang="ar-SA" smtClean="0"/>
              <a:pPr/>
              <a:t>السبت، 31/آذار/2012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A46C6A5-3A0B-45FE-B3E7-6C01B6381236}" type="datetime10">
              <a:rPr lang="ar-SA" smtClean="0"/>
              <a:pPr/>
              <a:t>السبت، 31/آذار/2012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6400800" y="533400"/>
            <a:ext cx="2133600" cy="274320"/>
          </a:xfrm>
          <a:prstGeom prst="rect">
            <a:avLst/>
          </a:prstGeom>
        </p:spPr>
        <p:txBody>
          <a:bodyPr vert="horz" lIns="109728" rIns="45720" bIns="0" rtlCol="0" anchor="b"/>
          <a:lstStyle>
            <a:lvl1pPr algn="ctr" eaLnBrk="1" latinLnBrk="0" hangingPunct="1">
              <a:defRPr kumimoji="0" sz="1600" b="1">
                <a:solidFill>
                  <a:schemeClr val="bg1"/>
                </a:solidFill>
                <a:latin typeface="Simplified Arabic" pitchFamily="18" charset="-78"/>
                <a:cs typeface="Simplified Arabic" pitchFamily="18" charset="-78"/>
              </a:defRPr>
            </a:lvl1pPr>
            <a:extLst/>
          </a:lstStyle>
          <a:p>
            <a:fld id="{9FA46DDE-C764-4AEC-9BEA-59E5214B0BCB}" type="datetime10">
              <a:rPr lang="ar-SA" smtClean="0"/>
              <a:pPr/>
              <a:t>السبت، 31/آذار/2012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p:txStyles>
    <p:titleStyle>
      <a:lvl1pPr algn="l" rtl="1"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r" rtl="1"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r" rtl="1"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r" rtl="1"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r" rtl="1"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r" rtl="1"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r" rtl="1"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r" rtl="1"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r" rtl="1"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r" rtl="1"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8153400" cy="584775"/>
          </a:xfrm>
          <a:prstGeom prst="rect">
            <a:avLst/>
          </a:prstGeom>
          <a:solidFill>
            <a:srgbClr val="C48C00"/>
          </a:solidFill>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rtl="1"/>
            <a:r>
              <a:rPr lang="ar-SA" sz="3200" b="1" dirty="0" smtClean="0">
                <a:latin typeface="Simplified Arabic" pitchFamily="18" charset="-78"/>
                <a:cs typeface="Simplified Arabic" pitchFamily="18" charset="-78"/>
              </a:rPr>
              <a:t>إخراج القيمة في الزكاة</a:t>
            </a:r>
            <a:endParaRPr lang="ar-SA" sz="3200" b="1" dirty="0">
              <a:latin typeface="Simplified Arabic" pitchFamily="18" charset="-78"/>
              <a:cs typeface="Simplified Arabic" pitchFamily="18" charset="-78"/>
            </a:endParaRPr>
          </a:p>
        </p:txBody>
      </p:sp>
      <p:sp>
        <p:nvSpPr>
          <p:cNvPr id="3" name="TextBox 2"/>
          <p:cNvSpPr txBox="1"/>
          <p:nvPr/>
        </p:nvSpPr>
        <p:spPr>
          <a:xfrm>
            <a:off x="228600" y="1066800"/>
            <a:ext cx="8686800" cy="5632311"/>
          </a:xfrm>
          <a:prstGeom prst="rect">
            <a:avLst/>
          </a:prstGeom>
          <a:noFill/>
        </p:spPr>
        <p:txBody>
          <a:bodyPr wrap="square" rtlCol="1">
            <a:spAutoFit/>
          </a:bodyPr>
          <a:lstStyle/>
          <a:p>
            <a:pPr marL="1524000" indent="-1524000" algn="just" rtl="1">
              <a:lnSpc>
                <a:spcPct val="150000"/>
              </a:lnSpc>
            </a:pPr>
            <a:r>
              <a:rPr lang="ar-SA" sz="2400" b="1" dirty="0" smtClean="0">
                <a:latin typeface="Simplified Arabic" pitchFamily="18" charset="-78"/>
                <a:cs typeface="Simplified Arabic" pitchFamily="18" charset="-78"/>
              </a:rPr>
              <a:t>اختلف الفقهاء في حكم إخراج القيمة في الزكاة نقداً أو غيره بدل المنصوص عليه على مذهبين:</a:t>
            </a:r>
          </a:p>
          <a:p>
            <a:pPr marL="1524000" indent="-1524000" algn="just" rtl="1">
              <a:lnSpc>
                <a:spcPct val="150000"/>
              </a:lnSpc>
            </a:pPr>
            <a:r>
              <a:rPr lang="ar-SA" sz="2400" b="1" dirty="0" smtClean="0">
                <a:latin typeface="Simplified Arabic" pitchFamily="18" charset="-78"/>
                <a:cs typeface="Simplified Arabic" pitchFamily="18" charset="-78"/>
              </a:rPr>
              <a:t>المذهب الأول:</a:t>
            </a:r>
            <a:r>
              <a:rPr lang="ar-SA" sz="2400" dirty="0" smtClean="0">
                <a:latin typeface="Simplified Arabic" pitchFamily="18" charset="-78"/>
                <a:cs typeface="Simplified Arabic" pitchFamily="18" charset="-78"/>
              </a:rPr>
              <a:t> لا يجوز إخراج القيمة ما لم تدع ضرورة لذلك. كجبر السلطان الناس على ذلك، أو فقدان المزكي للعين الواجب عليه. ذهب إليه الشافعي، والظاهرية، وأحمد في أظهر الروايتين، وبعض المالكية، وبعض الزيدية.</a:t>
            </a:r>
          </a:p>
          <a:p>
            <a:pPr marL="1524000" indent="-1524000" algn="just" rtl="1">
              <a:lnSpc>
                <a:spcPct val="150000"/>
              </a:lnSpc>
            </a:pPr>
            <a:r>
              <a:rPr lang="ar-SA" sz="2400" b="1" dirty="0" smtClean="0">
                <a:latin typeface="Simplified Arabic" pitchFamily="18" charset="-78"/>
                <a:cs typeface="Simplified Arabic" pitchFamily="18" charset="-78"/>
              </a:rPr>
              <a:t>المذهب الثاني:</a:t>
            </a:r>
            <a:r>
              <a:rPr lang="ar-SA" sz="2400" dirty="0" smtClean="0">
                <a:latin typeface="Simplified Arabic" pitchFamily="18" charset="-78"/>
                <a:cs typeface="Simplified Arabic" pitchFamily="18" charset="-78"/>
              </a:rPr>
              <a:t> يجوز دفع القيمة في الزكاة. فلو وجبت علي المزكي شاة مثلاً أخرج قيمتها نقداً أو زرعاً، أو وجب عليه نقد فأخرج بدله ماشية جاز ذلك، وأجزأه.</a:t>
            </a:r>
          </a:p>
          <a:p>
            <a:pPr marL="1524000" algn="just" rtl="1">
              <a:lnSpc>
                <a:spcPct val="150000"/>
              </a:lnSpc>
            </a:pPr>
            <a:r>
              <a:rPr lang="ar-SA" sz="2400" dirty="0" smtClean="0">
                <a:latin typeface="Simplified Arabic" pitchFamily="18" charset="-78"/>
                <a:cs typeface="Simplified Arabic" pitchFamily="18" charset="-78"/>
              </a:rPr>
              <a:t>وهذا مذهب أبي حنيفة والإمامية، وبعض الزيدية، وأحمد في رواية، وبعض المالكية. وقال بعض المالكية: يجوز إخراج قيمة غير النقد نقداً، ولا يجوز العكس.</a:t>
            </a:r>
          </a:p>
        </p:txBody>
      </p:sp>
      <p:sp>
        <p:nvSpPr>
          <p:cNvPr id="6" name="Date Placeholder 5"/>
          <p:cNvSpPr>
            <a:spLocks noGrp="1"/>
          </p:cNvSpPr>
          <p:nvPr>
            <p:ph type="dt" sz="half" idx="10"/>
          </p:nvPr>
        </p:nvSpPr>
        <p:spPr/>
        <p:txBody>
          <a:bodyPr/>
          <a:lstStyle/>
          <a:p>
            <a:fld id="{9D4C651F-3E27-4981-AD2F-27BCB33AA033}" type="datetime10">
              <a:rPr lang="ar-SA" smtClean="0"/>
              <a:pPr/>
              <a:t>السبت، 31/آذار/2012</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04800"/>
            <a:ext cx="8153400" cy="584775"/>
          </a:xfrm>
          <a:prstGeom prst="rect">
            <a:avLst/>
          </a:prstGeom>
          <a:solidFill>
            <a:srgbClr val="C48C00"/>
          </a:solidFill>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rtl="1"/>
            <a:r>
              <a:rPr lang="ar-SA" sz="3200" b="1" dirty="0" smtClean="0">
                <a:latin typeface="Simplified Arabic" pitchFamily="18" charset="-78"/>
                <a:cs typeface="Simplified Arabic" pitchFamily="18" charset="-78"/>
              </a:rPr>
              <a:t>سبب الاختلاف</a:t>
            </a:r>
            <a:endParaRPr lang="ar-SA" sz="3200" b="1" dirty="0">
              <a:latin typeface="Simplified Arabic" pitchFamily="18" charset="-78"/>
              <a:cs typeface="Simplified Arabic" pitchFamily="18" charset="-78"/>
            </a:endParaRPr>
          </a:p>
        </p:txBody>
      </p:sp>
      <p:sp>
        <p:nvSpPr>
          <p:cNvPr id="2" name="Date Placeholder 1"/>
          <p:cNvSpPr>
            <a:spLocks noGrp="1"/>
          </p:cNvSpPr>
          <p:nvPr>
            <p:ph type="dt" sz="half" idx="10"/>
          </p:nvPr>
        </p:nvSpPr>
        <p:spPr/>
        <p:txBody>
          <a:bodyPr/>
          <a:lstStyle/>
          <a:p>
            <a:fld id="{419C653B-A3BF-474F-8FD6-B47D0EF159DB}" type="datetime10">
              <a:rPr lang="ar-SA" smtClean="0"/>
              <a:pPr/>
              <a:t>السبت، 31/آذار/2012</a:t>
            </a:fld>
            <a:endParaRPr lang="en-US" dirty="0"/>
          </a:p>
        </p:txBody>
      </p:sp>
      <p:sp>
        <p:nvSpPr>
          <p:cNvPr id="4" name="TextBox 3"/>
          <p:cNvSpPr txBox="1"/>
          <p:nvPr/>
        </p:nvSpPr>
        <p:spPr>
          <a:xfrm>
            <a:off x="228600" y="1752600"/>
            <a:ext cx="8686800" cy="3416320"/>
          </a:xfrm>
          <a:prstGeom prst="rect">
            <a:avLst/>
          </a:prstGeom>
          <a:noFill/>
        </p:spPr>
        <p:txBody>
          <a:bodyPr wrap="square" rtlCol="1">
            <a:spAutoFit/>
          </a:bodyPr>
          <a:lstStyle/>
          <a:p>
            <a:pPr marL="1524000" indent="-1524000" algn="just" rtl="1">
              <a:lnSpc>
                <a:spcPct val="150000"/>
              </a:lnSpc>
            </a:pPr>
            <a:r>
              <a:rPr lang="ar-SA" sz="2400" b="1" dirty="0" smtClean="0">
                <a:latin typeface="Simplified Arabic" pitchFamily="18" charset="-78"/>
                <a:cs typeface="Simplified Arabic" pitchFamily="18" charset="-78"/>
              </a:rPr>
              <a:t>سبب الاختلاف يرجع إلى اختلاف زوايا النظر إلى حقيقة الزكاة، هل هي عبادة وقربة لله تعالى، أو حق متعلق بمال الأغنياء للفقراء؟</a:t>
            </a:r>
          </a:p>
          <a:p>
            <a:pPr marL="1524000" indent="-1524000" algn="just" rtl="1">
              <a:lnSpc>
                <a:spcPct val="150000"/>
              </a:lnSpc>
            </a:pPr>
            <a:r>
              <a:rPr lang="ar-SA" sz="2400" b="1" dirty="0" smtClean="0">
                <a:latin typeface="Simplified Arabic" pitchFamily="18" charset="-78"/>
                <a:cs typeface="Simplified Arabic" pitchFamily="18" charset="-78"/>
              </a:rPr>
              <a:t>فذهب المذهب الأول: </a:t>
            </a:r>
            <a:r>
              <a:rPr lang="ar-SA" sz="2400" dirty="0" smtClean="0">
                <a:latin typeface="Simplified Arabic" pitchFamily="18" charset="-78"/>
                <a:cs typeface="Simplified Arabic" pitchFamily="18" charset="-78"/>
              </a:rPr>
              <a:t>إلى تغليب معنى العبادة والقربة في الزكاة وقالوا هي في ذلك كالصلاة، فحتموا على المال إخراج العين التي جاء بها النص، ولم يجوزوا إخراج القيمة.</a:t>
            </a:r>
          </a:p>
          <a:p>
            <a:pPr marL="1524000" indent="-1524000" algn="just" rtl="1">
              <a:lnSpc>
                <a:spcPct val="150000"/>
              </a:lnSpc>
            </a:pPr>
            <a:r>
              <a:rPr lang="ar-SA" sz="2400" b="1" dirty="0" smtClean="0">
                <a:latin typeface="Simplified Arabic" pitchFamily="18" charset="-78"/>
                <a:cs typeface="Simplified Arabic" pitchFamily="18" charset="-78"/>
              </a:rPr>
              <a:t>والمذهب الثاني: </a:t>
            </a:r>
            <a:r>
              <a:rPr lang="ar-SA" sz="2400" dirty="0" smtClean="0">
                <a:latin typeface="Simplified Arabic" pitchFamily="18" charset="-78"/>
                <a:cs typeface="Simplified Arabic" pitchFamily="18" charset="-78"/>
              </a:rPr>
              <a:t>قالوا الزكاة حق مالي قصد به سد خلة الفقراء، فجوزا إخراج القيمة.</a:t>
            </a:r>
            <a:endParaRPr lang="ar-SA" sz="2400" b="1" dirty="0" smtClean="0">
              <a:latin typeface="Simplified Arabic" pitchFamily="18" charset="-78"/>
              <a:cs typeface="Simplified Arabic"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524000"/>
            <a:ext cx="8686800" cy="3970318"/>
          </a:xfrm>
          <a:prstGeom prst="rect">
            <a:avLst/>
          </a:prstGeom>
          <a:noFill/>
        </p:spPr>
        <p:txBody>
          <a:bodyPr wrap="square" rtlCol="1">
            <a:spAutoFit/>
          </a:bodyPr>
          <a:lstStyle/>
          <a:p>
            <a:pPr marL="1524000" indent="-1524000" algn="just" rtl="1">
              <a:lnSpc>
                <a:spcPct val="150000"/>
              </a:lnSpc>
            </a:pPr>
            <a:r>
              <a:rPr lang="ar-SA" sz="2400" b="1" dirty="0" smtClean="0">
                <a:latin typeface="Simplified Arabic" pitchFamily="18" charset="-78"/>
                <a:cs typeface="Simplified Arabic" pitchFamily="18" charset="-78"/>
              </a:rPr>
              <a:t>أولاً: أدلة المذهب الأول:</a:t>
            </a:r>
          </a:p>
          <a:p>
            <a:pPr marL="1524000" indent="-1524000" algn="just" rtl="1">
              <a:lnSpc>
                <a:spcPct val="150000"/>
              </a:lnSpc>
            </a:pPr>
            <a:r>
              <a:rPr lang="ar-SA" sz="2400" b="1" dirty="0" smtClean="0">
                <a:latin typeface="Simplified Arabic" pitchFamily="18" charset="-78"/>
                <a:cs typeface="Simplified Arabic" pitchFamily="18" charset="-78"/>
              </a:rPr>
              <a:t>1-</a:t>
            </a:r>
            <a:r>
              <a:rPr lang="ar-SA" sz="2400" dirty="0" smtClean="0">
                <a:latin typeface="Simplified Arabic" pitchFamily="18" charset="-78"/>
                <a:cs typeface="Simplified Arabic" pitchFamily="18" charset="-78"/>
              </a:rPr>
              <a:t> ما روي عن معاذ: أن رسول الله </a:t>
            </a:r>
            <a:r>
              <a:rPr lang="ar-SA" sz="2400" dirty="0" smtClean="0">
                <a:latin typeface="Simplified Arabic" pitchFamily="18" charset="-78"/>
                <a:cs typeface="Simplified Arabic" pitchFamily="18" charset="-78"/>
                <a:sym typeface="AGA Arabesque"/>
              </a:rPr>
              <a:t> بعثه إلى اليمن وقال له: (( </a:t>
            </a:r>
            <a:r>
              <a:rPr lang="ar-SA" sz="2400" b="1" dirty="0" smtClean="0">
                <a:latin typeface="Simplified Arabic" pitchFamily="18" charset="-78"/>
                <a:cs typeface="Simplified Arabic" pitchFamily="18" charset="-78"/>
                <a:sym typeface="AGA Arabesque"/>
              </a:rPr>
              <a:t>خذ الحب من الحب، والشاة من الغنم، والبعير من الإبل، والبقرة من البقر</a:t>
            </a:r>
            <a:r>
              <a:rPr lang="ar-SA" sz="2400" dirty="0" smtClean="0">
                <a:latin typeface="Simplified Arabic" pitchFamily="18" charset="-78"/>
                <a:cs typeface="Simplified Arabic" pitchFamily="18" charset="-78"/>
                <a:sym typeface="AGA Arabesque"/>
              </a:rPr>
              <a:t> ))</a:t>
            </a:r>
          </a:p>
          <a:p>
            <a:pPr marL="1524000" indent="-1524000" algn="just" rtl="1">
              <a:lnSpc>
                <a:spcPct val="150000"/>
              </a:lnSpc>
            </a:pPr>
            <a:r>
              <a:rPr lang="ar-SA" sz="2400" b="1" dirty="0" smtClean="0">
                <a:latin typeface="Simplified Arabic" pitchFamily="18" charset="-78"/>
                <a:cs typeface="Simplified Arabic" pitchFamily="18" charset="-78"/>
                <a:sym typeface="AGA Arabesque"/>
              </a:rPr>
              <a:t>2-</a:t>
            </a:r>
            <a:r>
              <a:rPr lang="ar-SA" sz="2400" dirty="0" smtClean="0">
                <a:latin typeface="Simplified Arabic" pitchFamily="18" charset="-78"/>
                <a:cs typeface="Simplified Arabic" pitchFamily="18" charset="-78"/>
                <a:sym typeface="AGA Arabesque"/>
              </a:rPr>
              <a:t> واحتجوا بما ورد في الصحاح من أنه  قد عين الواجبات وحددها تفصيلاً، فلا يجوز العدول عنها لأنها قربة، والواجب في القرب اتباع أمر الله تعالى، فصارت كالأضحية وعتق الرقبة في الكفارة، فكما لا يجوز العدول فيهما عن المنصوص، فكذلك لا يجوز في الزكاة.</a:t>
            </a:r>
          </a:p>
        </p:txBody>
      </p:sp>
      <p:sp>
        <p:nvSpPr>
          <p:cNvPr id="4" name="TextBox 3"/>
          <p:cNvSpPr txBox="1"/>
          <p:nvPr/>
        </p:nvSpPr>
        <p:spPr>
          <a:xfrm>
            <a:off x="533400" y="304800"/>
            <a:ext cx="8153400" cy="584775"/>
          </a:xfrm>
          <a:prstGeom prst="rect">
            <a:avLst/>
          </a:prstGeom>
          <a:solidFill>
            <a:srgbClr val="C48C00"/>
          </a:solidFill>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rtl="1"/>
            <a:r>
              <a:rPr lang="ar-SA" sz="3200" b="1" dirty="0" smtClean="0">
                <a:latin typeface="Simplified Arabic" pitchFamily="18" charset="-78"/>
                <a:cs typeface="Simplified Arabic" pitchFamily="18" charset="-78"/>
              </a:rPr>
              <a:t>الأدلة</a:t>
            </a:r>
            <a:endParaRPr lang="ar-SA" sz="3200" b="1" dirty="0">
              <a:latin typeface="Simplified Arabic" pitchFamily="18" charset="-78"/>
              <a:cs typeface="Simplified Arabic" pitchFamily="18" charset="-78"/>
            </a:endParaRPr>
          </a:p>
        </p:txBody>
      </p:sp>
      <p:sp>
        <p:nvSpPr>
          <p:cNvPr id="7" name="Date Placeholder 6"/>
          <p:cNvSpPr>
            <a:spLocks noGrp="1"/>
          </p:cNvSpPr>
          <p:nvPr>
            <p:ph type="dt" sz="half" idx="10"/>
          </p:nvPr>
        </p:nvSpPr>
        <p:spPr/>
        <p:txBody>
          <a:bodyPr/>
          <a:lstStyle/>
          <a:p>
            <a:fld id="{80D49385-87DD-4F4D-8456-1EADB3A6590F}" type="datetime10">
              <a:rPr lang="ar-SA" smtClean="0"/>
              <a:pPr/>
              <a:t>السبت، 31/آذار/2012</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841480"/>
            <a:ext cx="8534400" cy="3970318"/>
          </a:xfrm>
          <a:prstGeom prst="rect">
            <a:avLst/>
          </a:prstGeom>
        </p:spPr>
        <p:txBody>
          <a:bodyPr wrap="square">
            <a:spAutoFit/>
          </a:bodyPr>
          <a:lstStyle/>
          <a:p>
            <a:pPr marL="1524000" indent="-1524000" algn="just" rtl="1">
              <a:lnSpc>
                <a:spcPct val="150000"/>
              </a:lnSpc>
            </a:pPr>
            <a:r>
              <a:rPr lang="ar-SA" sz="2400" b="1" dirty="0" smtClean="0">
                <a:latin typeface="Simplified Arabic" pitchFamily="18" charset="-78"/>
                <a:cs typeface="Simplified Arabic" pitchFamily="18" charset="-78"/>
                <a:sym typeface="AGA Arabesque"/>
              </a:rPr>
              <a:t>3-</a:t>
            </a:r>
            <a:r>
              <a:rPr lang="ar-SA" sz="2400" dirty="0" smtClean="0">
                <a:latin typeface="Simplified Arabic" pitchFamily="18" charset="-78"/>
                <a:cs typeface="Simplified Arabic" pitchFamily="18" charset="-78"/>
                <a:sym typeface="AGA Arabesque"/>
              </a:rPr>
              <a:t> عن ابن عمر قال: (( </a:t>
            </a:r>
            <a:r>
              <a:rPr lang="ar-SA" sz="2400" b="1" dirty="0" smtClean="0">
                <a:latin typeface="Simplified Arabic" pitchFamily="18" charset="-78"/>
                <a:cs typeface="Simplified Arabic" pitchFamily="18" charset="-78"/>
                <a:sym typeface="AGA Arabesque"/>
              </a:rPr>
              <a:t>أمر الرسول  بصدقة الفطر صاعاً من تمر أو صاعاً من شعير</a:t>
            </a:r>
            <a:r>
              <a:rPr lang="ar-SA" sz="2400" dirty="0" smtClean="0">
                <a:latin typeface="Simplified Arabic" pitchFamily="18" charset="-78"/>
                <a:cs typeface="Simplified Arabic" pitchFamily="18" charset="-78"/>
                <a:sym typeface="AGA Arabesque"/>
              </a:rPr>
              <a:t> ))</a:t>
            </a:r>
            <a:endParaRPr lang="ar-SA" sz="2400" b="1" dirty="0" smtClean="0">
              <a:latin typeface="Simplified Arabic" pitchFamily="18" charset="-78"/>
              <a:cs typeface="Simplified Arabic" pitchFamily="18" charset="-78"/>
            </a:endParaRPr>
          </a:p>
          <a:p>
            <a:pPr marL="1524000" indent="-1524000" algn="just" rtl="1">
              <a:lnSpc>
                <a:spcPct val="150000"/>
              </a:lnSpc>
            </a:pPr>
            <a:r>
              <a:rPr lang="ar-SA" sz="2400" b="1" dirty="0" smtClean="0">
                <a:latin typeface="Simplified Arabic" pitchFamily="18" charset="-78"/>
                <a:cs typeface="Simplified Arabic" pitchFamily="18" charset="-78"/>
              </a:rPr>
              <a:t>4-</a:t>
            </a:r>
            <a:r>
              <a:rPr lang="ar-SA" sz="2400" dirty="0" smtClean="0">
                <a:latin typeface="Simplified Arabic" pitchFamily="18" charset="-78"/>
                <a:cs typeface="Simplified Arabic" pitchFamily="18" charset="-78"/>
              </a:rPr>
              <a:t> استدلوا بمسألة الجبران في الزكاة: وهي إذا وجبت على المزكي زكاة الإبل سناً معينة، ولم يجدها ووجد ما دونها بدرجة قبلت منه مع شاتين أو عشرين درهماً جبراً للنقص. وإن وجد أعلى دفع له الجبران. كما ثبت تفصيل ذلك في الصحاح عن الرسول </a:t>
            </a:r>
            <a:r>
              <a:rPr lang="ar-SA" sz="2400" dirty="0" smtClean="0">
                <a:latin typeface="Simplified Arabic" pitchFamily="18" charset="-78"/>
                <a:cs typeface="Simplified Arabic" pitchFamily="18" charset="-78"/>
                <a:sym typeface="AGA Arabesque"/>
              </a:rPr>
              <a:t>.</a:t>
            </a:r>
            <a:endParaRPr lang="ar-SA" sz="2400" dirty="0" smtClean="0">
              <a:latin typeface="Simplified Arabic" pitchFamily="18" charset="-78"/>
              <a:cs typeface="Simplified Arabic" pitchFamily="18" charset="-78"/>
            </a:endParaRPr>
          </a:p>
          <a:p>
            <a:pPr marL="1524000" indent="-1524000" algn="just" rtl="1">
              <a:lnSpc>
                <a:spcPct val="150000"/>
              </a:lnSpc>
            </a:pPr>
            <a:endParaRPr lang="ar-SA" sz="2400" dirty="0" smtClean="0">
              <a:latin typeface="Simplified Arabic" pitchFamily="18" charset="-78"/>
              <a:cs typeface="Simplified Arabic" pitchFamily="18" charset="-78"/>
            </a:endParaRPr>
          </a:p>
        </p:txBody>
      </p:sp>
      <p:sp>
        <p:nvSpPr>
          <p:cNvPr id="3" name="TextBox 2"/>
          <p:cNvSpPr txBox="1"/>
          <p:nvPr/>
        </p:nvSpPr>
        <p:spPr>
          <a:xfrm>
            <a:off x="533400" y="304800"/>
            <a:ext cx="8153400" cy="584775"/>
          </a:xfrm>
          <a:prstGeom prst="rect">
            <a:avLst/>
          </a:prstGeom>
          <a:solidFill>
            <a:srgbClr val="C48C00"/>
          </a:solidFill>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rtl="1"/>
            <a:r>
              <a:rPr lang="ar-SA" sz="3200" b="1" dirty="0" smtClean="0">
                <a:latin typeface="Simplified Arabic" pitchFamily="18" charset="-78"/>
                <a:cs typeface="Simplified Arabic" pitchFamily="18" charset="-78"/>
              </a:rPr>
              <a:t>الأدلة</a:t>
            </a:r>
            <a:endParaRPr lang="ar-SA" sz="3200" b="1" dirty="0">
              <a:latin typeface="Simplified Arabic" pitchFamily="18" charset="-78"/>
              <a:cs typeface="Simplified Arabic" pitchFamily="18" charset="-78"/>
            </a:endParaRPr>
          </a:p>
        </p:txBody>
      </p:sp>
      <p:sp>
        <p:nvSpPr>
          <p:cNvPr id="6" name="Date Placeholder 5"/>
          <p:cNvSpPr>
            <a:spLocks noGrp="1"/>
          </p:cNvSpPr>
          <p:nvPr>
            <p:ph type="dt" sz="half" idx="10"/>
          </p:nvPr>
        </p:nvSpPr>
        <p:spPr/>
        <p:txBody>
          <a:bodyPr/>
          <a:lstStyle/>
          <a:p>
            <a:fld id="{0505D3F4-910F-4D6C-AA2E-B20004B0F524}" type="datetime10">
              <a:rPr lang="ar-SA" smtClean="0"/>
              <a:pPr/>
              <a:t>السبت، 31/آذار/2012</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43000"/>
            <a:ext cx="8534400" cy="5632311"/>
          </a:xfrm>
          <a:prstGeom prst="rect">
            <a:avLst/>
          </a:prstGeom>
        </p:spPr>
        <p:txBody>
          <a:bodyPr wrap="square">
            <a:spAutoFit/>
          </a:bodyPr>
          <a:lstStyle/>
          <a:p>
            <a:pPr marL="1524000" indent="-1524000" algn="just" rtl="1">
              <a:lnSpc>
                <a:spcPct val="150000"/>
              </a:lnSpc>
            </a:pPr>
            <a:r>
              <a:rPr lang="ar-SA" sz="2400" b="1" dirty="0" smtClean="0">
                <a:latin typeface="Simplified Arabic" pitchFamily="18" charset="-78"/>
                <a:cs typeface="Simplified Arabic" pitchFamily="18" charset="-78"/>
              </a:rPr>
              <a:t>ثانياً: أدلة المذهب الثاني:</a:t>
            </a:r>
          </a:p>
          <a:p>
            <a:pPr marL="1524000" indent="-1524000" algn="just" rtl="1">
              <a:lnSpc>
                <a:spcPct val="150000"/>
              </a:lnSpc>
            </a:pPr>
            <a:r>
              <a:rPr lang="ar-SA" sz="2400" b="1" dirty="0" smtClean="0">
                <a:latin typeface="Simplified Arabic" pitchFamily="18" charset="-78"/>
                <a:cs typeface="Simplified Arabic" pitchFamily="18" charset="-78"/>
                <a:sym typeface="AGA Arabesque"/>
              </a:rPr>
              <a:t>1-</a:t>
            </a:r>
            <a:r>
              <a:rPr lang="ar-SA" sz="2400" dirty="0" smtClean="0">
                <a:latin typeface="Simplified Arabic" pitchFamily="18" charset="-78"/>
                <a:cs typeface="Simplified Arabic" pitchFamily="18" charset="-78"/>
                <a:sym typeface="AGA Arabesque"/>
              </a:rPr>
              <a:t> روى طاووس: أن معاذاً قال لأهل اليمن: ( ائتوني بعرض ثياب: خميص أو لبيس في الصدقة مكان الذرة والشعير، أهون عليكم، وخير لأصحاب النبي  بالمدينة ).</a:t>
            </a:r>
          </a:p>
          <a:p>
            <a:pPr marL="1524000" indent="-1524000" algn="just" rtl="1">
              <a:lnSpc>
                <a:spcPct val="150000"/>
              </a:lnSpc>
            </a:pPr>
            <a:r>
              <a:rPr lang="ar-SA" sz="2400" b="1" dirty="0" smtClean="0">
                <a:latin typeface="Simplified Arabic" pitchFamily="18" charset="-78"/>
                <a:cs typeface="Simplified Arabic" pitchFamily="18" charset="-78"/>
                <a:sym typeface="AGA Arabesque"/>
              </a:rPr>
              <a:t>2-</a:t>
            </a:r>
            <a:r>
              <a:rPr lang="ar-SA" sz="2400" dirty="0" smtClean="0">
                <a:latin typeface="Simplified Arabic" pitchFamily="18" charset="-78"/>
                <a:cs typeface="Simplified Arabic" pitchFamily="18" charset="-78"/>
                <a:sym typeface="AGA Arabesque"/>
              </a:rPr>
              <a:t> حديث الصنابح الأحمسي قال: ( بصر النبي  ناقة حسنة في إبل الصدقة، فقال: { </a:t>
            </a:r>
            <a:r>
              <a:rPr lang="ar-SA" sz="2400" b="1" dirty="0" smtClean="0">
                <a:latin typeface="Simplified Arabic" pitchFamily="18" charset="-78"/>
                <a:cs typeface="Simplified Arabic" pitchFamily="18" charset="-78"/>
                <a:sym typeface="AGA Arabesque"/>
              </a:rPr>
              <a:t>ما هذه؟</a:t>
            </a:r>
            <a:r>
              <a:rPr lang="ar-SA" sz="2400" dirty="0" smtClean="0">
                <a:latin typeface="Simplified Arabic" pitchFamily="18" charset="-78"/>
                <a:cs typeface="Simplified Arabic" pitchFamily="18" charset="-78"/>
                <a:sym typeface="AGA Arabesque"/>
              </a:rPr>
              <a:t> } قال صاحب الصدقة: إني ارتجعتها ببعيرين من حواشي الإبل، قال: { </a:t>
            </a:r>
            <a:r>
              <a:rPr lang="ar-SA" sz="2400" b="1" dirty="0" smtClean="0">
                <a:latin typeface="Simplified Arabic" pitchFamily="18" charset="-78"/>
                <a:cs typeface="Simplified Arabic" pitchFamily="18" charset="-78"/>
                <a:sym typeface="AGA Arabesque"/>
              </a:rPr>
              <a:t>نعم إذن</a:t>
            </a:r>
            <a:r>
              <a:rPr lang="ar-SA" sz="2400" dirty="0" smtClean="0">
                <a:latin typeface="Simplified Arabic" pitchFamily="18" charset="-78"/>
                <a:cs typeface="Simplified Arabic" pitchFamily="18" charset="-78"/>
                <a:sym typeface="AGA Arabesque"/>
              </a:rPr>
              <a:t> } ).</a:t>
            </a:r>
          </a:p>
          <a:p>
            <a:pPr marL="1524000" indent="-1524000" algn="just" rtl="1">
              <a:lnSpc>
                <a:spcPct val="150000"/>
              </a:lnSpc>
            </a:pPr>
            <a:r>
              <a:rPr lang="ar-SA" sz="2400" b="1" dirty="0" smtClean="0">
                <a:latin typeface="Simplified Arabic" pitchFamily="18" charset="-78"/>
                <a:cs typeface="Simplified Arabic" pitchFamily="18" charset="-78"/>
                <a:sym typeface="AGA Arabesque"/>
              </a:rPr>
              <a:t>3-</a:t>
            </a:r>
            <a:r>
              <a:rPr lang="ar-SA" sz="2400" dirty="0" smtClean="0">
                <a:latin typeface="Simplified Arabic" pitchFamily="18" charset="-78"/>
                <a:cs typeface="Simplified Arabic" pitchFamily="18" charset="-78"/>
                <a:sym typeface="AGA Arabesque"/>
              </a:rPr>
              <a:t> احتج أبو عبيد </a:t>
            </a:r>
            <a:r>
              <a:rPr lang="ar-SA" sz="2400" dirty="0" smtClean="0">
                <a:latin typeface="Simplified Arabic" pitchFamily="18" charset="-78"/>
                <a:cs typeface="Simplified Arabic" pitchFamily="18" charset="-78"/>
                <a:sym typeface="AGA Arabesque"/>
              </a:rPr>
              <a:t>لجواز </a:t>
            </a:r>
            <a:r>
              <a:rPr lang="ar-SA" sz="2400" dirty="0" smtClean="0">
                <a:latin typeface="Simplified Arabic" pitchFamily="18" charset="-78"/>
                <a:cs typeface="Simplified Arabic" pitchFamily="18" charset="-78"/>
                <a:sym typeface="AGA Arabesque"/>
              </a:rPr>
              <a:t>دفع القيمة: بأن عمر وعلياً كانا يأخذان في الجزية القيمة، فإن عمر كان يأخذ حتى الإبر والحبال. مع أن الأصل في الجزية النقد والطعام، فكأنه قاس الزكاة على الجزية.</a:t>
            </a:r>
            <a:endParaRPr lang="ar-SA" sz="2400" b="1" dirty="0" smtClean="0">
              <a:latin typeface="Simplified Arabic" pitchFamily="18" charset="-78"/>
              <a:cs typeface="Simplified Arabic" pitchFamily="18" charset="-78"/>
              <a:sym typeface="AGA Arabesque"/>
            </a:endParaRPr>
          </a:p>
        </p:txBody>
      </p:sp>
      <p:sp>
        <p:nvSpPr>
          <p:cNvPr id="4" name="TextBox 3"/>
          <p:cNvSpPr txBox="1"/>
          <p:nvPr/>
        </p:nvSpPr>
        <p:spPr>
          <a:xfrm>
            <a:off x="533400" y="304800"/>
            <a:ext cx="8153400" cy="584775"/>
          </a:xfrm>
          <a:prstGeom prst="rect">
            <a:avLst/>
          </a:prstGeom>
          <a:solidFill>
            <a:srgbClr val="C48C00"/>
          </a:solidFill>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rtl="1"/>
            <a:r>
              <a:rPr lang="ar-SA" sz="3200" b="1" dirty="0" smtClean="0">
                <a:latin typeface="Simplified Arabic" pitchFamily="18" charset="-78"/>
                <a:cs typeface="Simplified Arabic" pitchFamily="18" charset="-78"/>
              </a:rPr>
              <a:t>الأدلة</a:t>
            </a:r>
            <a:endParaRPr lang="ar-SA" sz="3200" b="1" dirty="0">
              <a:latin typeface="Simplified Arabic" pitchFamily="18" charset="-78"/>
              <a:cs typeface="Simplified Arabic" pitchFamily="18" charset="-78"/>
            </a:endParaRPr>
          </a:p>
        </p:txBody>
      </p:sp>
      <p:sp>
        <p:nvSpPr>
          <p:cNvPr id="7" name="Date Placeholder 6"/>
          <p:cNvSpPr>
            <a:spLocks noGrp="1"/>
          </p:cNvSpPr>
          <p:nvPr>
            <p:ph type="dt" sz="half" idx="10"/>
          </p:nvPr>
        </p:nvSpPr>
        <p:spPr/>
        <p:txBody>
          <a:bodyPr/>
          <a:lstStyle/>
          <a:p>
            <a:fld id="{97B3B22F-A044-45B2-B7FC-0E0BCAF7FB1B}" type="datetime10">
              <a:rPr lang="ar-SA" smtClean="0"/>
              <a:pPr/>
              <a:t>السبت، 31/آذار/2012</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363682"/>
            <a:ext cx="8305800" cy="5078313"/>
          </a:xfrm>
          <a:prstGeom prst="rect">
            <a:avLst/>
          </a:prstGeom>
        </p:spPr>
        <p:txBody>
          <a:bodyPr wrap="square">
            <a:spAutoFit/>
          </a:bodyPr>
          <a:lstStyle/>
          <a:p>
            <a:pPr marL="449263" indent="-449263" algn="just" rtl="1">
              <a:lnSpc>
                <a:spcPct val="150000"/>
              </a:lnSpc>
            </a:pPr>
            <a:r>
              <a:rPr lang="ar-SA" sz="2400" b="1" dirty="0" smtClean="0">
                <a:latin typeface="Simplified Arabic" pitchFamily="18" charset="-78"/>
                <a:cs typeface="Simplified Arabic" pitchFamily="18" charset="-78"/>
                <a:sym typeface="AGA Arabesque"/>
              </a:rPr>
              <a:t>بعد عرض أدلة الفريقين يمكن التوفيق بينها بـــــ:</a:t>
            </a:r>
          </a:p>
          <a:p>
            <a:pPr marL="449263" indent="-449263" algn="just" rtl="1">
              <a:lnSpc>
                <a:spcPct val="150000"/>
              </a:lnSpc>
            </a:pPr>
            <a:r>
              <a:rPr lang="ar-SA" sz="2400" b="1" dirty="0" smtClean="0">
                <a:latin typeface="Simplified Arabic" pitchFamily="18" charset="-78"/>
                <a:cs typeface="Simplified Arabic" pitchFamily="18" charset="-78"/>
                <a:sym typeface="AGA Arabesque"/>
              </a:rPr>
              <a:t>1-</a:t>
            </a:r>
            <a:r>
              <a:rPr lang="ar-SA" sz="2400" dirty="0" smtClean="0">
                <a:latin typeface="Simplified Arabic" pitchFamily="18" charset="-78"/>
                <a:cs typeface="Simplified Arabic" pitchFamily="18" charset="-78"/>
                <a:sym typeface="AGA Arabesque"/>
              </a:rPr>
              <a:t> أن الأصل في الزكاة هو الالتزام بعين الواجب الذي نص عليه الشارع إذا وجد، إبراءً للذمة بيقين لاتفاق العلماء على إجزائه.</a:t>
            </a:r>
          </a:p>
          <a:p>
            <a:pPr marL="449263" algn="just" rtl="1">
              <a:lnSpc>
                <a:spcPct val="150000"/>
              </a:lnSpc>
            </a:pPr>
            <a:r>
              <a:rPr lang="ar-SA" sz="2400" dirty="0" smtClean="0">
                <a:latin typeface="Simplified Arabic" pitchFamily="18" charset="-78"/>
                <a:cs typeface="Simplified Arabic" pitchFamily="18" charset="-78"/>
                <a:sym typeface="AGA Arabesque"/>
              </a:rPr>
              <a:t>فإن لم يجد العين المنصوص عليه، جاز له العدول عنه إلى القيمة، فإنه لا يكلف الحصول عليه من الخارج. استرشاداً بمسألة الجبران.</a:t>
            </a:r>
          </a:p>
          <a:p>
            <a:pPr marL="449263" indent="-449263" algn="just" rtl="1">
              <a:lnSpc>
                <a:spcPct val="150000"/>
              </a:lnSpc>
            </a:pPr>
            <a:r>
              <a:rPr lang="ar-SA" sz="2400" b="1" dirty="0" smtClean="0">
                <a:latin typeface="Simplified Arabic" pitchFamily="18" charset="-78"/>
                <a:cs typeface="Simplified Arabic" pitchFamily="18" charset="-78"/>
                <a:sym typeface="AGA Arabesque"/>
              </a:rPr>
              <a:t>2-</a:t>
            </a:r>
            <a:r>
              <a:rPr lang="ar-SA" sz="2400" dirty="0" smtClean="0">
                <a:latin typeface="Simplified Arabic" pitchFamily="18" charset="-78"/>
                <a:cs typeface="Simplified Arabic" pitchFamily="18" charset="-78"/>
                <a:sym typeface="AGA Arabesque"/>
              </a:rPr>
              <a:t> يجوز العدول إلى القيمة إن كان في ذلك تيسير على المزكي أو نفع </a:t>
            </a:r>
            <a:r>
              <a:rPr lang="ar-SA" sz="2400" dirty="0" smtClean="0">
                <a:latin typeface="Simplified Arabic" pitchFamily="18" charset="-78"/>
                <a:cs typeface="Simplified Arabic" pitchFamily="18" charset="-78"/>
                <a:sym typeface="AGA Arabesque"/>
              </a:rPr>
              <a:t>لمستحقي </a:t>
            </a:r>
            <a:r>
              <a:rPr lang="ar-SA" sz="2400" dirty="0" smtClean="0">
                <a:latin typeface="Simplified Arabic" pitchFamily="18" charset="-78"/>
                <a:cs typeface="Simplified Arabic" pitchFamily="18" charset="-78"/>
                <a:sym typeface="AGA Arabesque"/>
              </a:rPr>
              <a:t>الزكاة، أو تحقق الأمرين معاً، استرشاداً بفعل معاذ.</a:t>
            </a:r>
          </a:p>
          <a:p>
            <a:pPr marL="449263" indent="-449263" algn="just" rtl="1">
              <a:lnSpc>
                <a:spcPct val="150000"/>
              </a:lnSpc>
            </a:pPr>
            <a:r>
              <a:rPr lang="ar-SA" sz="2400" b="1" dirty="0" smtClean="0">
                <a:latin typeface="Simplified Arabic" pitchFamily="18" charset="-78"/>
                <a:cs typeface="Simplified Arabic" pitchFamily="18" charset="-78"/>
                <a:sym typeface="AGA Arabesque"/>
              </a:rPr>
              <a:t>3-</a:t>
            </a:r>
            <a:r>
              <a:rPr lang="ar-SA" sz="2400" dirty="0" smtClean="0">
                <a:latin typeface="Simplified Arabic" pitchFamily="18" charset="-78"/>
                <a:cs typeface="Simplified Arabic" pitchFamily="18" charset="-78"/>
                <a:sym typeface="AGA Arabesque"/>
              </a:rPr>
              <a:t> يشترط في العدول إلى القيمة رضا المزكي والجابي معاً، ولا يجوز لهما الإجبار على غير المنصوص عند وجود المنصوص. وذلك:</a:t>
            </a:r>
            <a:endParaRPr lang="ar-SA" sz="2400" b="1" dirty="0" smtClean="0">
              <a:latin typeface="Simplified Arabic" pitchFamily="18" charset="-78"/>
              <a:cs typeface="Simplified Arabic" pitchFamily="18" charset="-78"/>
              <a:sym typeface="AGA Arabesque"/>
            </a:endParaRPr>
          </a:p>
        </p:txBody>
      </p:sp>
      <p:sp>
        <p:nvSpPr>
          <p:cNvPr id="4" name="TextBox 3"/>
          <p:cNvSpPr txBox="1"/>
          <p:nvPr/>
        </p:nvSpPr>
        <p:spPr>
          <a:xfrm>
            <a:off x="533400" y="304800"/>
            <a:ext cx="8153400" cy="584775"/>
          </a:xfrm>
          <a:prstGeom prst="rect">
            <a:avLst/>
          </a:prstGeom>
          <a:solidFill>
            <a:srgbClr val="C48C00"/>
          </a:solidFill>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rtl="1"/>
            <a:r>
              <a:rPr lang="ar-SA" sz="3200" b="1" dirty="0" smtClean="0">
                <a:latin typeface="Simplified Arabic" pitchFamily="18" charset="-78"/>
                <a:cs typeface="Simplified Arabic" pitchFamily="18" charset="-78"/>
              </a:rPr>
              <a:t>الترجيح والتوفيق بين الآراء</a:t>
            </a:r>
            <a:endParaRPr lang="ar-SA" sz="3200" b="1" dirty="0">
              <a:latin typeface="Simplified Arabic" pitchFamily="18" charset="-78"/>
              <a:cs typeface="Simplified Arabic" pitchFamily="18" charset="-78"/>
            </a:endParaRPr>
          </a:p>
        </p:txBody>
      </p:sp>
      <p:sp>
        <p:nvSpPr>
          <p:cNvPr id="7" name="Date Placeholder 6"/>
          <p:cNvSpPr>
            <a:spLocks noGrp="1"/>
          </p:cNvSpPr>
          <p:nvPr>
            <p:ph type="dt" sz="half" idx="10"/>
          </p:nvPr>
        </p:nvSpPr>
        <p:spPr/>
        <p:txBody>
          <a:bodyPr/>
          <a:lstStyle/>
          <a:p>
            <a:fld id="{92050E88-BAEA-4A50-8962-93EC7A99C197}" type="datetime10">
              <a:rPr lang="ar-SA" smtClean="0"/>
              <a:pPr/>
              <a:t>السبت، 31/آذار/2012</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295400"/>
            <a:ext cx="8458200" cy="5078313"/>
          </a:xfrm>
          <a:prstGeom prst="rect">
            <a:avLst/>
          </a:prstGeom>
        </p:spPr>
        <p:txBody>
          <a:bodyPr wrap="square">
            <a:spAutoFit/>
          </a:bodyPr>
          <a:lstStyle/>
          <a:p>
            <a:pPr marL="1524000" indent="-1524000" algn="just" rtl="1">
              <a:lnSpc>
                <a:spcPct val="150000"/>
              </a:lnSpc>
            </a:pPr>
            <a:r>
              <a:rPr lang="ar-SA" sz="2400" b="1" dirty="0" smtClean="0">
                <a:latin typeface="Simplified Arabic" pitchFamily="18" charset="-78"/>
                <a:cs typeface="Simplified Arabic" pitchFamily="18" charset="-78"/>
                <a:sym typeface="AGA Arabesque"/>
              </a:rPr>
              <a:t>أ-</a:t>
            </a:r>
            <a:r>
              <a:rPr lang="ar-SA" sz="2400" dirty="0" smtClean="0">
                <a:latin typeface="Simplified Arabic" pitchFamily="18" charset="-78"/>
                <a:cs typeface="Simplified Arabic" pitchFamily="18" charset="-78"/>
                <a:sym typeface="AGA Arabesque"/>
              </a:rPr>
              <a:t> لأن الرسول  أمر الجباة بعدم التعدي فقال: (( </a:t>
            </a:r>
            <a:r>
              <a:rPr lang="ar-SA" sz="2400" b="1" dirty="0" smtClean="0">
                <a:latin typeface="Simplified Arabic" pitchFamily="18" charset="-78"/>
                <a:cs typeface="Simplified Arabic" pitchFamily="18" charset="-78"/>
                <a:sym typeface="AGA Arabesque"/>
              </a:rPr>
              <a:t>المتعدي في الصدقة كمانعها </a:t>
            </a:r>
            <a:r>
              <a:rPr lang="ar-SA" sz="2400" dirty="0" smtClean="0">
                <a:latin typeface="Simplified Arabic" pitchFamily="18" charset="-78"/>
                <a:cs typeface="Simplified Arabic" pitchFamily="18" charset="-78"/>
                <a:sym typeface="AGA Arabesque"/>
              </a:rPr>
              <a:t>))</a:t>
            </a:r>
          </a:p>
          <a:p>
            <a:pPr marL="1887538" indent="-1524000" algn="just" rtl="1">
              <a:lnSpc>
                <a:spcPct val="150000"/>
              </a:lnSpc>
            </a:pPr>
            <a:r>
              <a:rPr lang="ar-SA" sz="2400" dirty="0" smtClean="0">
                <a:latin typeface="Simplified Arabic" pitchFamily="18" charset="-78"/>
                <a:cs typeface="Simplified Arabic" pitchFamily="18" charset="-78"/>
                <a:sym typeface="AGA Arabesque"/>
              </a:rPr>
              <a:t>وقال لمعاذ: (( </a:t>
            </a:r>
            <a:r>
              <a:rPr lang="ar-SA" sz="2400" b="1" dirty="0" smtClean="0">
                <a:latin typeface="Simplified Arabic" pitchFamily="18" charset="-78"/>
                <a:cs typeface="Simplified Arabic" pitchFamily="18" charset="-78"/>
                <a:sym typeface="AGA Arabesque"/>
              </a:rPr>
              <a:t>إياك وكرائم أموالهم، واتق دعوة المظلوم، فإنه ليس بينها وبين الله حجاب</a:t>
            </a:r>
            <a:r>
              <a:rPr lang="ar-SA" sz="2400" dirty="0" smtClean="0">
                <a:latin typeface="Simplified Arabic" pitchFamily="18" charset="-78"/>
                <a:cs typeface="Simplified Arabic" pitchFamily="18" charset="-78"/>
                <a:sym typeface="AGA Arabesque"/>
              </a:rPr>
              <a:t> ))</a:t>
            </a:r>
          </a:p>
          <a:p>
            <a:pPr marL="1524000" indent="-1524000" algn="just" rtl="1">
              <a:lnSpc>
                <a:spcPct val="150000"/>
              </a:lnSpc>
            </a:pPr>
            <a:r>
              <a:rPr lang="ar-SA" sz="2400" b="1" dirty="0" smtClean="0">
                <a:latin typeface="Simplified Arabic" pitchFamily="18" charset="-78"/>
                <a:cs typeface="Simplified Arabic" pitchFamily="18" charset="-78"/>
                <a:sym typeface="AGA Arabesque"/>
              </a:rPr>
              <a:t>ب- </a:t>
            </a:r>
            <a:r>
              <a:rPr lang="ar-SA" sz="2400" dirty="0" smtClean="0">
                <a:latin typeface="Simplified Arabic" pitchFamily="18" charset="-78"/>
                <a:cs typeface="Simplified Arabic" pitchFamily="18" charset="-78"/>
                <a:sym typeface="AGA Arabesque"/>
              </a:rPr>
              <a:t>كما أمر الرسول  المزكي بإرضاء الجابي، لأنه في الحقيقة مسؤول عن رعاية مصالح الفقراء وغيرهم من مستحقي الزكاة، فقد قال : (( </a:t>
            </a:r>
            <a:r>
              <a:rPr lang="ar-SA" sz="2400" b="1" dirty="0" smtClean="0">
                <a:latin typeface="Simplified Arabic" pitchFamily="18" charset="-78"/>
                <a:cs typeface="Simplified Arabic" pitchFamily="18" charset="-78"/>
                <a:sym typeface="AGA Arabesque"/>
              </a:rPr>
              <a:t>لا يصدر المصدق إلّا وهو عنكم راضٍ</a:t>
            </a:r>
            <a:r>
              <a:rPr lang="ar-SA" sz="2400" dirty="0" smtClean="0">
                <a:latin typeface="Simplified Arabic" pitchFamily="18" charset="-78"/>
                <a:cs typeface="Simplified Arabic" pitchFamily="18" charset="-78"/>
                <a:sym typeface="AGA Arabesque"/>
              </a:rPr>
              <a:t> ))</a:t>
            </a:r>
          </a:p>
          <a:p>
            <a:pPr marL="1524000" indent="-1524000" algn="just" rtl="1">
              <a:lnSpc>
                <a:spcPct val="150000"/>
              </a:lnSpc>
            </a:pPr>
            <a:r>
              <a:rPr lang="ar-SA" sz="2400" b="1" dirty="0" smtClean="0">
                <a:latin typeface="Simplified Arabic" pitchFamily="18" charset="-78"/>
                <a:cs typeface="Simplified Arabic" pitchFamily="18" charset="-78"/>
                <a:sym typeface="AGA Arabesque"/>
              </a:rPr>
              <a:t>4-</a:t>
            </a:r>
            <a:r>
              <a:rPr lang="ar-SA" sz="2400" dirty="0" smtClean="0">
                <a:latin typeface="Simplified Arabic" pitchFamily="18" charset="-78"/>
                <a:cs typeface="Simplified Arabic" pitchFamily="18" charset="-78"/>
                <a:sym typeface="AGA Arabesque"/>
              </a:rPr>
              <a:t> إن لم يوجد جاب للزكاة، أقام المزكي نفسه مكان الجابي في توزيع زكاته، وعليه أن لا يحابي نفسه في ذلك، ويراعي مصالح الفقراء، فإن رأى أن إخراج القيمة أنفع لهم أخرجها، وإلّا فالمنصوص عليه.</a:t>
            </a:r>
            <a:endParaRPr lang="ar-SA" sz="2400" b="1" dirty="0" smtClean="0">
              <a:latin typeface="Simplified Arabic" pitchFamily="18" charset="-78"/>
              <a:cs typeface="Simplified Arabic" pitchFamily="18" charset="-78"/>
              <a:sym typeface="AGA Arabesque"/>
            </a:endParaRPr>
          </a:p>
        </p:txBody>
      </p:sp>
      <p:sp>
        <p:nvSpPr>
          <p:cNvPr id="4" name="TextBox 3"/>
          <p:cNvSpPr txBox="1"/>
          <p:nvPr/>
        </p:nvSpPr>
        <p:spPr>
          <a:xfrm>
            <a:off x="533400" y="304800"/>
            <a:ext cx="8153400" cy="584775"/>
          </a:xfrm>
          <a:prstGeom prst="rect">
            <a:avLst/>
          </a:prstGeom>
          <a:solidFill>
            <a:srgbClr val="C48C00"/>
          </a:solidFill>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rtl="1"/>
            <a:r>
              <a:rPr lang="ar-SA" sz="3200" b="1" dirty="0" smtClean="0">
                <a:latin typeface="Simplified Arabic" pitchFamily="18" charset="-78"/>
                <a:cs typeface="Simplified Arabic" pitchFamily="18" charset="-78"/>
              </a:rPr>
              <a:t>الترجيح والتوفيق بين الآراء</a:t>
            </a:r>
            <a:endParaRPr lang="ar-SA" sz="3200" b="1" dirty="0">
              <a:latin typeface="Simplified Arabic" pitchFamily="18" charset="-78"/>
              <a:cs typeface="Simplified Arabic" pitchFamily="18" charset="-78"/>
            </a:endParaRPr>
          </a:p>
        </p:txBody>
      </p:sp>
      <p:sp>
        <p:nvSpPr>
          <p:cNvPr id="8" name="Date Placeholder 7"/>
          <p:cNvSpPr>
            <a:spLocks noGrp="1"/>
          </p:cNvSpPr>
          <p:nvPr>
            <p:ph type="dt" sz="half" idx="10"/>
          </p:nvPr>
        </p:nvSpPr>
        <p:spPr/>
        <p:txBody>
          <a:bodyPr/>
          <a:lstStyle/>
          <a:p>
            <a:fld id="{C725F260-0924-49BF-A839-5A792931BA22}" type="datetime10">
              <a:rPr lang="ar-SA" smtClean="0"/>
              <a:pPr/>
              <a:t>السبت، 31/آذار/2012</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963</TotalTime>
  <Words>724</Words>
  <Application>Microsoft Office PowerPoint</Application>
  <PresentationFormat>On-screen Show (4:3)</PresentationFormat>
  <Paragraphs>41</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Module</vt:lpstr>
      <vt:lpstr>Slide 1</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Hemen</dc:creator>
  <cp:lastModifiedBy>Hemen</cp:lastModifiedBy>
  <cp:revision>105</cp:revision>
  <dcterms:created xsi:type="dcterms:W3CDTF">2006-08-16T00:00:00Z</dcterms:created>
  <dcterms:modified xsi:type="dcterms:W3CDTF">2012-03-31T18:24:35Z</dcterms:modified>
</cp:coreProperties>
</file>