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6" r:id="rId2"/>
    <p:sldId id="257" r:id="rId3"/>
    <p:sldId id="274" r:id="rId4"/>
    <p:sldId id="275" r:id="rId5"/>
    <p:sldId id="280" r:id="rId6"/>
    <p:sldId id="277" r:id="rId7"/>
    <p:sldId id="281" r:id="rId8"/>
    <p:sldId id="258" r:id="rId9"/>
    <p:sldId id="278" r:id="rId10"/>
    <p:sldId id="271" r:id="rId11"/>
    <p:sldId id="279" r:id="rId12"/>
    <p:sldId id="283" r:id="rId13"/>
    <p:sldId id="28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150"/>
    <p:restoredTop sz="94686"/>
  </p:normalViewPr>
  <p:slideViewPr>
    <p:cSldViewPr snapToGrid="0" snapToObjects="1">
      <p:cViewPr varScale="1">
        <p:scale>
          <a:sx n="19" d="100"/>
          <a:sy n="19" d="100"/>
        </p:scale>
        <p:origin x="216" y="19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DD360-E169-4E40-8C48-5CFE0A3BA7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C642FE-A1C8-2F47-98C8-458E14190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2E0CA0-850E-1340-9245-F5A16AFA4D43}"/>
              </a:ext>
            </a:extLst>
          </p:cNvPr>
          <p:cNvSpPr>
            <a:spLocks noGrp="1"/>
          </p:cNvSpPr>
          <p:nvPr>
            <p:ph type="dt" sz="half" idx="10"/>
          </p:nvPr>
        </p:nvSpPr>
        <p:spPr/>
        <p:txBody>
          <a:bodyPr/>
          <a:lstStyle/>
          <a:p>
            <a:fld id="{94D561AF-5988-974F-AD87-A660D565B364}" type="datetimeFigureOut">
              <a:rPr lang="en-US" smtClean="0"/>
              <a:t>1/29/22</a:t>
            </a:fld>
            <a:endParaRPr lang="en-US"/>
          </a:p>
        </p:txBody>
      </p:sp>
      <p:sp>
        <p:nvSpPr>
          <p:cNvPr id="5" name="Footer Placeholder 4">
            <a:extLst>
              <a:ext uri="{FF2B5EF4-FFF2-40B4-BE49-F238E27FC236}">
                <a16:creationId xmlns:a16="http://schemas.microsoft.com/office/drawing/2014/main" id="{064A7F08-5AF4-444D-A15C-BDA2D2DCE5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9902F2-8B0B-AE4D-A8A6-CF9889CA267D}"/>
              </a:ext>
            </a:extLst>
          </p:cNvPr>
          <p:cNvSpPr>
            <a:spLocks noGrp="1"/>
          </p:cNvSpPr>
          <p:nvPr>
            <p:ph type="sldNum" sz="quarter" idx="12"/>
          </p:nvPr>
        </p:nvSpPr>
        <p:spPr/>
        <p:txBody>
          <a:bodyPr/>
          <a:lstStyle/>
          <a:p>
            <a:fld id="{6BF78C4F-26CC-6049-8DF2-AF1A8F2E5C37}" type="slidenum">
              <a:rPr lang="en-US" smtClean="0"/>
              <a:t>‹#›</a:t>
            </a:fld>
            <a:endParaRPr lang="en-US"/>
          </a:p>
        </p:txBody>
      </p:sp>
    </p:spTree>
    <p:extLst>
      <p:ext uri="{BB962C8B-B14F-4D97-AF65-F5344CB8AC3E}">
        <p14:creationId xmlns:p14="http://schemas.microsoft.com/office/powerpoint/2010/main" val="262104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5C27B-ECCC-8445-85BD-6DFA6D8A1D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2B86C3-5A7E-4142-B004-5C49980C06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E9117F-39AC-F647-9E6D-819763E256B9}"/>
              </a:ext>
            </a:extLst>
          </p:cNvPr>
          <p:cNvSpPr>
            <a:spLocks noGrp="1"/>
          </p:cNvSpPr>
          <p:nvPr>
            <p:ph type="dt" sz="half" idx="10"/>
          </p:nvPr>
        </p:nvSpPr>
        <p:spPr/>
        <p:txBody>
          <a:bodyPr/>
          <a:lstStyle/>
          <a:p>
            <a:fld id="{94D561AF-5988-974F-AD87-A660D565B364}" type="datetimeFigureOut">
              <a:rPr lang="en-US" smtClean="0"/>
              <a:t>1/29/22</a:t>
            </a:fld>
            <a:endParaRPr lang="en-US"/>
          </a:p>
        </p:txBody>
      </p:sp>
      <p:sp>
        <p:nvSpPr>
          <p:cNvPr id="5" name="Footer Placeholder 4">
            <a:extLst>
              <a:ext uri="{FF2B5EF4-FFF2-40B4-BE49-F238E27FC236}">
                <a16:creationId xmlns:a16="http://schemas.microsoft.com/office/drawing/2014/main" id="{B4C79CB3-3976-4440-AED5-F7FAC29F0F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0AF02-2FB8-B446-9340-A7968D253984}"/>
              </a:ext>
            </a:extLst>
          </p:cNvPr>
          <p:cNvSpPr>
            <a:spLocks noGrp="1"/>
          </p:cNvSpPr>
          <p:nvPr>
            <p:ph type="sldNum" sz="quarter" idx="12"/>
          </p:nvPr>
        </p:nvSpPr>
        <p:spPr/>
        <p:txBody>
          <a:bodyPr/>
          <a:lstStyle/>
          <a:p>
            <a:fld id="{6BF78C4F-26CC-6049-8DF2-AF1A8F2E5C37}" type="slidenum">
              <a:rPr lang="en-US" smtClean="0"/>
              <a:t>‹#›</a:t>
            </a:fld>
            <a:endParaRPr lang="en-US"/>
          </a:p>
        </p:txBody>
      </p:sp>
    </p:spTree>
    <p:extLst>
      <p:ext uri="{BB962C8B-B14F-4D97-AF65-F5344CB8AC3E}">
        <p14:creationId xmlns:p14="http://schemas.microsoft.com/office/powerpoint/2010/main" val="1844943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253E0C-5316-A243-A9E7-E18FA1B7E0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0723CD-36E7-6346-B1C9-6EDCC64AA9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9851DB-A029-B544-98D2-7680165AACEA}"/>
              </a:ext>
            </a:extLst>
          </p:cNvPr>
          <p:cNvSpPr>
            <a:spLocks noGrp="1"/>
          </p:cNvSpPr>
          <p:nvPr>
            <p:ph type="dt" sz="half" idx="10"/>
          </p:nvPr>
        </p:nvSpPr>
        <p:spPr/>
        <p:txBody>
          <a:bodyPr/>
          <a:lstStyle/>
          <a:p>
            <a:fld id="{94D561AF-5988-974F-AD87-A660D565B364}" type="datetimeFigureOut">
              <a:rPr lang="en-US" smtClean="0"/>
              <a:t>1/29/22</a:t>
            </a:fld>
            <a:endParaRPr lang="en-US"/>
          </a:p>
        </p:txBody>
      </p:sp>
      <p:sp>
        <p:nvSpPr>
          <p:cNvPr id="5" name="Footer Placeholder 4">
            <a:extLst>
              <a:ext uri="{FF2B5EF4-FFF2-40B4-BE49-F238E27FC236}">
                <a16:creationId xmlns:a16="http://schemas.microsoft.com/office/drawing/2014/main" id="{478BEB24-8EE1-AD47-AD74-04E6F35E2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FF8534-F604-374C-B410-AD3C3D63D3E8}"/>
              </a:ext>
            </a:extLst>
          </p:cNvPr>
          <p:cNvSpPr>
            <a:spLocks noGrp="1"/>
          </p:cNvSpPr>
          <p:nvPr>
            <p:ph type="sldNum" sz="quarter" idx="12"/>
          </p:nvPr>
        </p:nvSpPr>
        <p:spPr/>
        <p:txBody>
          <a:bodyPr/>
          <a:lstStyle/>
          <a:p>
            <a:fld id="{6BF78C4F-26CC-6049-8DF2-AF1A8F2E5C37}" type="slidenum">
              <a:rPr lang="en-US" smtClean="0"/>
              <a:t>‹#›</a:t>
            </a:fld>
            <a:endParaRPr lang="en-US"/>
          </a:p>
        </p:txBody>
      </p:sp>
    </p:spTree>
    <p:extLst>
      <p:ext uri="{BB962C8B-B14F-4D97-AF65-F5344CB8AC3E}">
        <p14:creationId xmlns:p14="http://schemas.microsoft.com/office/powerpoint/2010/main" val="93723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6BE9E-8317-5448-AEA5-14B7F57FE4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61E8EA-84D7-B944-BF9B-0DE388AA42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96E58-2D47-A24F-949F-C5CA5A7F3E55}"/>
              </a:ext>
            </a:extLst>
          </p:cNvPr>
          <p:cNvSpPr>
            <a:spLocks noGrp="1"/>
          </p:cNvSpPr>
          <p:nvPr>
            <p:ph type="dt" sz="half" idx="10"/>
          </p:nvPr>
        </p:nvSpPr>
        <p:spPr/>
        <p:txBody>
          <a:bodyPr/>
          <a:lstStyle/>
          <a:p>
            <a:fld id="{94D561AF-5988-974F-AD87-A660D565B364}" type="datetimeFigureOut">
              <a:rPr lang="en-US" smtClean="0"/>
              <a:t>1/29/22</a:t>
            </a:fld>
            <a:endParaRPr lang="en-US"/>
          </a:p>
        </p:txBody>
      </p:sp>
      <p:sp>
        <p:nvSpPr>
          <p:cNvPr id="5" name="Footer Placeholder 4">
            <a:extLst>
              <a:ext uri="{FF2B5EF4-FFF2-40B4-BE49-F238E27FC236}">
                <a16:creationId xmlns:a16="http://schemas.microsoft.com/office/drawing/2014/main" id="{4701C9FE-A51D-F24D-A72F-3499BD9B5E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4C151F-D4DE-E54E-BC69-A942F287E4ED}"/>
              </a:ext>
            </a:extLst>
          </p:cNvPr>
          <p:cNvSpPr>
            <a:spLocks noGrp="1"/>
          </p:cNvSpPr>
          <p:nvPr>
            <p:ph type="sldNum" sz="quarter" idx="12"/>
          </p:nvPr>
        </p:nvSpPr>
        <p:spPr/>
        <p:txBody>
          <a:bodyPr/>
          <a:lstStyle/>
          <a:p>
            <a:fld id="{6BF78C4F-26CC-6049-8DF2-AF1A8F2E5C37}" type="slidenum">
              <a:rPr lang="en-US" smtClean="0"/>
              <a:t>‹#›</a:t>
            </a:fld>
            <a:endParaRPr lang="en-US"/>
          </a:p>
        </p:txBody>
      </p:sp>
    </p:spTree>
    <p:extLst>
      <p:ext uri="{BB962C8B-B14F-4D97-AF65-F5344CB8AC3E}">
        <p14:creationId xmlns:p14="http://schemas.microsoft.com/office/powerpoint/2010/main" val="125053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30B97-0AA7-2044-AB2B-28D2CEA345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8408617-73AF-5448-903C-2DD6663149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79BCB5-9791-FE4E-BC87-B4A3732FEE96}"/>
              </a:ext>
            </a:extLst>
          </p:cNvPr>
          <p:cNvSpPr>
            <a:spLocks noGrp="1"/>
          </p:cNvSpPr>
          <p:nvPr>
            <p:ph type="dt" sz="half" idx="10"/>
          </p:nvPr>
        </p:nvSpPr>
        <p:spPr/>
        <p:txBody>
          <a:bodyPr/>
          <a:lstStyle/>
          <a:p>
            <a:fld id="{94D561AF-5988-974F-AD87-A660D565B364}" type="datetimeFigureOut">
              <a:rPr lang="en-US" smtClean="0"/>
              <a:t>1/29/22</a:t>
            </a:fld>
            <a:endParaRPr lang="en-US"/>
          </a:p>
        </p:txBody>
      </p:sp>
      <p:sp>
        <p:nvSpPr>
          <p:cNvPr id="5" name="Footer Placeholder 4">
            <a:extLst>
              <a:ext uri="{FF2B5EF4-FFF2-40B4-BE49-F238E27FC236}">
                <a16:creationId xmlns:a16="http://schemas.microsoft.com/office/drawing/2014/main" id="{3F2D2965-A0CD-414F-AEC8-96810FB44C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F67240-EB2E-3543-9C8D-EAE0A0899470}"/>
              </a:ext>
            </a:extLst>
          </p:cNvPr>
          <p:cNvSpPr>
            <a:spLocks noGrp="1"/>
          </p:cNvSpPr>
          <p:nvPr>
            <p:ph type="sldNum" sz="quarter" idx="12"/>
          </p:nvPr>
        </p:nvSpPr>
        <p:spPr/>
        <p:txBody>
          <a:bodyPr/>
          <a:lstStyle/>
          <a:p>
            <a:fld id="{6BF78C4F-26CC-6049-8DF2-AF1A8F2E5C37}" type="slidenum">
              <a:rPr lang="en-US" smtClean="0"/>
              <a:t>‹#›</a:t>
            </a:fld>
            <a:endParaRPr lang="en-US"/>
          </a:p>
        </p:txBody>
      </p:sp>
    </p:spTree>
    <p:extLst>
      <p:ext uri="{BB962C8B-B14F-4D97-AF65-F5344CB8AC3E}">
        <p14:creationId xmlns:p14="http://schemas.microsoft.com/office/powerpoint/2010/main" val="352653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5B485-AB0F-BA4E-8ABA-3FEB4625AE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E12E30-0AE0-504E-96CD-87B169174B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3C837A-5335-FC41-B26A-5A10D74F5F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618FCF-9A6E-D141-B078-BBE89BE5592D}"/>
              </a:ext>
            </a:extLst>
          </p:cNvPr>
          <p:cNvSpPr>
            <a:spLocks noGrp="1"/>
          </p:cNvSpPr>
          <p:nvPr>
            <p:ph type="dt" sz="half" idx="10"/>
          </p:nvPr>
        </p:nvSpPr>
        <p:spPr/>
        <p:txBody>
          <a:bodyPr/>
          <a:lstStyle/>
          <a:p>
            <a:fld id="{94D561AF-5988-974F-AD87-A660D565B364}" type="datetimeFigureOut">
              <a:rPr lang="en-US" smtClean="0"/>
              <a:t>1/29/22</a:t>
            </a:fld>
            <a:endParaRPr lang="en-US"/>
          </a:p>
        </p:txBody>
      </p:sp>
      <p:sp>
        <p:nvSpPr>
          <p:cNvPr id="6" name="Footer Placeholder 5">
            <a:extLst>
              <a:ext uri="{FF2B5EF4-FFF2-40B4-BE49-F238E27FC236}">
                <a16:creationId xmlns:a16="http://schemas.microsoft.com/office/drawing/2014/main" id="{6D8DD48D-2B58-2541-88C1-26D4640BC7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C13DAC-87B2-294F-9C76-197B8D1E0D71}"/>
              </a:ext>
            </a:extLst>
          </p:cNvPr>
          <p:cNvSpPr>
            <a:spLocks noGrp="1"/>
          </p:cNvSpPr>
          <p:nvPr>
            <p:ph type="sldNum" sz="quarter" idx="12"/>
          </p:nvPr>
        </p:nvSpPr>
        <p:spPr/>
        <p:txBody>
          <a:bodyPr/>
          <a:lstStyle/>
          <a:p>
            <a:fld id="{6BF78C4F-26CC-6049-8DF2-AF1A8F2E5C37}" type="slidenum">
              <a:rPr lang="en-US" smtClean="0"/>
              <a:t>‹#›</a:t>
            </a:fld>
            <a:endParaRPr lang="en-US"/>
          </a:p>
        </p:txBody>
      </p:sp>
    </p:spTree>
    <p:extLst>
      <p:ext uri="{BB962C8B-B14F-4D97-AF65-F5344CB8AC3E}">
        <p14:creationId xmlns:p14="http://schemas.microsoft.com/office/powerpoint/2010/main" val="2723109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6343-5C1D-2442-BDB0-183728DE6D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6B5C5D-E578-334D-8B90-62836BB0C3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E9B450-702C-AF40-BBAE-738F95DCEF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7A7C7D-3360-7540-A074-9BF6FC0AC6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FE347C-F77D-8547-94E5-7806E6C947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9217E5-1387-1949-ABE4-A1604E8F3679}"/>
              </a:ext>
            </a:extLst>
          </p:cNvPr>
          <p:cNvSpPr>
            <a:spLocks noGrp="1"/>
          </p:cNvSpPr>
          <p:nvPr>
            <p:ph type="dt" sz="half" idx="10"/>
          </p:nvPr>
        </p:nvSpPr>
        <p:spPr/>
        <p:txBody>
          <a:bodyPr/>
          <a:lstStyle/>
          <a:p>
            <a:fld id="{94D561AF-5988-974F-AD87-A660D565B364}" type="datetimeFigureOut">
              <a:rPr lang="en-US" smtClean="0"/>
              <a:t>1/29/22</a:t>
            </a:fld>
            <a:endParaRPr lang="en-US"/>
          </a:p>
        </p:txBody>
      </p:sp>
      <p:sp>
        <p:nvSpPr>
          <p:cNvPr id="8" name="Footer Placeholder 7">
            <a:extLst>
              <a:ext uri="{FF2B5EF4-FFF2-40B4-BE49-F238E27FC236}">
                <a16:creationId xmlns:a16="http://schemas.microsoft.com/office/drawing/2014/main" id="{D6DE4320-8301-C546-9621-8769CC125C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9CBE1F-86FD-384A-812A-0EA3C3A6D304}"/>
              </a:ext>
            </a:extLst>
          </p:cNvPr>
          <p:cNvSpPr>
            <a:spLocks noGrp="1"/>
          </p:cNvSpPr>
          <p:nvPr>
            <p:ph type="sldNum" sz="quarter" idx="12"/>
          </p:nvPr>
        </p:nvSpPr>
        <p:spPr/>
        <p:txBody>
          <a:bodyPr/>
          <a:lstStyle/>
          <a:p>
            <a:fld id="{6BF78C4F-26CC-6049-8DF2-AF1A8F2E5C37}" type="slidenum">
              <a:rPr lang="en-US" smtClean="0"/>
              <a:t>‹#›</a:t>
            </a:fld>
            <a:endParaRPr lang="en-US"/>
          </a:p>
        </p:txBody>
      </p:sp>
    </p:spTree>
    <p:extLst>
      <p:ext uri="{BB962C8B-B14F-4D97-AF65-F5344CB8AC3E}">
        <p14:creationId xmlns:p14="http://schemas.microsoft.com/office/powerpoint/2010/main" val="2479499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1EA6E-B407-4D43-99B1-B262FAB5F7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433EE1-61FA-2142-A3EC-6DAFF7CD1D9B}"/>
              </a:ext>
            </a:extLst>
          </p:cNvPr>
          <p:cNvSpPr>
            <a:spLocks noGrp="1"/>
          </p:cNvSpPr>
          <p:nvPr>
            <p:ph type="dt" sz="half" idx="10"/>
          </p:nvPr>
        </p:nvSpPr>
        <p:spPr/>
        <p:txBody>
          <a:bodyPr/>
          <a:lstStyle/>
          <a:p>
            <a:fld id="{94D561AF-5988-974F-AD87-A660D565B364}" type="datetimeFigureOut">
              <a:rPr lang="en-US" smtClean="0"/>
              <a:t>1/29/22</a:t>
            </a:fld>
            <a:endParaRPr lang="en-US"/>
          </a:p>
        </p:txBody>
      </p:sp>
      <p:sp>
        <p:nvSpPr>
          <p:cNvPr id="4" name="Footer Placeholder 3">
            <a:extLst>
              <a:ext uri="{FF2B5EF4-FFF2-40B4-BE49-F238E27FC236}">
                <a16:creationId xmlns:a16="http://schemas.microsoft.com/office/drawing/2014/main" id="{EFD4DA97-7CA1-524D-A634-EEBD7ABEE0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8C159D-7D0B-3D40-B53C-305C00DE8024}"/>
              </a:ext>
            </a:extLst>
          </p:cNvPr>
          <p:cNvSpPr>
            <a:spLocks noGrp="1"/>
          </p:cNvSpPr>
          <p:nvPr>
            <p:ph type="sldNum" sz="quarter" idx="12"/>
          </p:nvPr>
        </p:nvSpPr>
        <p:spPr/>
        <p:txBody>
          <a:bodyPr/>
          <a:lstStyle/>
          <a:p>
            <a:fld id="{6BF78C4F-26CC-6049-8DF2-AF1A8F2E5C37}" type="slidenum">
              <a:rPr lang="en-US" smtClean="0"/>
              <a:t>‹#›</a:t>
            </a:fld>
            <a:endParaRPr lang="en-US"/>
          </a:p>
        </p:txBody>
      </p:sp>
    </p:spTree>
    <p:extLst>
      <p:ext uri="{BB962C8B-B14F-4D97-AF65-F5344CB8AC3E}">
        <p14:creationId xmlns:p14="http://schemas.microsoft.com/office/powerpoint/2010/main" val="837596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AC25A0-425B-8347-A82C-4DFCF7C06DD9}"/>
              </a:ext>
            </a:extLst>
          </p:cNvPr>
          <p:cNvSpPr>
            <a:spLocks noGrp="1"/>
          </p:cNvSpPr>
          <p:nvPr>
            <p:ph type="dt" sz="half" idx="10"/>
          </p:nvPr>
        </p:nvSpPr>
        <p:spPr/>
        <p:txBody>
          <a:bodyPr/>
          <a:lstStyle/>
          <a:p>
            <a:fld id="{94D561AF-5988-974F-AD87-A660D565B364}" type="datetimeFigureOut">
              <a:rPr lang="en-US" smtClean="0"/>
              <a:t>1/29/22</a:t>
            </a:fld>
            <a:endParaRPr lang="en-US"/>
          </a:p>
        </p:txBody>
      </p:sp>
      <p:sp>
        <p:nvSpPr>
          <p:cNvPr id="3" name="Footer Placeholder 2">
            <a:extLst>
              <a:ext uri="{FF2B5EF4-FFF2-40B4-BE49-F238E27FC236}">
                <a16:creationId xmlns:a16="http://schemas.microsoft.com/office/drawing/2014/main" id="{73CF556E-22DE-854C-9FAE-03F9933449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A498A4-76D7-F144-A66F-FFFAE03EB348}"/>
              </a:ext>
            </a:extLst>
          </p:cNvPr>
          <p:cNvSpPr>
            <a:spLocks noGrp="1"/>
          </p:cNvSpPr>
          <p:nvPr>
            <p:ph type="sldNum" sz="quarter" idx="12"/>
          </p:nvPr>
        </p:nvSpPr>
        <p:spPr/>
        <p:txBody>
          <a:bodyPr/>
          <a:lstStyle/>
          <a:p>
            <a:fld id="{6BF78C4F-26CC-6049-8DF2-AF1A8F2E5C37}" type="slidenum">
              <a:rPr lang="en-US" smtClean="0"/>
              <a:t>‹#›</a:t>
            </a:fld>
            <a:endParaRPr lang="en-US"/>
          </a:p>
        </p:txBody>
      </p:sp>
    </p:spTree>
    <p:extLst>
      <p:ext uri="{BB962C8B-B14F-4D97-AF65-F5344CB8AC3E}">
        <p14:creationId xmlns:p14="http://schemas.microsoft.com/office/powerpoint/2010/main" val="3815962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C5880-36B1-5F43-8B13-E3C1A92B1A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71A5A5-2BD6-774F-B764-117AEF3AA8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FB1B8C-D189-DE4E-9C0D-98AB56D3A5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1F77F6-E6E6-284F-BACE-E175FFB5676A}"/>
              </a:ext>
            </a:extLst>
          </p:cNvPr>
          <p:cNvSpPr>
            <a:spLocks noGrp="1"/>
          </p:cNvSpPr>
          <p:nvPr>
            <p:ph type="dt" sz="half" idx="10"/>
          </p:nvPr>
        </p:nvSpPr>
        <p:spPr/>
        <p:txBody>
          <a:bodyPr/>
          <a:lstStyle/>
          <a:p>
            <a:fld id="{94D561AF-5988-974F-AD87-A660D565B364}" type="datetimeFigureOut">
              <a:rPr lang="en-US" smtClean="0"/>
              <a:t>1/29/22</a:t>
            </a:fld>
            <a:endParaRPr lang="en-US"/>
          </a:p>
        </p:txBody>
      </p:sp>
      <p:sp>
        <p:nvSpPr>
          <p:cNvPr id="6" name="Footer Placeholder 5">
            <a:extLst>
              <a:ext uri="{FF2B5EF4-FFF2-40B4-BE49-F238E27FC236}">
                <a16:creationId xmlns:a16="http://schemas.microsoft.com/office/drawing/2014/main" id="{2B4C8B6E-6DA5-6245-BFC9-73500E0DF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D3370B-0FA2-EA45-B16C-3B5E29058323}"/>
              </a:ext>
            </a:extLst>
          </p:cNvPr>
          <p:cNvSpPr>
            <a:spLocks noGrp="1"/>
          </p:cNvSpPr>
          <p:nvPr>
            <p:ph type="sldNum" sz="quarter" idx="12"/>
          </p:nvPr>
        </p:nvSpPr>
        <p:spPr/>
        <p:txBody>
          <a:bodyPr/>
          <a:lstStyle/>
          <a:p>
            <a:fld id="{6BF78C4F-26CC-6049-8DF2-AF1A8F2E5C37}" type="slidenum">
              <a:rPr lang="en-US" smtClean="0"/>
              <a:t>‹#›</a:t>
            </a:fld>
            <a:endParaRPr lang="en-US"/>
          </a:p>
        </p:txBody>
      </p:sp>
    </p:spTree>
    <p:extLst>
      <p:ext uri="{BB962C8B-B14F-4D97-AF65-F5344CB8AC3E}">
        <p14:creationId xmlns:p14="http://schemas.microsoft.com/office/powerpoint/2010/main" val="2720927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3ED52-E8C4-D145-8AD1-2765C55F74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AC0A3A-ED24-DB43-A352-0E5FB23CE2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9C3BC5-A6FD-EA48-B80D-07F9817FDC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6C90A7-9BE5-2447-9814-019C840E89FF}"/>
              </a:ext>
            </a:extLst>
          </p:cNvPr>
          <p:cNvSpPr>
            <a:spLocks noGrp="1"/>
          </p:cNvSpPr>
          <p:nvPr>
            <p:ph type="dt" sz="half" idx="10"/>
          </p:nvPr>
        </p:nvSpPr>
        <p:spPr/>
        <p:txBody>
          <a:bodyPr/>
          <a:lstStyle/>
          <a:p>
            <a:fld id="{94D561AF-5988-974F-AD87-A660D565B364}" type="datetimeFigureOut">
              <a:rPr lang="en-US" smtClean="0"/>
              <a:t>1/29/22</a:t>
            </a:fld>
            <a:endParaRPr lang="en-US"/>
          </a:p>
        </p:txBody>
      </p:sp>
      <p:sp>
        <p:nvSpPr>
          <p:cNvPr id="6" name="Footer Placeholder 5">
            <a:extLst>
              <a:ext uri="{FF2B5EF4-FFF2-40B4-BE49-F238E27FC236}">
                <a16:creationId xmlns:a16="http://schemas.microsoft.com/office/drawing/2014/main" id="{586A8EE0-08DA-3844-ACF3-5241A2907B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8F7DE3-1BC5-F849-A7B1-9F3E498B97DD}"/>
              </a:ext>
            </a:extLst>
          </p:cNvPr>
          <p:cNvSpPr>
            <a:spLocks noGrp="1"/>
          </p:cNvSpPr>
          <p:nvPr>
            <p:ph type="sldNum" sz="quarter" idx="12"/>
          </p:nvPr>
        </p:nvSpPr>
        <p:spPr/>
        <p:txBody>
          <a:bodyPr/>
          <a:lstStyle/>
          <a:p>
            <a:fld id="{6BF78C4F-26CC-6049-8DF2-AF1A8F2E5C37}" type="slidenum">
              <a:rPr lang="en-US" smtClean="0"/>
              <a:t>‹#›</a:t>
            </a:fld>
            <a:endParaRPr lang="en-US"/>
          </a:p>
        </p:txBody>
      </p:sp>
    </p:spTree>
    <p:extLst>
      <p:ext uri="{BB962C8B-B14F-4D97-AF65-F5344CB8AC3E}">
        <p14:creationId xmlns:p14="http://schemas.microsoft.com/office/powerpoint/2010/main" val="33205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6A903A-E8BB-9847-A1D3-D6E03C43D8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1CD458-D511-C04A-9456-224362D76D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7818F4-A90C-1243-9DE0-C7912AA2D6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561AF-5988-974F-AD87-A660D565B364}" type="datetimeFigureOut">
              <a:rPr lang="en-US" smtClean="0"/>
              <a:t>1/29/22</a:t>
            </a:fld>
            <a:endParaRPr lang="en-US"/>
          </a:p>
        </p:txBody>
      </p:sp>
      <p:sp>
        <p:nvSpPr>
          <p:cNvPr id="5" name="Footer Placeholder 4">
            <a:extLst>
              <a:ext uri="{FF2B5EF4-FFF2-40B4-BE49-F238E27FC236}">
                <a16:creationId xmlns:a16="http://schemas.microsoft.com/office/drawing/2014/main" id="{2D689274-571F-9544-855E-7D7FDFDAE8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4ED29A-9C62-E747-9E73-B55A1DFF13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F78C4F-26CC-6049-8DF2-AF1A8F2E5C37}" type="slidenum">
              <a:rPr lang="en-US" smtClean="0"/>
              <a:t>‹#›</a:t>
            </a:fld>
            <a:endParaRPr lang="en-US"/>
          </a:p>
        </p:txBody>
      </p:sp>
    </p:spTree>
    <p:extLst>
      <p:ext uri="{BB962C8B-B14F-4D97-AF65-F5344CB8AC3E}">
        <p14:creationId xmlns:p14="http://schemas.microsoft.com/office/powerpoint/2010/main" val="1959775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9A780-45A3-F843-97C0-57D7504F63C1}"/>
              </a:ext>
            </a:extLst>
          </p:cNvPr>
          <p:cNvSpPr>
            <a:spLocks noGrp="1"/>
          </p:cNvSpPr>
          <p:nvPr>
            <p:ph type="title"/>
          </p:nvPr>
        </p:nvSpPr>
        <p:spPr>
          <a:xfrm>
            <a:off x="838200" y="1"/>
            <a:ext cx="10515600" cy="1395662"/>
          </a:xfrm>
        </p:spPr>
        <p:txBody>
          <a:bodyPr/>
          <a:lstStyle/>
          <a:p>
            <a:pPr algn="ctr"/>
            <a:r>
              <a:rPr lang="en-US" b="1" dirty="0">
                <a:solidFill>
                  <a:srgbClr val="FF0000"/>
                </a:solidFill>
              </a:rPr>
              <a:t>Charles</a:t>
            </a:r>
            <a:br>
              <a:rPr lang="en-US" b="1" dirty="0">
                <a:solidFill>
                  <a:srgbClr val="FF0000"/>
                </a:solidFill>
              </a:rPr>
            </a:br>
            <a:r>
              <a:rPr lang="en-US" b="1" dirty="0">
                <a:solidFill>
                  <a:srgbClr val="FF0000"/>
                </a:solidFill>
              </a:rPr>
              <a:t>Shirley Jackson (1916-1965) </a:t>
            </a:r>
          </a:p>
        </p:txBody>
      </p:sp>
      <p:pic>
        <p:nvPicPr>
          <p:cNvPr id="5" name="Content Placeholder 4">
            <a:extLst>
              <a:ext uri="{FF2B5EF4-FFF2-40B4-BE49-F238E27FC236}">
                <a16:creationId xmlns:a16="http://schemas.microsoft.com/office/drawing/2014/main" id="{0EB362F4-0F8E-4048-8275-DBDADA8F9834}"/>
              </a:ext>
            </a:extLst>
          </p:cNvPr>
          <p:cNvPicPr>
            <a:picLocks noGrp="1" noChangeAspect="1"/>
          </p:cNvPicPr>
          <p:nvPr>
            <p:ph idx="1"/>
          </p:nvPr>
        </p:nvPicPr>
        <p:blipFill>
          <a:blip r:embed="rId2"/>
          <a:stretch>
            <a:fillRect/>
          </a:stretch>
        </p:blipFill>
        <p:spPr>
          <a:xfrm>
            <a:off x="838201" y="1540042"/>
            <a:ext cx="10515600" cy="5317958"/>
          </a:xfrm>
        </p:spPr>
      </p:pic>
    </p:spTree>
    <p:extLst>
      <p:ext uri="{BB962C8B-B14F-4D97-AF65-F5344CB8AC3E}">
        <p14:creationId xmlns:p14="http://schemas.microsoft.com/office/powerpoint/2010/main" val="1797987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CCCF6-BF5F-4043-A6D0-BD3D77AC36CF}"/>
              </a:ext>
            </a:extLst>
          </p:cNvPr>
          <p:cNvSpPr>
            <a:spLocks noGrp="1"/>
          </p:cNvSpPr>
          <p:nvPr>
            <p:ph type="title"/>
          </p:nvPr>
        </p:nvSpPr>
        <p:spPr>
          <a:xfrm>
            <a:off x="838200" y="365126"/>
            <a:ext cx="10515600" cy="1030538"/>
          </a:xfrm>
        </p:spPr>
        <p:txBody>
          <a:bodyPr/>
          <a:lstStyle/>
          <a:p>
            <a:pPr algn="ctr"/>
            <a:r>
              <a:rPr lang="en-US" b="1" dirty="0">
                <a:solidFill>
                  <a:srgbClr val="FF0000"/>
                </a:solidFill>
              </a:rPr>
              <a:t>Writing Assignment</a:t>
            </a:r>
          </a:p>
        </p:txBody>
      </p:sp>
      <p:sp>
        <p:nvSpPr>
          <p:cNvPr id="3" name="Content Placeholder 2">
            <a:extLst>
              <a:ext uri="{FF2B5EF4-FFF2-40B4-BE49-F238E27FC236}">
                <a16:creationId xmlns:a16="http://schemas.microsoft.com/office/drawing/2014/main" id="{0212B52D-34C8-9E46-A507-10547047D264}"/>
              </a:ext>
            </a:extLst>
          </p:cNvPr>
          <p:cNvSpPr>
            <a:spLocks noGrp="1"/>
          </p:cNvSpPr>
          <p:nvPr>
            <p:ph idx="1"/>
          </p:nvPr>
        </p:nvSpPr>
        <p:spPr>
          <a:xfrm>
            <a:off x="0" y="1528010"/>
            <a:ext cx="12191999" cy="5329989"/>
          </a:xfrm>
        </p:spPr>
        <p:txBody>
          <a:bodyPr>
            <a:normAutofit fontScale="92500" lnSpcReduction="20000"/>
          </a:bodyPr>
          <a:lstStyle/>
          <a:p>
            <a:pPr marL="0" indent="0">
              <a:buNone/>
            </a:pPr>
            <a:r>
              <a:rPr lang="en-US" dirty="0"/>
              <a:t>1- Write a summary of the story  in two or three paragraphs. Make sure to include all the major events.</a:t>
            </a:r>
          </a:p>
          <a:p>
            <a:pPr marL="0" indent="0">
              <a:buNone/>
            </a:pPr>
            <a:r>
              <a:rPr lang="en-US" dirty="0"/>
              <a:t>2- Create a dialogue between Laurie’s parents when his mother comes home from PTA meeting. (</a:t>
            </a:r>
            <a:r>
              <a:rPr lang="en-US" b="1" dirty="0"/>
              <a:t>providing a continuation to the story</a:t>
            </a:r>
            <a:r>
              <a:rPr lang="en-US" dirty="0"/>
              <a:t>)</a:t>
            </a:r>
          </a:p>
          <a:p>
            <a:pPr marL="0" indent="0">
              <a:buNone/>
            </a:pPr>
            <a:r>
              <a:rPr lang="en-US" dirty="0"/>
              <a:t>3- Pretend to be Laurie’s teacher. Write your thoughts (</a:t>
            </a:r>
            <a:r>
              <a:rPr lang="en-US" b="1" dirty="0"/>
              <a:t>reflect</a:t>
            </a:r>
            <a:r>
              <a:rPr lang="en-US" dirty="0"/>
              <a:t>) about Laurie’s behavior, and how you intend to deal with him. </a:t>
            </a:r>
          </a:p>
          <a:p>
            <a:pPr marL="0" indent="0">
              <a:buNone/>
            </a:pPr>
            <a:r>
              <a:rPr lang="en-US" dirty="0"/>
              <a:t>4- As a teacher, write a </a:t>
            </a:r>
            <a:r>
              <a:rPr lang="en-US" b="1" dirty="0"/>
              <a:t>diary ent</a:t>
            </a:r>
            <a:r>
              <a:rPr lang="en-US" dirty="0"/>
              <a:t>ry the day after the PTA meeting. </a:t>
            </a:r>
          </a:p>
          <a:p>
            <a:pPr marL="0" indent="0">
              <a:buNone/>
            </a:pPr>
            <a:r>
              <a:rPr lang="en-US" dirty="0"/>
              <a:t>5- </a:t>
            </a:r>
            <a:r>
              <a:rPr lang="en-US" b="1" dirty="0"/>
              <a:t>Write a letter </a:t>
            </a:r>
            <a:r>
              <a:rPr lang="en-US" dirty="0"/>
              <a:t>to Laurie’s parents: -Diplomatically explain the problems Laurie is creating in class -Disciplinary steps that have been taken by you (the teacher) -Ask the parents for help on how to remedy the behaviors exhibited by Charles -Include whether or not Charles may need learning accommodations inside the classroom and/or may need to be tested for a disorder.</a:t>
            </a:r>
          </a:p>
          <a:p>
            <a:pPr marL="0" indent="0">
              <a:buNone/>
            </a:pPr>
            <a:r>
              <a:rPr lang="en-US" dirty="0"/>
              <a:t>6- Describe the little girl that Laurie told to say the bad word twice. Include her reaction after she was punished by the teacher.</a:t>
            </a:r>
            <a:r>
              <a:rPr lang="en-US" b="1" dirty="0"/>
              <a:t> (providing a continuation to the story</a:t>
            </a:r>
            <a:r>
              <a:rPr lang="en-US" dirty="0"/>
              <a:t>)</a:t>
            </a:r>
          </a:p>
          <a:p>
            <a:pPr marL="0" indent="0">
              <a:buNone/>
            </a:pPr>
            <a:r>
              <a:rPr lang="en-US" dirty="0"/>
              <a:t>7- Create a scene when Laurie’s mother first sees Laurie after the PTA meeting. (</a:t>
            </a:r>
            <a:r>
              <a:rPr lang="en-US" b="1" dirty="0"/>
              <a:t>providing a continuation to the story</a:t>
            </a:r>
            <a:r>
              <a:rPr lang="en-US" dirty="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37395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57417-4107-B34C-952F-CB4230908932}"/>
              </a:ext>
            </a:extLst>
          </p:cNvPr>
          <p:cNvSpPr>
            <a:spLocks noGrp="1"/>
          </p:cNvSpPr>
          <p:nvPr>
            <p:ph type="title"/>
          </p:nvPr>
        </p:nvSpPr>
        <p:spPr>
          <a:xfrm>
            <a:off x="838200" y="365125"/>
            <a:ext cx="10515600" cy="92075"/>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A13DD59-20D0-164C-B06C-58EF1D753417}"/>
              </a:ext>
            </a:extLst>
          </p:cNvPr>
          <p:cNvSpPr>
            <a:spLocks noGrp="1"/>
          </p:cNvSpPr>
          <p:nvPr>
            <p:ph idx="1"/>
          </p:nvPr>
        </p:nvSpPr>
        <p:spPr>
          <a:xfrm>
            <a:off x="84221" y="878306"/>
            <a:ext cx="12107779" cy="5979694"/>
          </a:xfrm>
        </p:spPr>
        <p:txBody>
          <a:bodyPr>
            <a:normAutofit fontScale="92500" lnSpcReduction="20000"/>
          </a:bodyPr>
          <a:lstStyle/>
          <a:p>
            <a:pPr marL="0" indent="0">
              <a:buNone/>
            </a:pPr>
            <a:r>
              <a:rPr lang="en-US" i="1" dirty="0"/>
              <a:t>8- What is your opinion on each of the following characters in the story now? What kind of person is that character? Give your personal evidence concerning your claims; what kind of feeling do you have toward that character? The characters are: Laurie, Laurie’s Mom, Laurie’s Dad, and the teacher.</a:t>
            </a:r>
          </a:p>
          <a:p>
            <a:pPr marL="0" lvl="0" indent="0">
              <a:buNone/>
            </a:pPr>
            <a:r>
              <a:rPr lang="en-US" i="1" dirty="0"/>
              <a:t>9- Which part of the story do you like? Why? Explain. Which part of the story  you do not like? Why? Explain. (reading log)</a:t>
            </a:r>
          </a:p>
          <a:p>
            <a:pPr marL="0" lvl="0" indent="0">
              <a:buNone/>
            </a:pPr>
            <a:r>
              <a:rPr lang="en-US" i="1" dirty="0"/>
              <a:t>10- How would the story be different if (a) Laurie did not lie about kindergarten? (b)Character Charles was removed from the story? (C)The story was narrated from the teacher’s point of view? (D)The teacher did not punish Laurie? </a:t>
            </a:r>
          </a:p>
          <a:p>
            <a:pPr marL="0" lvl="0" indent="0">
              <a:buNone/>
            </a:pPr>
            <a:r>
              <a:rPr lang="en-US" i="1" dirty="0"/>
              <a:t>11- Write a letter to each of the following characters in the story. Tell him/her what you wish to tell him expressing your real feelings toward him/her. Would you like to advice that character, for example? How would the story be different if the character took the advice?</a:t>
            </a:r>
            <a:endParaRPr lang="en-US" dirty="0"/>
          </a:p>
          <a:p>
            <a:pPr marL="0" lvl="0" indent="0">
              <a:buNone/>
            </a:pPr>
            <a:r>
              <a:rPr lang="en-US" i="1" dirty="0"/>
              <a:t>12- Write a diary entry stating your experience with the story. What did you learn from this story? What do you think the value and beliefs of this author to be? Do you like this author be one you like to have influence your students or your children in the future? Why or why not?   </a:t>
            </a:r>
            <a:endParaRPr lang="en-US" dirty="0"/>
          </a:p>
          <a:p>
            <a:endParaRPr lang="en-US" dirty="0"/>
          </a:p>
        </p:txBody>
      </p:sp>
    </p:spTree>
    <p:extLst>
      <p:ext uri="{BB962C8B-B14F-4D97-AF65-F5344CB8AC3E}">
        <p14:creationId xmlns:p14="http://schemas.microsoft.com/office/powerpoint/2010/main" val="2384398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7F21B-7B7F-3042-85AC-C477458DBCF3}"/>
              </a:ext>
            </a:extLst>
          </p:cNvPr>
          <p:cNvSpPr>
            <a:spLocks noGrp="1"/>
          </p:cNvSpPr>
          <p:nvPr>
            <p:ph type="title"/>
          </p:nvPr>
        </p:nvSpPr>
        <p:spPr>
          <a:xfrm>
            <a:off x="838200" y="365126"/>
            <a:ext cx="10515600" cy="627652"/>
          </a:xfrm>
        </p:spPr>
        <p:txBody>
          <a:bodyPr>
            <a:normAutofit fontScale="90000"/>
          </a:bodyPr>
          <a:lstStyle/>
          <a:p>
            <a:r>
              <a:rPr lang="en-US" b="1" dirty="0">
                <a:solidFill>
                  <a:srgbClr val="FF0000"/>
                </a:solidFill>
              </a:rPr>
              <a:t>Journal writing</a:t>
            </a:r>
          </a:p>
        </p:txBody>
      </p:sp>
      <p:sp>
        <p:nvSpPr>
          <p:cNvPr id="3" name="Content Placeholder 2">
            <a:extLst>
              <a:ext uri="{FF2B5EF4-FFF2-40B4-BE49-F238E27FC236}">
                <a16:creationId xmlns:a16="http://schemas.microsoft.com/office/drawing/2014/main" id="{DA5BFEBA-10AA-C342-8E8B-241AB2CBBFC7}"/>
              </a:ext>
            </a:extLst>
          </p:cNvPr>
          <p:cNvSpPr>
            <a:spLocks noGrp="1"/>
          </p:cNvSpPr>
          <p:nvPr>
            <p:ph idx="1"/>
          </p:nvPr>
        </p:nvSpPr>
        <p:spPr>
          <a:xfrm>
            <a:off x="261257" y="992778"/>
            <a:ext cx="11730446" cy="5500096"/>
          </a:xfrm>
        </p:spPr>
        <p:txBody>
          <a:bodyPr>
            <a:normAutofit fontScale="92500" lnSpcReduction="10000"/>
          </a:bodyPr>
          <a:lstStyle/>
          <a:p>
            <a:r>
              <a:rPr lang="en-US" dirty="0"/>
              <a:t>Write a journal entry on the story you have read that include:</a:t>
            </a:r>
          </a:p>
          <a:p>
            <a:r>
              <a:rPr lang="en-US" dirty="0"/>
              <a:t>1- A brief summary of the major events that influence the story’s development.</a:t>
            </a:r>
          </a:p>
          <a:p>
            <a:r>
              <a:rPr lang="en-US" dirty="0"/>
              <a:t>2-Description of the main character. Note that characters could be described based on the following aspects:</a:t>
            </a:r>
          </a:p>
          <a:p>
            <a:r>
              <a:rPr lang="en-US" dirty="0"/>
              <a:t>Physical</a:t>
            </a:r>
          </a:p>
          <a:p>
            <a:r>
              <a:rPr lang="en-US" dirty="0"/>
              <a:t>Intellectual</a:t>
            </a:r>
          </a:p>
          <a:p>
            <a:r>
              <a:rPr lang="en-US" dirty="0"/>
              <a:t>Emotional</a:t>
            </a:r>
          </a:p>
          <a:p>
            <a:r>
              <a:rPr lang="en-US" dirty="0"/>
              <a:t>Social</a:t>
            </a:r>
          </a:p>
          <a:p>
            <a:r>
              <a:rPr lang="en-US" dirty="0"/>
              <a:t>3- Emerging themes. Themes are ideas, characteristics, or symbols that surround characters or events and create strands that hold the tapestry of the story together. Themes are concepts that usually recur throughout the book.</a:t>
            </a:r>
          </a:p>
          <a:p>
            <a:r>
              <a:rPr lang="en-US" dirty="0"/>
              <a:t>4- your feelings and reactions to what you read and any questions about things that are confusing or contradictory.  </a:t>
            </a:r>
          </a:p>
          <a:p>
            <a:endParaRPr lang="en-US" dirty="0"/>
          </a:p>
          <a:p>
            <a:endParaRPr lang="en-US" dirty="0"/>
          </a:p>
        </p:txBody>
      </p:sp>
    </p:spTree>
    <p:extLst>
      <p:ext uri="{BB962C8B-B14F-4D97-AF65-F5344CB8AC3E}">
        <p14:creationId xmlns:p14="http://schemas.microsoft.com/office/powerpoint/2010/main" val="2334588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2870-20BA-4D47-9C4E-1B4923E817F6}"/>
              </a:ext>
            </a:extLst>
          </p:cNvPr>
          <p:cNvSpPr>
            <a:spLocks noGrp="1"/>
          </p:cNvSpPr>
          <p:nvPr>
            <p:ph type="title"/>
          </p:nvPr>
        </p:nvSpPr>
        <p:spPr>
          <a:xfrm>
            <a:off x="838200" y="365126"/>
            <a:ext cx="10515600" cy="631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AA580E1-0C65-7B4A-A2B7-A788D4E59988}"/>
              </a:ext>
            </a:extLst>
          </p:cNvPr>
          <p:cNvSpPr>
            <a:spLocks noGrp="1"/>
          </p:cNvSpPr>
          <p:nvPr>
            <p:ph idx="1"/>
          </p:nvPr>
        </p:nvSpPr>
        <p:spPr>
          <a:xfrm>
            <a:off x="0" y="365126"/>
            <a:ext cx="11353800" cy="6492874"/>
          </a:xfrm>
        </p:spPr>
        <p:txBody>
          <a:bodyPr>
            <a:normAutofit fontScale="77500" lnSpcReduction="20000"/>
          </a:bodyPr>
          <a:lstStyle/>
          <a:p>
            <a:r>
              <a:rPr lang="en-US" b="1" dirty="0">
                <a:solidFill>
                  <a:srgbClr val="FF0000"/>
                </a:solidFill>
              </a:rPr>
              <a:t>Exposition:</a:t>
            </a:r>
          </a:p>
          <a:p>
            <a:pPr marL="0" indent="0">
              <a:buNone/>
            </a:pPr>
            <a:r>
              <a:rPr lang="en-US" dirty="0"/>
              <a:t>1- Laurie just started kindergarten. Mom narrates the story </a:t>
            </a:r>
          </a:p>
          <a:p>
            <a:r>
              <a:rPr lang="en-US" b="1" dirty="0">
                <a:solidFill>
                  <a:srgbClr val="FF0000"/>
                </a:solidFill>
              </a:rPr>
              <a:t>Rising Action: </a:t>
            </a:r>
          </a:p>
          <a:p>
            <a:pPr marL="0" lvl="0" indent="0">
              <a:buNone/>
            </a:pPr>
            <a:r>
              <a:rPr lang="en-US" dirty="0"/>
              <a:t>2- Laurie comes home every day and tells his parents what “Charles” has done at school.</a:t>
            </a:r>
          </a:p>
          <a:p>
            <a:pPr marL="0" lvl="0" indent="0">
              <a:buNone/>
            </a:pPr>
            <a:r>
              <a:rPr lang="en-US" dirty="0"/>
              <a:t>3- Laurie is being rude and disrespectful at home. </a:t>
            </a:r>
          </a:p>
          <a:p>
            <a:pPr marL="0" lvl="0" indent="0">
              <a:buNone/>
            </a:pPr>
            <a:r>
              <a:rPr lang="en-US" dirty="0"/>
              <a:t>4-  Parents think it is the influence of Charles </a:t>
            </a:r>
          </a:p>
          <a:p>
            <a:pPr marL="0" lvl="0" indent="0">
              <a:buNone/>
            </a:pPr>
            <a:r>
              <a:rPr lang="en-US" dirty="0"/>
              <a:t>5-  Mom and dad want to know all about Charles. </a:t>
            </a:r>
          </a:p>
          <a:p>
            <a:pPr marL="0" lvl="0" indent="0">
              <a:buNone/>
            </a:pPr>
            <a:r>
              <a:rPr lang="en-US" dirty="0"/>
              <a:t>6- Laurie happily tells them every bad thing Charles does at school. </a:t>
            </a:r>
          </a:p>
          <a:p>
            <a:pPr marL="0" lvl="0" indent="0">
              <a:buNone/>
            </a:pPr>
            <a:r>
              <a:rPr lang="en-US" dirty="0"/>
              <a:t>7- Charles becomes an “institution” in the house – when something goes wrong, they all refer to it as “doing a Charles”. </a:t>
            </a:r>
          </a:p>
          <a:p>
            <a:pPr marL="0" lvl="0" indent="0">
              <a:buNone/>
            </a:pPr>
            <a:r>
              <a:rPr lang="en-US" dirty="0"/>
              <a:t>8- Mom is anxious to meet and speak with Laurie’s teacher about her son and especially Charles. </a:t>
            </a:r>
          </a:p>
          <a:p>
            <a:pPr lvl="0"/>
            <a:r>
              <a:rPr lang="en-US" b="1" dirty="0">
                <a:solidFill>
                  <a:srgbClr val="FF0000"/>
                </a:solidFill>
              </a:rPr>
              <a:t>Climax: </a:t>
            </a:r>
          </a:p>
          <a:p>
            <a:pPr marL="0" lvl="0" indent="0">
              <a:buNone/>
            </a:pPr>
            <a:r>
              <a:rPr lang="en-US" dirty="0"/>
              <a:t>9- Mom attends Parent- Teacher Association meeting and searches for Charles’s parents </a:t>
            </a:r>
          </a:p>
          <a:p>
            <a:pPr lvl="0"/>
            <a:r>
              <a:rPr lang="en-US" b="1" dirty="0">
                <a:solidFill>
                  <a:srgbClr val="FF0000"/>
                </a:solidFill>
              </a:rPr>
              <a:t>Falling Action</a:t>
            </a:r>
            <a:r>
              <a:rPr lang="en-US" dirty="0"/>
              <a:t>: </a:t>
            </a:r>
          </a:p>
          <a:p>
            <a:pPr marL="0" lvl="0" indent="0">
              <a:buNone/>
            </a:pPr>
            <a:r>
              <a:rPr lang="en-US" dirty="0"/>
              <a:t>10- Laurie’s mom meets his kindergarten teacher and asks about Charles. </a:t>
            </a:r>
          </a:p>
          <a:p>
            <a:pPr lvl="0"/>
            <a:r>
              <a:rPr lang="en-US" b="1" dirty="0">
                <a:solidFill>
                  <a:srgbClr val="FF0000"/>
                </a:solidFill>
              </a:rPr>
              <a:t>Resolution: </a:t>
            </a:r>
          </a:p>
          <a:p>
            <a:pPr marL="0" lvl="0" indent="0">
              <a:buNone/>
            </a:pPr>
            <a:r>
              <a:rPr lang="en-US" dirty="0"/>
              <a:t>11- Mom finds out that there is no Charles in Laurie’s class. “Charles? We don’t have a Charles in kindergarten” – Laurie’s teacher </a:t>
            </a:r>
          </a:p>
          <a:p>
            <a:pPr marL="0" indent="0">
              <a:buNone/>
            </a:pPr>
            <a:endParaRPr lang="en-US" dirty="0"/>
          </a:p>
        </p:txBody>
      </p:sp>
    </p:spTree>
    <p:extLst>
      <p:ext uri="{BB962C8B-B14F-4D97-AF65-F5344CB8AC3E}">
        <p14:creationId xmlns:p14="http://schemas.microsoft.com/office/powerpoint/2010/main" val="1099356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170BC-C891-E843-A8B1-94F531E62B6B}"/>
              </a:ext>
            </a:extLst>
          </p:cNvPr>
          <p:cNvSpPr>
            <a:spLocks noGrp="1"/>
          </p:cNvSpPr>
          <p:nvPr>
            <p:ph type="title"/>
          </p:nvPr>
        </p:nvSpPr>
        <p:spPr>
          <a:xfrm>
            <a:off x="838200" y="1"/>
            <a:ext cx="10515600" cy="1419725"/>
          </a:xfrm>
        </p:spPr>
        <p:txBody>
          <a:bodyPr>
            <a:normAutofit fontScale="90000"/>
          </a:bodyPr>
          <a:lstStyle/>
          <a:p>
            <a:pPr algn="ctr"/>
            <a:r>
              <a:rPr lang="en-US" b="1" dirty="0">
                <a:solidFill>
                  <a:srgbClr val="FF0000"/>
                </a:solidFill>
              </a:rPr>
              <a:t>Schema</a:t>
            </a:r>
            <a:r>
              <a:rPr lang="ar-IQ" b="1" dirty="0">
                <a:solidFill>
                  <a:srgbClr val="FF0000"/>
                </a:solidFill>
              </a:rPr>
              <a:t> </a:t>
            </a:r>
            <a:r>
              <a:rPr lang="en-US" b="1" dirty="0">
                <a:solidFill>
                  <a:srgbClr val="FF0000"/>
                </a:solidFill>
              </a:rPr>
              <a:t> Activation Questions</a:t>
            </a:r>
            <a:br>
              <a:rPr lang="en-US" b="1" dirty="0">
                <a:solidFill>
                  <a:srgbClr val="FF0000"/>
                </a:solidFill>
              </a:rPr>
            </a:br>
            <a:r>
              <a:rPr lang="en-US" sz="3100" b="1" dirty="0">
                <a:solidFill>
                  <a:srgbClr val="FF0000"/>
                </a:solidFill>
              </a:rPr>
              <a:t>Thinking Before You Read</a:t>
            </a:r>
            <a:br>
              <a:rPr lang="en-US" sz="3100" b="1" dirty="0">
                <a:solidFill>
                  <a:srgbClr val="FF0000"/>
                </a:solidFill>
              </a:rPr>
            </a:br>
            <a:endParaRPr lang="en-US" dirty="0"/>
          </a:p>
        </p:txBody>
      </p:sp>
      <p:sp>
        <p:nvSpPr>
          <p:cNvPr id="3" name="Content Placeholder 2">
            <a:extLst>
              <a:ext uri="{FF2B5EF4-FFF2-40B4-BE49-F238E27FC236}">
                <a16:creationId xmlns:a16="http://schemas.microsoft.com/office/drawing/2014/main" id="{200DBD16-D2DF-1048-8DE4-802BDEAB44CC}"/>
              </a:ext>
            </a:extLst>
          </p:cNvPr>
          <p:cNvSpPr>
            <a:spLocks noGrp="1"/>
          </p:cNvSpPr>
          <p:nvPr>
            <p:ph idx="1"/>
          </p:nvPr>
        </p:nvSpPr>
        <p:spPr>
          <a:xfrm>
            <a:off x="0" y="1419726"/>
            <a:ext cx="12192000" cy="5354053"/>
          </a:xfrm>
        </p:spPr>
        <p:txBody>
          <a:bodyPr>
            <a:normAutofit/>
          </a:bodyPr>
          <a:lstStyle/>
          <a:p>
            <a:r>
              <a:rPr lang="en-US" dirty="0"/>
              <a:t>Do you think that kindergarten is an important experience for all children to have? Why?</a:t>
            </a:r>
          </a:p>
          <a:p>
            <a:r>
              <a:rPr lang="en-US" dirty="0"/>
              <a:t>“Have you ever blamed someone for something that you’ve done? On the other hand, has someone ever blamed you for something that you haven’t done? Explain what happened and how you felt in each situation.” </a:t>
            </a:r>
          </a:p>
          <a:p>
            <a:r>
              <a:rPr lang="en-US" dirty="0"/>
              <a:t>What are your earliest memories of school?</a:t>
            </a:r>
          </a:p>
          <a:p>
            <a:r>
              <a:rPr lang="en-US" dirty="0"/>
              <a:t>Have you ever been in a class where one student frequently behaved badly? What did he or she do?</a:t>
            </a:r>
          </a:p>
          <a:p>
            <a:r>
              <a:rPr lang="en-US" dirty="0"/>
              <a:t>How do teachers typically respond to bad behavior? How do other students typically respond to a badly behaved student? </a:t>
            </a:r>
          </a:p>
          <a:p>
            <a:endParaRPr lang="en-US" dirty="0"/>
          </a:p>
        </p:txBody>
      </p:sp>
    </p:spTree>
    <p:extLst>
      <p:ext uri="{BB962C8B-B14F-4D97-AF65-F5344CB8AC3E}">
        <p14:creationId xmlns:p14="http://schemas.microsoft.com/office/powerpoint/2010/main" val="1379054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D9B49-24F6-9443-A904-9AD93DA2A6F6}"/>
              </a:ext>
            </a:extLst>
          </p:cNvPr>
          <p:cNvSpPr>
            <a:spLocks noGrp="1"/>
          </p:cNvSpPr>
          <p:nvPr>
            <p:ph type="title"/>
          </p:nvPr>
        </p:nvSpPr>
        <p:spPr/>
        <p:txBody>
          <a:bodyPr>
            <a:normAutofit/>
          </a:bodyPr>
          <a:lstStyle/>
          <a:p>
            <a:r>
              <a:rPr lang="en-US" sz="4000" b="1" dirty="0">
                <a:solidFill>
                  <a:srgbClr val="FF0000"/>
                </a:solidFill>
              </a:rPr>
              <a:t>Making Prediction</a:t>
            </a:r>
          </a:p>
        </p:txBody>
      </p:sp>
      <p:sp>
        <p:nvSpPr>
          <p:cNvPr id="3" name="Content Placeholder 2">
            <a:extLst>
              <a:ext uri="{FF2B5EF4-FFF2-40B4-BE49-F238E27FC236}">
                <a16:creationId xmlns:a16="http://schemas.microsoft.com/office/drawing/2014/main" id="{131A208F-597A-B145-92BC-50674907B85E}"/>
              </a:ext>
            </a:extLst>
          </p:cNvPr>
          <p:cNvSpPr>
            <a:spLocks noGrp="1"/>
          </p:cNvSpPr>
          <p:nvPr>
            <p:ph idx="1"/>
          </p:nvPr>
        </p:nvSpPr>
        <p:spPr/>
        <p:txBody>
          <a:bodyPr/>
          <a:lstStyle/>
          <a:p>
            <a:r>
              <a:rPr lang="en-US" dirty="0"/>
              <a:t>Look at the picture of the story and try to make four predictions as to what the story is about? </a:t>
            </a:r>
          </a:p>
          <a:p>
            <a:r>
              <a:rPr lang="en-US" dirty="0"/>
              <a:t>One possible theme for the short story Charles might be “take responsibility for your actions.” in the light of this theme right a summery of what you think the story is about?</a:t>
            </a:r>
          </a:p>
          <a:p>
            <a:r>
              <a:rPr lang="en-US" dirty="0"/>
              <a:t>From the story preview, try to predict what will happen. Explain reason(s) for your prediction. </a:t>
            </a:r>
          </a:p>
          <a:p>
            <a:endParaRPr lang="en-US" dirty="0"/>
          </a:p>
        </p:txBody>
      </p:sp>
    </p:spTree>
    <p:extLst>
      <p:ext uri="{BB962C8B-B14F-4D97-AF65-F5344CB8AC3E}">
        <p14:creationId xmlns:p14="http://schemas.microsoft.com/office/powerpoint/2010/main" val="2711577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AA4F2-4AF7-BB4D-8AB4-5F0A20BB0553}"/>
              </a:ext>
            </a:extLst>
          </p:cNvPr>
          <p:cNvSpPr>
            <a:spLocks noGrp="1"/>
          </p:cNvSpPr>
          <p:nvPr>
            <p:ph type="title"/>
          </p:nvPr>
        </p:nvSpPr>
        <p:spPr>
          <a:xfrm>
            <a:off x="753979" y="178385"/>
            <a:ext cx="10515600" cy="844300"/>
          </a:xfrm>
        </p:spPr>
        <p:txBody>
          <a:bodyPr/>
          <a:lstStyle/>
          <a:p>
            <a:r>
              <a:rPr lang="en-US" b="1" dirty="0">
                <a:solidFill>
                  <a:srgbClr val="FF0000"/>
                </a:solidFill>
              </a:rPr>
              <a:t>Comprehension Questions</a:t>
            </a:r>
            <a:endParaRPr lang="en-US" dirty="0"/>
          </a:p>
        </p:txBody>
      </p:sp>
      <p:sp>
        <p:nvSpPr>
          <p:cNvPr id="3" name="Content Placeholder 2">
            <a:extLst>
              <a:ext uri="{FF2B5EF4-FFF2-40B4-BE49-F238E27FC236}">
                <a16:creationId xmlns:a16="http://schemas.microsoft.com/office/drawing/2014/main" id="{CA49F95D-3745-A647-BA33-C5A2D33FAF7F}"/>
              </a:ext>
            </a:extLst>
          </p:cNvPr>
          <p:cNvSpPr>
            <a:spLocks noGrp="1"/>
          </p:cNvSpPr>
          <p:nvPr>
            <p:ph idx="1"/>
          </p:nvPr>
        </p:nvSpPr>
        <p:spPr>
          <a:xfrm>
            <a:off x="0" y="1022685"/>
            <a:ext cx="12192000" cy="5835315"/>
          </a:xfrm>
        </p:spPr>
        <p:txBody>
          <a:bodyPr>
            <a:normAutofit/>
          </a:bodyPr>
          <a:lstStyle/>
          <a:p>
            <a:r>
              <a:rPr lang="en-US" dirty="0"/>
              <a:t>1) How does Laurie’s mother express to the reader that Laurie was growing up? According to her, how did Laurie change when he started kindergarten?</a:t>
            </a:r>
          </a:p>
          <a:p>
            <a:r>
              <a:rPr lang="en-US" dirty="0"/>
              <a:t>2) When was Charles first mentioned in Laurie’s home? Explain what he had done? </a:t>
            </a:r>
          </a:p>
          <a:p>
            <a:r>
              <a:rPr lang="en-US" dirty="0"/>
              <a:t>3) Explain how Charles became a household joke at Laurie’s home. </a:t>
            </a:r>
          </a:p>
          <a:p>
            <a:r>
              <a:rPr lang="en-US" dirty="0"/>
              <a:t>4)Provide 3 examples of Laurie’s bad behavior at home.  </a:t>
            </a:r>
          </a:p>
          <a:p>
            <a:r>
              <a:rPr lang="en-US" dirty="0"/>
              <a:t>5) List 5 examples of Charles’s bad behavior in the kindergarten?</a:t>
            </a:r>
          </a:p>
          <a:p>
            <a:endParaRPr lang="en-US" dirty="0"/>
          </a:p>
          <a:p>
            <a:endParaRPr lang="en-US" dirty="0"/>
          </a:p>
        </p:txBody>
      </p:sp>
    </p:spTree>
    <p:extLst>
      <p:ext uri="{BB962C8B-B14F-4D97-AF65-F5344CB8AC3E}">
        <p14:creationId xmlns:p14="http://schemas.microsoft.com/office/powerpoint/2010/main" val="186819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EFDF2-65CE-0044-929E-E677A965F1D9}"/>
              </a:ext>
            </a:extLst>
          </p:cNvPr>
          <p:cNvSpPr>
            <a:spLocks noGrp="1"/>
          </p:cNvSpPr>
          <p:nvPr>
            <p:ph type="title"/>
          </p:nvPr>
        </p:nvSpPr>
        <p:spPr>
          <a:xfrm>
            <a:off x="838200" y="365126"/>
            <a:ext cx="10515600" cy="16426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3093E08-5C16-9044-80CF-D7F7F8B9E7B1}"/>
              </a:ext>
            </a:extLst>
          </p:cNvPr>
          <p:cNvSpPr>
            <a:spLocks noGrp="1"/>
          </p:cNvSpPr>
          <p:nvPr>
            <p:ph idx="1"/>
          </p:nvPr>
        </p:nvSpPr>
        <p:spPr>
          <a:xfrm>
            <a:off x="96253" y="1058778"/>
            <a:ext cx="11983452" cy="5690937"/>
          </a:xfrm>
        </p:spPr>
        <p:txBody>
          <a:bodyPr/>
          <a:lstStyle/>
          <a:p>
            <a:r>
              <a:rPr lang="en-US" dirty="0"/>
              <a:t>6) What did the teacher do to correct those behaviors?</a:t>
            </a:r>
          </a:p>
          <a:p>
            <a:r>
              <a:rPr lang="en-US" dirty="0"/>
              <a:t>7) Provide 3 ways Charles’s teacher punishes him?</a:t>
            </a:r>
          </a:p>
          <a:p>
            <a:r>
              <a:rPr lang="en-US" dirty="0"/>
              <a:t>8) How do Laurie’s parents react to his stories about Charles? </a:t>
            </a:r>
          </a:p>
          <a:p>
            <a:r>
              <a:rPr lang="en-US" dirty="0"/>
              <a:t>9) How does the kindergarten teacher reward Charles for his good behavior?</a:t>
            </a:r>
          </a:p>
          <a:p>
            <a:r>
              <a:rPr lang="en-US" dirty="0"/>
              <a:t>10) Why does Laurie’s mother miss the first PTA meeting?</a:t>
            </a:r>
          </a:p>
          <a:p>
            <a:r>
              <a:rPr lang="en-US" dirty="0"/>
              <a:t>11) Why does Laurie’s mother want to attend the PTA meeting?</a:t>
            </a:r>
          </a:p>
          <a:p>
            <a:r>
              <a:rPr lang="en-US" dirty="0"/>
              <a:t>12) What is the surprise at the end of the story? </a:t>
            </a:r>
          </a:p>
          <a:p>
            <a:endParaRPr lang="en-US" dirty="0"/>
          </a:p>
        </p:txBody>
      </p:sp>
    </p:spTree>
    <p:extLst>
      <p:ext uri="{BB962C8B-B14F-4D97-AF65-F5344CB8AC3E}">
        <p14:creationId xmlns:p14="http://schemas.microsoft.com/office/powerpoint/2010/main" val="87762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20C6-888D-7749-990A-1BCF159AAC5D}"/>
              </a:ext>
            </a:extLst>
          </p:cNvPr>
          <p:cNvSpPr>
            <a:spLocks noGrp="1"/>
          </p:cNvSpPr>
          <p:nvPr>
            <p:ph type="title"/>
          </p:nvPr>
        </p:nvSpPr>
        <p:spPr>
          <a:xfrm>
            <a:off x="838200" y="2"/>
            <a:ext cx="10515600" cy="998620"/>
          </a:xfrm>
        </p:spPr>
        <p:txBody>
          <a:bodyPr/>
          <a:lstStyle/>
          <a:p>
            <a:pPr algn="ctr"/>
            <a:r>
              <a:rPr lang="en-US" b="1" dirty="0">
                <a:solidFill>
                  <a:srgbClr val="FF0000"/>
                </a:solidFill>
              </a:rPr>
              <a:t>Elements of Short Stories</a:t>
            </a:r>
          </a:p>
        </p:txBody>
      </p:sp>
      <p:sp>
        <p:nvSpPr>
          <p:cNvPr id="3" name="Content Placeholder 2">
            <a:extLst>
              <a:ext uri="{FF2B5EF4-FFF2-40B4-BE49-F238E27FC236}">
                <a16:creationId xmlns:a16="http://schemas.microsoft.com/office/drawing/2014/main" id="{11E9B9A3-5718-5540-89BD-76CCCD33CA22}"/>
              </a:ext>
            </a:extLst>
          </p:cNvPr>
          <p:cNvSpPr>
            <a:spLocks noGrp="1"/>
          </p:cNvSpPr>
          <p:nvPr>
            <p:ph idx="1"/>
          </p:nvPr>
        </p:nvSpPr>
        <p:spPr>
          <a:xfrm>
            <a:off x="0" y="998622"/>
            <a:ext cx="12091737" cy="5859377"/>
          </a:xfrm>
        </p:spPr>
        <p:txBody>
          <a:bodyPr>
            <a:normAutofit/>
          </a:bodyPr>
          <a:lstStyle/>
          <a:p>
            <a:pPr marL="0" indent="0">
              <a:buNone/>
            </a:pPr>
            <a:r>
              <a:rPr lang="en-US" b="1" dirty="0"/>
              <a:t>1-</a:t>
            </a:r>
            <a:r>
              <a:rPr lang="en-US" dirty="0"/>
              <a:t> Discuss the plot structure of the story.</a:t>
            </a:r>
          </a:p>
          <a:p>
            <a:pPr marL="0" indent="0">
              <a:buNone/>
            </a:pPr>
            <a:r>
              <a:rPr lang="en-US" b="1" dirty="0"/>
              <a:t>2</a:t>
            </a:r>
            <a:r>
              <a:rPr lang="en-US" dirty="0"/>
              <a:t>-Who is the protagonist in the story?</a:t>
            </a:r>
          </a:p>
          <a:p>
            <a:pPr marL="0" indent="0">
              <a:buNone/>
            </a:pPr>
            <a:r>
              <a:rPr lang="en-US" b="1" dirty="0"/>
              <a:t>3- </a:t>
            </a:r>
            <a:r>
              <a:rPr lang="en-US" dirty="0"/>
              <a:t>Who is the antagonist? </a:t>
            </a:r>
          </a:p>
          <a:p>
            <a:pPr marL="0" indent="0">
              <a:buNone/>
            </a:pPr>
            <a:r>
              <a:rPr lang="en-US" b="1" dirty="0"/>
              <a:t>4-</a:t>
            </a:r>
            <a:r>
              <a:rPr lang="en-US" dirty="0"/>
              <a:t>What conflict does the protagonist encounter?</a:t>
            </a:r>
          </a:p>
          <a:p>
            <a:pPr marL="0" indent="0">
              <a:buNone/>
            </a:pPr>
            <a:r>
              <a:rPr lang="en-US" b="1" dirty="0"/>
              <a:t>5-</a:t>
            </a:r>
            <a:r>
              <a:rPr lang="en-US" dirty="0"/>
              <a:t> Analyze the conflict in the story? How is resolved?</a:t>
            </a:r>
          </a:p>
          <a:p>
            <a:pPr marL="0" indent="0">
              <a:buNone/>
            </a:pPr>
            <a:r>
              <a:rPr lang="en-US" b="1" dirty="0"/>
              <a:t>6-</a:t>
            </a:r>
            <a:r>
              <a:rPr lang="en-US" dirty="0"/>
              <a:t> What other important characters are involved in the conflict?</a:t>
            </a:r>
          </a:p>
          <a:p>
            <a:pPr marL="0" indent="0">
              <a:buNone/>
            </a:pPr>
            <a:r>
              <a:rPr lang="en-US" b="1" dirty="0"/>
              <a:t>7-</a:t>
            </a:r>
            <a:r>
              <a:rPr lang="en-US" dirty="0"/>
              <a:t> What kind of person is the protagonist?</a:t>
            </a:r>
          </a:p>
          <a:p>
            <a:pPr marL="0" indent="0">
              <a:buNone/>
            </a:pPr>
            <a:r>
              <a:rPr lang="en-US" b="1" dirty="0"/>
              <a:t>8-</a:t>
            </a:r>
            <a:r>
              <a:rPr lang="en-US" dirty="0"/>
              <a:t> What evidence in the story leads you to this opinion of the protagonist?</a:t>
            </a:r>
          </a:p>
          <a:p>
            <a:pPr marL="0" indent="0">
              <a:buNone/>
            </a:pPr>
            <a:r>
              <a:rPr lang="en-US" b="1" dirty="0"/>
              <a:t>9-</a:t>
            </a:r>
            <a:r>
              <a:rPr lang="en-US" dirty="0"/>
              <a:t> List the characteristics of Charles and Laurie in your notebook and provide evidence (a quote, an action, etc., and the page number) to support the characteristics.</a:t>
            </a: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349859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87B9C-6BF1-3946-98CD-1BF7285984B2}"/>
              </a:ext>
            </a:extLst>
          </p:cNvPr>
          <p:cNvSpPr>
            <a:spLocks noGrp="1"/>
          </p:cNvSpPr>
          <p:nvPr>
            <p:ph type="title"/>
          </p:nvPr>
        </p:nvSpPr>
        <p:spPr>
          <a:xfrm>
            <a:off x="838200" y="108284"/>
            <a:ext cx="10515600" cy="180474"/>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8BEBB3F-A36A-C54F-90FB-79FBD5F3B764}"/>
              </a:ext>
            </a:extLst>
          </p:cNvPr>
          <p:cNvSpPr>
            <a:spLocks noGrp="1"/>
          </p:cNvSpPr>
          <p:nvPr>
            <p:ph idx="1"/>
          </p:nvPr>
        </p:nvSpPr>
        <p:spPr>
          <a:xfrm>
            <a:off x="0" y="481263"/>
            <a:ext cx="12067674" cy="6376737"/>
          </a:xfrm>
        </p:spPr>
        <p:txBody>
          <a:bodyPr>
            <a:normAutofit lnSpcReduction="10000"/>
          </a:bodyPr>
          <a:lstStyle/>
          <a:p>
            <a:pPr marL="0" indent="0">
              <a:buNone/>
            </a:pPr>
            <a:r>
              <a:rPr lang="en-US" b="1" dirty="0"/>
              <a:t>10-</a:t>
            </a:r>
            <a:r>
              <a:rPr lang="en-US" dirty="0"/>
              <a:t> What is your impression on Laurie’s parents, were they kind parents? were they wise parents? What in the story makes you think so?</a:t>
            </a:r>
          </a:p>
          <a:p>
            <a:pPr marL="0" indent="0">
              <a:buNone/>
            </a:pPr>
            <a:r>
              <a:rPr lang="en-US" b="1" dirty="0"/>
              <a:t>11-</a:t>
            </a:r>
            <a:r>
              <a:rPr lang="en-US" dirty="0"/>
              <a:t> Describe the setting of the story: How does the use of two different places as the setting impact the story?</a:t>
            </a:r>
          </a:p>
          <a:p>
            <a:pPr marL="0" indent="0">
              <a:buNone/>
            </a:pPr>
            <a:r>
              <a:rPr lang="en-US" b="1" dirty="0"/>
              <a:t>12-</a:t>
            </a:r>
            <a:r>
              <a:rPr lang="en-US" dirty="0"/>
              <a:t> How would you describe the mood? What are some examples of  this mood in the story?</a:t>
            </a:r>
          </a:p>
          <a:p>
            <a:pPr marL="0" indent="0">
              <a:buNone/>
            </a:pPr>
            <a:r>
              <a:rPr lang="en-US" b="1" dirty="0"/>
              <a:t>13-</a:t>
            </a:r>
            <a:r>
              <a:rPr lang="en-US" dirty="0"/>
              <a:t> How does the story being told from Laurie’s mother’s point of view impact the story?</a:t>
            </a:r>
          </a:p>
          <a:p>
            <a:pPr marL="0" indent="0">
              <a:buNone/>
            </a:pPr>
            <a:r>
              <a:rPr lang="en-US" b="1" dirty="0"/>
              <a:t>14-</a:t>
            </a:r>
            <a:r>
              <a:rPr lang="en-US" dirty="0"/>
              <a:t> How does Laurie’s mother describe Laurie at the beginning of the story? (What do you think about Laurie after reading the first paragraph?</a:t>
            </a:r>
          </a:p>
          <a:p>
            <a:pPr marL="0" indent="0">
              <a:buNone/>
            </a:pPr>
            <a:r>
              <a:rPr lang="en-US" b="1" dirty="0"/>
              <a:t>15-</a:t>
            </a:r>
            <a:r>
              <a:rPr lang="en-US" dirty="0"/>
              <a:t> How does this impact the reader’s view of Laurie?</a:t>
            </a:r>
          </a:p>
          <a:p>
            <a:pPr marL="0" indent="0">
              <a:buNone/>
            </a:pPr>
            <a:r>
              <a:rPr lang="en-US" b="1" dirty="0"/>
              <a:t>16- </a:t>
            </a:r>
            <a:r>
              <a:rPr lang="en-US" dirty="0"/>
              <a:t>What is the theme (or moral) of the story, and provide evidence (a quote, an action, etc., and the page number) to support that theme? </a:t>
            </a:r>
          </a:p>
          <a:p>
            <a:pPr marL="0" indent="0">
              <a:buNone/>
            </a:pPr>
            <a:r>
              <a:rPr lang="en-US" dirty="0"/>
              <a:t>17- Irony is one of the elements of fiction, what is ironic in the story Charles, what kind of irony there is? Provide evidence to support your answer. </a:t>
            </a:r>
          </a:p>
          <a:p>
            <a:endParaRPr lang="en-US" dirty="0"/>
          </a:p>
        </p:txBody>
      </p:sp>
    </p:spTree>
    <p:extLst>
      <p:ext uri="{BB962C8B-B14F-4D97-AF65-F5344CB8AC3E}">
        <p14:creationId xmlns:p14="http://schemas.microsoft.com/office/powerpoint/2010/main" val="746638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0605C-5077-094B-A4DA-A94D08D68FFC}"/>
              </a:ext>
            </a:extLst>
          </p:cNvPr>
          <p:cNvSpPr>
            <a:spLocks noGrp="1"/>
          </p:cNvSpPr>
          <p:nvPr>
            <p:ph type="title"/>
          </p:nvPr>
        </p:nvSpPr>
        <p:spPr>
          <a:xfrm>
            <a:off x="838200" y="204537"/>
            <a:ext cx="10515600" cy="649705"/>
          </a:xfrm>
        </p:spPr>
        <p:txBody>
          <a:bodyPr>
            <a:normAutofit fontScale="90000"/>
          </a:bodyPr>
          <a:lstStyle/>
          <a:p>
            <a:pPr algn="ctr"/>
            <a:r>
              <a:rPr lang="en-US" b="1" dirty="0">
                <a:solidFill>
                  <a:srgbClr val="FF0000"/>
                </a:solidFill>
              </a:rPr>
              <a:t>Critical Questioning</a:t>
            </a:r>
          </a:p>
        </p:txBody>
      </p:sp>
      <p:sp>
        <p:nvSpPr>
          <p:cNvPr id="3" name="Content Placeholder 2">
            <a:extLst>
              <a:ext uri="{FF2B5EF4-FFF2-40B4-BE49-F238E27FC236}">
                <a16:creationId xmlns:a16="http://schemas.microsoft.com/office/drawing/2014/main" id="{EDE58B2F-C854-3541-8EAC-6F7795D74FC7}"/>
              </a:ext>
            </a:extLst>
          </p:cNvPr>
          <p:cNvSpPr>
            <a:spLocks noGrp="1"/>
          </p:cNvSpPr>
          <p:nvPr>
            <p:ph idx="1"/>
          </p:nvPr>
        </p:nvSpPr>
        <p:spPr>
          <a:xfrm>
            <a:off x="108284" y="1118938"/>
            <a:ext cx="11899232" cy="5739062"/>
          </a:xfrm>
        </p:spPr>
        <p:txBody>
          <a:bodyPr>
            <a:normAutofit lnSpcReduction="10000"/>
          </a:bodyPr>
          <a:lstStyle/>
          <a:p>
            <a:pPr marL="0" indent="0">
              <a:buNone/>
            </a:pPr>
            <a:r>
              <a:rPr lang="en-US" sz="2200" dirty="0"/>
              <a:t>1.Why does the author use Laurie’s mother as the narrator of the story? If the story were told from teacher’s point of viewpoint, what would change?</a:t>
            </a:r>
          </a:p>
          <a:p>
            <a:pPr marL="0" indent="0">
              <a:buNone/>
            </a:pPr>
            <a:r>
              <a:rPr lang="en-US" altLang="en-US" sz="2400" dirty="0">
                <a:ea typeface="Cambria" panose="02040503050406030204" pitchFamily="18" charset="0"/>
                <a:cs typeface="Arial" panose="020B0604020202020204" pitchFamily="34" charset="0"/>
              </a:rPr>
              <a:t>2.How may Laurie’s version of this story be different? </a:t>
            </a:r>
            <a:r>
              <a:rPr lang="en-US" altLang="en-US" sz="2400" b="1" dirty="0">
                <a:ea typeface="Cambria" panose="02040503050406030204" pitchFamily="18" charset="0"/>
                <a:cs typeface="Arial" panose="020B0604020202020204" pitchFamily="34" charset="0"/>
              </a:rPr>
              <a:t>Pretend </a:t>
            </a:r>
            <a:r>
              <a:rPr lang="en-US" altLang="en-US" sz="2400" dirty="0">
                <a:ea typeface="Cambria" panose="02040503050406030204" pitchFamily="18" charset="0"/>
                <a:cs typeface="Arial" panose="020B0604020202020204" pitchFamily="34" charset="0"/>
              </a:rPr>
              <a:t>that</a:t>
            </a:r>
            <a:r>
              <a:rPr lang="en-US" altLang="en-US" sz="2400" b="1" dirty="0">
                <a:ea typeface="Cambria" panose="02040503050406030204" pitchFamily="18" charset="0"/>
                <a:cs typeface="Arial" panose="020B0604020202020204" pitchFamily="34" charset="0"/>
              </a:rPr>
              <a:t> </a:t>
            </a:r>
            <a:r>
              <a:rPr lang="en-US" altLang="en-US" sz="2400" dirty="0">
                <a:ea typeface="Cambria" panose="02040503050406030204" pitchFamily="18" charset="0"/>
                <a:cs typeface="Arial" panose="020B0604020202020204" pitchFamily="34" charset="0"/>
              </a:rPr>
              <a:t>you are Laurie and tell us about your first days of kindergarten and about your parents.</a:t>
            </a:r>
            <a:endParaRPr lang="en-US" sz="2200" dirty="0"/>
          </a:p>
          <a:p>
            <a:pPr marL="0" lvl="0" indent="0" eaLnBrk="0" fontAlgn="base" hangingPunct="0">
              <a:lnSpc>
                <a:spcPct val="100000"/>
              </a:lnSpc>
              <a:spcBef>
                <a:spcPct val="0"/>
              </a:spcBef>
              <a:spcAft>
                <a:spcPct val="0"/>
              </a:spcAft>
              <a:buNone/>
            </a:pPr>
            <a:r>
              <a:rPr lang="en-US" altLang="en-US" sz="2200" dirty="0">
                <a:ea typeface="Cambria" panose="02040503050406030204" pitchFamily="18" charset="0"/>
                <a:cs typeface="Arial" panose="020B0604020202020204" pitchFamily="34" charset="0"/>
              </a:rPr>
              <a:t>3. How was Laurie at home like and unlike “Charles” at school?  </a:t>
            </a:r>
          </a:p>
          <a:p>
            <a:pPr marL="0" lvl="0" indent="0" eaLnBrk="0" fontAlgn="base" hangingPunct="0">
              <a:lnSpc>
                <a:spcPct val="100000"/>
              </a:lnSpc>
              <a:spcBef>
                <a:spcPct val="0"/>
              </a:spcBef>
              <a:spcAft>
                <a:spcPct val="0"/>
              </a:spcAft>
              <a:buNone/>
            </a:pPr>
            <a:r>
              <a:rPr lang="en-US" altLang="en-US" sz="2200" dirty="0">
                <a:ea typeface="Cambria" panose="02040503050406030204" pitchFamily="18" charset="0"/>
                <a:cs typeface="Arial" panose="020B0604020202020204" pitchFamily="34" charset="0"/>
              </a:rPr>
              <a:t>4. What do these similarities and differences lead you to </a:t>
            </a:r>
            <a:r>
              <a:rPr lang="en-US" altLang="en-US" sz="2200" b="1" dirty="0">
                <a:ea typeface="Cambria" panose="02040503050406030204" pitchFamily="18" charset="0"/>
                <a:cs typeface="Arial" panose="020B0604020202020204" pitchFamily="34" charset="0"/>
              </a:rPr>
              <a:t>infer </a:t>
            </a:r>
            <a:r>
              <a:rPr lang="en-US" altLang="en-US" sz="2200" dirty="0">
                <a:ea typeface="Cambria" panose="02040503050406030204" pitchFamily="18" charset="0"/>
                <a:cs typeface="Arial" panose="020B0604020202020204" pitchFamily="34" charset="0"/>
              </a:rPr>
              <a:t>about Laurie?  Why may have Laurie made “Charles” up?  Why may have Laurie misbehaved at school?</a:t>
            </a:r>
            <a:endParaRPr lang="en-US" sz="2200" dirty="0"/>
          </a:p>
          <a:p>
            <a:pPr marL="0" indent="0">
              <a:buNone/>
            </a:pPr>
            <a:r>
              <a:rPr lang="en-US" sz="2200" dirty="0"/>
              <a:t>5. How does Laurie describe Charles to his father? Why do you think he tells him only about Charles’s size and clothes?</a:t>
            </a:r>
          </a:p>
          <a:p>
            <a:pPr marL="0" indent="0">
              <a:buNone/>
            </a:pPr>
            <a:r>
              <a:rPr lang="en-US" sz="2200" dirty="0"/>
              <a:t>6. Why did Laurie’s parents take so long to find out the truth about Charles? </a:t>
            </a:r>
          </a:p>
          <a:p>
            <a:pPr marL="0" indent="0">
              <a:buNone/>
            </a:pPr>
            <a:r>
              <a:rPr lang="en-US" sz="2200" dirty="0"/>
              <a:t>7. Why did Laurie create the imaginary boy Charles? </a:t>
            </a:r>
          </a:p>
          <a:p>
            <a:pPr marL="0" indent="0">
              <a:buNone/>
            </a:pPr>
            <a:r>
              <a:rPr lang="en-US" sz="2200" dirty="0"/>
              <a:t>8. At any point in the story did you suspect that Charles is Laurie? When?</a:t>
            </a:r>
          </a:p>
          <a:p>
            <a:pPr marL="0" indent="0">
              <a:buNone/>
            </a:pPr>
            <a:r>
              <a:rPr lang="en-US" sz="2200" dirty="0"/>
              <a:t>9. </a:t>
            </a:r>
            <a:r>
              <a:rPr lang="en-US" sz="2200" b="1" dirty="0"/>
              <a:t>There are hints and clues</a:t>
            </a:r>
            <a:r>
              <a:rPr lang="en-US" sz="2200" dirty="0"/>
              <a:t> to the fact that Laurie could be Charles  from the beginning of the story. What clue to the identity of Charles can you find in the opening paragraph of the story? This type of literary element is called </a:t>
            </a:r>
            <a:r>
              <a:rPr lang="en-US" sz="2200" b="1" dirty="0"/>
              <a:t>foreshadowing</a:t>
            </a:r>
            <a:r>
              <a:rPr lang="en-US" sz="2200" dirty="0"/>
              <a:t>. </a:t>
            </a:r>
            <a:r>
              <a:rPr lang="en-US" sz="2200" b="1" dirty="0"/>
              <a:t>Foreshadowing</a:t>
            </a:r>
            <a:r>
              <a:rPr lang="en-US" sz="2200" dirty="0"/>
              <a:t> </a:t>
            </a:r>
            <a:r>
              <a:rPr lang="en-US" altLang="en-US" sz="2400" dirty="0"/>
              <a:t>is the use of hints or clues in a narrative to suggest what action is to come. </a:t>
            </a:r>
          </a:p>
          <a:p>
            <a:pPr marL="0" indent="0">
              <a:buNone/>
            </a:pPr>
            <a:endParaRPr lang="en-US" sz="2200" dirty="0"/>
          </a:p>
          <a:p>
            <a:pPr marL="0" indent="0">
              <a:buNone/>
            </a:pPr>
            <a:endParaRPr lang="en-US" dirty="0"/>
          </a:p>
        </p:txBody>
      </p:sp>
    </p:spTree>
    <p:extLst>
      <p:ext uri="{BB962C8B-B14F-4D97-AF65-F5344CB8AC3E}">
        <p14:creationId xmlns:p14="http://schemas.microsoft.com/office/powerpoint/2010/main" val="3696343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08936-7851-D345-BAB4-10E36481C12F}"/>
              </a:ext>
            </a:extLst>
          </p:cNvPr>
          <p:cNvSpPr>
            <a:spLocks noGrp="1"/>
          </p:cNvSpPr>
          <p:nvPr>
            <p:ph type="title"/>
          </p:nvPr>
        </p:nvSpPr>
        <p:spPr>
          <a:xfrm>
            <a:off x="970547" y="232777"/>
            <a:ext cx="10515600" cy="1162886"/>
          </a:xfrm>
        </p:spPr>
        <p:txBody>
          <a:bodyPr>
            <a:noAutofit/>
          </a:bodyPr>
          <a:lstStyle/>
          <a:p>
            <a:r>
              <a:rPr lang="en-US" sz="2800" b="1" dirty="0">
                <a:solidFill>
                  <a:srgbClr val="FF0000"/>
                </a:solidFill>
              </a:rPr>
              <a:t>Making inferences- </a:t>
            </a:r>
            <a:r>
              <a:rPr lang="en-US" sz="2400" b="1" dirty="0">
                <a:solidFill>
                  <a:srgbClr val="FF0000"/>
                </a:solidFill>
              </a:rPr>
              <a:t>When we make inferences, we are making educated guesses.  The guesses are not right or wrong as long as you have evidence from the text to support your guess.</a:t>
            </a:r>
            <a:br>
              <a:rPr lang="en-US" sz="2400" b="1" dirty="0">
                <a:solidFill>
                  <a:srgbClr val="FF0000"/>
                </a:solidFill>
              </a:rPr>
            </a:br>
            <a:endParaRPr lang="en-US" sz="2400" b="1" dirty="0">
              <a:solidFill>
                <a:srgbClr val="FF0000"/>
              </a:solidFill>
            </a:endParaRPr>
          </a:p>
        </p:txBody>
      </p:sp>
      <p:sp>
        <p:nvSpPr>
          <p:cNvPr id="3" name="Content Placeholder 2">
            <a:extLst>
              <a:ext uri="{FF2B5EF4-FFF2-40B4-BE49-F238E27FC236}">
                <a16:creationId xmlns:a16="http://schemas.microsoft.com/office/drawing/2014/main" id="{AA19BA8A-1F5A-2543-AF5E-03E575399357}"/>
              </a:ext>
            </a:extLst>
          </p:cNvPr>
          <p:cNvSpPr>
            <a:spLocks noGrp="1"/>
          </p:cNvSpPr>
          <p:nvPr>
            <p:ph idx="1"/>
          </p:nvPr>
        </p:nvSpPr>
        <p:spPr>
          <a:xfrm>
            <a:off x="0" y="1395662"/>
            <a:ext cx="12192000" cy="5462337"/>
          </a:xfrm>
        </p:spPr>
        <p:txBody>
          <a:bodyPr>
            <a:normAutofit fontScale="77500" lnSpcReduction="20000"/>
          </a:bodyPr>
          <a:lstStyle/>
          <a:p>
            <a:r>
              <a:rPr lang="en-US" dirty="0"/>
              <a:t> How do you think Laurie’s mom felt about Laurie growing up (making inferences)?</a:t>
            </a:r>
          </a:p>
          <a:p>
            <a:r>
              <a:rPr lang="en-US" dirty="0"/>
              <a:t>As the reader, what can we infer about Laurie’s mother’s expectations of Laurie?  Why? </a:t>
            </a:r>
          </a:p>
          <a:p>
            <a:r>
              <a:rPr lang="en-US" dirty="0"/>
              <a:t>Do you think Laurie’s mother would have missed the first PTA meeting if she knew her son was the one behaving poorly? </a:t>
            </a:r>
            <a:r>
              <a:rPr lang="en-US" b="1" dirty="0"/>
              <a:t>Why or why not?</a:t>
            </a:r>
            <a:endParaRPr lang="en-US" dirty="0"/>
          </a:p>
          <a:p>
            <a:r>
              <a:rPr lang="en-US" dirty="0"/>
              <a:t> How does Laurie respond when his dad asks, “What are they going to do about Charles, do you suppose?”</a:t>
            </a:r>
          </a:p>
          <a:p>
            <a:r>
              <a:rPr lang="en-US" dirty="0"/>
              <a:t>Based on this answer do you think Laurie is concerned with the consequences? Why or why not?</a:t>
            </a:r>
          </a:p>
          <a:p>
            <a:r>
              <a:rPr lang="en-US" dirty="0"/>
              <a:t> How do we know Laurie’s father is not as concerned about Charles as Laurie’s mother?</a:t>
            </a:r>
          </a:p>
          <a:p>
            <a:r>
              <a:rPr lang="en-US" altLang="en-US" dirty="0">
                <a:ea typeface="Cambria" panose="02040503050406030204" pitchFamily="18" charset="0"/>
                <a:cs typeface="Arial" panose="020B0604020202020204" pitchFamily="34" charset="0"/>
              </a:rPr>
              <a:t>what you think Laurie’s mother (and father?) did about Laurie when she came home from the PTA meeting with his teacher.  What in the story makes you </a:t>
            </a:r>
            <a:r>
              <a:rPr lang="en-US" altLang="en-US" b="1" dirty="0">
                <a:ea typeface="Cambria" panose="02040503050406030204" pitchFamily="18" charset="0"/>
                <a:cs typeface="Arial" panose="020B0604020202020204" pitchFamily="34" charset="0"/>
              </a:rPr>
              <a:t>infer</a:t>
            </a:r>
            <a:r>
              <a:rPr lang="en-US" altLang="en-US" dirty="0">
                <a:ea typeface="Cambria" panose="02040503050406030204" pitchFamily="18" charset="0"/>
                <a:cs typeface="Arial" panose="020B0604020202020204" pitchFamily="34" charset="0"/>
              </a:rPr>
              <a:t> this likelihood?  </a:t>
            </a:r>
            <a:endParaRPr lang="en-US" dirty="0"/>
          </a:p>
          <a:p>
            <a:r>
              <a:rPr lang="en-US" dirty="0"/>
              <a:t>Why did Laurie look at his bread and butter when he first told his parents the teacher had spanked a boy?</a:t>
            </a:r>
          </a:p>
          <a:p>
            <a:r>
              <a:rPr lang="en-US" dirty="0"/>
              <a:t>Why did Laurie come home late on Monday of the second week?</a:t>
            </a:r>
          </a:p>
          <a:p>
            <a:r>
              <a:rPr lang="en-US" dirty="0"/>
              <a:t>Why did Laurie whisper the bad word to his father joyfully?</a:t>
            </a:r>
          </a:p>
          <a:p>
            <a:endParaRPr lang="en-US" dirty="0"/>
          </a:p>
          <a:p>
            <a:pPr marL="0" indent="0">
              <a:buNone/>
            </a:pPr>
            <a:r>
              <a:rPr lang="en-US" dirty="0"/>
              <a:t> </a:t>
            </a:r>
          </a:p>
          <a:p>
            <a:endParaRPr lang="en-US" dirty="0"/>
          </a:p>
          <a:p>
            <a:pPr marL="0" indent="0">
              <a:buNone/>
            </a:pPr>
            <a:endParaRPr lang="en-US" dirty="0"/>
          </a:p>
        </p:txBody>
      </p:sp>
    </p:spTree>
    <p:extLst>
      <p:ext uri="{BB962C8B-B14F-4D97-AF65-F5344CB8AC3E}">
        <p14:creationId xmlns:p14="http://schemas.microsoft.com/office/powerpoint/2010/main" val="1863058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706</TotalTime>
  <Words>1940</Words>
  <Application>Microsoft Macintosh PowerPoint</Application>
  <PresentationFormat>Widescreen</PresentationFormat>
  <Paragraphs>106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Charles Shirley Jackson (1916-1965) </vt:lpstr>
      <vt:lpstr>Schema  Activation Questions Thinking Before You Read </vt:lpstr>
      <vt:lpstr>Making Prediction</vt:lpstr>
      <vt:lpstr>Comprehension Questions</vt:lpstr>
      <vt:lpstr>PowerPoint Presentation</vt:lpstr>
      <vt:lpstr>Elements of Short Stories</vt:lpstr>
      <vt:lpstr>PowerPoint Presentation</vt:lpstr>
      <vt:lpstr>Critical Questioning</vt:lpstr>
      <vt:lpstr>Making inferences- When we make inferences, we are making educated guesses.  The guesses are not right or wrong as long as you have evidence from the text to support your guess. </vt:lpstr>
      <vt:lpstr>Writing Assignment</vt:lpstr>
      <vt:lpstr>PowerPoint Presentation</vt:lpstr>
      <vt:lpstr>Journal writing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21</cp:revision>
  <dcterms:created xsi:type="dcterms:W3CDTF">2021-11-10T13:29:50Z</dcterms:created>
  <dcterms:modified xsi:type="dcterms:W3CDTF">2022-01-29T14:19:20Z</dcterms:modified>
</cp:coreProperties>
</file>