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5" r:id="rId3"/>
    <p:sldId id="313" r:id="rId4"/>
    <p:sldId id="306" r:id="rId5"/>
    <p:sldId id="315" r:id="rId6"/>
    <p:sldId id="314" r:id="rId7"/>
    <p:sldId id="307" r:id="rId8"/>
    <p:sldId id="303" r:id="rId9"/>
    <p:sldId id="304" r:id="rId10"/>
    <p:sldId id="308" r:id="rId11"/>
    <p:sldId id="309" r:id="rId12"/>
    <p:sldId id="310"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86"/>
    <p:restoredTop sz="94684"/>
  </p:normalViewPr>
  <p:slideViewPr>
    <p:cSldViewPr snapToGrid="0" snapToObjects="1">
      <p:cViewPr varScale="1">
        <p:scale>
          <a:sx n="56" d="100"/>
          <a:sy n="56" d="100"/>
        </p:scale>
        <p:origin x="216" y="1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765D-0417-2A41-821B-DF6A892B2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54975B-3078-AF43-B669-8987340CD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DD1C0A-F5C7-3740-BA88-E8D823FD7580}"/>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5" name="Footer Placeholder 4">
            <a:extLst>
              <a:ext uri="{FF2B5EF4-FFF2-40B4-BE49-F238E27FC236}">
                <a16:creationId xmlns:a16="http://schemas.microsoft.com/office/drawing/2014/main" id="{04222CDE-D2A9-7146-A68A-D1D948081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18DA-7B77-2240-8959-62C0013CF843}"/>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18874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5DC1-43B7-DD48-A23C-3F8B4678D2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FE845-C9A1-EA4E-9201-BAFCE5337A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453BD-2FC5-4342-A40E-91DDA7949104}"/>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5" name="Footer Placeholder 4">
            <a:extLst>
              <a:ext uri="{FF2B5EF4-FFF2-40B4-BE49-F238E27FC236}">
                <a16:creationId xmlns:a16="http://schemas.microsoft.com/office/drawing/2014/main" id="{EDAFCBD1-906B-8741-9803-A9C00A514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6E985-A6C1-7B49-AF93-2294FF0B6201}"/>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195090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AB50C8-5229-934B-8906-20AE7EBA93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4B247C-C085-E44E-9EE7-6D1E537E1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1A712-0070-2F49-9756-FC095BBAD703}"/>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5" name="Footer Placeholder 4">
            <a:extLst>
              <a:ext uri="{FF2B5EF4-FFF2-40B4-BE49-F238E27FC236}">
                <a16:creationId xmlns:a16="http://schemas.microsoft.com/office/drawing/2014/main" id="{5E7E5065-62D2-DC46-A3C4-3ED7622CD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4F468-9048-2D4C-8F92-AA4B5F6EDC77}"/>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111635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DD41-D443-BA4D-9934-626F334519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6E1BC-A305-6346-B114-3C8723AF6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99757-9288-4148-85EC-D0AB4740D26A}"/>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5" name="Footer Placeholder 4">
            <a:extLst>
              <a:ext uri="{FF2B5EF4-FFF2-40B4-BE49-F238E27FC236}">
                <a16:creationId xmlns:a16="http://schemas.microsoft.com/office/drawing/2014/main" id="{40087A16-2D50-DD4A-8402-AF0E74F23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665AD-3A18-334D-8BA2-32D60B18E92B}"/>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127343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CEC6-92BD-0846-80CD-EA8AA7F846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9233BD-2EC6-AE41-A3EE-9529309344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40C41B-4354-1240-94FB-16E8215D265B}"/>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5" name="Footer Placeholder 4">
            <a:extLst>
              <a:ext uri="{FF2B5EF4-FFF2-40B4-BE49-F238E27FC236}">
                <a16:creationId xmlns:a16="http://schemas.microsoft.com/office/drawing/2014/main" id="{7C798566-056D-FF4D-AC27-39EEC1B1D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730DC-092D-5141-B9F4-F0E39A4D3302}"/>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83429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B1F0-F47C-3347-997D-E2E87DC70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28F9D3-C902-2F45-A326-A6676CA11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C1B8F-7FA5-6441-B278-23C4AE702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2774D0-EABC-304F-964D-3C0F520FDBD8}"/>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6" name="Footer Placeholder 5">
            <a:extLst>
              <a:ext uri="{FF2B5EF4-FFF2-40B4-BE49-F238E27FC236}">
                <a16:creationId xmlns:a16="http://schemas.microsoft.com/office/drawing/2014/main" id="{9960FC00-8EEC-C147-924E-83BAB7B08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8DF560-5B2E-DE49-9CBA-D22CADE37492}"/>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142785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52FE-7F71-0A40-A370-F5F7FCA506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18DC77-1D72-C44D-A113-04DA62429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146821-61C8-E747-BBD2-A7176FA63D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EC4E14-90CC-E041-B94E-23B4A15F1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FB55A6-3D2D-C64B-8BC0-5175D115B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B98C46-B84D-D648-9CC0-1FC1840ABC98}"/>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8" name="Footer Placeholder 7">
            <a:extLst>
              <a:ext uri="{FF2B5EF4-FFF2-40B4-BE49-F238E27FC236}">
                <a16:creationId xmlns:a16="http://schemas.microsoft.com/office/drawing/2014/main" id="{9A21D13F-EFAB-584E-BEA0-AA4B3E1CAF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C5A20B-A9DE-2B4A-86D6-7784AF056694}"/>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393917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0375A-B215-E643-A6FC-291A741E51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D981B8-42A5-4941-955B-8788AFE318FB}"/>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4" name="Footer Placeholder 3">
            <a:extLst>
              <a:ext uri="{FF2B5EF4-FFF2-40B4-BE49-F238E27FC236}">
                <a16:creationId xmlns:a16="http://schemas.microsoft.com/office/drawing/2014/main" id="{A91EC58A-BD07-F541-92F1-46062E0EA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C3DB8E-DC43-1544-8AE0-EFBEE42C6929}"/>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289012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60174-F8DE-E445-AE75-B09AF6252F00}"/>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3" name="Footer Placeholder 2">
            <a:extLst>
              <a:ext uri="{FF2B5EF4-FFF2-40B4-BE49-F238E27FC236}">
                <a16:creationId xmlns:a16="http://schemas.microsoft.com/office/drawing/2014/main" id="{C66846D2-5704-B546-A4A6-AF3CF4FA05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814D9-7D53-3E4D-A24D-37EA54C29593}"/>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122797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F05C-98C2-7444-AC0D-D27BAFC8A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F80F3C-371A-034E-B633-D7CE52D88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9D01E0-FE35-1942-B168-4EC13130F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5A9BE-0344-3049-8CF1-49791EF0BA26}"/>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6" name="Footer Placeholder 5">
            <a:extLst>
              <a:ext uri="{FF2B5EF4-FFF2-40B4-BE49-F238E27FC236}">
                <a16:creationId xmlns:a16="http://schemas.microsoft.com/office/drawing/2014/main" id="{53E67DBD-5B43-304A-B4A2-A416F77F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D8AD76-DA09-F449-AC9D-BB73D8D159DB}"/>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310671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9970-AFF4-FA4F-B1FB-1B57824EE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F3B77E-B2FC-C742-838F-33E59F3F7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1C4392-C220-3C4A-A181-565E64631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14C65-61DA-B14E-B876-1F21E6525232}"/>
              </a:ext>
            </a:extLst>
          </p:cNvPr>
          <p:cNvSpPr>
            <a:spLocks noGrp="1"/>
          </p:cNvSpPr>
          <p:nvPr>
            <p:ph type="dt" sz="half" idx="10"/>
          </p:nvPr>
        </p:nvSpPr>
        <p:spPr/>
        <p:txBody>
          <a:bodyPr/>
          <a:lstStyle/>
          <a:p>
            <a:fld id="{CE15153B-44C3-C443-8CA9-97267FAE25A1}" type="datetimeFigureOut">
              <a:rPr lang="en-US" smtClean="0"/>
              <a:t>5/23/22</a:t>
            </a:fld>
            <a:endParaRPr lang="en-US"/>
          </a:p>
        </p:txBody>
      </p:sp>
      <p:sp>
        <p:nvSpPr>
          <p:cNvPr id="6" name="Footer Placeholder 5">
            <a:extLst>
              <a:ext uri="{FF2B5EF4-FFF2-40B4-BE49-F238E27FC236}">
                <a16:creationId xmlns:a16="http://schemas.microsoft.com/office/drawing/2014/main" id="{98536AB8-8B22-0945-B151-68FD44B3EC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073556-7027-024D-B544-823CF74F3424}"/>
              </a:ext>
            </a:extLst>
          </p:cNvPr>
          <p:cNvSpPr>
            <a:spLocks noGrp="1"/>
          </p:cNvSpPr>
          <p:nvPr>
            <p:ph type="sldNum" sz="quarter" idx="12"/>
          </p:nvPr>
        </p:nvSpPr>
        <p:spPr/>
        <p:txBody>
          <a:bodyPr/>
          <a:lstStyle/>
          <a:p>
            <a:fld id="{76FABA74-0E9B-734B-95DA-C8CF9B5A8060}" type="slidenum">
              <a:rPr lang="en-US" smtClean="0"/>
              <a:t>‹#›</a:t>
            </a:fld>
            <a:endParaRPr lang="en-US"/>
          </a:p>
        </p:txBody>
      </p:sp>
    </p:spTree>
    <p:extLst>
      <p:ext uri="{BB962C8B-B14F-4D97-AF65-F5344CB8AC3E}">
        <p14:creationId xmlns:p14="http://schemas.microsoft.com/office/powerpoint/2010/main" val="101154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EF2F9C-D34E-5642-A5E7-F918C632B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CFCC7F-79EF-9E43-ABAD-5D2FD3257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3A861-F767-F747-8332-2CD7AE202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5153B-44C3-C443-8CA9-97267FAE25A1}" type="datetimeFigureOut">
              <a:rPr lang="en-US" smtClean="0"/>
              <a:t>5/23/22</a:t>
            </a:fld>
            <a:endParaRPr lang="en-US"/>
          </a:p>
        </p:txBody>
      </p:sp>
      <p:sp>
        <p:nvSpPr>
          <p:cNvPr id="5" name="Footer Placeholder 4">
            <a:extLst>
              <a:ext uri="{FF2B5EF4-FFF2-40B4-BE49-F238E27FC236}">
                <a16:creationId xmlns:a16="http://schemas.microsoft.com/office/drawing/2014/main" id="{236BAF0E-AC18-B948-8D0F-96B690C3B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40358-D139-894C-BBFF-E07B515BD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ABA74-0E9B-734B-95DA-C8CF9B5A8060}" type="slidenum">
              <a:rPr lang="en-US" smtClean="0"/>
              <a:t>‹#›</a:t>
            </a:fld>
            <a:endParaRPr lang="en-US"/>
          </a:p>
        </p:txBody>
      </p:sp>
    </p:spTree>
    <p:extLst>
      <p:ext uri="{BB962C8B-B14F-4D97-AF65-F5344CB8AC3E}">
        <p14:creationId xmlns:p14="http://schemas.microsoft.com/office/powerpoint/2010/main" val="890276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B641-2BE5-6B4C-AE20-42AA0C4A3E78}"/>
              </a:ext>
            </a:extLst>
          </p:cNvPr>
          <p:cNvSpPr>
            <a:spLocks noGrp="1"/>
          </p:cNvSpPr>
          <p:nvPr>
            <p:ph type="ctrTitle"/>
          </p:nvPr>
        </p:nvSpPr>
        <p:spPr/>
        <p:txBody>
          <a:bodyPr/>
          <a:lstStyle/>
          <a:p>
            <a:r>
              <a:rPr lang="en-US" dirty="0"/>
              <a:t>The Blanket</a:t>
            </a:r>
          </a:p>
        </p:txBody>
      </p:sp>
      <p:sp>
        <p:nvSpPr>
          <p:cNvPr id="3" name="Subtitle 2">
            <a:extLst>
              <a:ext uri="{FF2B5EF4-FFF2-40B4-BE49-F238E27FC236}">
                <a16:creationId xmlns:a16="http://schemas.microsoft.com/office/drawing/2014/main" id="{6D61E83E-8CB1-4849-8EFA-FEC570676E59}"/>
              </a:ext>
            </a:extLst>
          </p:cNvPr>
          <p:cNvSpPr>
            <a:spLocks noGrp="1"/>
          </p:cNvSpPr>
          <p:nvPr>
            <p:ph type="subTitle" idx="1"/>
          </p:nvPr>
        </p:nvSpPr>
        <p:spPr/>
        <p:txBody>
          <a:bodyPr/>
          <a:lstStyle/>
          <a:p>
            <a:r>
              <a:rPr lang="en-US" dirty="0"/>
              <a:t>By: </a:t>
            </a:r>
            <a:r>
              <a:rPr lang="en-US" dirty="0" err="1"/>
              <a:t>Floyed</a:t>
            </a:r>
            <a:r>
              <a:rPr lang="en-US" dirty="0"/>
              <a:t> Dell</a:t>
            </a:r>
          </a:p>
          <a:p>
            <a:r>
              <a:rPr lang="en-US" dirty="0"/>
              <a:t>(1887-1969)</a:t>
            </a:r>
          </a:p>
        </p:txBody>
      </p:sp>
    </p:spTree>
    <p:extLst>
      <p:ext uri="{BB962C8B-B14F-4D97-AF65-F5344CB8AC3E}">
        <p14:creationId xmlns:p14="http://schemas.microsoft.com/office/powerpoint/2010/main" val="375419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Critical Questioning</a:t>
            </a:r>
            <a:endParaRPr lang="ar-IQ" b="1" dirty="0">
              <a:solidFill>
                <a:srgbClr val="FF0000"/>
              </a:solidFill>
            </a:endParaRPr>
          </a:p>
        </p:txBody>
      </p:sp>
      <p:sp>
        <p:nvSpPr>
          <p:cNvPr id="3" name="Content Placeholder 2"/>
          <p:cNvSpPr>
            <a:spLocks noGrp="1"/>
          </p:cNvSpPr>
          <p:nvPr>
            <p:ph idx="1"/>
          </p:nvPr>
        </p:nvSpPr>
        <p:spPr>
          <a:xfrm>
            <a:off x="1524000" y="1600200"/>
            <a:ext cx="9144000" cy="5029200"/>
          </a:xfrm>
        </p:spPr>
        <p:txBody>
          <a:bodyPr>
            <a:normAutofit fontScale="92500"/>
          </a:bodyPr>
          <a:lstStyle/>
          <a:p>
            <a:pPr marL="0" indent="0">
              <a:buNone/>
            </a:pPr>
            <a:r>
              <a:rPr lang="en-US" i="1" dirty="0"/>
              <a:t>1- If </a:t>
            </a:r>
            <a:r>
              <a:rPr lang="en-US" i="1" dirty="0" err="1"/>
              <a:t>Petey</a:t>
            </a:r>
            <a:r>
              <a:rPr lang="en-US" i="1" dirty="0"/>
              <a:t> has been exposed to social media or internet, would he have developed the same intimacy with the granddad as has been shown in the story?</a:t>
            </a:r>
          </a:p>
          <a:p>
            <a:pPr marL="0" indent="0">
              <a:buNone/>
            </a:pPr>
            <a:r>
              <a:rPr lang="en-US" i="1" dirty="0"/>
              <a:t>2- Why does </a:t>
            </a:r>
            <a:r>
              <a:rPr lang="en-US" i="1" dirty="0" err="1"/>
              <a:t>Petey</a:t>
            </a:r>
            <a:r>
              <a:rPr lang="en-US" i="1" dirty="0"/>
              <a:t> dislike the woman that his father intends to marry?</a:t>
            </a:r>
            <a:endParaRPr lang="en-US" dirty="0"/>
          </a:p>
          <a:p>
            <a:pPr marL="0" indent="0">
              <a:buNone/>
            </a:pPr>
            <a:r>
              <a:rPr lang="en-US" i="1" dirty="0"/>
              <a:t>3- Do you think that </a:t>
            </a:r>
            <a:r>
              <a:rPr lang="en-US" i="1" dirty="0" err="1"/>
              <a:t>Petey's</a:t>
            </a:r>
            <a:r>
              <a:rPr lang="en-US" i="1" dirty="0"/>
              <a:t> father will ever marry his fiancée? Why or why not?</a:t>
            </a:r>
            <a:endParaRPr lang="en-US" dirty="0"/>
          </a:p>
          <a:p>
            <a:pPr marL="0" indent="0">
              <a:buNone/>
            </a:pPr>
            <a:r>
              <a:rPr lang="en-US" i="1" dirty="0"/>
              <a:t>4- What is the real reason that </a:t>
            </a:r>
            <a:r>
              <a:rPr lang="en-US" i="1" dirty="0" err="1"/>
              <a:t>Petey's</a:t>
            </a:r>
            <a:r>
              <a:rPr lang="en-US" i="1" dirty="0"/>
              <a:t> bought the blanket?</a:t>
            </a:r>
            <a:endParaRPr lang="en-US" dirty="0"/>
          </a:p>
          <a:p>
            <a:pPr marL="0" indent="0">
              <a:buNone/>
            </a:pPr>
            <a:r>
              <a:rPr lang="en-US" i="1" dirty="0"/>
              <a:t>5- Nice people sometimes do unkind things. Give an example from your own experience or from another story you have read.</a:t>
            </a:r>
            <a:endParaRPr lang="en-US" dirty="0"/>
          </a:p>
          <a:p>
            <a:pPr marL="0" indent="0">
              <a:buNone/>
            </a:pPr>
            <a:r>
              <a:rPr lang="en-US" i="1" dirty="0"/>
              <a:t>6- What lesson do you think </a:t>
            </a:r>
            <a:r>
              <a:rPr lang="en-US" i="1" dirty="0" err="1"/>
              <a:t>Petey's</a:t>
            </a:r>
            <a:r>
              <a:rPr lang="en-US" i="1" dirty="0"/>
              <a:t> father learned? In your opinion, did the fiancée get what she deserved?</a:t>
            </a:r>
            <a:endParaRPr lang="en-US" dirty="0"/>
          </a:p>
          <a:p>
            <a:pPr algn="l"/>
            <a:endParaRPr lang="ar-IQ" dirty="0"/>
          </a:p>
        </p:txBody>
      </p:sp>
    </p:spTree>
    <p:extLst>
      <p:ext uri="{BB962C8B-B14F-4D97-AF65-F5344CB8AC3E}">
        <p14:creationId xmlns:p14="http://schemas.microsoft.com/office/powerpoint/2010/main" val="93233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Critical Questioning</a:t>
            </a:r>
            <a:endParaRPr lang="ar-IQ" b="1" dirty="0">
              <a:solidFill>
                <a:srgbClr val="FF0000"/>
              </a:solidFill>
            </a:endParaRPr>
          </a:p>
        </p:txBody>
      </p:sp>
      <p:sp>
        <p:nvSpPr>
          <p:cNvPr id="3" name="Content Placeholder 2"/>
          <p:cNvSpPr>
            <a:spLocks noGrp="1"/>
          </p:cNvSpPr>
          <p:nvPr>
            <p:ph idx="1"/>
          </p:nvPr>
        </p:nvSpPr>
        <p:spPr>
          <a:xfrm>
            <a:off x="1524000" y="1295400"/>
            <a:ext cx="9067800" cy="5638800"/>
          </a:xfrm>
        </p:spPr>
        <p:txBody>
          <a:bodyPr>
            <a:noAutofit/>
          </a:bodyPr>
          <a:lstStyle/>
          <a:p>
            <a:pPr marL="0" indent="0">
              <a:buNone/>
            </a:pPr>
            <a:r>
              <a:rPr lang="en-US" sz="2400" i="1" dirty="0"/>
              <a:t>7- </a:t>
            </a:r>
            <a:r>
              <a:rPr lang="en-US" sz="2400" dirty="0"/>
              <a:t>Why did </a:t>
            </a:r>
            <a:r>
              <a:rPr lang="en-US" sz="2400" dirty="0" err="1"/>
              <a:t>Petey's</a:t>
            </a:r>
            <a:r>
              <a:rPr lang="en-US" sz="2400" dirty="0"/>
              <a:t> father intend to send Granddad away?</a:t>
            </a:r>
          </a:p>
          <a:p>
            <a:pPr marL="0" indent="0">
              <a:buNone/>
            </a:pPr>
            <a:r>
              <a:rPr lang="en-US" sz="2400" dirty="0"/>
              <a:t>8- Why did the fiancée object to the gift of the blanket?</a:t>
            </a:r>
          </a:p>
          <a:p>
            <a:pPr marL="0" indent="0">
              <a:buNone/>
            </a:pPr>
            <a:r>
              <a:rPr lang="en-US" sz="2400" dirty="0"/>
              <a:t>9- Why does the author describe Dad's fiancée as "the pretty girl with the </a:t>
            </a:r>
            <a:r>
              <a:rPr lang="en-US" sz="2400" b="1" dirty="0"/>
              <a:t>hard</a:t>
            </a:r>
            <a:r>
              <a:rPr lang="en-US" sz="2400" dirty="0"/>
              <a:t>, bright face like a china doll's"? What does he want to emphasize?</a:t>
            </a:r>
          </a:p>
          <a:p>
            <a:pPr marL="0" indent="0">
              <a:buNone/>
            </a:pPr>
            <a:r>
              <a:rPr lang="en-US" sz="2400" dirty="0"/>
              <a:t>10- Why does </a:t>
            </a:r>
            <a:r>
              <a:rPr lang="en-US" sz="2400" dirty="0" err="1"/>
              <a:t>Petey’s</a:t>
            </a:r>
            <a:r>
              <a:rPr lang="en-US" sz="2400" dirty="0"/>
              <a:t> Dad get angry with the girl he was going to marry? </a:t>
            </a:r>
          </a:p>
          <a:p>
            <a:pPr marL="0" indent="0">
              <a:buNone/>
            </a:pPr>
            <a:r>
              <a:rPr lang="en-US" sz="2400" dirty="0"/>
              <a:t>11- What is your first impression on each of the following characters in the story? Does the character remind you of anyone in your life? At this moment, what do you think of that character? The characters are: </a:t>
            </a:r>
            <a:r>
              <a:rPr lang="en-US" sz="2400" dirty="0" err="1"/>
              <a:t>Petey</a:t>
            </a:r>
            <a:r>
              <a:rPr lang="en-US" sz="2400" dirty="0"/>
              <a:t>, Granddad, Dad, and Dad's fiancée.</a:t>
            </a:r>
          </a:p>
          <a:p>
            <a:pPr marL="0" indent="0">
              <a:buNone/>
            </a:pPr>
            <a:r>
              <a:rPr lang="en-US" sz="2400" dirty="0"/>
              <a:t>12- As you read lines 66-74 of the story, do you notice any changes in Dad's fiancée words and manner? Describe that change and mention the reasons of her change.</a:t>
            </a:r>
          </a:p>
          <a:p>
            <a:pPr algn="l" rtl="0"/>
            <a:endParaRPr lang="ar-IQ" sz="2400" dirty="0"/>
          </a:p>
        </p:txBody>
      </p:sp>
    </p:spTree>
    <p:extLst>
      <p:ext uri="{BB962C8B-B14F-4D97-AF65-F5344CB8AC3E}">
        <p14:creationId xmlns:p14="http://schemas.microsoft.com/office/powerpoint/2010/main" val="946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Writing Assignment</a:t>
            </a:r>
            <a:endParaRPr lang="ar-IQ"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1- Write a summary of the story  in two or three paragraphs. Make sure to include all the major events.</a:t>
            </a:r>
            <a:endParaRPr lang="en-US" dirty="0"/>
          </a:p>
          <a:p>
            <a:pPr marL="0" indent="0">
              <a:buNone/>
            </a:pPr>
            <a:r>
              <a:rPr lang="en-US" i="1" dirty="0"/>
              <a:t>2- Why do some people cry when they are happy? Write a short essay about an experience when you or someone you knew cried for?</a:t>
            </a:r>
            <a:endParaRPr lang="en-US" dirty="0"/>
          </a:p>
          <a:p>
            <a:pPr marL="0" indent="0">
              <a:buNone/>
            </a:pPr>
            <a:r>
              <a:rPr lang="en-US" i="1" dirty="0"/>
              <a:t>3- Make up a conversation between </a:t>
            </a:r>
            <a:r>
              <a:rPr lang="en-US" i="1" dirty="0" err="1"/>
              <a:t>Petey</a:t>
            </a:r>
            <a:r>
              <a:rPr lang="en-US" i="1" dirty="0"/>
              <a:t> and Granddad the morning after the incident with the blanket.</a:t>
            </a:r>
            <a:endParaRPr lang="en-US" dirty="0"/>
          </a:p>
          <a:p>
            <a:pPr marL="0" indent="0">
              <a:buNone/>
            </a:pPr>
            <a:r>
              <a:rPr lang="en-US" i="1" dirty="0"/>
              <a:t>4- People often buy gifts to cover up a guilty feeling. Compare the father's gift to Granddad with a present that was given to you because someone else felt guilty.</a:t>
            </a:r>
            <a:endParaRPr lang="en-US" dirty="0"/>
          </a:p>
          <a:p>
            <a:pPr marL="0" indent="0">
              <a:buNone/>
            </a:pPr>
            <a:r>
              <a:rPr lang="en-US" i="1" dirty="0"/>
              <a:t>5- Discuss some of the problems grown children sometimes face with their parents. What problems do parents have relating to adult children?</a:t>
            </a:r>
            <a:endParaRPr lang="en-US" dirty="0"/>
          </a:p>
          <a:p>
            <a:pPr algn="l" rtl="0"/>
            <a:endParaRPr lang="ar-IQ" dirty="0"/>
          </a:p>
        </p:txBody>
      </p:sp>
    </p:spTree>
    <p:extLst>
      <p:ext uri="{BB962C8B-B14F-4D97-AF65-F5344CB8AC3E}">
        <p14:creationId xmlns:p14="http://schemas.microsoft.com/office/powerpoint/2010/main" val="379037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45719"/>
          </a:xfrm>
        </p:spPr>
        <p:txBody>
          <a:bodyPr>
            <a:normAutofit fontScale="90000"/>
          </a:bodyPr>
          <a:lstStyle/>
          <a:p>
            <a:pPr algn="ctr"/>
            <a:endParaRPr lang="ar-IQ" dirty="0"/>
          </a:p>
        </p:txBody>
      </p:sp>
      <p:sp>
        <p:nvSpPr>
          <p:cNvPr id="3" name="Content Placeholder 2"/>
          <p:cNvSpPr>
            <a:spLocks noGrp="1"/>
          </p:cNvSpPr>
          <p:nvPr>
            <p:ph idx="1"/>
          </p:nvPr>
        </p:nvSpPr>
        <p:spPr>
          <a:xfrm>
            <a:off x="1600200" y="320358"/>
            <a:ext cx="9067800" cy="6537643"/>
          </a:xfrm>
        </p:spPr>
        <p:txBody>
          <a:bodyPr>
            <a:normAutofit fontScale="47500" lnSpcReduction="20000"/>
          </a:bodyPr>
          <a:lstStyle/>
          <a:p>
            <a:pPr marL="0" indent="0">
              <a:buNone/>
            </a:pPr>
            <a:r>
              <a:rPr lang="en-US" sz="5100" i="1" dirty="0"/>
              <a:t>6- What is your opinion on each of the following characters in the story now? What kind of person is that character? Give your personal evidence concerning your claims; what kind of feeling do you have toward that character? The characters are: Petey, Granddad, Dad, and Dad's fiancée.</a:t>
            </a:r>
          </a:p>
          <a:p>
            <a:pPr marL="0" indent="0">
              <a:buNone/>
            </a:pPr>
            <a:r>
              <a:rPr lang="en-US" sz="5100" i="1" dirty="0"/>
              <a:t>7- Which part of the story do you like? Why? Explain. Which part of the story  you do not like? Why? Explain. (</a:t>
            </a:r>
          </a:p>
          <a:p>
            <a:pPr marL="0" indent="0">
              <a:buNone/>
            </a:pPr>
            <a:r>
              <a:rPr lang="en-US" sz="5100" i="1" dirty="0"/>
              <a:t>8- How would the story be different if (a) Dad did not buy the blanket? (b)Character Petty was removed from the story? (C)The story was narrated from the girl's (dad's fiancée) point of view? (D)Dad did not want to marry that girl? (E)It was a chilly January night?  </a:t>
            </a:r>
            <a:endParaRPr lang="en-US" sz="5100" dirty="0"/>
          </a:p>
          <a:p>
            <a:pPr marL="0" indent="0">
              <a:buNone/>
            </a:pPr>
            <a:r>
              <a:rPr lang="en-US" sz="5100" i="1" dirty="0"/>
              <a:t>9- Write a letter to each of the following characters in the story? Tell him/her what you wish to tell him expressing your real feelings toward him/her. Would you like to advice that character, for example? How would the story be different if the character took the advice?</a:t>
            </a:r>
            <a:endParaRPr lang="en-US" sz="5100" dirty="0"/>
          </a:p>
          <a:p>
            <a:pPr marL="0" indent="0">
              <a:buNone/>
            </a:pPr>
            <a:r>
              <a:rPr lang="en-US" sz="5100" i="1" dirty="0"/>
              <a:t>10- Write a diary entry stating your experience with the story. What did you learn from this story? What do you think the value and beliefs of this author to be? Do you like this author be one you like to have influence your students or your children in the future? Why or why not?   </a:t>
            </a:r>
            <a:endParaRPr lang="en-US" sz="5100" dirty="0"/>
          </a:p>
          <a:p>
            <a:pPr algn="l" rtl="0"/>
            <a:endParaRPr lang="ar-IQ" dirty="0"/>
          </a:p>
        </p:txBody>
      </p:sp>
    </p:spTree>
    <p:extLst>
      <p:ext uri="{BB962C8B-B14F-4D97-AF65-F5344CB8AC3E}">
        <p14:creationId xmlns:p14="http://schemas.microsoft.com/office/powerpoint/2010/main" val="313192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a:solidFill>
                  <a:srgbClr val="FF0000"/>
                </a:solidFill>
              </a:rPr>
              <a:t>Schema</a:t>
            </a:r>
            <a:r>
              <a:rPr lang="ar-IQ" b="1" dirty="0">
                <a:solidFill>
                  <a:srgbClr val="FF0000"/>
                </a:solidFill>
              </a:rPr>
              <a:t> </a:t>
            </a:r>
            <a:r>
              <a:rPr lang="en-US" b="1" dirty="0">
                <a:solidFill>
                  <a:srgbClr val="FF0000"/>
                </a:solidFill>
              </a:rPr>
              <a:t> Activation Questions</a:t>
            </a:r>
            <a:br>
              <a:rPr lang="en-US" b="1" dirty="0">
                <a:solidFill>
                  <a:srgbClr val="FF0000"/>
                </a:solidFill>
              </a:rPr>
            </a:br>
            <a:r>
              <a:rPr lang="en-US" sz="3100" b="1" dirty="0">
                <a:solidFill>
                  <a:srgbClr val="FF0000"/>
                </a:solidFill>
              </a:rPr>
              <a:t>Thinking Before You Read</a:t>
            </a:r>
            <a:endParaRPr lang="ar-IQ" sz="3100" b="1" dirty="0">
              <a:solidFill>
                <a:srgbClr val="FF0000"/>
              </a:solidFill>
            </a:endParaRPr>
          </a:p>
        </p:txBody>
      </p:sp>
      <p:sp>
        <p:nvSpPr>
          <p:cNvPr id="3" name="Content Placeholder 2"/>
          <p:cNvSpPr>
            <a:spLocks noGrp="1"/>
          </p:cNvSpPr>
          <p:nvPr>
            <p:ph idx="1"/>
          </p:nvPr>
        </p:nvSpPr>
        <p:spPr/>
        <p:txBody>
          <a:bodyPr>
            <a:normAutofit/>
          </a:bodyPr>
          <a:lstStyle/>
          <a:p>
            <a:pPr lvl="0" algn="l" rtl="0"/>
            <a:r>
              <a:rPr lang="en-US" i="1" dirty="0"/>
              <a:t>What is a nursing home? Have you ever visited anyone in a nursing home?</a:t>
            </a:r>
            <a:endParaRPr lang="en-US" dirty="0"/>
          </a:p>
          <a:p>
            <a:pPr lvl="0" algn="l" rtl="0"/>
            <a:r>
              <a:rPr lang="en-US" i="1" dirty="0"/>
              <a:t>Do you or did you have a grandparent you particularly loved or admired?</a:t>
            </a:r>
            <a:endParaRPr lang="en-US" dirty="0"/>
          </a:p>
          <a:p>
            <a:pPr lvl="0" algn="l" rtl="0"/>
            <a:r>
              <a:rPr lang="en-US" i="1" dirty="0"/>
              <a:t>What are some of the things you enjoyed doing with that grandparent?</a:t>
            </a:r>
            <a:endParaRPr lang="en-US" dirty="0"/>
          </a:p>
          <a:p>
            <a:pPr lvl="0" algn="l" rtl="0"/>
            <a:r>
              <a:rPr lang="en-US" i="1" dirty="0"/>
              <a:t>How are older people treated in your country?</a:t>
            </a:r>
          </a:p>
          <a:p>
            <a:pPr lvl="0" algn="l" rtl="0"/>
            <a:r>
              <a:rPr lang="en-US" i="1" dirty="0"/>
              <a:t>Is it okay to send old people away to nursing home without their will?</a:t>
            </a:r>
          </a:p>
          <a:p>
            <a:pPr lvl="0" algn="l" rtl="0"/>
            <a:r>
              <a:rPr lang="en-US" i="1" dirty="0"/>
              <a:t>Shouldn’t children stay with people they love?  </a:t>
            </a:r>
            <a:r>
              <a:rPr lang="en-US" dirty="0"/>
              <a:t> </a:t>
            </a:r>
          </a:p>
          <a:p>
            <a:pPr algn="l" rtl="0"/>
            <a:endParaRPr lang="ar-IQ" dirty="0"/>
          </a:p>
        </p:txBody>
      </p:sp>
    </p:spTree>
    <p:extLst>
      <p:ext uri="{BB962C8B-B14F-4D97-AF65-F5344CB8AC3E}">
        <p14:creationId xmlns:p14="http://schemas.microsoft.com/office/powerpoint/2010/main" val="159328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rmAutofit/>
          </a:bodyPr>
          <a:lstStyle/>
          <a:p>
            <a:r>
              <a:rPr lang="en-US" sz="2800" b="1" dirty="0">
                <a:solidFill>
                  <a:srgbClr val="FF0000"/>
                </a:solidFill>
              </a:rPr>
              <a:t>The Blanket </a:t>
            </a:r>
            <a:br>
              <a:rPr lang="en-US" sz="2800" dirty="0"/>
            </a:br>
            <a:r>
              <a:rPr lang="en-US" sz="2800" b="1" dirty="0">
                <a:solidFill>
                  <a:srgbClr val="FF0000"/>
                </a:solidFill>
              </a:rPr>
              <a:t>By: </a:t>
            </a:r>
            <a:r>
              <a:rPr lang="en-US" sz="2800" b="1" dirty="0" err="1">
                <a:solidFill>
                  <a:srgbClr val="FF0000"/>
                </a:solidFill>
              </a:rPr>
              <a:t>Floyed</a:t>
            </a:r>
            <a:r>
              <a:rPr lang="en-US" sz="2800" b="1" dirty="0">
                <a:solidFill>
                  <a:srgbClr val="FF0000"/>
                </a:solidFill>
              </a:rPr>
              <a:t> Dell</a:t>
            </a:r>
            <a:endParaRPr lang="ar-IQ" sz="2800" b="1"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143000"/>
            <a:ext cx="9144000" cy="6019800"/>
          </a:xfrm>
        </p:spPr>
      </p:pic>
    </p:spTree>
    <p:extLst>
      <p:ext uri="{BB962C8B-B14F-4D97-AF65-F5344CB8AC3E}">
        <p14:creationId xmlns:p14="http://schemas.microsoft.com/office/powerpoint/2010/main" val="321760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rPr>
              <a:t>Making Prediction</a:t>
            </a:r>
            <a:endParaRPr lang="ar-IQ" sz="2800" b="1" dirty="0">
              <a:solidFill>
                <a:srgbClr val="FF0000"/>
              </a:solidFill>
            </a:endParaRPr>
          </a:p>
        </p:txBody>
      </p:sp>
      <p:sp>
        <p:nvSpPr>
          <p:cNvPr id="3" name="Content Placeholder 2"/>
          <p:cNvSpPr>
            <a:spLocks noGrp="1"/>
          </p:cNvSpPr>
          <p:nvPr>
            <p:ph idx="1"/>
          </p:nvPr>
        </p:nvSpPr>
        <p:spPr/>
        <p:txBody>
          <a:bodyPr/>
          <a:lstStyle/>
          <a:p>
            <a:pPr lvl="0" algn="l" rtl="0"/>
            <a:r>
              <a:rPr lang="en-US" dirty="0"/>
              <a:t>How significant is the title of the story “</a:t>
            </a:r>
            <a:r>
              <a:rPr lang="en-US" b="1" dirty="0">
                <a:solidFill>
                  <a:srgbClr val="FF0000"/>
                </a:solidFill>
              </a:rPr>
              <a:t>The Blanket</a:t>
            </a:r>
            <a:r>
              <a:rPr lang="en-US" dirty="0"/>
              <a:t>”</a:t>
            </a:r>
          </a:p>
          <a:p>
            <a:pPr lvl="0" algn="l" rtl="0"/>
            <a:r>
              <a:rPr lang="en-US" dirty="0"/>
              <a:t>From the story preview, try to predict what </a:t>
            </a:r>
            <a:r>
              <a:rPr lang="en-US" dirty="0" err="1"/>
              <a:t>Petey's</a:t>
            </a:r>
            <a:r>
              <a:rPr lang="en-US" dirty="0"/>
              <a:t> father will do. Explain reason(s) for your prediction. </a:t>
            </a:r>
          </a:p>
          <a:p>
            <a:pPr algn="l" rtl="0"/>
            <a:endParaRPr lang="ar-IQ" dirty="0"/>
          </a:p>
        </p:txBody>
      </p:sp>
    </p:spTree>
    <p:extLst>
      <p:ext uri="{BB962C8B-B14F-4D97-AF65-F5344CB8AC3E}">
        <p14:creationId xmlns:p14="http://schemas.microsoft.com/office/powerpoint/2010/main" val="22929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rPr>
              <a:t>Shanty and Porch</a:t>
            </a:r>
            <a:endParaRPr lang="ar-IQ" sz="2800"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219200"/>
            <a:ext cx="9144000" cy="6096000"/>
          </a:xfrm>
        </p:spPr>
      </p:pic>
    </p:spTree>
    <p:extLst>
      <p:ext uri="{BB962C8B-B14F-4D97-AF65-F5344CB8AC3E}">
        <p14:creationId xmlns:p14="http://schemas.microsoft.com/office/powerpoint/2010/main" val="2568148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7162800"/>
          </a:xfrm>
        </p:spPr>
      </p:pic>
    </p:spTree>
    <p:extLst>
      <p:ext uri="{BB962C8B-B14F-4D97-AF65-F5344CB8AC3E}">
        <p14:creationId xmlns:p14="http://schemas.microsoft.com/office/powerpoint/2010/main" val="401799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Comprehension Questions</a:t>
            </a:r>
            <a:endParaRPr lang="ar-IQ" b="1" dirty="0">
              <a:solidFill>
                <a:srgbClr val="FF0000"/>
              </a:solidFill>
            </a:endParaRPr>
          </a:p>
        </p:txBody>
      </p:sp>
      <p:sp>
        <p:nvSpPr>
          <p:cNvPr id="3" name="Content Placeholder 2"/>
          <p:cNvSpPr>
            <a:spLocks noGrp="1"/>
          </p:cNvSpPr>
          <p:nvPr>
            <p:ph idx="1"/>
          </p:nvPr>
        </p:nvSpPr>
        <p:spPr/>
        <p:txBody>
          <a:bodyPr>
            <a:normAutofit fontScale="92500"/>
          </a:bodyPr>
          <a:lstStyle/>
          <a:p>
            <a:pPr lvl="0" algn="l" rtl="0"/>
            <a:r>
              <a:rPr lang="en-US" dirty="0"/>
              <a:t>Why is </a:t>
            </a:r>
            <a:r>
              <a:rPr lang="en-US" i="1" dirty="0"/>
              <a:t>Granddad being sent away?</a:t>
            </a:r>
            <a:endParaRPr lang="en-US" dirty="0"/>
          </a:p>
          <a:p>
            <a:pPr lvl="0" algn="l" rtl="0"/>
            <a:r>
              <a:rPr lang="en-US" i="1" dirty="0"/>
              <a:t>How old is </a:t>
            </a:r>
            <a:r>
              <a:rPr lang="en-US" i="1" dirty="0" err="1"/>
              <a:t>Petey</a:t>
            </a:r>
            <a:r>
              <a:rPr lang="en-US" i="1" dirty="0"/>
              <a:t>?</a:t>
            </a:r>
            <a:endParaRPr lang="en-US" dirty="0"/>
          </a:p>
          <a:p>
            <a:pPr lvl="0" algn="l" rtl="0"/>
            <a:r>
              <a:rPr lang="en-US" i="1" dirty="0"/>
              <a:t>What makes </a:t>
            </a:r>
            <a:r>
              <a:rPr lang="en-US" i="1" dirty="0" err="1"/>
              <a:t>Petey</a:t>
            </a:r>
            <a:r>
              <a:rPr lang="en-US" dirty="0"/>
              <a:t> realize that </a:t>
            </a:r>
            <a:r>
              <a:rPr lang="en-US" i="1" dirty="0"/>
              <a:t>Granddad is really going to the nursing home?</a:t>
            </a:r>
            <a:endParaRPr lang="en-US" dirty="0"/>
          </a:p>
          <a:p>
            <a:pPr lvl="0" algn="l" rtl="0"/>
            <a:r>
              <a:rPr lang="en-US" i="1" dirty="0"/>
              <a:t>What</a:t>
            </a:r>
            <a:r>
              <a:rPr lang="en-US" dirty="0"/>
              <a:t> excuses does </a:t>
            </a:r>
            <a:r>
              <a:rPr lang="en-US" i="1" dirty="0"/>
              <a:t>Granddad</a:t>
            </a:r>
            <a:r>
              <a:rPr lang="en-US" dirty="0"/>
              <a:t> make for his son's plan to send him away?</a:t>
            </a:r>
          </a:p>
          <a:p>
            <a:pPr lvl="0" algn="l" rtl="0"/>
            <a:r>
              <a:rPr lang="en-US" i="1" dirty="0"/>
              <a:t>How would you describe the woman that </a:t>
            </a:r>
            <a:r>
              <a:rPr lang="en-US" i="1" dirty="0" err="1"/>
              <a:t>Petey's</a:t>
            </a:r>
            <a:r>
              <a:rPr lang="en-US" i="1" dirty="0"/>
              <a:t> father intends to marry?</a:t>
            </a:r>
            <a:endParaRPr lang="en-US" dirty="0"/>
          </a:p>
          <a:p>
            <a:pPr lvl="0" algn="l" rtl="0"/>
            <a:r>
              <a:rPr lang="en-US" i="1" dirty="0"/>
              <a:t>Do you think that Dad will change his mind about sending </a:t>
            </a:r>
            <a:r>
              <a:rPr lang="en-US" i="1" dirty="0" err="1"/>
              <a:t>Grandad</a:t>
            </a:r>
            <a:r>
              <a:rPr lang="en-US" i="1" dirty="0"/>
              <a:t> away, at this point? Find sentence from the story that support your opinion.</a:t>
            </a:r>
            <a:r>
              <a:rPr lang="en-US" dirty="0"/>
              <a:t>  </a:t>
            </a:r>
          </a:p>
          <a:p>
            <a:pPr algn="l" rtl="0"/>
            <a:endParaRPr lang="ar-IQ" dirty="0"/>
          </a:p>
        </p:txBody>
      </p:sp>
    </p:spTree>
    <p:extLst>
      <p:ext uri="{BB962C8B-B14F-4D97-AF65-F5344CB8AC3E}">
        <p14:creationId xmlns:p14="http://schemas.microsoft.com/office/powerpoint/2010/main" val="411693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Elements of the Story</a:t>
            </a:r>
            <a:endParaRPr lang="ar-IQ"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b="1" i="1" dirty="0"/>
              <a:t>1- </a:t>
            </a:r>
            <a:r>
              <a:rPr lang="en-US" dirty="0"/>
              <a:t>Discuss the plot structure of the story?</a:t>
            </a:r>
          </a:p>
          <a:p>
            <a:pPr marL="0" indent="0">
              <a:buNone/>
            </a:pPr>
            <a:r>
              <a:rPr lang="en-US" b="1" i="1" dirty="0"/>
              <a:t>2</a:t>
            </a:r>
            <a:r>
              <a:rPr lang="en-US" i="1" dirty="0"/>
              <a:t>-Who is the protagonist in the story?</a:t>
            </a:r>
            <a:endParaRPr lang="en-US" dirty="0"/>
          </a:p>
          <a:p>
            <a:pPr marL="0" indent="0">
              <a:buNone/>
            </a:pPr>
            <a:r>
              <a:rPr lang="en-US" b="1" i="1" dirty="0"/>
              <a:t>3- </a:t>
            </a:r>
            <a:r>
              <a:rPr lang="en-US" i="1" dirty="0"/>
              <a:t>Who is the antagonist? </a:t>
            </a:r>
          </a:p>
          <a:p>
            <a:pPr marL="0" indent="0">
              <a:buNone/>
            </a:pPr>
            <a:r>
              <a:rPr lang="en-US" b="1" i="1" dirty="0"/>
              <a:t>4-</a:t>
            </a:r>
            <a:r>
              <a:rPr lang="en-US" i="1" dirty="0"/>
              <a:t>What conflict does the protagonist encounter?</a:t>
            </a:r>
          </a:p>
          <a:p>
            <a:pPr marL="0" indent="0">
              <a:buNone/>
            </a:pPr>
            <a:r>
              <a:rPr lang="en-US" b="1" i="1" dirty="0"/>
              <a:t>5-</a:t>
            </a:r>
            <a:r>
              <a:rPr lang="en-US" i="1" dirty="0"/>
              <a:t> Analyze the conflict in the story? How is resolved?</a:t>
            </a:r>
            <a:endParaRPr lang="en-US" dirty="0"/>
          </a:p>
          <a:p>
            <a:pPr marL="0" indent="0">
              <a:buNone/>
            </a:pPr>
            <a:r>
              <a:rPr lang="en-US" b="1" i="1" dirty="0"/>
              <a:t>6-</a:t>
            </a:r>
            <a:r>
              <a:rPr lang="en-US" i="1" dirty="0"/>
              <a:t> What other important characters are involved in the conflict?</a:t>
            </a:r>
            <a:endParaRPr lang="en-US" dirty="0"/>
          </a:p>
          <a:p>
            <a:pPr marL="0" indent="0">
              <a:buNone/>
            </a:pPr>
            <a:r>
              <a:rPr lang="en-US" b="1" i="1" dirty="0"/>
              <a:t>7-</a:t>
            </a:r>
            <a:r>
              <a:rPr lang="en-US" i="1" dirty="0"/>
              <a:t> What kind of person is the protagonist?</a:t>
            </a:r>
            <a:endParaRPr lang="en-US" dirty="0"/>
          </a:p>
          <a:p>
            <a:pPr marL="0" indent="0">
              <a:buNone/>
            </a:pPr>
            <a:r>
              <a:rPr lang="en-US" b="1" i="1" dirty="0"/>
              <a:t>8-</a:t>
            </a:r>
            <a:r>
              <a:rPr lang="en-US" i="1" dirty="0"/>
              <a:t> What evidence in the story leads you to this opinion of the protagonist?</a:t>
            </a:r>
            <a:endParaRPr lang="en-US" dirty="0"/>
          </a:p>
          <a:p>
            <a:pPr algn="l" rtl="0"/>
            <a:endParaRPr lang="ar-IQ" dirty="0"/>
          </a:p>
        </p:txBody>
      </p:sp>
    </p:spTree>
    <p:extLst>
      <p:ext uri="{BB962C8B-B14F-4D97-AF65-F5344CB8AC3E}">
        <p14:creationId xmlns:p14="http://schemas.microsoft.com/office/powerpoint/2010/main" val="237855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Elements of the Story</a:t>
            </a:r>
            <a:endParaRPr lang="ar-IQ" dirty="0"/>
          </a:p>
        </p:txBody>
      </p:sp>
      <p:sp>
        <p:nvSpPr>
          <p:cNvPr id="3" name="Content Placeholder 2"/>
          <p:cNvSpPr>
            <a:spLocks noGrp="1"/>
          </p:cNvSpPr>
          <p:nvPr>
            <p:ph idx="1"/>
          </p:nvPr>
        </p:nvSpPr>
        <p:spPr/>
        <p:txBody>
          <a:bodyPr>
            <a:normAutofit fontScale="92500"/>
          </a:bodyPr>
          <a:lstStyle/>
          <a:p>
            <a:pPr marL="0" indent="0">
              <a:buNone/>
            </a:pPr>
            <a:r>
              <a:rPr lang="en-US" b="1" i="1" dirty="0"/>
              <a:t>9-</a:t>
            </a:r>
            <a:r>
              <a:rPr lang="en-US" i="1" dirty="0"/>
              <a:t> Where and when does this story take place?</a:t>
            </a:r>
            <a:endParaRPr lang="en-US" dirty="0"/>
          </a:p>
          <a:p>
            <a:pPr marL="0" indent="0">
              <a:buNone/>
            </a:pPr>
            <a:r>
              <a:rPr lang="en-US" b="1" i="1" dirty="0"/>
              <a:t>10-</a:t>
            </a:r>
            <a:r>
              <a:rPr lang="en-US" i="1" dirty="0"/>
              <a:t> How would you describe the mood? How does the author establish this mood?</a:t>
            </a:r>
          </a:p>
          <a:p>
            <a:pPr marL="0" indent="0">
              <a:buNone/>
            </a:pPr>
            <a:r>
              <a:rPr lang="en-US" b="1" i="1" dirty="0"/>
              <a:t>11- </a:t>
            </a:r>
            <a:r>
              <a:rPr lang="en-US" i="1" dirty="0"/>
              <a:t>Discuss the role of setting in establishing the meaning of the story? What does it symbolize?</a:t>
            </a:r>
            <a:endParaRPr lang="en-US" dirty="0"/>
          </a:p>
          <a:p>
            <a:pPr marL="0" indent="0">
              <a:buNone/>
            </a:pPr>
            <a:r>
              <a:rPr lang="en-US" b="1" i="1" dirty="0"/>
              <a:t>12-</a:t>
            </a:r>
            <a:r>
              <a:rPr lang="en-US" i="1" dirty="0"/>
              <a:t> Summarize the theme of this short story.</a:t>
            </a:r>
            <a:endParaRPr lang="en-US" dirty="0"/>
          </a:p>
          <a:p>
            <a:pPr marL="0" indent="0">
              <a:buNone/>
            </a:pPr>
            <a:r>
              <a:rPr lang="en-US" b="1" i="1" dirty="0"/>
              <a:t>13-</a:t>
            </a:r>
            <a:r>
              <a:rPr lang="en-US" i="1" dirty="0"/>
              <a:t> Is there a sentence or short passage that states or strongly implies the theme? If so, what is it?</a:t>
            </a:r>
            <a:endParaRPr lang="en-US" dirty="0"/>
          </a:p>
          <a:p>
            <a:pPr marL="0" indent="0">
              <a:buNone/>
            </a:pPr>
            <a:r>
              <a:rPr lang="en-US" b="1" i="1" dirty="0"/>
              <a:t>14-</a:t>
            </a:r>
            <a:r>
              <a:rPr lang="en-US" i="1" dirty="0"/>
              <a:t> Analyze the story in terms of poetic justice. Discuss each character's actions and the things that happen to each character at the end of the story. </a:t>
            </a:r>
            <a:endParaRPr lang="en-US" dirty="0"/>
          </a:p>
          <a:p>
            <a:pPr algn="l" rtl="0"/>
            <a:endParaRPr lang="ar-IQ" dirty="0"/>
          </a:p>
        </p:txBody>
      </p:sp>
    </p:spTree>
    <p:extLst>
      <p:ext uri="{BB962C8B-B14F-4D97-AF65-F5344CB8AC3E}">
        <p14:creationId xmlns:p14="http://schemas.microsoft.com/office/powerpoint/2010/main" val="146714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1090</Words>
  <Application>Microsoft Macintosh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Blanket</vt:lpstr>
      <vt:lpstr>Schema  Activation Questions Thinking Before You Read</vt:lpstr>
      <vt:lpstr>The Blanket  By: Floyed Dell</vt:lpstr>
      <vt:lpstr>Making Prediction</vt:lpstr>
      <vt:lpstr>Shanty and Porch</vt:lpstr>
      <vt:lpstr>PowerPoint Presentation</vt:lpstr>
      <vt:lpstr>Comprehension Questions</vt:lpstr>
      <vt:lpstr>Elements of the Story</vt:lpstr>
      <vt:lpstr>Elements of the Story</vt:lpstr>
      <vt:lpstr>Critical Questioning</vt:lpstr>
      <vt:lpstr>Critical Questioning</vt:lpstr>
      <vt:lpstr>Writing Assignment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Blanket</dc:title>
  <dc:creator>Microsoft Office User</dc:creator>
  <cp:lastModifiedBy>Microsoft Office User</cp:lastModifiedBy>
  <cp:revision>1</cp:revision>
  <dcterms:created xsi:type="dcterms:W3CDTF">2022-05-23T19:45:17Z</dcterms:created>
  <dcterms:modified xsi:type="dcterms:W3CDTF">2022-05-23T19:50:15Z</dcterms:modified>
</cp:coreProperties>
</file>