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4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13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3A1AE-EB29-BF47-BB28-A211BB692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5B0E3-E0B4-C34D-93E1-4AC8D6F24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0B1F4-A50A-0D4B-BC8F-97F22068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22050-CB15-5941-8D00-256595FCE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0D053-6735-E649-9094-5B49AF086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7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7CC1-F46D-4644-BCEC-E662F09D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1072D-F3DA-C64C-B2A7-B264085FB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2942D-A231-1B4B-A11B-09B96E0EF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676E8-19C4-4A46-965D-0916F003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7859-28BA-F646-B5B2-6F2D451D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2E493-0ADC-AD49-8769-98271A7FF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29B42-969B-7F42-935B-A43CBE308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0A996-935E-5949-B8A9-9DE6DB8F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F5A26-FAC6-6C49-8697-F073983F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33288-DFE5-9E41-A379-E74CD45B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6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E944-D1C8-B740-A97B-513BBBA4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419E0-B4F0-024D-B919-4D3013C80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175BA-20E7-EB47-B0E5-D53DF136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2CAF4-942C-B543-B626-86DAD2C3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6A9CD-540A-8740-9AB9-A9B6788F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0D62-B8FA-6242-9A98-69AAACB90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BC072-9E64-E642-8A7C-234B615E4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177D-60D2-B446-AEE9-B9A9332C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DFB46-4150-9D44-9759-C572B6C5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48F31-FF31-5942-9E29-8468B473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8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AA3ED-8C21-BF4D-AC0D-43A6D6F82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FD97-F2C9-AC41-BDCD-982AB70E7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F4852-E2DF-FA44-B5CF-E6B0F19ED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17CA4-4755-4948-ADA9-A02B1701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7313A-5FA7-6140-B466-02626EB78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9FA00-B8FC-E74A-87CA-E8A1D52A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8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6509-9BB5-C847-8CE9-04F82096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08156-30EF-074F-BC85-9A04E992A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6F815-88F2-2240-B654-14CC48791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A62C8F-26A7-0043-89F3-717E8DC36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7EA59-057A-9649-96A4-76E4630E4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15A06-7225-4D45-9A75-66E1616B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BD0B6-ADF4-364A-A926-1574509E2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8A2E63-13BC-D747-9117-37D1D9A3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1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23F8-F707-FD40-B1FA-CED2990E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F1AA3-2E48-924E-8B7D-90118154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EB536-EE05-7F48-8E15-EFEF265C5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2F43A-DBB4-2C45-A4CE-34CBED82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7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D578D3-0025-6648-A509-ED0032FE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39379-ABDE-D64A-85BE-0003D6C9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83C07-2B57-134B-9961-CD9DBFC6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1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364A-AE5B-4947-863E-20116E878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5D810-5B77-7944-A0A6-82F0FB54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56DAE-B388-DF41-87CD-1B9E69628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DAB17-C929-F542-B3D5-49121C05F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89869-B5D6-3841-92B1-ED795036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175CB-0FD2-C240-B64C-81451C14F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04AE-FD96-9543-B7F3-2A8D3A925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9E378-8B49-E941-BD61-4B585378FA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201AB-5C9C-644B-B640-E193FDAE3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96AA-8894-FB47-89A7-DA3A4F35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163645-BA63-664E-990F-38B85ED9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1018B-A75A-7743-A10D-0B907D01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4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8E781D-C6C7-7A4D-BACB-033021CB4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6CDF8-5F4D-B146-81DB-6742B4891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51CB3-5145-E84D-9F64-A7753DBA9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29820-D725-6F4A-83C9-ADA7E31158F3}" type="datetimeFigureOut">
              <a:rPr lang="en-US" smtClean="0"/>
              <a:t>11/11/23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6F246-E9E0-9A47-ABF6-AF9C4DE6F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8357-B46B-074B-92E3-E235DAB4F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7FE4-5F22-CC4E-AC5B-E2BFA0EF2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8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aesthet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6A473-07F7-3D42-8178-2D6B191A71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Literature for High Diploma Students </a:t>
            </a:r>
            <a:b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week (2)</a:t>
            </a:r>
            <a:b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Definition of Literature and its Genres </a:t>
            </a:r>
            <a:b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br>
              <a:rPr lang="en-US" sz="3200" b="1" dirty="0">
                <a:solidFill>
                  <a:srgbClr val="FF00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</a:br>
            <a:endParaRPr lang="en-US" sz="3200" b="1" dirty="0">
              <a:solidFill>
                <a:srgbClr val="FF0000"/>
              </a:solidFill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6809F-282D-1642-B622-525B698D9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By </a:t>
            </a:r>
          </a:p>
          <a:p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Asst. Prof. </a:t>
            </a:r>
            <a:r>
              <a:rPr lang="en-US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Hazha</a:t>
            </a:r>
            <a:r>
              <a:rPr lang="en-US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Salih Hassan</a:t>
            </a:r>
          </a:p>
        </p:txBody>
      </p:sp>
    </p:spTree>
    <p:extLst>
      <p:ext uri="{BB962C8B-B14F-4D97-AF65-F5344CB8AC3E}">
        <p14:creationId xmlns:p14="http://schemas.microsoft.com/office/powerpoint/2010/main" val="3685412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226A-CD2F-2341-B745-27F9FA62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7995A-5261-7445-8767-5D49624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861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Realistic Fiction The setting is realistic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The characters speak and act like real people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The story describes real-life problems and events</a:t>
            </a:r>
          </a:p>
          <a:p>
            <a:endParaRPr lang="en-GB" dirty="0">
              <a:solidFill>
                <a:srgbClr val="444444"/>
              </a:solidFill>
              <a:highlight>
                <a:srgbClr val="FFFF00"/>
              </a:highlight>
              <a:latin typeface="+mj-lt"/>
            </a:endParaRPr>
          </a:p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Historical Fiction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Includes imaginary characters and maybe, imaginary places…But, the story is based on historical events from the past, such as the Civil War, the Revolutionary War, the Civil Rights Movement, etc.</a:t>
            </a:r>
          </a:p>
          <a:p>
            <a:endParaRPr lang="en-GB" dirty="0">
              <a:solidFill>
                <a:srgbClr val="444444"/>
              </a:solidFill>
              <a:highlight>
                <a:srgbClr val="FFFF00"/>
              </a:highlight>
              <a:latin typeface="+mj-lt"/>
            </a:endParaRPr>
          </a:p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Science Fiction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Includes stories that have to do with scientific experiments or new-age </a:t>
            </a:r>
            <a:r>
              <a:rPr lang="en-GB" b="0" i="0" u="none" strike="noStrike" dirty="0" err="1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technology.Includes</a:t>
            </a: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 stories that have to do with space trips or escapades (aliens, etc.)</a:t>
            </a:r>
            <a:br>
              <a:rPr lang="en-GB" dirty="0">
                <a:highlight>
                  <a:srgbClr val="FFFF00"/>
                </a:highlight>
                <a:latin typeface="+mj-lt"/>
              </a:rPr>
            </a:b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4015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8177-DD93-2640-B67B-C11A3C75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6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A91A4-67BF-FD44-9A65-2548CC50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063"/>
            <a:ext cx="10515600" cy="5573900"/>
          </a:xfrm>
        </p:spPr>
        <p:txBody>
          <a:bodyPr>
            <a:normAutofit fontScale="92500" lnSpcReduction="10000"/>
          </a:bodyPr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Fable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Characters are simpler than real people - they may be completely greedy, completely wicked, or very gentle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Actions are repeated over and over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Some fables teach a lesson about what is important in life, such as fairness, kindness, or cleverness</a:t>
            </a:r>
          </a:p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Folk Tale 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</a:rPr>
              <a:t>Told in many different versions by many different people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The original storyteller is unknown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Characters are animals that act and speak like people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Repetition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</a:rPr>
              <a:t>Use of the number three(the three little pigs, the three Billy goats gruff, etc.)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6712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0BF28-E74A-ED43-9EE9-79F58BDEA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ECA1-B0B1-6F4D-8A58-C42061C10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Tall Tale</a:t>
            </a:r>
          </a:p>
          <a:p>
            <a:r>
              <a:rPr lang="en-GB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Extraordinary person - the main character is better at things than an ordinary person</a:t>
            </a:r>
          </a:p>
          <a:p>
            <a:r>
              <a:rPr lang="en-GB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Exaggeration – makes something greater or bigger than it really could be </a:t>
            </a:r>
          </a:p>
          <a:p>
            <a:r>
              <a:rPr lang="en-GB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Explanation – explains how something came to be</a:t>
            </a: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232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6ADA-B29B-4B4F-95E2-4C01B21C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CAFA6-8E41-5541-AD59-40C357613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Myth / Legend A kind of fantasy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A very old story handed down by word of mouth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Explains something about nature or answers questions about the meaning of life or what is good or evil</a:t>
            </a: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358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8246-67D5-9D4A-9D3F-2CA82E28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1401-811C-9A4E-8A34-FB9C45F13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Fairy Tales 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  <a:latin typeface="+mj-lt"/>
              </a:rPr>
              <a:t>Include a good character and a bad (evil) character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Often begin with “Once upon a time” or “Long, long ago” Involves a problem that is solved and the good people live happily ever after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Include magic or something enchanted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The setting is a forest or a castle</a:t>
            </a: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8072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E059B-062F-834F-A8A8-A2813133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Nonfiction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E513C-EC1A-904B-A0AD-0AF0D309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Nonfiction Works include: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Biographies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Autobiographies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Essays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Articles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Encyclopaedias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Maps/Atlases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Charts/Graphs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48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39F53-555F-A846-A1E9-01E2D8A48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671FF-AB03-954E-A9FB-E0C3DB4EE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</a:rPr>
              <a:t>Biography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Story about a real person’s life that is written by another person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Can cover a person’s whole life, part of a person’s life, or a single incident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A true account of a person’s life based on facts collected by the author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Written from the third person point of view (he or she) because it is written by someone else.</a:t>
            </a:r>
            <a:br>
              <a:rPr lang="en-GB" dirty="0">
                <a:highlight>
                  <a:srgbClr val="FFFF00"/>
                </a:highlight>
                <a:latin typeface="+mj-lt"/>
              </a:rPr>
            </a:b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1527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FDEF6-9C61-CC4E-B659-797C6962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A7511-009B-AC46-A03D-106C68356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</a:rPr>
              <a:t>Autobiography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  <a:latin typeface="+mj-lt"/>
              </a:rPr>
              <a:t>The story of a person’s life written by that person</a:t>
            </a:r>
          </a:p>
          <a:p>
            <a:r>
              <a:rPr lang="en-GB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It can cover the person’s entire life, part of their life, or a single incident occurring in their life</a:t>
            </a:r>
            <a:br>
              <a:rPr lang="en-GB" dirty="0">
                <a:highlight>
                  <a:srgbClr val="FFFF00"/>
                </a:highlight>
                <a:latin typeface="+mj-lt"/>
              </a:rPr>
            </a:b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803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AEA5-0EFF-CD4C-B6B1-3E4D2369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05F57-8A4E-1044-A813-383F33954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Essays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Essays are informational pieces that are written for a specific purpose:</a:t>
            </a:r>
          </a:p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</a:rPr>
              <a:t>Expository Essays </a:t>
            </a: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(written to explain something or give info about something)</a:t>
            </a:r>
          </a:p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</a:rPr>
              <a:t>Descriptive Essays </a:t>
            </a: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(written to describe something)</a:t>
            </a:r>
          </a:p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</a:rPr>
              <a:t>Persuasive Essays </a:t>
            </a: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(written to persuade someone or something to do something)</a:t>
            </a:r>
          </a:p>
          <a:p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+mj-lt"/>
              </a:rPr>
              <a:t>Narrative Essays </a:t>
            </a: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+mj-lt"/>
              </a:rPr>
              <a:t>(written to tell a story)</a:t>
            </a:r>
            <a:endParaRPr lang="en-US" dirty="0">
              <a:highlight>
                <a:srgbClr val="FF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5538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EDDE-D356-4A41-B01F-4B86C965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174E2-6CE7-F443-A976-4005C18CD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0" u="none" strike="noStrike" dirty="0">
                <a:solidFill>
                  <a:srgbClr val="FF0000"/>
                </a:solidFill>
                <a:effectLst/>
                <a:highlight>
                  <a:srgbClr val="FFFF00"/>
                </a:highlight>
              </a:rPr>
              <a:t>Articles 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</a:rPr>
              <a:t>Magazine Articles 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</a:rPr>
              <a:t>Newspaper Articles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</a:rPr>
              <a:t>Encyclopaedia Articles, </a:t>
            </a:r>
          </a:p>
          <a:p>
            <a:r>
              <a:rPr lang="en-GB" i="0" u="none" strike="noStrike" dirty="0">
                <a:effectLst/>
                <a:highlight>
                  <a:srgbClr val="FFFF00"/>
                </a:highlight>
              </a:rPr>
              <a:t>or other reference book articles.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8660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546A1-3B2D-CF43-8FC9-CD5B9EA5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  <a:latin typeface="+mn-lt"/>
              </a:rPr>
              <a:t>L</a:t>
            </a:r>
            <a:r>
              <a:rPr lang="en-GB" b="1" i="0" u="none" strike="noStrike" dirty="0">
                <a:solidFill>
                  <a:srgbClr val="FF0000"/>
                </a:solidFill>
                <a:effectLst/>
                <a:latin typeface="+mn-lt"/>
              </a:rPr>
              <a:t>iterature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32A9E-41D5-074A-947F-869A08DDD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0" i="0" u="none" strike="noStrike" dirty="0">
                <a:solidFill>
                  <a:srgbClr val="1A1A1A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writings having excellence of form or expression and expressing ideas of permanent or universal interest (</a:t>
            </a:r>
            <a:r>
              <a:rPr lang="en-GB" b="0" i="1" u="none" strike="noStrike" dirty="0">
                <a:solidFill>
                  <a:srgbClr val="1A1A1A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Merriam-Webster’s Collegiate Dictionary)</a:t>
            </a:r>
            <a:r>
              <a:rPr lang="en-GB" b="0" i="0" u="none" strike="noStrike" dirty="0">
                <a:solidFill>
                  <a:srgbClr val="1A1A1A"/>
                </a:solidFill>
                <a:effectLst/>
                <a:highlight>
                  <a:srgbClr val="FFFF00"/>
                </a:highlight>
                <a:latin typeface="Georgia" panose="02040502050405020303" pitchFamily="18" charset="0"/>
              </a:rPr>
              <a:t>. </a:t>
            </a:r>
          </a:p>
          <a:p>
            <a:pPr algn="just"/>
            <a:endParaRPr lang="en-GB" b="1" i="0" u="none" strike="noStrike" dirty="0">
              <a:solidFill>
                <a:srgbClr val="1A1A1A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n-GB" b="0" i="0" u="none" strike="noStrike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 a body of written works. The name has traditionally been applied to those imaginative works of poetry and prose distinguished by the intentions of their authors and the perceived </a:t>
            </a:r>
            <a:r>
              <a:rPr lang="en-GB" b="0" i="0" strike="noStrike" dirty="0">
                <a:solidFill>
                  <a:schemeClr val="accent1"/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aesthetic</a:t>
            </a:r>
            <a:r>
              <a:rPr lang="en-GB" b="0" i="0" strike="noStrike" dirty="0">
                <a:effectLst/>
                <a:latin typeface="Georgia" panose="02040502050405020303" pitchFamily="18" charset="0"/>
              </a:rPr>
              <a:t> </a:t>
            </a:r>
            <a:r>
              <a:rPr lang="en-GB" b="0" i="0" u="none" strike="noStrike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excellence of their execution (</a:t>
            </a:r>
            <a:r>
              <a:rPr lang="en-GB" b="0" i="1" u="none" strike="noStrike" dirty="0" err="1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Encyclopedia</a:t>
            </a:r>
            <a:r>
              <a:rPr lang="en-GB" b="0" i="1" u="none" strike="noStrike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 Britannica)</a:t>
            </a:r>
            <a:r>
              <a:rPr lang="en-GB" b="0" i="0" u="none" strike="noStrike" dirty="0">
                <a:solidFill>
                  <a:srgbClr val="1A1A1A"/>
                </a:solidFill>
                <a:effectLst/>
                <a:latin typeface="Georgia" panose="02040502050405020303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4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56C95-43E8-4B4F-8555-D928B2DAE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What is a Literary Genre?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5ABE9-EA22-B245-9A57-7F40CFF96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84"/>
            <a:ext cx="10515600" cy="4582079"/>
          </a:xfrm>
        </p:spPr>
        <p:txBody>
          <a:bodyPr>
            <a:normAutofit/>
          </a:bodyPr>
          <a:lstStyle/>
          <a:p>
            <a:r>
              <a:rPr lang="en-GB" sz="3600" b="0" i="0" u="none" strike="noStrike" dirty="0">
                <a:solidFill>
                  <a:srgbClr val="444444"/>
                </a:solidFill>
                <a:effectLst/>
                <a:latin typeface="+mj-lt"/>
              </a:rPr>
              <a:t>A genre is a particular type of literature. There are major genres that also include sub-genres.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533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B6E7-ACDE-2142-90CB-73937DC4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latin typeface="+mn-lt"/>
              </a:rPr>
              <a:t>Literary Genres and Sub-Genres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48714-E7E5-D64E-BE10-7B130767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 Prose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Prose is writing that is written in the normal, paragraph-style language. The two main types of Prose are: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Fiction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Nonfiction</a:t>
            </a:r>
          </a:p>
          <a:p>
            <a:pPr>
              <a:buFont typeface="Wingdings" pitchFamily="2" charset="2"/>
              <a:buChar char="v"/>
            </a:pP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Poetry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Poetry includes groups of lines (verses) in stanzas, which are similar to paragraphs in prose.</a:t>
            </a:r>
          </a:p>
          <a:p>
            <a:pPr>
              <a:buFont typeface="Wingdings" pitchFamily="2" charset="2"/>
              <a:buChar char="v"/>
            </a:pPr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Drama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Plays are organized into acts and scenes with characters, dialogue, and stage directions.</a:t>
            </a:r>
            <a:br>
              <a:rPr lang="en-GB" dirty="0">
                <a:highlight>
                  <a:srgbClr val="FFFF00"/>
                </a:highlight>
              </a:rPr>
            </a:b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6799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E6A4D-A4FF-5946-B2CF-DD1171ABB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latin typeface="+mn-lt"/>
              </a:rPr>
              <a:t>PROSE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48552-D621-3E41-A612-09FF688F3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Fiction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Writing that tells about imaginary people and events; made up from the author’s imagination.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Includes: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Short Stories ( including myths, legends, folktales, fables, fairy tales, etc.)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Novels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Novellas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9005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260-CA76-944E-9947-08F123271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latin typeface="+mn-lt"/>
              </a:rPr>
              <a:t>PROSE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F25C5-00F5-8841-9908-78A9F957F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Nonfiction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Writing that is based on fact, real people, and real experiences.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Includes: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Biographies (life stories written by someone else)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Autobiographies (life stories written by themselves)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Essays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Articles (newspaper, magazine)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194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327B-21C4-0040-8358-0DD2304E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E2AF-4CCC-5A48-93A0-395EF347A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Lines of poetry (verses) are written in stanzas (similar to paragraphs in prose writing)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may include patterns of rhyme to create rhythm and capture the reader’s interest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uses carefully selected words and phrases to create strong pictures in the reader’s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9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07D3-A31A-1143-8D1A-214EB7C45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latin typeface="+mn-lt"/>
              </a:rPr>
              <a:t>Drama </a:t>
            </a:r>
            <a:r>
              <a:rPr lang="en-GB" b="1" i="0" u="none" strike="noStrike" dirty="0">
                <a:solidFill>
                  <a:srgbClr val="FF0000"/>
                </a:solidFill>
                <a:effectLst/>
              </a:rPr>
              <a:t>Includes: a cast (number)of characters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1DE8C-C295-2E4D-B3AD-158756389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444444"/>
                </a:solidFill>
                <a:effectLst/>
              </a:rPr>
              <a:t>a narrator who gives important information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</a:rPr>
              <a:t>parts called acts, or scenes</a:t>
            </a:r>
          </a:p>
          <a:p>
            <a:r>
              <a:rPr lang="en-GB" b="0" i="0" u="none" strike="noStrike" dirty="0">
                <a:solidFill>
                  <a:srgbClr val="FF0000"/>
                </a:solidFill>
                <a:effectLst/>
              </a:rPr>
              <a:t>props</a:t>
            </a:r>
            <a:r>
              <a:rPr lang="en-GB" b="0" i="0" u="none" strike="noStrike" dirty="0">
                <a:solidFill>
                  <a:srgbClr val="444444"/>
                </a:solidFill>
                <a:effectLst/>
              </a:rPr>
              <a:t> to help support action (any object in a performance that is not part of the set or worn by an actor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</a:rPr>
              <a:t>dialogue that tells what the actors say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</a:rPr>
              <a:t>stage directions in italics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5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B7AC4-EB45-7A47-894F-0BC1D7D7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 dirty="0">
                <a:solidFill>
                  <a:srgbClr val="FF0000"/>
                </a:solidFill>
                <a:effectLst/>
                <a:latin typeface="+mn-lt"/>
              </a:rPr>
              <a:t>TYPES OF FICTION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67513-1289-2443-BA18-13A2FC76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The following is important information about the various types of fiction that can be read.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Fictional stories can be found in: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Short Stories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Novels</a:t>
            </a:r>
          </a:p>
          <a:p>
            <a:r>
              <a:rPr lang="en-GB" b="0" i="0" u="none" strike="noStrike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Novellas (short novels)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8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893</Words>
  <Application>Microsoft Macintosh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APPLE CHANCERY</vt:lpstr>
      <vt:lpstr>APPLE CHANCERY</vt:lpstr>
      <vt:lpstr>Arial</vt:lpstr>
      <vt:lpstr>Calibri</vt:lpstr>
      <vt:lpstr>Calibri Light</vt:lpstr>
      <vt:lpstr>Georgia</vt:lpstr>
      <vt:lpstr>Open Sans</vt:lpstr>
      <vt:lpstr>Wingdings</vt:lpstr>
      <vt:lpstr>Office Theme</vt:lpstr>
      <vt:lpstr>Literature for High Diploma Students  week (2) Definition of Literature and its Genres   </vt:lpstr>
      <vt:lpstr>Literature</vt:lpstr>
      <vt:lpstr>What is a Literary Genre?</vt:lpstr>
      <vt:lpstr>Literary Genres and Sub-Genres</vt:lpstr>
      <vt:lpstr>PROSE</vt:lpstr>
      <vt:lpstr>PROSE</vt:lpstr>
      <vt:lpstr>POETRY</vt:lpstr>
      <vt:lpstr>Drama Includes: a cast (number)of characters</vt:lpstr>
      <vt:lpstr>TYPES OF FICTION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Nonfiction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 for High Diploma Students</dc:title>
  <dc:creator>Microsoft Office User</dc:creator>
  <cp:lastModifiedBy>Microsoft Office User</cp:lastModifiedBy>
  <cp:revision>7</cp:revision>
  <dcterms:created xsi:type="dcterms:W3CDTF">2023-10-23T06:23:21Z</dcterms:created>
  <dcterms:modified xsi:type="dcterms:W3CDTF">2023-11-11T07:56:40Z</dcterms:modified>
</cp:coreProperties>
</file>