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56" r:id="rId3"/>
    <p:sldId id="257" r:id="rId4"/>
    <p:sldId id="267" r:id="rId5"/>
    <p:sldId id="258" r:id="rId6"/>
    <p:sldId id="260" r:id="rId7"/>
    <p:sldId id="262" r:id="rId8"/>
    <p:sldId id="264"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5"/>
  </p:normalViewPr>
  <p:slideViewPr>
    <p:cSldViewPr snapToGrid="0" snapToObjects="1">
      <p:cViewPr varScale="1">
        <p:scale>
          <a:sx n="52" d="100"/>
          <a:sy n="52" d="100"/>
        </p:scale>
        <p:origin x="216" y="1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DDD9D-0C64-E946-8491-3787DBD42C6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8EAEDCE-DFB7-F34C-8787-E6E0C1CF4F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082EEF5-011A-7B47-BB36-C2A21D3DB6F3}"/>
              </a:ext>
            </a:extLst>
          </p:cNvPr>
          <p:cNvSpPr>
            <a:spLocks noGrp="1"/>
          </p:cNvSpPr>
          <p:nvPr>
            <p:ph type="dt" sz="half" idx="10"/>
          </p:nvPr>
        </p:nvSpPr>
        <p:spPr/>
        <p:txBody>
          <a:bodyPr/>
          <a:lstStyle/>
          <a:p>
            <a:fld id="{4A2243C8-97C6-FD49-96F8-7A6AAB02E1DB}" type="datetimeFigureOut">
              <a:rPr lang="en-US" smtClean="0"/>
              <a:t>11/14/23</a:t>
            </a:fld>
            <a:endParaRPr lang="en-US"/>
          </a:p>
        </p:txBody>
      </p:sp>
      <p:sp>
        <p:nvSpPr>
          <p:cNvPr id="5" name="Footer Placeholder 4">
            <a:extLst>
              <a:ext uri="{FF2B5EF4-FFF2-40B4-BE49-F238E27FC236}">
                <a16:creationId xmlns:a16="http://schemas.microsoft.com/office/drawing/2014/main" id="{B694A935-4739-1043-B7B8-8BE10B244A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94044C-80FB-5A4A-B9DB-911AA9D61105}"/>
              </a:ext>
            </a:extLst>
          </p:cNvPr>
          <p:cNvSpPr>
            <a:spLocks noGrp="1"/>
          </p:cNvSpPr>
          <p:nvPr>
            <p:ph type="sldNum" sz="quarter" idx="12"/>
          </p:nvPr>
        </p:nvSpPr>
        <p:spPr/>
        <p:txBody>
          <a:bodyPr/>
          <a:lstStyle/>
          <a:p>
            <a:fld id="{01BDF695-1AE8-0845-A2A1-DCF618B0FB6B}" type="slidenum">
              <a:rPr lang="en-US" smtClean="0"/>
              <a:t>‹#›</a:t>
            </a:fld>
            <a:endParaRPr lang="en-US"/>
          </a:p>
        </p:txBody>
      </p:sp>
    </p:spTree>
    <p:extLst>
      <p:ext uri="{BB962C8B-B14F-4D97-AF65-F5344CB8AC3E}">
        <p14:creationId xmlns:p14="http://schemas.microsoft.com/office/powerpoint/2010/main" val="1976349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E2F96-E9DB-5549-BECB-DC46FC4979C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3CB96D4-E7BB-394B-9461-FC85B5CA7D9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8964C4F-07B6-8144-BAA2-11BF2838E357}"/>
              </a:ext>
            </a:extLst>
          </p:cNvPr>
          <p:cNvSpPr>
            <a:spLocks noGrp="1"/>
          </p:cNvSpPr>
          <p:nvPr>
            <p:ph type="dt" sz="half" idx="10"/>
          </p:nvPr>
        </p:nvSpPr>
        <p:spPr/>
        <p:txBody>
          <a:bodyPr/>
          <a:lstStyle/>
          <a:p>
            <a:fld id="{4A2243C8-97C6-FD49-96F8-7A6AAB02E1DB}" type="datetimeFigureOut">
              <a:rPr lang="en-US" smtClean="0"/>
              <a:t>11/14/23</a:t>
            </a:fld>
            <a:endParaRPr lang="en-US"/>
          </a:p>
        </p:txBody>
      </p:sp>
      <p:sp>
        <p:nvSpPr>
          <p:cNvPr id="5" name="Footer Placeholder 4">
            <a:extLst>
              <a:ext uri="{FF2B5EF4-FFF2-40B4-BE49-F238E27FC236}">
                <a16:creationId xmlns:a16="http://schemas.microsoft.com/office/drawing/2014/main" id="{3314EF4C-33D8-4F4C-B9C3-DA8FE01C3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1E89D7-75CC-254A-B6DA-038070395C3A}"/>
              </a:ext>
            </a:extLst>
          </p:cNvPr>
          <p:cNvSpPr>
            <a:spLocks noGrp="1"/>
          </p:cNvSpPr>
          <p:nvPr>
            <p:ph type="sldNum" sz="quarter" idx="12"/>
          </p:nvPr>
        </p:nvSpPr>
        <p:spPr/>
        <p:txBody>
          <a:bodyPr/>
          <a:lstStyle/>
          <a:p>
            <a:fld id="{01BDF695-1AE8-0845-A2A1-DCF618B0FB6B}" type="slidenum">
              <a:rPr lang="en-US" smtClean="0"/>
              <a:t>‹#›</a:t>
            </a:fld>
            <a:endParaRPr lang="en-US"/>
          </a:p>
        </p:txBody>
      </p:sp>
    </p:spTree>
    <p:extLst>
      <p:ext uri="{BB962C8B-B14F-4D97-AF65-F5344CB8AC3E}">
        <p14:creationId xmlns:p14="http://schemas.microsoft.com/office/powerpoint/2010/main" val="53300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70980B-54C4-344B-B3E9-8AA21CB16D9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1E3EC37-A078-AD45-9C02-AE058D055E6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44AE7C1-9174-4840-8BFF-8EEC024C4214}"/>
              </a:ext>
            </a:extLst>
          </p:cNvPr>
          <p:cNvSpPr>
            <a:spLocks noGrp="1"/>
          </p:cNvSpPr>
          <p:nvPr>
            <p:ph type="dt" sz="half" idx="10"/>
          </p:nvPr>
        </p:nvSpPr>
        <p:spPr/>
        <p:txBody>
          <a:bodyPr/>
          <a:lstStyle/>
          <a:p>
            <a:fld id="{4A2243C8-97C6-FD49-96F8-7A6AAB02E1DB}" type="datetimeFigureOut">
              <a:rPr lang="en-US" smtClean="0"/>
              <a:t>11/14/23</a:t>
            </a:fld>
            <a:endParaRPr lang="en-US"/>
          </a:p>
        </p:txBody>
      </p:sp>
      <p:sp>
        <p:nvSpPr>
          <p:cNvPr id="5" name="Footer Placeholder 4">
            <a:extLst>
              <a:ext uri="{FF2B5EF4-FFF2-40B4-BE49-F238E27FC236}">
                <a16:creationId xmlns:a16="http://schemas.microsoft.com/office/drawing/2014/main" id="{7A9E22C7-0C9E-BE4B-873B-BC88F16D7F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AEABA1-6FB7-8748-8B60-E69DAE76279F}"/>
              </a:ext>
            </a:extLst>
          </p:cNvPr>
          <p:cNvSpPr>
            <a:spLocks noGrp="1"/>
          </p:cNvSpPr>
          <p:nvPr>
            <p:ph type="sldNum" sz="quarter" idx="12"/>
          </p:nvPr>
        </p:nvSpPr>
        <p:spPr/>
        <p:txBody>
          <a:bodyPr/>
          <a:lstStyle/>
          <a:p>
            <a:fld id="{01BDF695-1AE8-0845-A2A1-DCF618B0FB6B}" type="slidenum">
              <a:rPr lang="en-US" smtClean="0"/>
              <a:t>‹#›</a:t>
            </a:fld>
            <a:endParaRPr lang="en-US"/>
          </a:p>
        </p:txBody>
      </p:sp>
    </p:spTree>
    <p:extLst>
      <p:ext uri="{BB962C8B-B14F-4D97-AF65-F5344CB8AC3E}">
        <p14:creationId xmlns:p14="http://schemas.microsoft.com/office/powerpoint/2010/main" val="346930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E0300-DCB8-A24D-AA43-94FC65D1F6D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1E08D00-8FB7-3B4E-BDD7-8C103C602D4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1ED8E8E-AC6B-E74F-92C7-541001FC4310}"/>
              </a:ext>
            </a:extLst>
          </p:cNvPr>
          <p:cNvSpPr>
            <a:spLocks noGrp="1"/>
          </p:cNvSpPr>
          <p:nvPr>
            <p:ph type="dt" sz="half" idx="10"/>
          </p:nvPr>
        </p:nvSpPr>
        <p:spPr/>
        <p:txBody>
          <a:bodyPr/>
          <a:lstStyle/>
          <a:p>
            <a:fld id="{4A2243C8-97C6-FD49-96F8-7A6AAB02E1DB}" type="datetimeFigureOut">
              <a:rPr lang="en-US" smtClean="0"/>
              <a:t>11/14/23</a:t>
            </a:fld>
            <a:endParaRPr lang="en-US"/>
          </a:p>
        </p:txBody>
      </p:sp>
      <p:sp>
        <p:nvSpPr>
          <p:cNvPr id="5" name="Footer Placeholder 4">
            <a:extLst>
              <a:ext uri="{FF2B5EF4-FFF2-40B4-BE49-F238E27FC236}">
                <a16:creationId xmlns:a16="http://schemas.microsoft.com/office/drawing/2014/main" id="{3E938A6E-D7E6-444B-9171-7DA002B316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E9BE47-EDDB-3A44-900D-688E070CCCBF}"/>
              </a:ext>
            </a:extLst>
          </p:cNvPr>
          <p:cNvSpPr>
            <a:spLocks noGrp="1"/>
          </p:cNvSpPr>
          <p:nvPr>
            <p:ph type="sldNum" sz="quarter" idx="12"/>
          </p:nvPr>
        </p:nvSpPr>
        <p:spPr/>
        <p:txBody>
          <a:bodyPr/>
          <a:lstStyle/>
          <a:p>
            <a:fld id="{01BDF695-1AE8-0845-A2A1-DCF618B0FB6B}" type="slidenum">
              <a:rPr lang="en-US" smtClean="0"/>
              <a:t>‹#›</a:t>
            </a:fld>
            <a:endParaRPr lang="en-US"/>
          </a:p>
        </p:txBody>
      </p:sp>
    </p:spTree>
    <p:extLst>
      <p:ext uri="{BB962C8B-B14F-4D97-AF65-F5344CB8AC3E}">
        <p14:creationId xmlns:p14="http://schemas.microsoft.com/office/powerpoint/2010/main" val="1765913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B68FF-3C4C-4D4F-90C5-63E18A55E99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58D5C3B-9B28-4B42-95E1-C1021ADB95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18ABB04-9A58-6240-B6E6-377209235AA2}"/>
              </a:ext>
            </a:extLst>
          </p:cNvPr>
          <p:cNvSpPr>
            <a:spLocks noGrp="1"/>
          </p:cNvSpPr>
          <p:nvPr>
            <p:ph type="dt" sz="half" idx="10"/>
          </p:nvPr>
        </p:nvSpPr>
        <p:spPr/>
        <p:txBody>
          <a:bodyPr/>
          <a:lstStyle/>
          <a:p>
            <a:fld id="{4A2243C8-97C6-FD49-96F8-7A6AAB02E1DB}" type="datetimeFigureOut">
              <a:rPr lang="en-US" smtClean="0"/>
              <a:t>11/14/23</a:t>
            </a:fld>
            <a:endParaRPr lang="en-US"/>
          </a:p>
        </p:txBody>
      </p:sp>
      <p:sp>
        <p:nvSpPr>
          <p:cNvPr id="5" name="Footer Placeholder 4">
            <a:extLst>
              <a:ext uri="{FF2B5EF4-FFF2-40B4-BE49-F238E27FC236}">
                <a16:creationId xmlns:a16="http://schemas.microsoft.com/office/drawing/2014/main" id="{E4A9604D-0B3E-454A-9450-978F8DA256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09C8D3-6829-AC49-B16F-2E4896EB7BC5}"/>
              </a:ext>
            </a:extLst>
          </p:cNvPr>
          <p:cNvSpPr>
            <a:spLocks noGrp="1"/>
          </p:cNvSpPr>
          <p:nvPr>
            <p:ph type="sldNum" sz="quarter" idx="12"/>
          </p:nvPr>
        </p:nvSpPr>
        <p:spPr/>
        <p:txBody>
          <a:bodyPr/>
          <a:lstStyle/>
          <a:p>
            <a:fld id="{01BDF695-1AE8-0845-A2A1-DCF618B0FB6B}" type="slidenum">
              <a:rPr lang="en-US" smtClean="0"/>
              <a:t>‹#›</a:t>
            </a:fld>
            <a:endParaRPr lang="en-US"/>
          </a:p>
        </p:txBody>
      </p:sp>
    </p:spTree>
    <p:extLst>
      <p:ext uri="{BB962C8B-B14F-4D97-AF65-F5344CB8AC3E}">
        <p14:creationId xmlns:p14="http://schemas.microsoft.com/office/powerpoint/2010/main" val="1610868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5417F-7C8B-A540-BD28-B6AC2D5A3D5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7458A4D-09C2-8941-A72F-3F0073CAA06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830EC11-1B9A-D54F-BBEC-08BF9EDD42E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1973FC6-D802-144B-B417-B25D8678AC1A}"/>
              </a:ext>
            </a:extLst>
          </p:cNvPr>
          <p:cNvSpPr>
            <a:spLocks noGrp="1"/>
          </p:cNvSpPr>
          <p:nvPr>
            <p:ph type="dt" sz="half" idx="10"/>
          </p:nvPr>
        </p:nvSpPr>
        <p:spPr/>
        <p:txBody>
          <a:bodyPr/>
          <a:lstStyle/>
          <a:p>
            <a:fld id="{4A2243C8-97C6-FD49-96F8-7A6AAB02E1DB}" type="datetimeFigureOut">
              <a:rPr lang="en-US" smtClean="0"/>
              <a:t>11/14/23</a:t>
            </a:fld>
            <a:endParaRPr lang="en-US"/>
          </a:p>
        </p:txBody>
      </p:sp>
      <p:sp>
        <p:nvSpPr>
          <p:cNvPr id="6" name="Footer Placeholder 5">
            <a:extLst>
              <a:ext uri="{FF2B5EF4-FFF2-40B4-BE49-F238E27FC236}">
                <a16:creationId xmlns:a16="http://schemas.microsoft.com/office/drawing/2014/main" id="{3DE45F80-5F9B-9E45-BD30-D5796DFE33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F58949-2C6A-2646-9BFE-7FA78574C556}"/>
              </a:ext>
            </a:extLst>
          </p:cNvPr>
          <p:cNvSpPr>
            <a:spLocks noGrp="1"/>
          </p:cNvSpPr>
          <p:nvPr>
            <p:ph type="sldNum" sz="quarter" idx="12"/>
          </p:nvPr>
        </p:nvSpPr>
        <p:spPr/>
        <p:txBody>
          <a:bodyPr/>
          <a:lstStyle/>
          <a:p>
            <a:fld id="{01BDF695-1AE8-0845-A2A1-DCF618B0FB6B}" type="slidenum">
              <a:rPr lang="en-US" smtClean="0"/>
              <a:t>‹#›</a:t>
            </a:fld>
            <a:endParaRPr lang="en-US"/>
          </a:p>
        </p:txBody>
      </p:sp>
    </p:spTree>
    <p:extLst>
      <p:ext uri="{BB962C8B-B14F-4D97-AF65-F5344CB8AC3E}">
        <p14:creationId xmlns:p14="http://schemas.microsoft.com/office/powerpoint/2010/main" val="6315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35EE5-E14C-7648-974B-2559CD2B522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2E4F288-8328-2340-8AC3-8CA018A19C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7204A61-676D-7946-9E05-8E3E9B90809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744D04D-C9B8-FF4B-B302-5292DB0B23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6C6ADBF-3F32-0C4F-AAB5-11DC60BFB5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E5C81DC-D073-C943-888A-73EAE0D8310D}"/>
              </a:ext>
            </a:extLst>
          </p:cNvPr>
          <p:cNvSpPr>
            <a:spLocks noGrp="1"/>
          </p:cNvSpPr>
          <p:nvPr>
            <p:ph type="dt" sz="half" idx="10"/>
          </p:nvPr>
        </p:nvSpPr>
        <p:spPr/>
        <p:txBody>
          <a:bodyPr/>
          <a:lstStyle/>
          <a:p>
            <a:fld id="{4A2243C8-97C6-FD49-96F8-7A6AAB02E1DB}" type="datetimeFigureOut">
              <a:rPr lang="en-US" smtClean="0"/>
              <a:t>11/14/23</a:t>
            </a:fld>
            <a:endParaRPr lang="en-US"/>
          </a:p>
        </p:txBody>
      </p:sp>
      <p:sp>
        <p:nvSpPr>
          <p:cNvPr id="8" name="Footer Placeholder 7">
            <a:extLst>
              <a:ext uri="{FF2B5EF4-FFF2-40B4-BE49-F238E27FC236}">
                <a16:creationId xmlns:a16="http://schemas.microsoft.com/office/drawing/2014/main" id="{816F72CD-337C-B343-A15A-DD0EAFFD42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E9CF45-689D-864F-AE8A-8EC521D5C071}"/>
              </a:ext>
            </a:extLst>
          </p:cNvPr>
          <p:cNvSpPr>
            <a:spLocks noGrp="1"/>
          </p:cNvSpPr>
          <p:nvPr>
            <p:ph type="sldNum" sz="quarter" idx="12"/>
          </p:nvPr>
        </p:nvSpPr>
        <p:spPr/>
        <p:txBody>
          <a:bodyPr/>
          <a:lstStyle/>
          <a:p>
            <a:fld id="{01BDF695-1AE8-0845-A2A1-DCF618B0FB6B}" type="slidenum">
              <a:rPr lang="en-US" smtClean="0"/>
              <a:t>‹#›</a:t>
            </a:fld>
            <a:endParaRPr lang="en-US"/>
          </a:p>
        </p:txBody>
      </p:sp>
    </p:spTree>
    <p:extLst>
      <p:ext uri="{BB962C8B-B14F-4D97-AF65-F5344CB8AC3E}">
        <p14:creationId xmlns:p14="http://schemas.microsoft.com/office/powerpoint/2010/main" val="1851232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9C728-D1E0-F345-8A44-13682999D1E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6239B42-3D1D-9246-B63C-B458584B8463}"/>
              </a:ext>
            </a:extLst>
          </p:cNvPr>
          <p:cNvSpPr>
            <a:spLocks noGrp="1"/>
          </p:cNvSpPr>
          <p:nvPr>
            <p:ph type="dt" sz="half" idx="10"/>
          </p:nvPr>
        </p:nvSpPr>
        <p:spPr/>
        <p:txBody>
          <a:bodyPr/>
          <a:lstStyle/>
          <a:p>
            <a:fld id="{4A2243C8-97C6-FD49-96F8-7A6AAB02E1DB}" type="datetimeFigureOut">
              <a:rPr lang="en-US" smtClean="0"/>
              <a:t>11/14/23</a:t>
            </a:fld>
            <a:endParaRPr lang="en-US"/>
          </a:p>
        </p:txBody>
      </p:sp>
      <p:sp>
        <p:nvSpPr>
          <p:cNvPr id="4" name="Footer Placeholder 3">
            <a:extLst>
              <a:ext uri="{FF2B5EF4-FFF2-40B4-BE49-F238E27FC236}">
                <a16:creationId xmlns:a16="http://schemas.microsoft.com/office/drawing/2014/main" id="{3418095E-96FA-4948-9444-7A32CB9A31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E8C3FD-800F-FF49-85FE-B517183751F4}"/>
              </a:ext>
            </a:extLst>
          </p:cNvPr>
          <p:cNvSpPr>
            <a:spLocks noGrp="1"/>
          </p:cNvSpPr>
          <p:nvPr>
            <p:ph type="sldNum" sz="quarter" idx="12"/>
          </p:nvPr>
        </p:nvSpPr>
        <p:spPr/>
        <p:txBody>
          <a:bodyPr/>
          <a:lstStyle/>
          <a:p>
            <a:fld id="{01BDF695-1AE8-0845-A2A1-DCF618B0FB6B}" type="slidenum">
              <a:rPr lang="en-US" smtClean="0"/>
              <a:t>‹#›</a:t>
            </a:fld>
            <a:endParaRPr lang="en-US"/>
          </a:p>
        </p:txBody>
      </p:sp>
    </p:spTree>
    <p:extLst>
      <p:ext uri="{BB962C8B-B14F-4D97-AF65-F5344CB8AC3E}">
        <p14:creationId xmlns:p14="http://schemas.microsoft.com/office/powerpoint/2010/main" val="3048172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FFF7B6-A804-7C4A-8FD0-6FDF09C8F68D}"/>
              </a:ext>
            </a:extLst>
          </p:cNvPr>
          <p:cNvSpPr>
            <a:spLocks noGrp="1"/>
          </p:cNvSpPr>
          <p:nvPr>
            <p:ph type="dt" sz="half" idx="10"/>
          </p:nvPr>
        </p:nvSpPr>
        <p:spPr/>
        <p:txBody>
          <a:bodyPr/>
          <a:lstStyle/>
          <a:p>
            <a:fld id="{4A2243C8-97C6-FD49-96F8-7A6AAB02E1DB}" type="datetimeFigureOut">
              <a:rPr lang="en-US" smtClean="0"/>
              <a:t>11/14/23</a:t>
            </a:fld>
            <a:endParaRPr lang="en-US"/>
          </a:p>
        </p:txBody>
      </p:sp>
      <p:sp>
        <p:nvSpPr>
          <p:cNvPr id="3" name="Footer Placeholder 2">
            <a:extLst>
              <a:ext uri="{FF2B5EF4-FFF2-40B4-BE49-F238E27FC236}">
                <a16:creationId xmlns:a16="http://schemas.microsoft.com/office/drawing/2014/main" id="{57F73BBA-10FF-7B44-BF0A-45FDC16645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D74D81-B10C-9F47-A9FB-0352D4646107}"/>
              </a:ext>
            </a:extLst>
          </p:cNvPr>
          <p:cNvSpPr>
            <a:spLocks noGrp="1"/>
          </p:cNvSpPr>
          <p:nvPr>
            <p:ph type="sldNum" sz="quarter" idx="12"/>
          </p:nvPr>
        </p:nvSpPr>
        <p:spPr/>
        <p:txBody>
          <a:bodyPr/>
          <a:lstStyle/>
          <a:p>
            <a:fld id="{01BDF695-1AE8-0845-A2A1-DCF618B0FB6B}" type="slidenum">
              <a:rPr lang="en-US" smtClean="0"/>
              <a:t>‹#›</a:t>
            </a:fld>
            <a:endParaRPr lang="en-US"/>
          </a:p>
        </p:txBody>
      </p:sp>
    </p:spTree>
    <p:extLst>
      <p:ext uri="{BB962C8B-B14F-4D97-AF65-F5344CB8AC3E}">
        <p14:creationId xmlns:p14="http://schemas.microsoft.com/office/powerpoint/2010/main" val="662992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B596-DF2C-8042-B4F7-106C180CF44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FDD6123-05BF-E44E-829A-2CD3E2B645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68DBA07-9D7F-3D45-8A6D-32566B0BD5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208FDCC-CC8E-E941-9936-5EF62B52985A}"/>
              </a:ext>
            </a:extLst>
          </p:cNvPr>
          <p:cNvSpPr>
            <a:spLocks noGrp="1"/>
          </p:cNvSpPr>
          <p:nvPr>
            <p:ph type="dt" sz="half" idx="10"/>
          </p:nvPr>
        </p:nvSpPr>
        <p:spPr/>
        <p:txBody>
          <a:bodyPr/>
          <a:lstStyle/>
          <a:p>
            <a:fld id="{4A2243C8-97C6-FD49-96F8-7A6AAB02E1DB}" type="datetimeFigureOut">
              <a:rPr lang="en-US" smtClean="0"/>
              <a:t>11/14/23</a:t>
            </a:fld>
            <a:endParaRPr lang="en-US"/>
          </a:p>
        </p:txBody>
      </p:sp>
      <p:sp>
        <p:nvSpPr>
          <p:cNvPr id="6" name="Footer Placeholder 5">
            <a:extLst>
              <a:ext uri="{FF2B5EF4-FFF2-40B4-BE49-F238E27FC236}">
                <a16:creationId xmlns:a16="http://schemas.microsoft.com/office/drawing/2014/main" id="{196D7DEE-4687-C842-8BE6-D273887D60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453B06-E43D-FB4D-BDF5-5D53188CBE63}"/>
              </a:ext>
            </a:extLst>
          </p:cNvPr>
          <p:cNvSpPr>
            <a:spLocks noGrp="1"/>
          </p:cNvSpPr>
          <p:nvPr>
            <p:ph type="sldNum" sz="quarter" idx="12"/>
          </p:nvPr>
        </p:nvSpPr>
        <p:spPr/>
        <p:txBody>
          <a:bodyPr/>
          <a:lstStyle/>
          <a:p>
            <a:fld id="{01BDF695-1AE8-0845-A2A1-DCF618B0FB6B}" type="slidenum">
              <a:rPr lang="en-US" smtClean="0"/>
              <a:t>‹#›</a:t>
            </a:fld>
            <a:endParaRPr lang="en-US"/>
          </a:p>
        </p:txBody>
      </p:sp>
    </p:spTree>
    <p:extLst>
      <p:ext uri="{BB962C8B-B14F-4D97-AF65-F5344CB8AC3E}">
        <p14:creationId xmlns:p14="http://schemas.microsoft.com/office/powerpoint/2010/main" val="533486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F2CB3-E9C4-B34B-AE40-6F3929438AB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0FF5577-ED53-0F4B-BDCF-67A0AD2BD4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E328CD-33BA-974B-933F-7010AD5569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03EC095-E54E-4540-ABE1-2A8E8D288419}"/>
              </a:ext>
            </a:extLst>
          </p:cNvPr>
          <p:cNvSpPr>
            <a:spLocks noGrp="1"/>
          </p:cNvSpPr>
          <p:nvPr>
            <p:ph type="dt" sz="half" idx="10"/>
          </p:nvPr>
        </p:nvSpPr>
        <p:spPr/>
        <p:txBody>
          <a:bodyPr/>
          <a:lstStyle/>
          <a:p>
            <a:fld id="{4A2243C8-97C6-FD49-96F8-7A6AAB02E1DB}" type="datetimeFigureOut">
              <a:rPr lang="en-US" smtClean="0"/>
              <a:t>11/14/23</a:t>
            </a:fld>
            <a:endParaRPr lang="en-US"/>
          </a:p>
        </p:txBody>
      </p:sp>
      <p:sp>
        <p:nvSpPr>
          <p:cNvPr id="6" name="Footer Placeholder 5">
            <a:extLst>
              <a:ext uri="{FF2B5EF4-FFF2-40B4-BE49-F238E27FC236}">
                <a16:creationId xmlns:a16="http://schemas.microsoft.com/office/drawing/2014/main" id="{437326F1-37A1-3744-9768-80CC60B61A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83920B-DE2C-6F4C-9C54-601F484AB9CD}"/>
              </a:ext>
            </a:extLst>
          </p:cNvPr>
          <p:cNvSpPr>
            <a:spLocks noGrp="1"/>
          </p:cNvSpPr>
          <p:nvPr>
            <p:ph type="sldNum" sz="quarter" idx="12"/>
          </p:nvPr>
        </p:nvSpPr>
        <p:spPr/>
        <p:txBody>
          <a:bodyPr/>
          <a:lstStyle/>
          <a:p>
            <a:fld id="{01BDF695-1AE8-0845-A2A1-DCF618B0FB6B}" type="slidenum">
              <a:rPr lang="en-US" smtClean="0"/>
              <a:t>‹#›</a:t>
            </a:fld>
            <a:endParaRPr lang="en-US"/>
          </a:p>
        </p:txBody>
      </p:sp>
    </p:spTree>
    <p:extLst>
      <p:ext uri="{BB962C8B-B14F-4D97-AF65-F5344CB8AC3E}">
        <p14:creationId xmlns:p14="http://schemas.microsoft.com/office/powerpoint/2010/main" val="2389282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FC5896-CD7A-2442-BA9C-64F24D707D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8E6F253-EAB5-064D-9BEC-7F6EB8C50F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E9D4E86-D930-9E42-BD43-A868A17E4E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2243C8-97C6-FD49-96F8-7A6AAB02E1DB}" type="datetimeFigureOut">
              <a:rPr lang="en-US" smtClean="0"/>
              <a:t>11/14/23</a:t>
            </a:fld>
            <a:endParaRPr lang="en-US"/>
          </a:p>
        </p:txBody>
      </p:sp>
      <p:sp>
        <p:nvSpPr>
          <p:cNvPr id="5" name="Footer Placeholder 4">
            <a:extLst>
              <a:ext uri="{FF2B5EF4-FFF2-40B4-BE49-F238E27FC236}">
                <a16:creationId xmlns:a16="http://schemas.microsoft.com/office/drawing/2014/main" id="{9DF4EA10-C3DB-AA48-BA07-525C6C825E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46B9EE-5308-7F4E-8AC7-18907FE334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DF695-1AE8-0845-A2A1-DCF618B0FB6B}" type="slidenum">
              <a:rPr lang="en-US" smtClean="0"/>
              <a:t>‹#›</a:t>
            </a:fld>
            <a:endParaRPr lang="en-US"/>
          </a:p>
        </p:txBody>
      </p:sp>
    </p:spTree>
    <p:extLst>
      <p:ext uri="{BB962C8B-B14F-4D97-AF65-F5344CB8AC3E}">
        <p14:creationId xmlns:p14="http://schemas.microsoft.com/office/powerpoint/2010/main" val="4143816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A88C3-805F-1C4C-A6A0-F9C10CFC73AC}"/>
              </a:ext>
            </a:extLst>
          </p:cNvPr>
          <p:cNvSpPr>
            <a:spLocks noGrp="1"/>
          </p:cNvSpPr>
          <p:nvPr>
            <p:ph type="ctrTitle"/>
          </p:nvPr>
        </p:nvSpPr>
        <p:spPr/>
        <p:txBody>
          <a:bodyPr>
            <a:normAutofit fontScale="90000"/>
          </a:bodyPr>
          <a:lstStyle/>
          <a:p>
            <a:br>
              <a:rPr lang="en-US" b="1" dirty="0">
                <a:solidFill>
                  <a:srgbClr val="FF0000"/>
                </a:solidFill>
                <a:latin typeface="+mn-lt"/>
              </a:rPr>
            </a:br>
            <a:r>
              <a:rPr lang="en-US" b="1" dirty="0">
                <a:solidFill>
                  <a:srgbClr val="FF0000"/>
                </a:solidFill>
                <a:latin typeface="+mn-lt"/>
              </a:rPr>
              <a:t>Modern Drama </a:t>
            </a:r>
            <a:br>
              <a:rPr lang="en-US" b="1" dirty="0">
                <a:solidFill>
                  <a:srgbClr val="FF0000"/>
                </a:solidFill>
                <a:latin typeface="+mn-lt"/>
              </a:rPr>
            </a:br>
            <a:r>
              <a:rPr lang="en-US" b="1" dirty="0">
                <a:solidFill>
                  <a:srgbClr val="FF0000"/>
                </a:solidFill>
                <a:latin typeface="+mn-lt"/>
              </a:rPr>
              <a:t>Features of Modern Drama</a:t>
            </a:r>
          </a:p>
        </p:txBody>
      </p:sp>
      <p:sp>
        <p:nvSpPr>
          <p:cNvPr id="3" name="Subtitle 2">
            <a:extLst>
              <a:ext uri="{FF2B5EF4-FFF2-40B4-BE49-F238E27FC236}">
                <a16:creationId xmlns:a16="http://schemas.microsoft.com/office/drawing/2014/main" id="{86A7BFCE-2BD5-FA40-9BFC-38C138C1FAF2}"/>
              </a:ext>
            </a:extLst>
          </p:cNvPr>
          <p:cNvSpPr>
            <a:spLocks noGrp="1"/>
          </p:cNvSpPr>
          <p:nvPr>
            <p:ph type="subTitle" idx="1"/>
          </p:nvPr>
        </p:nvSpPr>
        <p:spPr/>
        <p:txBody>
          <a:bodyPr/>
          <a:lstStyle/>
          <a:p>
            <a:r>
              <a:rPr lang="en-US" dirty="0"/>
              <a:t>By: Asst. Prof. </a:t>
            </a:r>
            <a:r>
              <a:rPr lang="en-US" dirty="0" err="1"/>
              <a:t>Hazha</a:t>
            </a:r>
            <a:r>
              <a:rPr lang="en-US" dirty="0"/>
              <a:t> Salih Hassan</a:t>
            </a:r>
          </a:p>
          <a:p>
            <a:r>
              <a:rPr lang="en-US" dirty="0"/>
              <a:t>2023-2024</a:t>
            </a:r>
          </a:p>
        </p:txBody>
      </p:sp>
      <p:sp>
        <p:nvSpPr>
          <p:cNvPr id="4" name="TextBox 3">
            <a:extLst>
              <a:ext uri="{FF2B5EF4-FFF2-40B4-BE49-F238E27FC236}">
                <a16:creationId xmlns:a16="http://schemas.microsoft.com/office/drawing/2014/main" id="{673A4C4B-0C54-E545-9CA3-7413EB9BD8F1}"/>
              </a:ext>
            </a:extLst>
          </p:cNvPr>
          <p:cNvSpPr txBox="1"/>
          <p:nvPr/>
        </p:nvSpPr>
        <p:spPr>
          <a:xfrm>
            <a:off x="2248930" y="-1680519"/>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4157107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7CFF0A-DCE9-9D49-AF89-4CC518B034E9}"/>
              </a:ext>
            </a:extLst>
          </p:cNvPr>
          <p:cNvSpPr>
            <a:spLocks noGrp="1"/>
          </p:cNvSpPr>
          <p:nvPr>
            <p:ph type="title"/>
          </p:nvPr>
        </p:nvSpPr>
        <p:spPr/>
        <p:txBody>
          <a:bodyPr>
            <a:normAutofit/>
          </a:bodyPr>
          <a:lstStyle/>
          <a:p>
            <a:r>
              <a:rPr lang="en-US" sz="3600" b="1" dirty="0">
                <a:solidFill>
                  <a:srgbClr val="FF0000"/>
                </a:solidFill>
                <a:latin typeface="+mn-lt"/>
              </a:rPr>
              <a:t>Modern Drama</a:t>
            </a:r>
          </a:p>
        </p:txBody>
      </p:sp>
      <p:sp>
        <p:nvSpPr>
          <p:cNvPr id="5" name="Content Placeholder 4">
            <a:extLst>
              <a:ext uri="{FF2B5EF4-FFF2-40B4-BE49-F238E27FC236}">
                <a16:creationId xmlns:a16="http://schemas.microsoft.com/office/drawing/2014/main" id="{BEC1CFC7-0D55-9645-A3B3-2971ABB8B8B5}"/>
              </a:ext>
            </a:extLst>
          </p:cNvPr>
          <p:cNvSpPr>
            <a:spLocks noGrp="1"/>
          </p:cNvSpPr>
          <p:nvPr>
            <p:ph idx="1"/>
          </p:nvPr>
        </p:nvSpPr>
        <p:spPr/>
        <p:txBody>
          <a:bodyPr/>
          <a:lstStyle/>
          <a:p>
            <a:pPr algn="just"/>
            <a:r>
              <a:rPr lang="en-GB" b="1" i="0" u="none" strike="noStrike" dirty="0">
                <a:solidFill>
                  <a:srgbClr val="000000"/>
                </a:solidFill>
                <a:effectLst/>
              </a:rPr>
              <a:t>Drama is a literary art that usually has Characters, Plots, Dialogue, and acts on stage. </a:t>
            </a:r>
          </a:p>
          <a:p>
            <a:pPr algn="just"/>
            <a:r>
              <a:rPr lang="en-GB" b="1" dirty="0">
                <a:solidFill>
                  <a:srgbClr val="000000"/>
                </a:solidFill>
              </a:rPr>
              <a:t>Modern Drama is about plays </a:t>
            </a:r>
            <a:r>
              <a:rPr lang="en-GB" b="1" i="0" u="none" strike="noStrike" dirty="0">
                <a:solidFill>
                  <a:srgbClr val="000000"/>
                </a:solidFill>
                <a:effectLst/>
              </a:rPr>
              <a:t>written in the nineteenth and twentieth centuries that depicts all the progressions that occurred on the political, social, economic, religious, and psychological level. </a:t>
            </a:r>
            <a:endParaRPr lang="en-US" dirty="0"/>
          </a:p>
        </p:txBody>
      </p:sp>
    </p:spTree>
    <p:extLst>
      <p:ext uri="{BB962C8B-B14F-4D97-AF65-F5344CB8AC3E}">
        <p14:creationId xmlns:p14="http://schemas.microsoft.com/office/powerpoint/2010/main" val="2154492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7B684-2EDE-4C4C-9F7E-BAE2F8F5BEE3}"/>
              </a:ext>
            </a:extLst>
          </p:cNvPr>
          <p:cNvSpPr>
            <a:spLocks noGrp="1"/>
          </p:cNvSpPr>
          <p:nvPr>
            <p:ph type="title"/>
          </p:nvPr>
        </p:nvSpPr>
        <p:spPr/>
        <p:txBody>
          <a:bodyPr>
            <a:normAutofit/>
          </a:bodyPr>
          <a:lstStyle/>
          <a:p>
            <a:r>
              <a:rPr lang="en-GB" sz="3600" b="1" i="0" u="none" strike="noStrike" dirty="0">
                <a:solidFill>
                  <a:srgbClr val="FF0000"/>
                </a:solidFill>
                <a:effectLst/>
                <a:latin typeface="+mn-lt"/>
              </a:rPr>
              <a:t>Traditional Drama VS Modern Drama </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41403380-CE7F-7549-AF84-3E3B5D476877}"/>
              </a:ext>
            </a:extLst>
          </p:cNvPr>
          <p:cNvSpPr>
            <a:spLocks noGrp="1"/>
          </p:cNvSpPr>
          <p:nvPr>
            <p:ph idx="1"/>
          </p:nvPr>
        </p:nvSpPr>
        <p:spPr>
          <a:xfrm>
            <a:off x="838200" y="1371600"/>
            <a:ext cx="10515600" cy="5121275"/>
          </a:xfrm>
        </p:spPr>
        <p:txBody>
          <a:bodyPr>
            <a:normAutofit fontScale="92500"/>
          </a:bodyPr>
          <a:lstStyle/>
          <a:p>
            <a:pPr algn="just"/>
            <a:r>
              <a:rPr lang="en-GB" b="1" i="0" u="none" strike="noStrike" dirty="0">
                <a:solidFill>
                  <a:srgbClr val="000000"/>
                </a:solidFill>
                <a:effectLst/>
              </a:rPr>
              <a:t>Traditional drama deals with </a:t>
            </a:r>
            <a:r>
              <a:rPr lang="en-GB" b="1" dirty="0">
                <a:solidFill>
                  <a:srgbClr val="000000"/>
                </a:solidFill>
              </a:rPr>
              <a:t>s</a:t>
            </a:r>
            <a:r>
              <a:rPr lang="en-GB" b="1" i="0" u="none" strike="noStrike" dirty="0">
                <a:solidFill>
                  <a:srgbClr val="000000"/>
                </a:solidFill>
                <a:effectLst/>
              </a:rPr>
              <a:t>upernatural (mythical) elements, fate, heroic deeds, etc. whereas modern drama deals with realism, absurdism, etc., and the topics of liberty, and modernity.</a:t>
            </a:r>
          </a:p>
          <a:p>
            <a:pPr algn="just"/>
            <a:r>
              <a:rPr lang="en-GB" b="1" i="0" u="none" strike="noStrike" dirty="0">
                <a:solidFill>
                  <a:srgbClr val="000000"/>
                </a:solidFill>
                <a:effectLst/>
              </a:rPr>
              <a:t> </a:t>
            </a:r>
            <a:r>
              <a:rPr lang="en-GB" b="1" dirty="0">
                <a:solidFill>
                  <a:srgbClr val="000000"/>
                </a:solidFill>
              </a:rPr>
              <a:t>M</a:t>
            </a:r>
            <a:r>
              <a:rPr lang="en-GB" b="1" i="0" u="none" strike="noStrike" dirty="0">
                <a:solidFill>
                  <a:srgbClr val="000000"/>
                </a:solidFill>
                <a:effectLst/>
              </a:rPr>
              <a:t>odern drama encompasses fewer characters, less use of bloodshed and violence, off-stage death, and much use of irony become a trend.</a:t>
            </a:r>
          </a:p>
          <a:p>
            <a:pPr algn="just"/>
            <a:r>
              <a:rPr lang="en-GB" b="1" i="0" u="none" strike="noStrike" dirty="0">
                <a:solidFill>
                  <a:srgbClr val="000000"/>
                </a:solidFill>
                <a:effectLst/>
              </a:rPr>
              <a:t>In traditional Drama, the protagonist is highly ambitious whereas in modern drama he is less ambitious. He </a:t>
            </a:r>
            <a:r>
              <a:rPr lang="en-GB" b="1" dirty="0">
                <a:solidFill>
                  <a:srgbClr val="000000"/>
                </a:solidFill>
              </a:rPr>
              <a:t>faces his downfall because of his tragic flaw and fate. In modern drama, the character brings his downfall by his actions. We can say that man himself is the reason behind his suffering.  </a:t>
            </a:r>
            <a:endParaRPr lang="en-GB" b="1" i="0" u="none" strike="noStrike" dirty="0">
              <a:solidFill>
                <a:srgbClr val="000000"/>
              </a:solidFill>
              <a:effectLst/>
            </a:endParaRPr>
          </a:p>
          <a:p>
            <a:pPr algn="just"/>
            <a:r>
              <a:rPr lang="en-GB" b="1" i="0" u="none" strike="noStrike" dirty="0">
                <a:solidFill>
                  <a:srgbClr val="000000"/>
                </a:solidFill>
                <a:effectLst/>
              </a:rPr>
              <a:t>Modern Drama gives a huge chunk of significance to the people of the lower class, working on wages. While the older dramas showed the characters belonging to the class of nobility. </a:t>
            </a:r>
          </a:p>
          <a:p>
            <a:endParaRPr lang="en-US" dirty="0"/>
          </a:p>
        </p:txBody>
      </p:sp>
    </p:spTree>
    <p:extLst>
      <p:ext uri="{BB962C8B-B14F-4D97-AF65-F5344CB8AC3E}">
        <p14:creationId xmlns:p14="http://schemas.microsoft.com/office/powerpoint/2010/main" val="477527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E232E-CFA4-3649-9E62-476EC8A561D5}"/>
              </a:ext>
            </a:extLst>
          </p:cNvPr>
          <p:cNvSpPr>
            <a:spLocks noGrp="1"/>
          </p:cNvSpPr>
          <p:nvPr>
            <p:ph type="title"/>
          </p:nvPr>
        </p:nvSpPr>
        <p:spPr>
          <a:xfrm>
            <a:off x="967563" y="365126"/>
            <a:ext cx="10026502" cy="648128"/>
          </a:xfrm>
        </p:spPr>
        <p:txBody>
          <a:bodyPr>
            <a:normAutofit/>
          </a:bodyPr>
          <a:lstStyle/>
          <a:p>
            <a:r>
              <a:rPr lang="en-GB" sz="3600" b="1" i="0" u="none" strike="noStrike" dirty="0">
                <a:solidFill>
                  <a:srgbClr val="FF0000"/>
                </a:solidFill>
                <a:effectLst/>
                <a:latin typeface="+mn-lt"/>
              </a:rPr>
              <a:t>Traditional Drama VS Modern Drama Continued…</a:t>
            </a:r>
            <a:endParaRPr lang="en-US" sz="3600" dirty="0"/>
          </a:p>
        </p:txBody>
      </p:sp>
      <p:sp>
        <p:nvSpPr>
          <p:cNvPr id="3" name="Content Placeholder 2">
            <a:extLst>
              <a:ext uri="{FF2B5EF4-FFF2-40B4-BE49-F238E27FC236}">
                <a16:creationId xmlns:a16="http://schemas.microsoft.com/office/drawing/2014/main" id="{7F2A58B6-66F3-C241-832B-A21089E74471}"/>
              </a:ext>
            </a:extLst>
          </p:cNvPr>
          <p:cNvSpPr>
            <a:spLocks noGrp="1"/>
          </p:cNvSpPr>
          <p:nvPr>
            <p:ph idx="1"/>
          </p:nvPr>
        </p:nvSpPr>
        <p:spPr>
          <a:xfrm>
            <a:off x="838200" y="681038"/>
            <a:ext cx="10515600" cy="5596194"/>
          </a:xfrm>
        </p:spPr>
        <p:txBody>
          <a:bodyPr>
            <a:normAutofit/>
          </a:bodyPr>
          <a:lstStyle/>
          <a:p>
            <a:pPr algn="just"/>
            <a:endParaRPr lang="en-GB" b="1" dirty="0">
              <a:solidFill>
                <a:srgbClr val="000000"/>
              </a:solidFill>
            </a:endParaRPr>
          </a:p>
          <a:p>
            <a:pPr algn="just"/>
            <a:r>
              <a:rPr lang="en-GB" b="1" dirty="0">
                <a:solidFill>
                  <a:srgbClr val="000000"/>
                </a:solidFill>
              </a:rPr>
              <a:t>Time and place (setting) in traditional drama are very large. In modern drama, time is limited and the place is quite small and the life struggle of common people is the basic concept </a:t>
            </a:r>
            <a:r>
              <a:rPr lang="en-GB" b="1" i="0" u="none" strike="noStrike" dirty="0">
                <a:solidFill>
                  <a:srgbClr val="000000"/>
                </a:solidFill>
                <a:effectLst/>
              </a:rPr>
              <a:t> </a:t>
            </a:r>
          </a:p>
          <a:p>
            <a:pPr algn="just"/>
            <a:r>
              <a:rPr lang="en-GB" b="1" dirty="0">
                <a:solidFill>
                  <a:srgbClr val="000000"/>
                </a:solidFill>
              </a:rPr>
              <a:t>The traditional drama was performed outdoors using natural light. While modern drama is performed indoors using artificial light.</a:t>
            </a:r>
          </a:p>
          <a:p>
            <a:pPr algn="just"/>
            <a:r>
              <a:rPr lang="en-GB" b="1" i="0" u="none" strike="noStrike" dirty="0">
                <a:solidFill>
                  <a:srgbClr val="000000"/>
                </a:solidFill>
                <a:effectLst/>
              </a:rPr>
              <a:t>Classical drama was written in verse while modern drama is written in prose.</a:t>
            </a:r>
          </a:p>
          <a:p>
            <a:pPr algn="just"/>
            <a:r>
              <a:rPr lang="en-GB" b="0" i="0" u="none" strike="noStrike" dirty="0">
                <a:solidFill>
                  <a:srgbClr val="000000"/>
                </a:solidFill>
                <a:effectLst/>
              </a:rPr>
              <a:t> </a:t>
            </a:r>
            <a:r>
              <a:rPr lang="en-GB" b="1" i="0" u="none" strike="noStrike" dirty="0">
                <a:solidFill>
                  <a:srgbClr val="000000"/>
                </a:solidFill>
                <a:effectLst/>
              </a:rPr>
              <a:t>Some of the famous Modern Playwrights are, Henrik Ibsen, George Bernard Shaw, Edward Albee, Arthur Miller, Harold Pinter etc. Among them, Henrik Ibsen considered as “Father of Modern Drama”.</a:t>
            </a:r>
          </a:p>
          <a:p>
            <a:endParaRPr lang="en-US" dirty="0"/>
          </a:p>
        </p:txBody>
      </p:sp>
    </p:spTree>
    <p:extLst>
      <p:ext uri="{BB962C8B-B14F-4D97-AF65-F5344CB8AC3E}">
        <p14:creationId xmlns:p14="http://schemas.microsoft.com/office/powerpoint/2010/main" val="1487427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5038B-F6C4-A54E-B871-83A36B4F8245}"/>
              </a:ext>
            </a:extLst>
          </p:cNvPr>
          <p:cNvSpPr>
            <a:spLocks noGrp="1"/>
          </p:cNvSpPr>
          <p:nvPr>
            <p:ph type="title"/>
          </p:nvPr>
        </p:nvSpPr>
        <p:spPr/>
        <p:txBody>
          <a:bodyPr>
            <a:normAutofit/>
          </a:bodyPr>
          <a:lstStyle/>
          <a:p>
            <a:r>
              <a:rPr lang="en-US" sz="3600" b="1" dirty="0">
                <a:solidFill>
                  <a:srgbClr val="FF0000"/>
                </a:solidFill>
                <a:latin typeface="+mn-lt"/>
              </a:rPr>
              <a:t>Features of Modern Drama</a:t>
            </a:r>
          </a:p>
        </p:txBody>
      </p:sp>
      <p:sp>
        <p:nvSpPr>
          <p:cNvPr id="3" name="Content Placeholder 2">
            <a:extLst>
              <a:ext uri="{FF2B5EF4-FFF2-40B4-BE49-F238E27FC236}">
                <a16:creationId xmlns:a16="http://schemas.microsoft.com/office/drawing/2014/main" id="{51A7E9C6-87C0-734A-A83E-A11EEABBC9F1}"/>
              </a:ext>
            </a:extLst>
          </p:cNvPr>
          <p:cNvSpPr>
            <a:spLocks noGrp="1"/>
          </p:cNvSpPr>
          <p:nvPr>
            <p:ph idx="1"/>
          </p:nvPr>
        </p:nvSpPr>
        <p:spPr/>
        <p:txBody>
          <a:bodyPr/>
          <a:lstStyle/>
          <a:p>
            <a:pPr marL="0" indent="0">
              <a:buNone/>
            </a:pPr>
            <a:r>
              <a:rPr lang="en-GB" b="0" i="0" u="none" strike="noStrike" dirty="0">
                <a:solidFill>
                  <a:srgbClr val="000000"/>
                </a:solidFill>
                <a:effectLst/>
                <a:latin typeface="Source Sans Pro" panose="020B0503030403020204" pitchFamily="34" charset="0"/>
              </a:rPr>
              <a:t>• </a:t>
            </a:r>
            <a:r>
              <a:rPr lang="en-GB" b="1" i="0" u="none" strike="noStrike" dirty="0">
                <a:solidFill>
                  <a:srgbClr val="000000"/>
                </a:solidFill>
                <a:effectLst/>
              </a:rPr>
              <a:t>There are some features and characteristics of MODERN DRAMA. </a:t>
            </a:r>
          </a:p>
          <a:p>
            <a:r>
              <a:rPr lang="en-GB" b="1" i="0" u="none" strike="noStrike" dirty="0">
                <a:solidFill>
                  <a:srgbClr val="000000"/>
                </a:solidFill>
                <a:effectLst/>
              </a:rPr>
              <a:t>Naturalism </a:t>
            </a:r>
          </a:p>
          <a:p>
            <a:r>
              <a:rPr lang="en-GB" b="1" i="0" u="none" strike="noStrike" dirty="0">
                <a:solidFill>
                  <a:srgbClr val="000000"/>
                </a:solidFill>
                <a:effectLst/>
              </a:rPr>
              <a:t>Absurdism </a:t>
            </a:r>
          </a:p>
          <a:p>
            <a:r>
              <a:rPr lang="en-GB" b="1" i="0" u="none" strike="noStrike" dirty="0">
                <a:solidFill>
                  <a:srgbClr val="000000"/>
                </a:solidFill>
                <a:effectLst/>
              </a:rPr>
              <a:t>Realism </a:t>
            </a:r>
          </a:p>
          <a:p>
            <a:r>
              <a:rPr lang="en-GB" b="1" i="0" u="none" strike="noStrike" dirty="0">
                <a:effectLst/>
                <a:latin typeface="+mn-lt"/>
              </a:rPr>
              <a:t>Comedy of Manner</a:t>
            </a:r>
            <a:endParaRPr lang="en-GB" b="1" i="0" u="none" strike="noStrike" dirty="0">
              <a:effectLst/>
            </a:endParaRPr>
          </a:p>
        </p:txBody>
      </p:sp>
    </p:spTree>
    <p:extLst>
      <p:ext uri="{BB962C8B-B14F-4D97-AF65-F5344CB8AC3E}">
        <p14:creationId xmlns:p14="http://schemas.microsoft.com/office/powerpoint/2010/main" val="4162643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B2AAA-5081-B24C-8DFC-366353676618}"/>
              </a:ext>
            </a:extLst>
          </p:cNvPr>
          <p:cNvSpPr>
            <a:spLocks noGrp="1"/>
          </p:cNvSpPr>
          <p:nvPr>
            <p:ph type="title"/>
          </p:nvPr>
        </p:nvSpPr>
        <p:spPr/>
        <p:txBody>
          <a:bodyPr>
            <a:normAutofit/>
          </a:bodyPr>
          <a:lstStyle/>
          <a:p>
            <a:r>
              <a:rPr lang="en-US" sz="3600" b="1" dirty="0">
                <a:solidFill>
                  <a:srgbClr val="FF0000"/>
                </a:solidFill>
                <a:latin typeface="+mn-lt"/>
              </a:rPr>
              <a:t>Naturalism</a:t>
            </a:r>
          </a:p>
        </p:txBody>
      </p:sp>
      <p:sp>
        <p:nvSpPr>
          <p:cNvPr id="3" name="Content Placeholder 2">
            <a:extLst>
              <a:ext uri="{FF2B5EF4-FFF2-40B4-BE49-F238E27FC236}">
                <a16:creationId xmlns:a16="http://schemas.microsoft.com/office/drawing/2014/main" id="{31BCD296-8F9A-0D40-AF6E-29DF174638E5}"/>
              </a:ext>
            </a:extLst>
          </p:cNvPr>
          <p:cNvSpPr>
            <a:spLocks noGrp="1"/>
          </p:cNvSpPr>
          <p:nvPr>
            <p:ph idx="1"/>
          </p:nvPr>
        </p:nvSpPr>
        <p:spPr/>
        <p:txBody>
          <a:bodyPr>
            <a:normAutofit/>
          </a:bodyPr>
          <a:lstStyle/>
          <a:p>
            <a:pPr algn="l">
              <a:buFont typeface="+mj-lt"/>
              <a:buAutoNum type="arabicPeriod"/>
            </a:pPr>
            <a:endParaRPr lang="en-GB" b="0" i="0" u="none" strike="noStrike" dirty="0">
              <a:solidFill>
                <a:srgbClr val="000000"/>
              </a:solidFill>
              <a:effectLst/>
              <a:latin typeface="Source Sans Pro" panose="020B0503030403020204" pitchFamily="34" charset="0"/>
            </a:endParaRPr>
          </a:p>
          <a:p>
            <a:pPr marL="0" indent="0" algn="just">
              <a:buNone/>
            </a:pPr>
            <a:r>
              <a:rPr lang="en-GB" b="1" i="0" u="none" strike="noStrike" dirty="0">
                <a:effectLst/>
              </a:rPr>
              <a:t>A manner or </a:t>
            </a:r>
            <a:r>
              <a:rPr lang="en-GB" b="1" i="0" u="none" strike="noStrike" dirty="0">
                <a:solidFill>
                  <a:srgbClr val="000000"/>
                </a:solidFill>
                <a:effectLst/>
              </a:rPr>
              <a:t>technique of treating subject matter that presents, through the volume of detail, a deterministic view of human life and actions. This theory suggests that everything works on the laws of cause and effect. Henrik Ibsen’s “A Doll’s House” is clearly a reflection of a naturalistic picture of society; how women are dominated by men as well as the system of society.</a:t>
            </a:r>
          </a:p>
          <a:p>
            <a:pPr marL="0" indent="0" algn="just">
              <a:buNone/>
            </a:pPr>
            <a:endParaRPr lang="en-GB" b="1" i="0" u="none" strike="noStrike" dirty="0">
              <a:solidFill>
                <a:srgbClr val="000000"/>
              </a:solidFill>
              <a:effectLst/>
            </a:endParaRPr>
          </a:p>
        </p:txBody>
      </p:sp>
    </p:spTree>
    <p:extLst>
      <p:ext uri="{BB962C8B-B14F-4D97-AF65-F5344CB8AC3E}">
        <p14:creationId xmlns:p14="http://schemas.microsoft.com/office/powerpoint/2010/main" val="3247166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99D37-DB24-AE43-B245-78F46A81622C}"/>
              </a:ext>
            </a:extLst>
          </p:cNvPr>
          <p:cNvSpPr>
            <a:spLocks noGrp="1"/>
          </p:cNvSpPr>
          <p:nvPr>
            <p:ph type="title"/>
          </p:nvPr>
        </p:nvSpPr>
        <p:spPr/>
        <p:txBody>
          <a:bodyPr>
            <a:normAutofit/>
          </a:bodyPr>
          <a:lstStyle/>
          <a:p>
            <a:r>
              <a:rPr lang="en-US" sz="3600" b="1" dirty="0">
                <a:solidFill>
                  <a:srgbClr val="FF0000"/>
                </a:solidFill>
                <a:latin typeface="+mn-lt"/>
              </a:rPr>
              <a:t>Absurdism</a:t>
            </a:r>
          </a:p>
        </p:txBody>
      </p:sp>
      <p:sp>
        <p:nvSpPr>
          <p:cNvPr id="3" name="Content Placeholder 2">
            <a:extLst>
              <a:ext uri="{FF2B5EF4-FFF2-40B4-BE49-F238E27FC236}">
                <a16:creationId xmlns:a16="http://schemas.microsoft.com/office/drawing/2014/main" id="{82C3A59D-FB70-554F-8E68-0D7C7F621B63}"/>
              </a:ext>
            </a:extLst>
          </p:cNvPr>
          <p:cNvSpPr>
            <a:spLocks noGrp="1"/>
          </p:cNvSpPr>
          <p:nvPr>
            <p:ph idx="1"/>
          </p:nvPr>
        </p:nvSpPr>
        <p:spPr/>
        <p:txBody>
          <a:bodyPr>
            <a:normAutofit/>
          </a:bodyPr>
          <a:lstStyle/>
          <a:p>
            <a:pPr algn="just"/>
            <a:r>
              <a:rPr lang="en-GB" b="1" i="0" u="none" strike="noStrike" dirty="0">
                <a:solidFill>
                  <a:srgbClr val="000000"/>
                </a:solidFill>
                <a:effectLst/>
              </a:rPr>
              <a:t>The philosophical and literary doctrine that human beings live in essential isolation in a meaningless and irrational world. The use of absurdity in literature is a vehicle for writers to explore those elements in the world that do not make sense. </a:t>
            </a:r>
          </a:p>
          <a:p>
            <a:pPr algn="just"/>
            <a:r>
              <a:rPr lang="en-GB" b="1" i="0" u="none" strike="noStrike" dirty="0">
                <a:solidFill>
                  <a:srgbClr val="000000"/>
                </a:solidFill>
                <a:effectLst/>
              </a:rPr>
              <a:t>Samuel Beckett’s “Waiting for Godot”  is a prime example of what has come to be known as the theatre of the absurd. </a:t>
            </a:r>
          </a:p>
          <a:p>
            <a:pPr algn="just"/>
            <a:r>
              <a:rPr lang="en-GB" b="1" i="0" u="none" strike="noStrike" dirty="0">
                <a:solidFill>
                  <a:srgbClr val="000000"/>
                </a:solidFill>
                <a:effectLst/>
              </a:rPr>
              <a:t>The play is filled with nonsensical lines, wordplay, meaningless dialogue, and characters who abruptly shift emotions and forget everything, ranging from their own identities to what happened yesterday.</a:t>
            </a:r>
          </a:p>
          <a:p>
            <a:pPr marL="0" indent="0" algn="just">
              <a:buNone/>
            </a:pPr>
            <a:endParaRPr lang="en-GB" b="1" i="0" u="none" strike="noStrike" dirty="0">
              <a:solidFill>
                <a:srgbClr val="000000"/>
              </a:solidFill>
              <a:effectLst/>
              <a:latin typeface="Source Sans Pro" panose="020B0503030403020204" pitchFamily="34" charset="0"/>
            </a:endParaRPr>
          </a:p>
          <a:p>
            <a:endParaRPr lang="en-US" dirty="0"/>
          </a:p>
        </p:txBody>
      </p:sp>
    </p:spTree>
    <p:extLst>
      <p:ext uri="{BB962C8B-B14F-4D97-AF65-F5344CB8AC3E}">
        <p14:creationId xmlns:p14="http://schemas.microsoft.com/office/powerpoint/2010/main" val="2925113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99EA7-4F06-AF47-BDB9-D2CF5223CFB0}"/>
              </a:ext>
            </a:extLst>
          </p:cNvPr>
          <p:cNvSpPr>
            <a:spLocks noGrp="1"/>
          </p:cNvSpPr>
          <p:nvPr>
            <p:ph type="title"/>
          </p:nvPr>
        </p:nvSpPr>
        <p:spPr/>
        <p:txBody>
          <a:bodyPr>
            <a:normAutofit/>
          </a:bodyPr>
          <a:lstStyle/>
          <a:p>
            <a:r>
              <a:rPr lang="en-GB" sz="3600" b="1" i="0" u="none" strike="noStrike" dirty="0">
                <a:solidFill>
                  <a:srgbClr val="FF0000"/>
                </a:solidFill>
                <a:effectLst/>
                <a:latin typeface="+mn-lt"/>
              </a:rPr>
              <a:t>Realism</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39CEAD7E-11DD-FA42-987B-80EFB1D21775}"/>
              </a:ext>
            </a:extLst>
          </p:cNvPr>
          <p:cNvSpPr>
            <a:spLocks noGrp="1"/>
          </p:cNvSpPr>
          <p:nvPr>
            <p:ph idx="1"/>
          </p:nvPr>
        </p:nvSpPr>
        <p:spPr/>
        <p:txBody>
          <a:bodyPr>
            <a:normAutofit/>
          </a:bodyPr>
          <a:lstStyle/>
          <a:p>
            <a:pPr algn="just"/>
            <a:r>
              <a:rPr lang="en-GB" b="1" i="0" u="none" strike="noStrike" dirty="0">
                <a:solidFill>
                  <a:srgbClr val="000000"/>
                </a:solidFill>
                <a:effectLst/>
              </a:rPr>
              <a:t>The movement or style of representing familiar things as they actually are. </a:t>
            </a:r>
            <a:r>
              <a:rPr lang="en-GB" b="1" dirty="0">
                <a:solidFill>
                  <a:srgbClr val="000000"/>
                </a:solidFill>
              </a:rPr>
              <a:t>R</a:t>
            </a:r>
            <a:r>
              <a:rPr lang="en-GB" b="1" i="0" u="none" strike="noStrike" dirty="0">
                <a:solidFill>
                  <a:srgbClr val="000000"/>
                </a:solidFill>
                <a:effectLst/>
              </a:rPr>
              <a:t>ealism means outer reality and naturalism means inner reality. </a:t>
            </a:r>
          </a:p>
          <a:p>
            <a:pPr algn="just"/>
            <a:r>
              <a:rPr lang="en-GB" b="1" i="0" u="none" strike="noStrike" dirty="0">
                <a:solidFill>
                  <a:srgbClr val="000000"/>
                </a:solidFill>
                <a:effectLst/>
              </a:rPr>
              <a:t>Modern dramatists made efforts to deal with real problems of life. </a:t>
            </a:r>
          </a:p>
          <a:p>
            <a:pPr algn="just"/>
            <a:r>
              <a:rPr lang="en-GB" b="1" i="0" u="none" strike="noStrike" dirty="0">
                <a:solidFill>
                  <a:srgbClr val="000000"/>
                </a:solidFill>
                <a:effectLst/>
              </a:rPr>
              <a:t>Henrik Ibsen popularized realism in Modern Drama. He dealt with the problems of real life in a realistic manner in his play. Further more dramatists followed his realistic manner in their plays.</a:t>
            </a:r>
          </a:p>
          <a:p>
            <a:pPr marL="0" indent="0">
              <a:buNone/>
            </a:pPr>
            <a:endParaRPr lang="en-US" dirty="0"/>
          </a:p>
        </p:txBody>
      </p:sp>
    </p:spTree>
    <p:extLst>
      <p:ext uri="{BB962C8B-B14F-4D97-AF65-F5344CB8AC3E}">
        <p14:creationId xmlns:p14="http://schemas.microsoft.com/office/powerpoint/2010/main" val="4219080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FC387-C81C-CC42-8734-9F019B81F2BA}"/>
              </a:ext>
            </a:extLst>
          </p:cNvPr>
          <p:cNvSpPr>
            <a:spLocks noGrp="1"/>
          </p:cNvSpPr>
          <p:nvPr>
            <p:ph type="title"/>
          </p:nvPr>
        </p:nvSpPr>
        <p:spPr/>
        <p:txBody>
          <a:bodyPr>
            <a:normAutofit/>
          </a:bodyPr>
          <a:lstStyle/>
          <a:p>
            <a:r>
              <a:rPr lang="en-GB" sz="3600" b="1" i="0" u="none" strike="noStrike" dirty="0">
                <a:solidFill>
                  <a:srgbClr val="FF0000"/>
                </a:solidFill>
                <a:effectLst/>
                <a:latin typeface="+mn-lt"/>
              </a:rPr>
              <a:t>Comedy of Manner</a:t>
            </a:r>
            <a:endParaRPr lang="en-US" sz="3600" b="1" dirty="0">
              <a:solidFill>
                <a:srgbClr val="FF0000"/>
              </a:solidFill>
              <a:latin typeface="+mn-lt"/>
            </a:endParaRPr>
          </a:p>
        </p:txBody>
      </p:sp>
      <p:sp>
        <p:nvSpPr>
          <p:cNvPr id="3" name="Content Placeholder 2">
            <a:extLst>
              <a:ext uri="{FF2B5EF4-FFF2-40B4-BE49-F238E27FC236}">
                <a16:creationId xmlns:a16="http://schemas.microsoft.com/office/drawing/2014/main" id="{D661A15C-0765-3C40-9980-02D17E2107B2}"/>
              </a:ext>
            </a:extLst>
          </p:cNvPr>
          <p:cNvSpPr>
            <a:spLocks noGrp="1"/>
          </p:cNvSpPr>
          <p:nvPr>
            <p:ph idx="1"/>
          </p:nvPr>
        </p:nvSpPr>
        <p:spPr>
          <a:xfrm>
            <a:off x="838200" y="1775637"/>
            <a:ext cx="10515600" cy="5082362"/>
          </a:xfrm>
        </p:spPr>
        <p:txBody>
          <a:bodyPr>
            <a:normAutofit/>
          </a:bodyPr>
          <a:lstStyle/>
          <a:p>
            <a:pPr algn="just"/>
            <a:r>
              <a:rPr lang="en-GB" b="1" i="0" u="none" strike="noStrike" dirty="0">
                <a:solidFill>
                  <a:srgbClr val="000000"/>
                </a:solidFill>
                <a:effectLst/>
              </a:rPr>
              <a:t>The Comedy of manner, also called anti-sentimental (anti-emotional feelings) comedy, is a form of comedy that satirizes the manners and affections of contemporary society and questions social standards. </a:t>
            </a:r>
          </a:p>
          <a:p>
            <a:pPr algn="just"/>
            <a:r>
              <a:rPr lang="en-GB" b="1" i="0" u="none" strike="noStrike" dirty="0">
                <a:solidFill>
                  <a:srgbClr val="000000"/>
                </a:solidFill>
                <a:effectLst/>
              </a:rPr>
              <a:t>In “The Caretaker” Harold Pinter uses elements of both comedy and tragedy to create a play that elicits complex reactions in the audience.</a:t>
            </a:r>
          </a:p>
          <a:p>
            <a:pPr algn="just"/>
            <a:r>
              <a:rPr lang="en-GB" b="1" i="0" u="none" strike="noStrike" dirty="0">
                <a:solidFill>
                  <a:srgbClr val="000000"/>
                </a:solidFill>
                <a:effectLst/>
              </a:rPr>
              <a:t>Life has no meaning or meta-narrative; it is fragmented, chaotic, confusing, and hostile. The characters are isolated, lonely, and oppressed by forces outside their control.</a:t>
            </a:r>
          </a:p>
          <a:p>
            <a:pPr algn="just"/>
            <a:endParaRPr lang="en-US" b="1" dirty="0"/>
          </a:p>
        </p:txBody>
      </p:sp>
    </p:spTree>
    <p:extLst>
      <p:ext uri="{BB962C8B-B14F-4D97-AF65-F5344CB8AC3E}">
        <p14:creationId xmlns:p14="http://schemas.microsoft.com/office/powerpoint/2010/main" val="3850802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2739</TotalTime>
  <Words>709</Words>
  <Application>Microsoft Macintosh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Source Sans Pro</vt:lpstr>
      <vt:lpstr>Office Theme</vt:lpstr>
      <vt:lpstr> Modern Drama  Features of Modern Drama</vt:lpstr>
      <vt:lpstr>Modern Drama</vt:lpstr>
      <vt:lpstr>Traditional Drama VS Modern Drama </vt:lpstr>
      <vt:lpstr>Traditional Drama VS Modern Drama Continued…</vt:lpstr>
      <vt:lpstr>Features of Modern Drama</vt:lpstr>
      <vt:lpstr>Naturalism</vt:lpstr>
      <vt:lpstr>Absurdism</vt:lpstr>
      <vt:lpstr>Realism</vt:lpstr>
      <vt:lpstr>Comedy of Manner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Features of Modern Drama</dc:title>
  <dc:creator>Microsoft Office User</dc:creator>
  <cp:lastModifiedBy>Microsoft Office User</cp:lastModifiedBy>
  <cp:revision>14</cp:revision>
  <dcterms:created xsi:type="dcterms:W3CDTF">2023-08-28T14:28:58Z</dcterms:created>
  <dcterms:modified xsi:type="dcterms:W3CDTF">2023-11-15T20:57:09Z</dcterms:modified>
</cp:coreProperties>
</file>