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0" r:id="rId7"/>
    <p:sldId id="261" r:id="rId8"/>
    <p:sldId id="262" r:id="rId9"/>
    <p:sldId id="263"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93" d="100"/>
          <a:sy n="93" d="100"/>
        </p:scale>
        <p:origin x="92"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1E1700-C876-462E-818C-8C94B5D018B0}" type="datetimeFigureOut">
              <a:rPr lang="en-US" smtClean="0"/>
              <a:t>1/15/2024</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B9EEE4E8-F176-4E24-9F9E-0F5F5264F22A}"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24873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E1700-C876-462E-818C-8C94B5D018B0}"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EE4E8-F176-4E24-9F9E-0F5F5264F22A}"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0328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E1700-C876-462E-818C-8C94B5D018B0}"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EE4E8-F176-4E24-9F9E-0F5F5264F22A}"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7474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E1700-C876-462E-818C-8C94B5D018B0}"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EE4E8-F176-4E24-9F9E-0F5F5264F22A}"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83094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1E1700-C876-462E-818C-8C94B5D018B0}"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EEE4E8-F176-4E24-9F9E-0F5F5264F22A}"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96346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1E1700-C876-462E-818C-8C94B5D018B0}"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EEE4E8-F176-4E24-9F9E-0F5F5264F22A}"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24837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E1700-C876-462E-818C-8C94B5D018B0}" type="datetimeFigureOut">
              <a:rPr lang="en-US" smtClean="0"/>
              <a:t>1/15/2024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EEE4E8-F176-4E24-9F9E-0F5F5264F22A}"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1762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1E1700-C876-462E-818C-8C94B5D018B0}" type="datetimeFigureOut">
              <a:rPr lang="en-US" smtClean="0"/>
              <a:t>1/15/2024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EEE4E8-F176-4E24-9F9E-0F5F5264F22A}"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52019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1E1700-C876-462E-818C-8C94B5D018B0}" type="datetimeFigureOut">
              <a:rPr lang="en-US" smtClean="0"/>
              <a:t>1/15/2024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EEE4E8-F176-4E24-9F9E-0F5F5264F22A}" type="slidenum">
              <a:rPr lang="en-US" smtClean="0"/>
              <a:t>‹#›</a:t>
            </a:fld>
            <a:endParaRPr lang="en-US"/>
          </a:p>
        </p:txBody>
      </p:sp>
    </p:spTree>
    <p:extLst>
      <p:ext uri="{BB962C8B-B14F-4D97-AF65-F5344CB8AC3E}">
        <p14:creationId xmlns:p14="http://schemas.microsoft.com/office/powerpoint/2010/main" val="107296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1E1700-C876-462E-818C-8C94B5D018B0}"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EEE4E8-F176-4E24-9F9E-0F5F5264F22A}"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26623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51E1700-C876-462E-818C-8C94B5D018B0}" type="datetimeFigureOut">
              <a:rPr lang="en-US" smtClean="0"/>
              <a:t>1/15/2024</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B9EEE4E8-F176-4E24-9F9E-0F5F5264F22A}"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55680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51E1700-C876-462E-818C-8C94B5D018B0}" type="datetimeFigureOut">
              <a:rPr lang="en-US" smtClean="0"/>
              <a:t>1/15/2024</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9EEE4E8-F176-4E24-9F9E-0F5F5264F22A}"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69967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DB28C-309B-43DD-1B47-5F19A3248FD6}"/>
              </a:ext>
            </a:extLst>
          </p:cNvPr>
          <p:cNvSpPr>
            <a:spLocks noGrp="1"/>
          </p:cNvSpPr>
          <p:nvPr>
            <p:ph type="ctrTitle"/>
          </p:nvPr>
        </p:nvSpPr>
        <p:spPr/>
        <p:txBody>
          <a:bodyPr/>
          <a:lstStyle/>
          <a:p>
            <a:r>
              <a:rPr lang="ku-Arab-IQ" dirty="0"/>
              <a:t>سیاسەتی گشتی ئێران </a:t>
            </a:r>
            <a:endParaRPr lang="en-US" dirty="0"/>
          </a:p>
        </p:txBody>
      </p:sp>
      <p:sp>
        <p:nvSpPr>
          <p:cNvPr id="3" name="Subtitle 2">
            <a:extLst>
              <a:ext uri="{FF2B5EF4-FFF2-40B4-BE49-F238E27FC236}">
                <a16:creationId xmlns:a16="http://schemas.microsoft.com/office/drawing/2014/main" id="{3EDDC10C-E181-9C48-9E9B-3ECCAB4F759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31276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53E0F-B057-AD83-2311-4444676C7AF2}"/>
              </a:ext>
            </a:extLst>
          </p:cNvPr>
          <p:cNvSpPr>
            <a:spLocks noGrp="1"/>
          </p:cNvSpPr>
          <p:nvPr>
            <p:ph type="title"/>
          </p:nvPr>
        </p:nvSpPr>
        <p:spPr/>
        <p:txBody>
          <a:bodyPr/>
          <a:lstStyle/>
          <a:p>
            <a:pPr algn="ctr"/>
            <a:r>
              <a:rPr lang="ar-IQ" sz="3200" b="1" dirty="0">
                <a:effectLst/>
                <a:latin typeface="Ali_K_Alwand" pitchFamily="2" charset="-78"/>
                <a:ea typeface="Calibri" panose="020F0502020204030204" pitchFamily="34" charset="0"/>
                <a:cs typeface="Unikurd Goran" panose="020B0604030504040204" pitchFamily="34" charset="-78"/>
              </a:rPr>
              <a:t>سێیەم: ئەنجومەنی شورای ئیسلامی (پەرلەمان)</a:t>
            </a:r>
            <a:br>
              <a:rPr lang="en-US" sz="3200" dirty="0">
                <a:effectLst/>
                <a:latin typeface="Ali_K_Alwand" pitchFamily="2" charset="-78"/>
                <a:ea typeface="Calibri" panose="020F0502020204030204" pitchFamily="34" charset="0"/>
                <a:cs typeface="Ali_K_Alwand" pitchFamily="2" charset="-78"/>
              </a:rPr>
            </a:br>
            <a:endParaRPr lang="en-US" dirty="0"/>
          </a:p>
        </p:txBody>
      </p:sp>
      <p:sp>
        <p:nvSpPr>
          <p:cNvPr id="3" name="Content Placeholder 2">
            <a:extLst>
              <a:ext uri="{FF2B5EF4-FFF2-40B4-BE49-F238E27FC236}">
                <a16:creationId xmlns:a16="http://schemas.microsoft.com/office/drawing/2014/main" id="{F187288D-3763-3F1B-E449-DD800716B022}"/>
              </a:ext>
            </a:extLst>
          </p:cNvPr>
          <p:cNvSpPr>
            <a:spLocks noGrp="1"/>
          </p:cNvSpPr>
          <p:nvPr>
            <p:ph idx="1"/>
          </p:nvPr>
        </p:nvSpPr>
        <p:spPr/>
        <p:txBody>
          <a:bodyPr/>
          <a:lstStyle/>
          <a:p>
            <a:pPr marL="0" marR="0" algn="just" rtl="1">
              <a:lnSpc>
                <a:spcPct val="107000"/>
              </a:lnSpc>
              <a:spcBef>
                <a:spcPts val="0"/>
              </a:spcBef>
              <a:spcAft>
                <a:spcPts val="800"/>
              </a:spcAft>
            </a:pPr>
            <a:r>
              <a:rPr lang="ar-IQ" sz="1800" dirty="0">
                <a:effectLst/>
                <a:latin typeface="Ali_K_Alwand" pitchFamily="2" charset="-78"/>
                <a:ea typeface="Calibri" panose="020F0502020204030204" pitchFamily="34" charset="0"/>
                <a:cs typeface="Unikurd Goran" panose="020B0604030504040204" pitchFamily="34" charset="-78"/>
              </a:rPr>
              <a:t>بەپێی دەستوور پێگەی ئومەت و نوێنەرایەتی لە ئەنجومەنی شورای ئیسلامی دا پێگەیەکی شکۆمەندە، تەنانەت دەسەڵاتی حکومەتیش دواجار دەرئەنجامی ئیڕادەی ئومەیە، بۆ ڕاوەستان لەسەر رۆل و کاریگەری ئەنجومەنی شورای ئیسلامی لە پرۆسەکانی سیاسەتی دەرەکی پێویستە ئاماژە بە دوو بابەتی سەرەکی بدەین:</a:t>
            </a:r>
            <a:endParaRPr lang="en-US" sz="1800" dirty="0">
              <a:effectLst/>
              <a:latin typeface="Ali_K_Alwand" pitchFamily="2" charset="-78"/>
              <a:ea typeface="Calibri" panose="020F0502020204030204" pitchFamily="34" charset="0"/>
              <a:cs typeface="Ali_K_Alwand" pitchFamily="2" charset="-78"/>
            </a:endParaRPr>
          </a:p>
          <a:p>
            <a:endParaRPr lang="en-US" dirty="0"/>
          </a:p>
        </p:txBody>
      </p:sp>
    </p:spTree>
    <p:extLst>
      <p:ext uri="{BB962C8B-B14F-4D97-AF65-F5344CB8AC3E}">
        <p14:creationId xmlns:p14="http://schemas.microsoft.com/office/powerpoint/2010/main" val="939392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D1AFA-DBDC-425D-EE3D-280EDB7546E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FB54F47-9AF2-0559-C127-3F3F722C981E}"/>
              </a:ext>
            </a:extLst>
          </p:cNvPr>
          <p:cNvSpPr>
            <a:spLocks noGrp="1"/>
          </p:cNvSpPr>
          <p:nvPr>
            <p:ph idx="1"/>
          </p:nvPr>
        </p:nvSpPr>
        <p:spPr/>
        <p:txBody>
          <a:bodyPr>
            <a:normAutofit fontScale="92500" lnSpcReduction="20000"/>
          </a:bodyPr>
          <a:lstStyle/>
          <a:p>
            <a:pPr marL="342900" marR="0" lvl="0" indent="-342900" algn="just" rtl="1">
              <a:lnSpc>
                <a:spcPct val="107000"/>
              </a:lnSpc>
              <a:spcBef>
                <a:spcPts val="0"/>
              </a:spcBef>
              <a:spcAft>
                <a:spcPts val="800"/>
              </a:spcAft>
              <a:buFont typeface="+mj-cs"/>
              <a:buAutoNum type="arabicDbPlain"/>
            </a:pPr>
            <a:r>
              <a:rPr lang="ar-IQ" sz="1800" dirty="0">
                <a:effectLst/>
                <a:latin typeface="Ali_K_Alwand" pitchFamily="2" charset="-78"/>
                <a:ea typeface="Calibri" panose="020F0502020204030204" pitchFamily="34" charset="0"/>
                <a:cs typeface="Unikurd Goran" panose="020B0604030504040204" pitchFamily="34" charset="-78"/>
              </a:rPr>
              <a:t>کاریگەری ئەنجومەن لەسەر سیاسەتی دەرەکی لە چوارچێوەی دارشتنی یاساکان و بڕیارە پەرلەمانییەکاندا. بەپێی ماددەی (٧٦) لە دەستووردا کە دەلێت : ((ئەنجومەن مافی ئەوەی هەیە کە سەرپەرشتی و ووردبینی و گەڕان و هەروەها لێکۆڵینەوە بکات دەرهەق بە هەموو کاروباری دەوڵەت)). هەروەها لە ماددەی (٨٠) دا هاتووە کە دەبێ ئەنجومەنی شورای ئیسلامی بڕیار و پەسندی هەموو ڕێکەوتنە دەرەکییەکانی دەوڵەت بکات. لێرەوە بۆمان دەردەکەوێت کە ئەنجومەن خاڵی پشکنینە سەبارەت بە پرس و بابەتەکانی سیاسەتی دەرەکی کۆماری ئیسلامی ئێران. </a:t>
            </a:r>
            <a:endParaRPr lang="en-US" sz="1800" dirty="0">
              <a:effectLst/>
              <a:latin typeface="Ali_K_Alwand" pitchFamily="2" charset="-78"/>
              <a:ea typeface="Calibri" panose="020F0502020204030204" pitchFamily="34" charset="0"/>
              <a:cs typeface="Ali_K_Alwand" pitchFamily="2" charset="-78"/>
            </a:endParaRPr>
          </a:p>
          <a:p>
            <a:pPr marL="342900" marR="0" lvl="0" indent="-342900" algn="just" rtl="1">
              <a:lnSpc>
                <a:spcPct val="107000"/>
              </a:lnSpc>
              <a:spcBef>
                <a:spcPts val="0"/>
              </a:spcBef>
              <a:spcAft>
                <a:spcPts val="800"/>
              </a:spcAft>
              <a:buFont typeface="+mj-cs"/>
              <a:buAutoNum type="arabicDbPlain"/>
            </a:pPr>
            <a:r>
              <a:rPr lang="ar-IQ" sz="1800" dirty="0">
                <a:effectLst/>
                <a:latin typeface="Ali_K_Alwand" pitchFamily="2" charset="-78"/>
                <a:ea typeface="Calibri" panose="020F0502020204030204" pitchFamily="34" charset="0"/>
                <a:cs typeface="Unikurd Goran" panose="020B0604030504040204" pitchFamily="34" charset="-78"/>
              </a:rPr>
              <a:t>رێو و شوێنی جێبەجێکاری ڕاستەوخۆ کە پەیوەستن بە کاروباری سیاسەتی دەرەکی ئێران لە شێوەی دەرکردنی بڕیاری یەکلایی کەرەوە و بڕیاری هەڵوێست وەرگرتن: ئەنجومەن لەم نێوەندەدا بە درێژایی خولەکانی کۆمەڵێک لەو بڕیارە هەستیار و گرنگانەی دەرکردووە کە ڕاستەوخۆ پەیوەندیدار بوونە بە ئاراستە و هەڵوێستی دەرەکی ئێران، لێرەوە دەبێ ئاماژە بەوەش بدەین کە لەناو ئەنجومەنی شورای ئیسلامی دا لێژنەیەکی تایبەت هەیە سەبارەت بە کاروباری دەرەکی کە ئەرک و وەزیفەی سەرەکی ئەم لێژنەیە دیراسەتکردن و پێداچوونەوە و تێروانینە لە سیاسەتی جیهانی و پەیوەندییە دەرەکییەکانی کۆماری ئیسلامی لەگەڵ دەوڵەت و گەلانی دونیا، کە بە شێوەیەکی بەردەوام چاودێری و سەرپەرشتی دەرەکی دەکات و لە کاتی بارودۆخی گونجاودا هەڵدەستێ بە ئاراستەکردنی پرسیار و داوای بەڵگە و ئەرگومێنت دەکەن لەبارەی کاروباری دەرەکی و پەیوەندییە دەرەکییەکانی کۆماری ئیسلامی، داوای ڕوونکردنەوە لە حکومەت و وەزارەت دەرەوە دەکەن سەبارەت بە هەموو جموجۆڵ و جوڵەیەکی دەرەکی کە ئێران نواندوویەتی و دەینوێنێ.</a:t>
            </a:r>
            <a:endParaRPr lang="en-US" sz="1800" dirty="0">
              <a:effectLst/>
              <a:latin typeface="Ali_K_Alwand" pitchFamily="2" charset="-78"/>
              <a:ea typeface="Calibri" panose="020F0502020204030204" pitchFamily="34" charset="0"/>
              <a:cs typeface="Ali_K_Alwand" pitchFamily="2" charset="-78"/>
            </a:endParaRPr>
          </a:p>
          <a:p>
            <a:endParaRPr lang="en-US" dirty="0"/>
          </a:p>
        </p:txBody>
      </p:sp>
    </p:spTree>
    <p:extLst>
      <p:ext uri="{BB962C8B-B14F-4D97-AF65-F5344CB8AC3E}">
        <p14:creationId xmlns:p14="http://schemas.microsoft.com/office/powerpoint/2010/main" val="2991681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1A494-FBC0-47BC-03E6-33593B877BFF}"/>
              </a:ext>
            </a:extLst>
          </p:cNvPr>
          <p:cNvSpPr>
            <a:spLocks noGrp="1"/>
          </p:cNvSpPr>
          <p:nvPr>
            <p:ph type="title"/>
          </p:nvPr>
        </p:nvSpPr>
        <p:spPr/>
        <p:txBody>
          <a:bodyPr/>
          <a:lstStyle/>
          <a:p>
            <a:pPr algn="ctr"/>
            <a:r>
              <a:rPr lang="ar-IQ" sz="3200" b="1" dirty="0">
                <a:effectLst/>
                <a:latin typeface="Ali_K_Alwand" pitchFamily="2" charset="-78"/>
                <a:ea typeface="Calibri" panose="020F0502020204030204" pitchFamily="34" charset="0"/>
                <a:cs typeface="Unikurd Goran" panose="020B0604030504040204" pitchFamily="34" charset="-78"/>
              </a:rPr>
              <a:t>چوارەم: حکومەت (دەسەڵاتی جێبەجێکردن)</a:t>
            </a:r>
            <a:br>
              <a:rPr lang="en-US" sz="3200" dirty="0">
                <a:effectLst/>
                <a:latin typeface="Ali_K_Alwand" pitchFamily="2" charset="-78"/>
                <a:ea typeface="Calibri" panose="020F0502020204030204" pitchFamily="34" charset="0"/>
                <a:cs typeface="Ali_K_Alwand" pitchFamily="2" charset="-78"/>
              </a:rPr>
            </a:br>
            <a:endParaRPr lang="en-US" dirty="0"/>
          </a:p>
        </p:txBody>
      </p:sp>
      <p:sp>
        <p:nvSpPr>
          <p:cNvPr id="3" name="Content Placeholder 2">
            <a:extLst>
              <a:ext uri="{FF2B5EF4-FFF2-40B4-BE49-F238E27FC236}">
                <a16:creationId xmlns:a16="http://schemas.microsoft.com/office/drawing/2014/main" id="{CD136B1C-586D-DF58-FEE6-9D4AFEA053EC}"/>
              </a:ext>
            </a:extLst>
          </p:cNvPr>
          <p:cNvSpPr>
            <a:spLocks noGrp="1"/>
          </p:cNvSpPr>
          <p:nvPr>
            <p:ph idx="1"/>
          </p:nvPr>
        </p:nvSpPr>
        <p:spPr/>
        <p:txBody>
          <a:bodyPr/>
          <a:lstStyle/>
          <a:p>
            <a:pPr marL="0" marR="0" algn="just" rtl="1">
              <a:lnSpc>
                <a:spcPct val="107000"/>
              </a:lnSpc>
              <a:spcBef>
                <a:spcPts val="0"/>
              </a:spcBef>
              <a:spcAft>
                <a:spcPts val="800"/>
              </a:spcAft>
            </a:pPr>
            <a:r>
              <a:rPr lang="ar-IQ" sz="1800" dirty="0">
                <a:effectLst/>
                <a:latin typeface="Ali_K_Alwand" pitchFamily="2" charset="-78"/>
                <a:ea typeface="Calibri" panose="020F0502020204030204" pitchFamily="34" charset="0"/>
                <a:cs typeface="Unikurd Goran" panose="020B0604030504040204" pitchFamily="34" charset="-78"/>
              </a:rPr>
              <a:t>لە کۆماری ئیسلامی ئێراندا دەسەڵاتی جێبەجێکردن پێکدێت لە سەرۆکایەتی کۆمار و ئەنجومەنی وەزیران، هەندێک دەسەڵاتی دەستوری پێدراوە لەمەڕ ڕاپەراندنی ڕاستەوخۆی کاروباری سیاسەتی دەرەکی: بەتایبەت بڕگەکانی پازدە و شازدە لە ماددەی سێیەم کە هاتووە ((حکومەتی کۆماری ئیسلامی ئێران ڕاسپێردراوەو لەسەریەتی کۆلۆنیالیزم "استعمار" دەربکات و هەموو جۆرە نفوزێکی بیانی ڕەت دەکاتەوە و سیاسەتی دەرەکی ئێران ڕێکبخات بەپێی پێوەرەکانی ئیسلامی)).</a:t>
            </a:r>
            <a:endParaRPr lang="en-US" sz="1800" dirty="0">
              <a:effectLst/>
              <a:latin typeface="Ali_K_Alwand" pitchFamily="2" charset="-78"/>
              <a:ea typeface="Calibri" panose="020F0502020204030204" pitchFamily="34" charset="0"/>
              <a:cs typeface="Ali_K_Alwand" pitchFamily="2" charset="-78"/>
            </a:endParaRPr>
          </a:p>
          <a:p>
            <a:pPr marL="0" marR="0" algn="just" rtl="1">
              <a:lnSpc>
                <a:spcPct val="107000"/>
              </a:lnSpc>
              <a:spcBef>
                <a:spcPts val="0"/>
              </a:spcBef>
              <a:spcAft>
                <a:spcPts val="800"/>
              </a:spcAft>
            </a:pPr>
            <a:r>
              <a:rPr lang="ar-IQ" sz="1800" dirty="0">
                <a:effectLst/>
                <a:latin typeface="Ali_K_Alwand" pitchFamily="2" charset="-78"/>
                <a:ea typeface="Calibri" panose="020F0502020204030204" pitchFamily="34" charset="0"/>
                <a:cs typeface="Unikurd Goran" panose="020B0604030504040204" pitchFamily="34" charset="-78"/>
              </a:rPr>
              <a:t>هەروەها ئەنجومەنی ئاسایشی نەتەوەیی پێکهێنراوە بەسەرۆکایەتی سەرۆک کۆمار، بە ئامانجی گرەنتیکردن و دابینکردنی بەرژەوەندییەکانی نیشتمانی و چاودێریکردنی شۆرشی ئیسلامی بە گوێرەی خاکی نیشتمانی و سەروەری دەوڵەت، کە بەم ئەرکانەش هەڵدەستێت:</a:t>
            </a:r>
            <a:endParaRPr lang="en-US" sz="1800" dirty="0">
              <a:effectLst/>
              <a:latin typeface="Ali_K_Alwand" pitchFamily="2" charset="-78"/>
              <a:ea typeface="Calibri" panose="020F0502020204030204" pitchFamily="34" charset="0"/>
              <a:cs typeface="Ali_K_Alwand" pitchFamily="2" charset="-78"/>
            </a:endParaRPr>
          </a:p>
          <a:p>
            <a:endParaRPr lang="en-US" dirty="0"/>
          </a:p>
        </p:txBody>
      </p:sp>
    </p:spTree>
    <p:extLst>
      <p:ext uri="{BB962C8B-B14F-4D97-AF65-F5344CB8AC3E}">
        <p14:creationId xmlns:p14="http://schemas.microsoft.com/office/powerpoint/2010/main" val="2196535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6C75D-3420-444C-47F4-22B2E927637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AB462A5-2EFA-EF9A-DC78-E74CD83F5A00}"/>
              </a:ext>
            </a:extLst>
          </p:cNvPr>
          <p:cNvSpPr>
            <a:spLocks noGrp="1"/>
          </p:cNvSpPr>
          <p:nvPr>
            <p:ph idx="1"/>
          </p:nvPr>
        </p:nvSpPr>
        <p:spPr/>
        <p:txBody>
          <a:bodyPr/>
          <a:lstStyle/>
          <a:p>
            <a:pPr marL="342900" marR="0" lvl="0" indent="-342900" algn="just" rtl="1">
              <a:lnSpc>
                <a:spcPct val="107000"/>
              </a:lnSpc>
              <a:spcBef>
                <a:spcPts val="0"/>
              </a:spcBef>
              <a:spcAft>
                <a:spcPts val="800"/>
              </a:spcAft>
              <a:buFont typeface="+mj-cs"/>
              <a:buAutoNum type="arabicDbPlain"/>
            </a:pPr>
            <a:r>
              <a:rPr lang="ar-IQ" sz="1800" dirty="0">
                <a:effectLst/>
                <a:latin typeface="Ali_K_Alwand" pitchFamily="2" charset="-78"/>
                <a:ea typeface="Calibri" panose="020F0502020204030204" pitchFamily="34" charset="0"/>
                <a:cs typeface="Unikurd Goran" panose="020B0604030504040204" pitchFamily="34" charset="-78"/>
              </a:rPr>
              <a:t>دانانی سیاسەتی بەرگری و ئاسایش بۆ دەوڵەت لە چوارچێوەی ئەو سیاسەتە گشتیانە کە ڕابەر دەستنیشانیان دەکات.</a:t>
            </a:r>
            <a:endParaRPr lang="en-US" sz="1800" dirty="0">
              <a:effectLst/>
              <a:latin typeface="Ali_K_Alwand" pitchFamily="2" charset="-78"/>
              <a:ea typeface="Calibri" panose="020F0502020204030204" pitchFamily="34" charset="0"/>
              <a:cs typeface="Ali_K_Alwand" pitchFamily="2" charset="-78"/>
            </a:endParaRPr>
          </a:p>
          <a:p>
            <a:pPr marL="342900" marR="0" lvl="0" indent="-342900" algn="just" rtl="1">
              <a:lnSpc>
                <a:spcPct val="107000"/>
              </a:lnSpc>
              <a:spcBef>
                <a:spcPts val="0"/>
              </a:spcBef>
              <a:spcAft>
                <a:spcPts val="800"/>
              </a:spcAft>
              <a:buFont typeface="+mj-cs"/>
              <a:buAutoNum type="arabicDbPlain"/>
            </a:pPr>
            <a:r>
              <a:rPr lang="ar-IQ" sz="1800" dirty="0">
                <a:effectLst/>
                <a:latin typeface="Ali_K_Alwand" pitchFamily="2" charset="-78"/>
                <a:ea typeface="Calibri" panose="020F0502020204030204" pitchFamily="34" charset="0"/>
                <a:cs typeface="Unikurd Goran" panose="020B0604030504040204" pitchFamily="34" charset="-78"/>
              </a:rPr>
              <a:t>هەماهەنگی نێوان دەزگا سیاسی و سیخوری و زانیارییەکان و دەزگا کۆمەڵایەتی و ڕۆشنبیری و ئابورییەکانی کە پەیوەندیدارن لە پلانە بەرگری و ئاسایشییە گشتیەکان.</a:t>
            </a:r>
            <a:endParaRPr lang="en-US" sz="1800" dirty="0">
              <a:effectLst/>
              <a:latin typeface="Ali_K_Alwand" pitchFamily="2" charset="-78"/>
              <a:ea typeface="Calibri" panose="020F0502020204030204" pitchFamily="34" charset="0"/>
              <a:cs typeface="Ali_K_Alwand" pitchFamily="2" charset="-78"/>
            </a:endParaRPr>
          </a:p>
          <a:p>
            <a:pPr marL="342900" marR="0" lvl="0" indent="-342900" algn="just" rtl="1">
              <a:lnSpc>
                <a:spcPct val="107000"/>
              </a:lnSpc>
              <a:spcBef>
                <a:spcPts val="0"/>
              </a:spcBef>
              <a:spcAft>
                <a:spcPts val="800"/>
              </a:spcAft>
              <a:buFont typeface="+mj-cs"/>
              <a:buAutoNum type="arabicDbPlain"/>
            </a:pPr>
            <a:r>
              <a:rPr lang="ar-IQ" sz="1800" dirty="0">
                <a:effectLst/>
                <a:latin typeface="Ali_K_Alwand" pitchFamily="2" charset="-78"/>
                <a:ea typeface="Calibri" panose="020F0502020204030204" pitchFamily="34" charset="0"/>
                <a:cs typeface="Unikurd Goran" panose="020B0604030504040204" pitchFamily="34" charset="-78"/>
              </a:rPr>
              <a:t>سوود وەرگرتن لە توانا ماددی و مەعنەوییەکانی دەوڵەت بۆ ڕووبەڕووبوونەوەی هەڕەشە و مەترسییە ناوخۆیی و دەرەکییەکان.</a:t>
            </a:r>
            <a:endParaRPr lang="en-US" sz="1800" dirty="0">
              <a:effectLst/>
              <a:latin typeface="Ali_K_Alwand" pitchFamily="2" charset="-78"/>
              <a:ea typeface="Calibri" panose="020F0502020204030204" pitchFamily="34" charset="0"/>
              <a:cs typeface="Ali_K_Alwand" pitchFamily="2" charset="-78"/>
            </a:endParaRPr>
          </a:p>
          <a:p>
            <a:pPr marL="0" marR="0" algn="just" rtl="1">
              <a:lnSpc>
                <a:spcPct val="107000"/>
              </a:lnSpc>
              <a:spcBef>
                <a:spcPts val="0"/>
              </a:spcBef>
              <a:spcAft>
                <a:spcPts val="800"/>
              </a:spcAft>
            </a:pPr>
            <a:r>
              <a:rPr lang="ar-IQ" sz="1800" dirty="0">
                <a:effectLst/>
                <a:latin typeface="Ali_K_Alwand" pitchFamily="2" charset="-78"/>
                <a:ea typeface="Calibri" panose="020F0502020204030204" pitchFamily="34" charset="0"/>
                <a:cs typeface="Unikurd Goran" panose="020B0604030504040204" pitchFamily="34" charset="-78"/>
              </a:rPr>
              <a:t>ئەو ئەنجومەنە بەشێک لە کار و ئەرکەکانی تەرخاندەکات بۆبەدواداچوون و ڕاپەڕاندنی پرسەکانی سیاسەتی دەرەکی لەپاڵ ئەوەی کە بەشی گرنگ و گەورەی ئەرکەکانی پەیوەستن و تەرخانکراون بە مامەڵەکردن لەگەڵ پرسەکانی ناوخۆیی و ئاسایشی ناوخۆیی.</a:t>
            </a:r>
            <a:endParaRPr lang="en-US" sz="1800" dirty="0">
              <a:effectLst/>
              <a:latin typeface="Ali_K_Alwand" pitchFamily="2" charset="-78"/>
              <a:ea typeface="Calibri" panose="020F0502020204030204" pitchFamily="34" charset="0"/>
              <a:cs typeface="Ali_K_Alwand" pitchFamily="2" charset="-78"/>
            </a:endParaRPr>
          </a:p>
          <a:p>
            <a:endParaRPr lang="en-US" dirty="0"/>
          </a:p>
        </p:txBody>
      </p:sp>
    </p:spTree>
    <p:extLst>
      <p:ext uri="{BB962C8B-B14F-4D97-AF65-F5344CB8AC3E}">
        <p14:creationId xmlns:p14="http://schemas.microsoft.com/office/powerpoint/2010/main" val="306232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A510-BEEC-0757-F123-D8BF8174A0A3}"/>
              </a:ext>
            </a:extLst>
          </p:cNvPr>
          <p:cNvSpPr>
            <a:spLocks noGrp="1"/>
          </p:cNvSpPr>
          <p:nvPr>
            <p:ph type="title"/>
          </p:nvPr>
        </p:nvSpPr>
        <p:spPr/>
        <p:txBody>
          <a:bodyPr/>
          <a:lstStyle/>
          <a:p>
            <a:pPr algn="ctr"/>
            <a:r>
              <a:rPr lang="ar-IQ" sz="3200" b="1" dirty="0">
                <a:effectLst/>
                <a:latin typeface="Ali_K_Alwand" pitchFamily="2" charset="-78"/>
                <a:ea typeface="Calibri" panose="020F0502020204030204" pitchFamily="34" charset="0"/>
                <a:cs typeface="Unikurd Goran" panose="020B0604030504040204" pitchFamily="34" charset="-78"/>
              </a:rPr>
              <a:t>پێنجەم: وەزارەتی دەرەوە:</a:t>
            </a:r>
            <a:br>
              <a:rPr lang="en-US" sz="3200" dirty="0">
                <a:effectLst/>
                <a:latin typeface="Ali_K_Alwand" pitchFamily="2" charset="-78"/>
                <a:ea typeface="Calibri" panose="020F0502020204030204" pitchFamily="34" charset="0"/>
                <a:cs typeface="Ali_K_Alwand" pitchFamily="2" charset="-78"/>
              </a:rPr>
            </a:br>
            <a:endParaRPr lang="en-US" dirty="0"/>
          </a:p>
        </p:txBody>
      </p:sp>
      <p:sp>
        <p:nvSpPr>
          <p:cNvPr id="3" name="Content Placeholder 2">
            <a:extLst>
              <a:ext uri="{FF2B5EF4-FFF2-40B4-BE49-F238E27FC236}">
                <a16:creationId xmlns:a16="http://schemas.microsoft.com/office/drawing/2014/main" id="{3F74B11D-DE5A-8E61-981B-4231C538D5D7}"/>
              </a:ext>
            </a:extLst>
          </p:cNvPr>
          <p:cNvSpPr>
            <a:spLocks noGrp="1"/>
          </p:cNvSpPr>
          <p:nvPr>
            <p:ph idx="1"/>
          </p:nvPr>
        </p:nvSpPr>
        <p:spPr/>
        <p:txBody>
          <a:bodyPr/>
          <a:lstStyle/>
          <a:p>
            <a:pPr marL="0" marR="0" algn="just" rtl="1">
              <a:lnSpc>
                <a:spcPct val="107000"/>
              </a:lnSpc>
              <a:spcBef>
                <a:spcPts val="0"/>
              </a:spcBef>
              <a:spcAft>
                <a:spcPts val="800"/>
              </a:spcAft>
            </a:pPr>
            <a:r>
              <a:rPr lang="ar-IQ" sz="1800" dirty="0">
                <a:effectLst/>
                <a:latin typeface="Ali_K_Alwand" pitchFamily="2" charset="-78"/>
                <a:ea typeface="Calibri" panose="020F0502020204030204" pitchFamily="34" charset="0"/>
                <a:cs typeface="Unikurd Goran" panose="020B0604030504040204" pitchFamily="34" charset="-78"/>
              </a:rPr>
              <a:t>بێگومان ڕووی سیاسەت و ڕەفتاری دەرەکی فەرمی لەهەر دەوڵەتێك لە ڕێگای وەزارەتی دەرەوەیەتی، کە جیاوازی لە نێوان کاری وەزارەتی دەرەکی و هەموو سەرچاوەی تری بڕیار وەرگرتن هەمان ئەو جیاوازییە لەنێوان کەسی دیپلۆماتکارو کەسی سیاسەتمەدار هەیە. سیاسەتمەدار دایدەرێژێت و دیپلۆماتکاریش ئەرکی جێبەجێکردنە. یەکەمیان دارێژەر و پلاندانەرە و دووەمیان جێبەجێکارە. لەپاش ئەوەی بوارەکانی سیاسەتی گشتی دادەرێژێت و وێنا دەکرێت و چوارچێوە گشتیەکەی دادەنرێت و دەستنیشاندەکرێت لە رێگای ئەو چوار دەزگا فەرمییەی کە لە کۆماری ئیسلامی ئێراندا هەیە وەک پێشتر ئاماژەمان پێدا و باسمان کرد، ڕابەری باڵای شۆرش، ئەنجومەنی شورا، حکومەت و دەستوو، ئەو بابەت و پرسی جێبەجێکردن ڕادەستی وەزارەتی دەرەوە دەکرێت، وەزارەتی دەرەوە لە رێگای لێژنە و دەستەکانی هەڵدەستێت بە جێبەجێکردنی کار و ئەرکەکانی لە ڕووی ڕەفتارکردن و جێبەجێکردنی بڕیارەکانی پەیوەست بە کاروباری دەرەکی کۆماری ئیسلامی ئێران.  </a:t>
            </a:r>
            <a:endParaRPr lang="en-US" sz="1800" dirty="0">
              <a:effectLst/>
              <a:latin typeface="Ali_K_Alwand" pitchFamily="2" charset="-78"/>
              <a:ea typeface="Calibri" panose="020F0502020204030204" pitchFamily="34" charset="0"/>
              <a:cs typeface="Ali_K_Alwand" pitchFamily="2" charset="-78"/>
            </a:endParaRPr>
          </a:p>
          <a:p>
            <a:endParaRPr lang="en-US" dirty="0"/>
          </a:p>
        </p:txBody>
      </p:sp>
    </p:spTree>
    <p:extLst>
      <p:ext uri="{BB962C8B-B14F-4D97-AF65-F5344CB8AC3E}">
        <p14:creationId xmlns:p14="http://schemas.microsoft.com/office/powerpoint/2010/main" val="2041347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BF162-0F20-3AC7-9096-FAE219115F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46502BF-01D1-573E-A026-CB6C416F740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7066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CB280-60D3-6D72-A5AF-2B53DF152B48}"/>
              </a:ext>
            </a:extLst>
          </p:cNvPr>
          <p:cNvSpPr>
            <a:spLocks noGrp="1"/>
          </p:cNvSpPr>
          <p:nvPr>
            <p:ph type="title"/>
          </p:nvPr>
        </p:nvSpPr>
        <p:spPr/>
        <p:txBody>
          <a:bodyPr/>
          <a:lstStyle/>
          <a:p>
            <a:pPr algn="ctr"/>
            <a:r>
              <a:rPr lang="ar-IQ" sz="3200" b="1" dirty="0">
                <a:solidFill>
                  <a:srgbClr val="FF0000"/>
                </a:solidFill>
                <a:effectLst/>
                <a:latin typeface="Ali_K_Alwand" pitchFamily="2" charset="-78"/>
                <a:ea typeface="Calibri" panose="020F0502020204030204" pitchFamily="34" charset="0"/>
                <a:cs typeface="Calibri" panose="020F0502020204030204" pitchFamily="34" charset="0"/>
              </a:rPr>
              <a:t>دروستکردنی سیاسەتی گشتی کۆماری ئیسلامی ئێران:</a:t>
            </a:r>
            <a:br>
              <a:rPr lang="en-US" sz="3200" b="1" dirty="0">
                <a:solidFill>
                  <a:srgbClr val="FF0000"/>
                </a:solidFill>
                <a:effectLst/>
                <a:latin typeface="Ali_K_Alwand" pitchFamily="2" charset="-78"/>
                <a:ea typeface="Calibri" panose="020F0502020204030204" pitchFamily="34" charset="0"/>
                <a:cs typeface="Ali_K_Alwand" pitchFamily="2" charset="-78"/>
              </a:rPr>
            </a:br>
            <a:endParaRPr lang="en-US" b="1" dirty="0">
              <a:solidFill>
                <a:srgbClr val="FF0000"/>
              </a:solidFill>
            </a:endParaRPr>
          </a:p>
        </p:txBody>
      </p:sp>
      <p:sp>
        <p:nvSpPr>
          <p:cNvPr id="3" name="Content Placeholder 2">
            <a:extLst>
              <a:ext uri="{FF2B5EF4-FFF2-40B4-BE49-F238E27FC236}">
                <a16:creationId xmlns:a16="http://schemas.microsoft.com/office/drawing/2014/main" id="{836EBC4F-8415-CD86-ED89-4B04BD7A4868}"/>
              </a:ext>
            </a:extLst>
          </p:cNvPr>
          <p:cNvSpPr>
            <a:spLocks noGrp="1"/>
          </p:cNvSpPr>
          <p:nvPr>
            <p:ph idx="1"/>
          </p:nvPr>
        </p:nvSpPr>
        <p:spPr/>
        <p:txBody>
          <a:bodyPr/>
          <a:lstStyle/>
          <a:p>
            <a:pPr marL="0" marR="0" algn="just" rtl="1">
              <a:lnSpc>
                <a:spcPct val="107000"/>
              </a:lnSpc>
              <a:spcBef>
                <a:spcPts val="0"/>
              </a:spcBef>
              <a:spcAft>
                <a:spcPts val="800"/>
              </a:spcAft>
            </a:pPr>
            <a:r>
              <a:rPr lang="ar-IQ" sz="1800" dirty="0">
                <a:effectLst/>
                <a:latin typeface="Ali_K_Alwand" pitchFamily="2" charset="-78"/>
                <a:ea typeface="Calibri" panose="020F0502020204030204" pitchFamily="34" charset="0"/>
                <a:cs typeface="Calibri" panose="020F0502020204030204" pitchFamily="34" charset="0"/>
              </a:rPr>
              <a:t>لە ڕاستیدا یەکێک لە ئالۆزترین پرسەکان، پرۆسەی دروستکرنی بڕیارە سەبارەت بە بوارە جۆربەجۆرەکانی سیاسەتی گشتی لە سەردەمی ئەمرۆماندا. بێشک پرۆسەی داڕشتنی سیاسەتی گشتی پرۆسەیەکی ئالۆزە، چونکە لە ڕاستیدا سیاسەتی گشتی ئێران دەرکەوتە یاخود دەرئەنجامی کارلێکی نێوان کۆمەڵێك دامەزراوەی سەرەکی و لاوەکین لە کۆماری ئیسلامی ئێران کە گرێدراون بە کۆمەڵێک فاکتەری ناوخۆیی و دەرەکی. لێرەدا بە پێویستی دەزانین تیشک بخەینە سەر ئەو فاکتەر و دامەزراوانە کە رۆلیان هەیە و بەرپرسن لە داڕشتن و ئامادەکردنی پرۆسەکانی داڕشتنی سیاسەتی گشتی، لەوانەش:</a:t>
            </a:r>
            <a:endParaRPr lang="en-US" sz="1800" dirty="0">
              <a:effectLst/>
              <a:latin typeface="Ali_K_Alwand" pitchFamily="2" charset="-78"/>
              <a:ea typeface="Calibri" panose="020F0502020204030204" pitchFamily="34" charset="0"/>
              <a:cs typeface="Ali_K_Alwand" pitchFamily="2" charset="-78"/>
            </a:endParaRPr>
          </a:p>
          <a:p>
            <a:endParaRPr lang="en-US" dirty="0"/>
          </a:p>
        </p:txBody>
      </p:sp>
    </p:spTree>
    <p:extLst>
      <p:ext uri="{BB962C8B-B14F-4D97-AF65-F5344CB8AC3E}">
        <p14:creationId xmlns:p14="http://schemas.microsoft.com/office/powerpoint/2010/main" val="3537189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2A788-C6F7-9E37-6AB4-819FD8422052}"/>
              </a:ext>
            </a:extLst>
          </p:cNvPr>
          <p:cNvSpPr>
            <a:spLocks noGrp="1"/>
          </p:cNvSpPr>
          <p:nvPr>
            <p:ph type="title"/>
          </p:nvPr>
        </p:nvSpPr>
        <p:spPr/>
        <p:txBody>
          <a:bodyPr/>
          <a:lstStyle/>
          <a:p>
            <a:pPr algn="ctr"/>
            <a:r>
              <a:rPr lang="ku-Arab-IQ" b="1" dirty="0">
                <a:latin typeface="Ali_K_Alwand" pitchFamily="2" charset="-78"/>
                <a:ea typeface="Calibri" panose="020F0502020204030204" pitchFamily="34" charset="0"/>
                <a:cs typeface="Calibri" panose="020F0502020204030204" pitchFamily="34" charset="0"/>
              </a:rPr>
              <a:t>١- دەستوور </a:t>
            </a:r>
            <a:br>
              <a:rPr lang="en-US" sz="3200" dirty="0">
                <a:effectLst/>
                <a:latin typeface="Ali_K_Alwand" pitchFamily="2" charset="-78"/>
                <a:ea typeface="Calibri" panose="020F0502020204030204" pitchFamily="34" charset="0"/>
                <a:cs typeface="Ali_K_Alwand" pitchFamily="2" charset="-78"/>
              </a:rPr>
            </a:br>
            <a:endParaRPr lang="en-US" dirty="0"/>
          </a:p>
        </p:txBody>
      </p:sp>
      <p:sp>
        <p:nvSpPr>
          <p:cNvPr id="3" name="Content Placeholder 2">
            <a:extLst>
              <a:ext uri="{FF2B5EF4-FFF2-40B4-BE49-F238E27FC236}">
                <a16:creationId xmlns:a16="http://schemas.microsoft.com/office/drawing/2014/main" id="{EEE644E5-6385-DE6C-7B49-EA8EBDA72D37}"/>
              </a:ext>
            </a:extLst>
          </p:cNvPr>
          <p:cNvSpPr>
            <a:spLocks noGrp="1"/>
          </p:cNvSpPr>
          <p:nvPr>
            <p:ph idx="1"/>
          </p:nvPr>
        </p:nvSpPr>
        <p:spPr/>
        <p:txBody>
          <a:bodyPr>
            <a:normAutofit/>
          </a:bodyPr>
          <a:lstStyle/>
          <a:p>
            <a:pPr marL="0" marR="0" algn="just" rtl="1">
              <a:lnSpc>
                <a:spcPct val="107000"/>
              </a:lnSpc>
              <a:spcBef>
                <a:spcPts val="0"/>
              </a:spcBef>
              <a:spcAft>
                <a:spcPts val="800"/>
              </a:spcAft>
            </a:pPr>
            <a:r>
              <a:rPr lang="ar-IQ" sz="1800" dirty="0">
                <a:effectLst/>
                <a:latin typeface="Ali_K_Alwand" pitchFamily="2" charset="-78"/>
                <a:ea typeface="Calibri" panose="020F0502020204030204" pitchFamily="34" charset="0"/>
                <a:cs typeface="Calibri" panose="020F0502020204030204" pitchFamily="34" charset="0"/>
              </a:rPr>
              <a:t>دەستوور لە هەموو سیستەمێكی سیاسی و لە ژیانی سیاسی هەر دەوڵەتێكی جیهان دەستوور بە باڵاترین سەرچاوەی فەرمی دادەنرێت لە ڕاپەڕاندنی کار و چاڵاکی سیاسی و یاسای ناوخۆ و دەرەوەی دەوڵەت. هەر لە ڕوانگەی دەستووریشەوە کە دەستنیشانی میکانیزم و دام و دەزگاکانی داڕشتنی سیاسەتی گشتی دەکرێت لە هەر دەوڵەتێكدا، ئەو لۆژیکە یاسایی-سیاسییەی دەستوور بۆ کۆماری ئیسلامی ئێرانیش لەجێی خۆیدایە، بەوەی گەورەترین و باڵاترین سەرچاوەی داڕشتنی سیاسەتی گشتی کۆماری ئیسلامیە بەوەی کە دەستوور ئاڕاستەی سیاسەت و میکانیزم و بنەما سەرەکیەکانی گشتی و هێلی گشتی دیاریکردووە.</a:t>
            </a:r>
            <a:endParaRPr lang="en-US" sz="1800" dirty="0">
              <a:effectLst/>
              <a:latin typeface="Ali_K_Alwand" pitchFamily="2" charset="-78"/>
              <a:ea typeface="Calibri" panose="020F0502020204030204" pitchFamily="34" charset="0"/>
              <a:cs typeface="Ali_K_Alwand" pitchFamily="2" charset="-78"/>
            </a:endParaRPr>
          </a:p>
          <a:p>
            <a:pPr marL="0" marR="0" algn="just" rtl="1">
              <a:lnSpc>
                <a:spcPct val="107000"/>
              </a:lnSpc>
              <a:spcBef>
                <a:spcPts val="0"/>
              </a:spcBef>
              <a:spcAft>
                <a:spcPts val="800"/>
              </a:spcAft>
            </a:pPr>
            <a:r>
              <a:rPr lang="ar-IQ" sz="1800" dirty="0">
                <a:effectLst/>
                <a:latin typeface="Ali_K_Alwand" pitchFamily="2" charset="-78"/>
                <a:ea typeface="Calibri" panose="020F0502020204030204" pitchFamily="34" charset="0"/>
                <a:cs typeface="Calibri" panose="020F0502020204030204" pitchFamily="34" charset="0"/>
              </a:rPr>
              <a:t>لێرەدا دەرکەوتە و ڕۆلی دەستوور وەک بنەمایەک بۆ دارشتن و دیاریکردنی هێڵە گشتیەکانی سیاسەتی گشتی ئێران لە چوارچێوەی یاسایی فەرمی لە پرەنسیپەکانی دەروازە و بەشی حەفتەم و هەشتەم و نۆیەم و دەیەمی ئێراندا هاتووە. کە لەوێ ئاماژە بە گرنگترین و دیارترین دامەزراوەکانی دارشتنی سیاسەتی گشتی کراوە بە ڕێنیشاندەرێکی سەرەکی هەژمار دەکرێن لە پرۆسەی داڕشتنی سیاسەتی گشتی، بە تایبەتی ماددەکانی ١٥٢ و ١٥٣ و ١٥٤ و ١٥٥. بە شێوەیەکی گشتی چەمکە سەرەکیەکانی سیاسەت و ئاڕاستەکانی دەرەکی کۆماری ئیسلامی ئێران تیایدا خراونەتە ڕوو.</a:t>
            </a:r>
            <a:endParaRPr lang="en-US" sz="1800" dirty="0">
              <a:effectLst/>
              <a:latin typeface="Ali_K_Alwand" pitchFamily="2" charset="-78"/>
              <a:ea typeface="Calibri" panose="020F0502020204030204" pitchFamily="34" charset="0"/>
              <a:cs typeface="Ali_K_Alwand" pitchFamily="2" charset="-78"/>
            </a:endParaRPr>
          </a:p>
          <a:p>
            <a:endParaRPr lang="en-US" dirty="0"/>
          </a:p>
        </p:txBody>
      </p:sp>
    </p:spTree>
    <p:extLst>
      <p:ext uri="{BB962C8B-B14F-4D97-AF65-F5344CB8AC3E}">
        <p14:creationId xmlns:p14="http://schemas.microsoft.com/office/powerpoint/2010/main" val="3389326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C3D08-9635-3EF3-5EEF-3645EDE880A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9E8BD20-F374-77B5-2622-34BE9354BCEC}"/>
              </a:ext>
            </a:extLst>
          </p:cNvPr>
          <p:cNvSpPr>
            <a:spLocks noGrp="1"/>
          </p:cNvSpPr>
          <p:nvPr>
            <p:ph idx="1"/>
          </p:nvPr>
        </p:nvSpPr>
        <p:spPr/>
        <p:txBody>
          <a:bodyPr>
            <a:normAutofit lnSpcReduction="10000"/>
          </a:bodyPr>
          <a:lstStyle/>
          <a:p>
            <a:pPr marL="0" marR="0" algn="just" rtl="1">
              <a:lnSpc>
                <a:spcPct val="107000"/>
              </a:lnSpc>
              <a:spcBef>
                <a:spcPts val="0"/>
              </a:spcBef>
              <a:spcAft>
                <a:spcPts val="800"/>
              </a:spcAft>
            </a:pPr>
            <a:r>
              <a:rPr lang="ar-IQ" sz="1800" dirty="0">
                <a:effectLst/>
                <a:latin typeface="Ali_K_Alwand" pitchFamily="2" charset="-78"/>
                <a:ea typeface="Calibri" panose="020F0502020204030204" pitchFamily="34" charset="0"/>
                <a:cs typeface="Calibri" panose="020F0502020204030204" pitchFamily="34" charset="0"/>
              </a:rPr>
              <a:t>بۆ نموونە ماددەی ١٥٢ باس لەوە دەکات کە سیاسەتی دەرەکی کۆماری ئیسلامی ئێران بوونیاد دەنرێ، لەسەر ڕەتکردنەوەی هەر جۆرێک لە جۆرەکانی خۆ زاڵکردن یان ملکەچبوون و پارێزگاریکردن لەسەر سەربەخۆیی تەواو لەسەر خاک و سەروەری دەوڵەت و بەرگریکردن لێی و پاڵپشتی و بەرگریکردن لەسەر مافی هەموو موسڵمانان. هەروەها لایەنگیری نەکردن بۆ هێزە باڵادەستەکان و تەبەنی کردنی پەیوەندی ئاشتیانەی نێوان دەوڵەت لەگەڵ دەوڵەتە ئاشتیخوازەکان.</a:t>
            </a:r>
            <a:endParaRPr lang="en-US" sz="1800" dirty="0">
              <a:effectLst/>
              <a:latin typeface="Ali_K_Alwand" pitchFamily="2" charset="-78"/>
              <a:ea typeface="Calibri" panose="020F0502020204030204" pitchFamily="34" charset="0"/>
              <a:cs typeface="Ali_K_Alwand" pitchFamily="2" charset="-78"/>
            </a:endParaRPr>
          </a:p>
          <a:p>
            <a:pPr marL="0" marR="0" algn="just" rtl="1">
              <a:lnSpc>
                <a:spcPct val="107000"/>
              </a:lnSpc>
              <a:spcBef>
                <a:spcPts val="0"/>
              </a:spcBef>
              <a:spcAft>
                <a:spcPts val="800"/>
              </a:spcAft>
            </a:pPr>
            <a:r>
              <a:rPr lang="ar-IQ" sz="1800" dirty="0">
                <a:effectLst/>
                <a:latin typeface="Ali_K_Alwand" pitchFamily="2" charset="-78"/>
                <a:ea typeface="Calibri" panose="020F0502020204030204" pitchFamily="34" charset="0"/>
                <a:cs typeface="Calibri" panose="020F0502020204030204" pitchFamily="34" charset="0"/>
              </a:rPr>
              <a:t>ماددەی ١٥٣ باس لەوە دەکات کە هەر ڕێکەوتننامەیەک ببێتە مایەی هەژموون و باڵادەستی بیانی لەسەر سەروەت و سامانی پیشەسازی و ئابوری و رۆشنبیری و سوپایی و کاروباری تر. ئەوە بە هەموو شێوەیەک قەدەغە و ڕەتدەکرێتەوە. لە ماددەی ١٥٤ دا، ئامانجی پیرۆزی باڵای کۆماری ئیسلامی ئێران خۆشگوزەرانی مرۆڤە لە هەموو کۆمەڵگا مرۆییەکان و وای دەبینێت کە سەربەخۆیی و ئازادی و حکومەتی ڕاست و دادپەروەر مافی هەموو گەلانی جیهانە. لەبەر ئەو هۆکارە کۆماری ئیسلامی ئێران هەموو هەوڵ و تەقەڵایەک دەدات وەک پالپشتی و هاوکاری و بەرگری لە ماف و لە تێكۆشانی گەلانی ژێر دەست و زوڵم لێکراو. لە دژی ستەمکار و زاڵمەکان لە هەر شوێنێکی جیهان بن دەوەستێتەوە. لەگەڵ ئەوەش دا بێ ئەوەی ڕاستەوخۆ دەستوەردانی ناوخۆیی بکەن لە کاروباری گەلانی تر.</a:t>
            </a:r>
            <a:endParaRPr lang="en-US" sz="1800" dirty="0">
              <a:effectLst/>
              <a:latin typeface="Ali_K_Alwand" pitchFamily="2" charset="-78"/>
              <a:ea typeface="Calibri" panose="020F0502020204030204" pitchFamily="34" charset="0"/>
              <a:cs typeface="Ali_K_Alwand" pitchFamily="2" charset="-78"/>
            </a:endParaRPr>
          </a:p>
          <a:p>
            <a:endParaRPr lang="en-US" dirty="0"/>
          </a:p>
        </p:txBody>
      </p:sp>
    </p:spTree>
    <p:extLst>
      <p:ext uri="{BB962C8B-B14F-4D97-AF65-F5344CB8AC3E}">
        <p14:creationId xmlns:p14="http://schemas.microsoft.com/office/powerpoint/2010/main" val="505753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58B53-9DBF-20FA-1FFE-BE836A7BC0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020B1B3-477F-BCC3-7323-043625523E9F}"/>
              </a:ext>
            </a:extLst>
          </p:cNvPr>
          <p:cNvSpPr>
            <a:spLocks noGrp="1"/>
          </p:cNvSpPr>
          <p:nvPr>
            <p:ph idx="1"/>
          </p:nvPr>
        </p:nvSpPr>
        <p:spPr/>
        <p:txBody>
          <a:bodyPr/>
          <a:lstStyle/>
          <a:p>
            <a:pPr marL="0" marR="0" algn="just" rtl="1">
              <a:lnSpc>
                <a:spcPct val="107000"/>
              </a:lnSpc>
              <a:spcBef>
                <a:spcPts val="0"/>
              </a:spcBef>
              <a:spcAft>
                <a:spcPts val="800"/>
              </a:spcAft>
            </a:pPr>
            <a:r>
              <a:rPr lang="ar-IQ" sz="1800" dirty="0">
                <a:effectLst/>
                <a:latin typeface="Ali_K_Alwand" pitchFamily="2" charset="-78"/>
                <a:ea typeface="Calibri" panose="020F0502020204030204" pitchFamily="34" charset="0"/>
                <a:cs typeface="Calibri" panose="020F0502020204030204" pitchFamily="34" charset="0"/>
              </a:rPr>
              <a:t>ماددەی ١٥٥ باسی ئەوە دەکات کە حکومەتی کۆماری ئیسلامی ئێران مافی پەنابەری دەبەخشێت و دەداتە ئەو کەسانەی داوای دەکەن، تەنیا ئەوانە نەبێت کە بەپێی یاساکانی ئێران تاوانبار و خیانەتکارن.</a:t>
            </a:r>
            <a:endParaRPr lang="en-US" sz="1800" dirty="0">
              <a:effectLst/>
              <a:latin typeface="Ali_K_Alwand" pitchFamily="2" charset="-78"/>
              <a:ea typeface="Calibri" panose="020F0502020204030204" pitchFamily="34" charset="0"/>
              <a:cs typeface="Ali_K_Alwand" pitchFamily="2" charset="-78"/>
            </a:endParaRPr>
          </a:p>
          <a:p>
            <a:pPr marL="0" marR="0" algn="just" rtl="1">
              <a:lnSpc>
                <a:spcPct val="107000"/>
              </a:lnSpc>
              <a:spcBef>
                <a:spcPts val="0"/>
              </a:spcBef>
              <a:spcAft>
                <a:spcPts val="800"/>
              </a:spcAft>
            </a:pPr>
            <a:r>
              <a:rPr lang="ar-IQ" sz="1800" dirty="0">
                <a:effectLst/>
                <a:latin typeface="Ali_K_Alwand" pitchFamily="2" charset="-78"/>
                <a:ea typeface="Calibri" panose="020F0502020204030204" pitchFamily="34" charset="0"/>
                <a:cs typeface="Calibri" panose="020F0502020204030204" pitchFamily="34" charset="0"/>
              </a:rPr>
              <a:t>لێرەدا تێبینی ئەوە دەکرێت لەو چەند دەق و بنەما دەستوورییانە لەناو دەستووری کۆماری ئیسڵامی ئێران کە ئاماژەدانی ڕوون ودیارن بەوەی کە دەستوور رۆڵی گەورەی هەیە لە دارشتنی بنەما سەرەکییەکان و هێڵکاری گشتی سیاسەت و ڕەفتاری دەرەکی ئێران.</a:t>
            </a:r>
            <a:endParaRPr lang="en-US" sz="1800" dirty="0">
              <a:effectLst/>
              <a:latin typeface="Ali_K_Alwand" pitchFamily="2" charset="-78"/>
              <a:ea typeface="Calibri" panose="020F0502020204030204" pitchFamily="34" charset="0"/>
              <a:cs typeface="Ali_K_Alwand" pitchFamily="2" charset="-78"/>
            </a:endParaRPr>
          </a:p>
          <a:p>
            <a:endParaRPr lang="en-US" dirty="0"/>
          </a:p>
        </p:txBody>
      </p:sp>
    </p:spTree>
    <p:extLst>
      <p:ext uri="{BB962C8B-B14F-4D97-AF65-F5344CB8AC3E}">
        <p14:creationId xmlns:p14="http://schemas.microsoft.com/office/powerpoint/2010/main" val="480921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034B5-D7C9-BE45-D649-113977C09187}"/>
              </a:ext>
            </a:extLst>
          </p:cNvPr>
          <p:cNvSpPr>
            <a:spLocks noGrp="1"/>
          </p:cNvSpPr>
          <p:nvPr>
            <p:ph type="title"/>
          </p:nvPr>
        </p:nvSpPr>
        <p:spPr/>
        <p:txBody>
          <a:bodyPr/>
          <a:lstStyle/>
          <a:p>
            <a:pPr algn="ctr"/>
            <a:r>
              <a:rPr lang="ku-Arab-IQ" dirty="0"/>
              <a:t>٢-</a:t>
            </a:r>
            <a:r>
              <a:rPr lang="ar-IQ" sz="3200" b="1" dirty="0">
                <a:effectLst/>
                <a:latin typeface="Ali_K_Alwand" pitchFamily="2" charset="-78"/>
                <a:ea typeface="Calibri" panose="020F0502020204030204" pitchFamily="34" charset="0"/>
                <a:cs typeface="Calibri" panose="020F0502020204030204" pitchFamily="34" charset="0"/>
              </a:rPr>
              <a:t>ڕابەری باڵا</a:t>
            </a:r>
            <a:br>
              <a:rPr lang="en-US" sz="3200" dirty="0">
                <a:effectLst/>
                <a:latin typeface="Ali_K_Alwand" pitchFamily="2" charset="-78"/>
                <a:ea typeface="Calibri" panose="020F0502020204030204" pitchFamily="34" charset="0"/>
                <a:cs typeface="Ali_K_Alwand" pitchFamily="2" charset="-78"/>
              </a:rPr>
            </a:br>
            <a:r>
              <a:rPr lang="ku-Arab-IQ" dirty="0"/>
              <a:t> </a:t>
            </a:r>
            <a:endParaRPr lang="en-US" dirty="0"/>
          </a:p>
        </p:txBody>
      </p:sp>
      <p:sp>
        <p:nvSpPr>
          <p:cNvPr id="3" name="Content Placeholder 2">
            <a:extLst>
              <a:ext uri="{FF2B5EF4-FFF2-40B4-BE49-F238E27FC236}">
                <a16:creationId xmlns:a16="http://schemas.microsoft.com/office/drawing/2014/main" id="{DBF9004A-2FA2-9865-1BE7-F2D87D690E79}"/>
              </a:ext>
            </a:extLst>
          </p:cNvPr>
          <p:cNvSpPr>
            <a:spLocks noGrp="1"/>
          </p:cNvSpPr>
          <p:nvPr>
            <p:ph idx="1"/>
          </p:nvPr>
        </p:nvSpPr>
        <p:spPr/>
        <p:txBody>
          <a:bodyPr>
            <a:normAutofit/>
          </a:bodyPr>
          <a:lstStyle/>
          <a:p>
            <a:pPr marL="0" marR="0" algn="just" rtl="1">
              <a:lnSpc>
                <a:spcPct val="107000"/>
              </a:lnSpc>
              <a:spcBef>
                <a:spcPts val="0"/>
              </a:spcBef>
              <a:spcAft>
                <a:spcPts val="800"/>
              </a:spcAft>
            </a:pPr>
            <a:r>
              <a:rPr lang="ar-IQ" sz="1800" dirty="0">
                <a:effectLst/>
                <a:latin typeface="Ali_K_Alwand" pitchFamily="2" charset="-78"/>
                <a:ea typeface="Calibri" panose="020F0502020204030204" pitchFamily="34" charset="0"/>
                <a:cs typeface="Calibri" panose="020F0502020204030204" pitchFamily="34" charset="0"/>
              </a:rPr>
              <a:t>پۆستی ڕابەر لە ژێر رۆشنایی ژیانی سیاسی ئێران لە دوای شۆرشی ئیسلامی ١٩٧٩ باڵاترین پۆست بووە، کە رۆڵی دیار و کاریگەری هەبێت کۆی پرۆسەی سیاسی و تەنانەت لە وەرگرتنی بڕیارەکانیشدا. سەبارەت بە ژیانی سیاسی و ئاڕاستەدانی سیاسەتی گشتی کۆماری ئیسلامی ئێران.</a:t>
            </a:r>
            <a:endParaRPr lang="en-US" sz="1800" dirty="0">
              <a:effectLst/>
              <a:latin typeface="Ali_K_Alwand" pitchFamily="2" charset="-78"/>
              <a:ea typeface="Calibri" panose="020F0502020204030204" pitchFamily="34" charset="0"/>
              <a:cs typeface="Ali_K_Alwand" pitchFamily="2" charset="-78"/>
            </a:endParaRPr>
          </a:p>
          <a:p>
            <a:pPr marL="0" marR="0" algn="just" rtl="1">
              <a:lnSpc>
                <a:spcPct val="107000"/>
              </a:lnSpc>
              <a:spcBef>
                <a:spcPts val="0"/>
              </a:spcBef>
              <a:spcAft>
                <a:spcPts val="800"/>
              </a:spcAft>
            </a:pPr>
            <a:r>
              <a:rPr lang="ar-IQ" sz="1800" dirty="0">
                <a:effectLst/>
                <a:latin typeface="Ali_K_Alwand" pitchFamily="2" charset="-78"/>
                <a:ea typeface="Calibri" panose="020F0502020204030204" pitchFamily="34" charset="0"/>
                <a:cs typeface="Calibri" panose="020F0502020204030204" pitchFamily="34" charset="0"/>
              </a:rPr>
              <a:t>سیستەمی سیاسی لە ئێران جیاوازە و تایبەتمەندی جیاوازی هەیە لەگەڵ گشت سیستەمە سیاسییەکانی وڵاتانی جیهان، بەوەی کە تایبەتمەندی دەستووری و ناوازەی هەیە، ئەویش بریتیە لە هەبوونی دامەزراوەیەکی دەستووری بەناوی "ولایەتی فەقیە" یاخود "ڕێبەری باڵای شۆرش"، کە لەسەرووی هەڕەمی دەسەڵاتەوە دێت و دەستووریش دەسەڵاتێكی زۆر فراوانی پێدراوە. بێگومان سنووری دەسەڵاتەکانی ولایەتی فەقیە "ڕابەری باڵای شۆرش" و چوارچێوەی دەسەڵاتەکانی لە پرۆسەی دروستکردن و ئاڕاستەکردنی سیاسەتی گشتی لە نێویشیان سیاسەتی دەرەکی پێگەیەکی بەهێز و گرنگی هەیە. لەبەر ئەوەی لە ڕاستیدا چەمکی دەسەڵاتی ولایەتی فەقیە "ڕابەری باڵا" بەو پێیەی کەلەسەر بنچینەیەکی فەلسەفی و هزری حکومەتی ئیسلامی بونیاد نراوە، بۆیە دەسەڵاتەکانی ئەم دەزگایە "ولایەتی فەقیە" زۆر لەوە فراوانترە کە لە ڕووی دەستووردا ئاماژەی پێکراوە و پێیدراوە.</a:t>
            </a:r>
            <a:endParaRPr lang="en-US" sz="1800" dirty="0">
              <a:effectLst/>
              <a:latin typeface="Ali_K_Alwand" pitchFamily="2" charset="-78"/>
              <a:ea typeface="Calibri" panose="020F0502020204030204" pitchFamily="34" charset="0"/>
              <a:cs typeface="Ali_K_Alwand" pitchFamily="2" charset="-78"/>
            </a:endParaRPr>
          </a:p>
          <a:p>
            <a:endParaRPr lang="en-US" dirty="0"/>
          </a:p>
        </p:txBody>
      </p:sp>
    </p:spTree>
    <p:extLst>
      <p:ext uri="{BB962C8B-B14F-4D97-AF65-F5344CB8AC3E}">
        <p14:creationId xmlns:p14="http://schemas.microsoft.com/office/powerpoint/2010/main" val="2528457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052A8-DCB4-DA3B-0D30-CAE2EC7811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1B97DF4-3EB4-94FC-3B3F-092550C48D80}"/>
              </a:ext>
            </a:extLst>
          </p:cNvPr>
          <p:cNvSpPr>
            <a:spLocks noGrp="1"/>
          </p:cNvSpPr>
          <p:nvPr>
            <p:ph idx="1"/>
          </p:nvPr>
        </p:nvSpPr>
        <p:spPr/>
        <p:txBody>
          <a:bodyPr>
            <a:normAutofit fontScale="92500"/>
          </a:bodyPr>
          <a:lstStyle/>
          <a:p>
            <a:pPr marL="0" marR="0" algn="just" rtl="1">
              <a:lnSpc>
                <a:spcPct val="107000"/>
              </a:lnSpc>
              <a:spcBef>
                <a:spcPts val="0"/>
              </a:spcBef>
              <a:spcAft>
                <a:spcPts val="800"/>
              </a:spcAft>
            </a:pPr>
            <a:r>
              <a:rPr lang="ar-IQ" sz="1800" dirty="0">
                <a:effectLst/>
                <a:latin typeface="Ali_K_Alwand" pitchFamily="2" charset="-78"/>
                <a:ea typeface="Calibri" panose="020F0502020204030204" pitchFamily="34" charset="0"/>
                <a:cs typeface="Calibri" panose="020F0502020204030204" pitchFamily="34" charset="0"/>
              </a:rPr>
              <a:t>ئیمان خومەینی ڕێبەری باڵای پێشووتری شۆرشی ئیسلامی ئێران باسی لە پێگە  و گرنگی ئەم دەزگایە کردووە لە کتێبەکەی بەناوی "ولایە الفقیە" کە ڕوانگەیەکی ڕوونی داوە لە بەرامبەر دەسەڵاتەکانی ولایەتی فەقیە کە دەڵێت: ((ئەگەر کەسێک سەرکەوتووبوو، هەروەها خاوەن خەسڵەت و سیفەتی زانستی و یاسایی و دادپەروەر بوو، لە پرسی حوکمڕانیدا بەو پێیەش هەم متمانەکەی و هەم پێگەکەی، ئەو پێگەیە دەبێت کە پێغەمبەر هەیبووە لەمەسەلەی ولایەت و سەرکردە، سەبارەت بە ئیدارەدانی کۆمەڵگا، لێرەوە ئیتاعەت کردنی دەبێتە پرسێکی حەتمی و واجب دەبێت لەسەر موسڵمانان))</a:t>
            </a:r>
            <a:endParaRPr lang="en-US" sz="1800" dirty="0">
              <a:effectLst/>
              <a:latin typeface="Ali_K_Alwand" pitchFamily="2" charset="-78"/>
              <a:ea typeface="Calibri" panose="020F0502020204030204" pitchFamily="34" charset="0"/>
              <a:cs typeface="Ali_K_Alwand" pitchFamily="2" charset="-78"/>
            </a:endParaRPr>
          </a:p>
          <a:p>
            <a:pPr marL="0" marR="0" algn="just" rtl="1">
              <a:lnSpc>
                <a:spcPct val="107000"/>
              </a:lnSpc>
              <a:spcBef>
                <a:spcPts val="0"/>
              </a:spcBef>
              <a:spcAft>
                <a:spcPts val="800"/>
              </a:spcAft>
            </a:pPr>
            <a:r>
              <a:rPr lang="ar-IQ" sz="1800" dirty="0">
                <a:effectLst/>
                <a:latin typeface="Ali_K_Alwand" pitchFamily="2" charset="-78"/>
                <a:ea typeface="Calibri" panose="020F0502020204030204" pitchFamily="34" charset="0"/>
                <a:cs typeface="Calibri" panose="020F0502020204030204" pitchFamily="34" charset="0"/>
              </a:rPr>
              <a:t>بەم شێوەیە خومەینی ئاماژەی پێداوە سەبارەت بە سنووری دەسەڵاتەکانی ولایەتی فەقیە فراوانترە لە ڕووی پراکتیکیەوە لەوەی کە لە دەستووردا هاتووە لە ڕووی تیۆرییەوە. بەم شێوەیە ولی فەقیە "ڕابەری باڵا" دەسەڵاتەکانی تا ڕادەیەکی زۆر ڕەهایە و جێبەجێدەبێت لەسەر هەموو پرسەکانی موسڵمانان. بەم واتایەش ئەگەر ولی فەقیە رۆژێک لە ڕۆژان وای بینی دەستوور پێویست نیە یان بەرژەوەندی گشتی وا دەخوازێت بەشێک لە بنەما و پرەنسیپەکانی دەستوور لا ببرێن، ئەمە کارێکی ئەوەندە قورس نابێت، بەم شێوەیە ڕابەری باڵا دەتوانێت دەستوور پەکبخات، یان هەر مادددە و پرەنسیپێکی تری دەستووری پەکبخات و بە تەنیا و بەو سادەییەی کە وەلی فەقیە تەنیا ڕایبگەیەنێت. ئەمەش پێویستی و دەسەڵات و پابەند بوونەکانی ڕابەری باڵا و ولایەتی فەقیە لە سیستەمی ئێراندا دەردەخات.</a:t>
            </a:r>
            <a:endParaRPr lang="en-US" sz="1800" dirty="0">
              <a:effectLst/>
              <a:latin typeface="Ali_K_Alwand" pitchFamily="2" charset="-78"/>
              <a:ea typeface="Calibri" panose="020F0502020204030204" pitchFamily="34" charset="0"/>
              <a:cs typeface="Ali_K_Alwand" pitchFamily="2" charset="-78"/>
            </a:endParaRPr>
          </a:p>
          <a:p>
            <a:endParaRPr lang="en-US" dirty="0"/>
          </a:p>
        </p:txBody>
      </p:sp>
    </p:spTree>
    <p:extLst>
      <p:ext uri="{BB962C8B-B14F-4D97-AF65-F5344CB8AC3E}">
        <p14:creationId xmlns:p14="http://schemas.microsoft.com/office/powerpoint/2010/main" val="3561094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60390-87A4-58F5-71AC-6C66F8B81057}"/>
              </a:ext>
            </a:extLst>
          </p:cNvPr>
          <p:cNvSpPr>
            <a:spLocks noGrp="1"/>
          </p:cNvSpPr>
          <p:nvPr>
            <p:ph type="title"/>
          </p:nvPr>
        </p:nvSpPr>
        <p:spPr/>
        <p:txBody>
          <a:bodyPr>
            <a:noAutofit/>
          </a:bodyPr>
          <a:lstStyle/>
          <a:p>
            <a:pPr algn="ctr"/>
            <a:r>
              <a:rPr lang="ar-IQ" sz="2400" dirty="0">
                <a:solidFill>
                  <a:srgbClr val="FF0000"/>
                </a:solidFill>
                <a:effectLst/>
                <a:latin typeface="Ali_K_Alwand" pitchFamily="2" charset="-78"/>
                <a:ea typeface="Calibri" panose="020F0502020204030204" pitchFamily="34" charset="0"/>
                <a:cs typeface="Calibri" panose="020F0502020204030204" pitchFamily="34" charset="0"/>
              </a:rPr>
              <a:t>بەپێی ماددەی ١١٠ لە دەستووری ئێراندا، دەسەڵاتەکانی ڕابەر دیاریکراون، بەو پێیەی کە باڵاترین پۆستی سیادییە لە دەوڵەتدا، ئەگەرچی دەسەڵاتەکانی زۆر و فڕەن، بەڵام ئێمە ئاماژە بە سێ لەو دەسەڵاتانە دەدەین:</a:t>
            </a:r>
            <a:br>
              <a:rPr lang="en-US" sz="2400" dirty="0">
                <a:solidFill>
                  <a:srgbClr val="FF0000"/>
                </a:solidFill>
                <a:effectLst/>
                <a:latin typeface="Ali_K_Alwand" pitchFamily="2" charset="-78"/>
                <a:ea typeface="Calibri" panose="020F0502020204030204" pitchFamily="34" charset="0"/>
                <a:cs typeface="Ali_K_Alwand" pitchFamily="2" charset="-78"/>
              </a:rPr>
            </a:br>
            <a:endParaRPr lang="en-US" sz="2400" dirty="0">
              <a:solidFill>
                <a:srgbClr val="FF0000"/>
              </a:solidFill>
            </a:endParaRPr>
          </a:p>
        </p:txBody>
      </p:sp>
      <p:sp>
        <p:nvSpPr>
          <p:cNvPr id="3" name="Content Placeholder 2">
            <a:extLst>
              <a:ext uri="{FF2B5EF4-FFF2-40B4-BE49-F238E27FC236}">
                <a16:creationId xmlns:a16="http://schemas.microsoft.com/office/drawing/2014/main" id="{4D7A3A68-0B84-D0A1-0C51-18B94B30B2D8}"/>
              </a:ext>
            </a:extLst>
          </p:cNvPr>
          <p:cNvSpPr>
            <a:spLocks noGrp="1"/>
          </p:cNvSpPr>
          <p:nvPr>
            <p:ph idx="1"/>
          </p:nvPr>
        </p:nvSpPr>
        <p:spPr/>
        <p:txBody>
          <a:bodyPr>
            <a:normAutofit fontScale="92500" lnSpcReduction="20000"/>
          </a:bodyPr>
          <a:lstStyle/>
          <a:p>
            <a:pPr marL="342900" marR="0" lvl="0" indent="-342900" algn="just" rtl="1">
              <a:lnSpc>
                <a:spcPct val="107000"/>
              </a:lnSpc>
              <a:spcBef>
                <a:spcPts val="0"/>
              </a:spcBef>
              <a:spcAft>
                <a:spcPts val="800"/>
              </a:spcAft>
              <a:buFont typeface="+mj-cs"/>
              <a:buAutoNum type="arabicDbPlain"/>
            </a:pPr>
            <a:r>
              <a:rPr lang="ar-IQ" sz="1800" dirty="0">
                <a:effectLst/>
                <a:latin typeface="Ali_K_Alwand" pitchFamily="2" charset="-78"/>
                <a:ea typeface="Calibri" panose="020F0502020204030204" pitchFamily="34" charset="0"/>
                <a:cs typeface="Calibri" panose="020F0502020204030204" pitchFamily="34" charset="0"/>
              </a:rPr>
              <a:t>دەستنیشانکردنی سیاسەتی گشتی بۆ سیستەمی سیاسی کۆماری ئیسلامی ئێران پاش ڕاوێژکردن لەگەڵ دەستە و پێکهاتەی دەستینشانکردنی بەرژەوەندی سیستەم.</a:t>
            </a:r>
            <a:endParaRPr lang="en-US" sz="1800" dirty="0">
              <a:effectLst/>
              <a:latin typeface="Ali_K_Alwand" pitchFamily="2" charset="-78"/>
              <a:ea typeface="Calibri" panose="020F0502020204030204" pitchFamily="34" charset="0"/>
              <a:cs typeface="Ali_K_Alwand" pitchFamily="2" charset="-78"/>
            </a:endParaRPr>
          </a:p>
          <a:p>
            <a:pPr marL="342900" marR="0" lvl="0" indent="-342900" algn="just" rtl="1">
              <a:lnSpc>
                <a:spcPct val="107000"/>
              </a:lnSpc>
              <a:spcBef>
                <a:spcPts val="0"/>
              </a:spcBef>
              <a:spcAft>
                <a:spcPts val="800"/>
              </a:spcAft>
              <a:buFont typeface="+mj-cs"/>
              <a:buAutoNum type="arabicDbPlain"/>
            </a:pPr>
            <a:r>
              <a:rPr lang="ar-IQ" sz="1800" dirty="0">
                <a:effectLst/>
                <a:latin typeface="Ali_K_Alwand" pitchFamily="2" charset="-78"/>
                <a:ea typeface="Calibri" panose="020F0502020204030204" pitchFamily="34" charset="0"/>
                <a:cs typeface="Calibri" panose="020F0502020204030204" pitchFamily="34" charset="0"/>
              </a:rPr>
              <a:t>سەرپەرشتی و چاودێریکردن لەسەر چاک ڕاییکردنی سیاسەتی گشتی سیستەمی کۆماری ئیسلامی ئێران</a:t>
            </a:r>
            <a:endParaRPr lang="en-US" sz="1800" dirty="0">
              <a:effectLst/>
              <a:latin typeface="Ali_K_Alwand" pitchFamily="2" charset="-78"/>
              <a:ea typeface="Calibri" panose="020F0502020204030204" pitchFamily="34" charset="0"/>
              <a:cs typeface="Ali_K_Alwand" pitchFamily="2" charset="-78"/>
            </a:endParaRPr>
          </a:p>
          <a:p>
            <a:pPr marL="342900" marR="0" lvl="0" indent="-342900" algn="just" rtl="1">
              <a:lnSpc>
                <a:spcPct val="107000"/>
              </a:lnSpc>
              <a:spcBef>
                <a:spcPts val="0"/>
              </a:spcBef>
              <a:spcAft>
                <a:spcPts val="800"/>
              </a:spcAft>
              <a:buFont typeface="+mj-cs"/>
              <a:buAutoNum type="arabicDbPlain"/>
            </a:pPr>
            <a:r>
              <a:rPr lang="ar-IQ" sz="1800" dirty="0">
                <a:effectLst/>
                <a:latin typeface="Ali_K_Alwand" pitchFamily="2" charset="-78"/>
                <a:ea typeface="Calibri" panose="020F0502020204030204" pitchFamily="34" charset="0"/>
                <a:cs typeface="Calibri" panose="020F0502020204030204" pitchFamily="34" charset="0"/>
              </a:rPr>
              <a:t>دەرکردنی بڕیار لەسەر ئەنجامدانی ریفراندۆم.</a:t>
            </a:r>
            <a:endParaRPr lang="en-US" sz="1800" dirty="0">
              <a:effectLst/>
              <a:latin typeface="Ali_K_Alwand" pitchFamily="2" charset="-78"/>
              <a:ea typeface="Calibri" panose="020F0502020204030204" pitchFamily="34" charset="0"/>
              <a:cs typeface="Ali_K_Alwand" pitchFamily="2" charset="-78"/>
            </a:endParaRPr>
          </a:p>
          <a:p>
            <a:pPr marL="0" marR="0" algn="just" rtl="1">
              <a:lnSpc>
                <a:spcPct val="107000"/>
              </a:lnSpc>
              <a:spcBef>
                <a:spcPts val="0"/>
              </a:spcBef>
              <a:spcAft>
                <a:spcPts val="800"/>
              </a:spcAft>
            </a:pPr>
            <a:r>
              <a:rPr lang="ar-IQ" sz="1800" dirty="0">
                <a:effectLst/>
                <a:latin typeface="Ali_K_Alwand" pitchFamily="2" charset="-78"/>
                <a:ea typeface="Calibri" panose="020F0502020204030204" pitchFamily="34" charset="0"/>
                <a:cs typeface="Calibri" panose="020F0502020204030204" pitchFamily="34" charset="0"/>
              </a:rPr>
              <a:t>ڕابەر لە سیستەمی ئێراندا دەتوانێت کاریگەری هەبێت لەسەر ئاڕاستەکانی سیاسەتی دەرەکی، بەو پێیەی کە خاوەن دەسەڵاتە و بیڕوڕا و تێبینی و هەڵوێستەکانی بەهەند وەردەگیرێن، بە هەماهەنگی لەگەڵ دەستەی دەستنیشانکەری بەرژەوەندی سیستەم، ئەگەرچی ڕای ئەو دەستەیەش ڕاوێژکارییە، بە تایبەت هەموو ئەندامانی ئەو دەستەیە لەلایەن خودی ڕابەرەوە دادەنرێن.</a:t>
            </a:r>
            <a:endParaRPr lang="en-US" sz="1800" dirty="0">
              <a:effectLst/>
              <a:latin typeface="Ali_K_Alwand" pitchFamily="2" charset="-78"/>
              <a:ea typeface="Calibri" panose="020F0502020204030204" pitchFamily="34" charset="0"/>
              <a:cs typeface="Ali_K_Alwand" pitchFamily="2" charset="-78"/>
            </a:endParaRPr>
          </a:p>
          <a:p>
            <a:pPr marL="0" marR="0" algn="just" rtl="1">
              <a:lnSpc>
                <a:spcPct val="107000"/>
              </a:lnSpc>
              <a:spcBef>
                <a:spcPts val="0"/>
              </a:spcBef>
              <a:spcAft>
                <a:spcPts val="800"/>
              </a:spcAft>
            </a:pPr>
            <a:r>
              <a:rPr lang="ar-IQ" sz="1800" dirty="0">
                <a:effectLst/>
                <a:latin typeface="Ali_K_Alwand" pitchFamily="2" charset="-78"/>
                <a:ea typeface="Calibri" panose="020F0502020204030204" pitchFamily="34" charset="0"/>
                <a:cs typeface="Calibri" panose="020F0502020204030204" pitchFamily="34" charset="0"/>
              </a:rPr>
              <a:t>هەڵبژاردنی ڕابەری باڵا "ولایەتی فەقیە" لە لایەن ئەنجومەی شارەزایانەوە دەبێت، کە ئەو ئەنجومەنەش لەلایەن گەلەوە هەڵدەبژێردرێن، یەکەمین ولی فەقیە یاخود ڕابەری باڵا ئیمام خومەینی بوو کە ئەم پۆستەی ولایەتی فەقیهی پێدراوە لە ساڵی ١٩٨٩ کۆچی دوای کردووە، پاش ئەو ڕابەری باڵا عەلی خامنەییە تاکو ئێستا. </a:t>
            </a:r>
            <a:endParaRPr lang="en-US" sz="1800" dirty="0">
              <a:effectLst/>
              <a:latin typeface="Ali_K_Alwand" pitchFamily="2" charset="-78"/>
              <a:ea typeface="Calibri" panose="020F0502020204030204" pitchFamily="34" charset="0"/>
              <a:cs typeface="Ali_K_Alwand" pitchFamily="2" charset="-78"/>
            </a:endParaRPr>
          </a:p>
          <a:p>
            <a:pPr marL="0" marR="0" algn="just" rtl="1">
              <a:lnSpc>
                <a:spcPct val="107000"/>
              </a:lnSpc>
              <a:spcBef>
                <a:spcPts val="0"/>
              </a:spcBef>
              <a:spcAft>
                <a:spcPts val="800"/>
              </a:spcAft>
            </a:pPr>
            <a:r>
              <a:rPr lang="ar-IQ" sz="1800" dirty="0">
                <a:effectLst/>
                <a:latin typeface="Ali_K_Alwand" pitchFamily="2" charset="-78"/>
                <a:ea typeface="Calibri" panose="020F0502020204030204" pitchFamily="34" charset="0"/>
                <a:cs typeface="Calibri" panose="020F0502020204030204" pitchFamily="34" charset="0"/>
              </a:rPr>
              <a:t> </a:t>
            </a:r>
            <a:endParaRPr lang="en-US" sz="1800" dirty="0">
              <a:effectLst/>
              <a:latin typeface="Ali_K_Alwand" pitchFamily="2" charset="-78"/>
              <a:ea typeface="Calibri" panose="020F0502020204030204" pitchFamily="34" charset="0"/>
              <a:cs typeface="Ali_K_Alwand" pitchFamily="2" charset="-78"/>
            </a:endParaRPr>
          </a:p>
          <a:p>
            <a:endParaRPr lang="en-US" dirty="0"/>
          </a:p>
        </p:txBody>
      </p:sp>
    </p:spTree>
    <p:extLst>
      <p:ext uri="{BB962C8B-B14F-4D97-AF65-F5344CB8AC3E}">
        <p14:creationId xmlns:p14="http://schemas.microsoft.com/office/powerpoint/2010/main" val="252916258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147</TotalTime>
  <Words>1713</Words>
  <Application>Microsoft Office PowerPoint</Application>
  <PresentationFormat>Widescreen</PresentationFormat>
  <Paragraphs>35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Ali_K_Alwand</vt:lpstr>
      <vt:lpstr>Arial</vt:lpstr>
      <vt:lpstr>Gill Sans MT</vt:lpstr>
      <vt:lpstr>Gallery</vt:lpstr>
      <vt:lpstr>سیاسەتی گشتی ئێران </vt:lpstr>
      <vt:lpstr>PowerPoint Presentation</vt:lpstr>
      <vt:lpstr>دروستکردنی سیاسەتی گشتی کۆماری ئیسلامی ئێران: </vt:lpstr>
      <vt:lpstr>١- دەستوور  </vt:lpstr>
      <vt:lpstr>PowerPoint Presentation</vt:lpstr>
      <vt:lpstr>PowerPoint Presentation</vt:lpstr>
      <vt:lpstr>٢-ڕابەری باڵا  </vt:lpstr>
      <vt:lpstr>PowerPoint Presentation</vt:lpstr>
      <vt:lpstr>بەپێی ماددەی ١١٠ لە دەستووری ئێراندا، دەسەڵاتەکانی ڕابەر دیاریکراون، بەو پێیەی کە باڵاترین پۆستی سیادییە لە دەوڵەتدا، ئەگەرچی دەسەڵاتەکانی زۆر و فڕەن، بەڵام ئێمە ئاماژە بە سێ لەو دەسەڵاتانە دەدەین: </vt:lpstr>
      <vt:lpstr>سێیەم: ئەنجومەنی شورای ئیسلامی (پەرلەمان) </vt:lpstr>
      <vt:lpstr>PowerPoint Presentation</vt:lpstr>
      <vt:lpstr>چوارەم: حکومەت (دەسەڵاتی جێبەجێکردن) </vt:lpstr>
      <vt:lpstr>PowerPoint Presentation</vt:lpstr>
      <vt:lpstr>پێنجەم: وەزارەتی دەرەوە: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سیاسەتی گشتی ئێران </dc:title>
  <dc:creator>BEST TECH</dc:creator>
  <cp:lastModifiedBy>BEST TECH</cp:lastModifiedBy>
  <cp:revision>13</cp:revision>
  <dcterms:created xsi:type="dcterms:W3CDTF">2024-01-13T12:38:43Z</dcterms:created>
  <dcterms:modified xsi:type="dcterms:W3CDTF">2024-01-15T11:36:54Z</dcterms:modified>
</cp:coreProperties>
</file>