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351" r:id="rId4"/>
    <p:sldId id="352" r:id="rId5"/>
    <p:sldId id="350" r:id="rId6"/>
    <p:sldId id="258" r:id="rId7"/>
    <p:sldId id="259" r:id="rId8"/>
    <p:sldId id="260" r:id="rId9"/>
    <p:sldId id="402" r:id="rId10"/>
    <p:sldId id="403" r:id="rId11"/>
    <p:sldId id="261" r:id="rId12"/>
    <p:sldId id="262" r:id="rId13"/>
    <p:sldId id="404" r:id="rId14"/>
    <p:sldId id="405" r:id="rId15"/>
    <p:sldId id="406" r:id="rId16"/>
    <p:sldId id="407" r:id="rId17"/>
    <p:sldId id="409" r:id="rId18"/>
    <p:sldId id="410" r:id="rId19"/>
    <p:sldId id="418" r:id="rId20"/>
    <p:sldId id="411" r:id="rId21"/>
    <p:sldId id="412" r:id="rId22"/>
    <p:sldId id="413" r:id="rId23"/>
    <p:sldId id="414" r:id="rId24"/>
    <p:sldId id="415" r:id="rId25"/>
    <p:sldId id="416" r:id="rId26"/>
    <p:sldId id="417" r:id="rId27"/>
    <p:sldId id="267" r:id="rId28"/>
    <p:sldId id="268" r:id="rId29"/>
    <p:sldId id="420" r:id="rId30"/>
    <p:sldId id="421" r:id="rId31"/>
    <p:sldId id="422" r:id="rId32"/>
    <p:sldId id="423" r:id="rId33"/>
    <p:sldId id="425" r:id="rId34"/>
    <p:sldId id="424" r:id="rId35"/>
    <p:sldId id="426" r:id="rId36"/>
    <p:sldId id="427" r:id="rId37"/>
    <p:sldId id="428" r:id="rId38"/>
    <p:sldId id="429" r:id="rId39"/>
    <p:sldId id="430" r:id="rId40"/>
    <p:sldId id="431" r:id="rId41"/>
    <p:sldId id="432" r:id="rId42"/>
    <p:sldId id="433" r:id="rId43"/>
    <p:sldId id="434" r:id="rId44"/>
    <p:sldId id="435" r:id="rId45"/>
    <p:sldId id="436" r:id="rId46"/>
    <p:sldId id="437" r:id="rId47"/>
    <p:sldId id="438" r:id="rId48"/>
    <p:sldId id="439" r:id="rId49"/>
    <p:sldId id="440" r:id="rId50"/>
    <p:sldId id="441" r:id="rId51"/>
    <p:sldId id="442" r:id="rId52"/>
    <p:sldId id="443" r:id="rId53"/>
    <p:sldId id="444" r:id="rId54"/>
    <p:sldId id="445" r:id="rId55"/>
    <p:sldId id="446" r:id="rId56"/>
    <p:sldId id="447" r:id="rId57"/>
    <p:sldId id="448" r:id="rId58"/>
    <p:sldId id="449" r:id="rId59"/>
    <p:sldId id="450" r:id="rId60"/>
    <p:sldId id="451" r:id="rId61"/>
    <p:sldId id="278" r:id="rId62"/>
    <p:sldId id="279" r:id="rId63"/>
    <p:sldId id="280" r:id="rId64"/>
    <p:sldId id="281" r:id="rId65"/>
    <p:sldId id="282" r:id="rId66"/>
    <p:sldId id="283" r:id="rId67"/>
    <p:sldId id="284" r:id="rId68"/>
    <p:sldId id="285" r:id="rId69"/>
    <p:sldId id="286" r:id="rId70"/>
    <p:sldId id="287" r:id="rId71"/>
    <p:sldId id="288" r:id="rId72"/>
    <p:sldId id="289" r:id="rId73"/>
    <p:sldId id="297" r:id="rId74"/>
    <p:sldId id="298" r:id="rId75"/>
    <p:sldId id="452" r:id="rId76"/>
    <p:sldId id="453" r:id="rId77"/>
    <p:sldId id="454" r:id="rId78"/>
    <p:sldId id="455" r:id="rId79"/>
    <p:sldId id="456" r:id="rId80"/>
    <p:sldId id="457" r:id="rId81"/>
    <p:sldId id="458" r:id="rId82"/>
    <p:sldId id="459" r:id="rId83"/>
    <p:sldId id="460" r:id="rId84"/>
    <p:sldId id="461" r:id="rId85"/>
    <p:sldId id="462" r:id="rId86"/>
    <p:sldId id="463" r:id="rId87"/>
    <p:sldId id="464" r:id="rId88"/>
    <p:sldId id="465" r:id="rId89"/>
    <p:sldId id="466" r:id="rId90"/>
    <p:sldId id="467" r:id="rId91"/>
    <p:sldId id="468" r:id="rId92"/>
    <p:sldId id="469" r:id="rId93"/>
    <p:sldId id="470" r:id="rId94"/>
    <p:sldId id="471" r:id="rId95"/>
    <p:sldId id="472" r:id="rId96"/>
    <p:sldId id="473" r:id="rId97"/>
    <p:sldId id="474" r:id="rId98"/>
    <p:sldId id="475" r:id="rId99"/>
    <p:sldId id="476" r:id="rId100"/>
    <p:sldId id="477" r:id="rId101"/>
    <p:sldId id="478" r:id="rId102"/>
    <p:sldId id="479" r:id="rId103"/>
    <p:sldId id="480" r:id="rId104"/>
    <p:sldId id="481" r:id="rId105"/>
    <p:sldId id="482" r:id="rId106"/>
    <p:sldId id="483" r:id="rId107"/>
    <p:sldId id="484" r:id="rId108"/>
    <p:sldId id="485" r:id="rId109"/>
    <p:sldId id="486" r:id="rId110"/>
    <p:sldId id="487" r:id="rId111"/>
    <p:sldId id="488" r:id="rId112"/>
    <p:sldId id="489" r:id="rId113"/>
    <p:sldId id="490" r:id="rId114"/>
    <p:sldId id="491" r:id="rId115"/>
    <p:sldId id="492" r:id="rId116"/>
    <p:sldId id="493" r:id="rId117"/>
    <p:sldId id="494" r:id="rId118"/>
    <p:sldId id="495" r:id="rId119"/>
    <p:sldId id="496" r:id="rId120"/>
    <p:sldId id="497" r:id="rId121"/>
    <p:sldId id="498" r:id="rId122"/>
    <p:sldId id="499" r:id="rId123"/>
    <p:sldId id="500" r:id="rId124"/>
    <p:sldId id="502" r:id="rId125"/>
    <p:sldId id="503" r:id="rId126"/>
    <p:sldId id="501" r:id="rId1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7" d="100"/>
          <a:sy n="97" d="100"/>
        </p:scale>
        <p:origin x="68"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3EA93CAD-1F93-4D9C-9849-56F251A35A98}" type="datetimeFigureOut">
              <a:rPr lang="en-US" smtClean="0"/>
              <a:t>11/25/2023</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3215359B-3E62-4C12-BC22-0A4C5DD0E131}" type="slidenum">
              <a:rPr lang="en-US" smtClean="0"/>
              <a:t>‹#›</a:t>
            </a:fld>
            <a:endParaRPr lang="en-US"/>
          </a:p>
        </p:txBody>
      </p:sp>
    </p:spTree>
    <p:extLst>
      <p:ext uri="{BB962C8B-B14F-4D97-AF65-F5344CB8AC3E}">
        <p14:creationId xmlns:p14="http://schemas.microsoft.com/office/powerpoint/2010/main" val="1130953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A93CAD-1F93-4D9C-9849-56F251A35A98}"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17239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EA93CAD-1F93-4D9C-9849-56F251A35A98}"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694106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EA93CAD-1F93-4D9C-9849-56F251A35A98}"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4145902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A93CAD-1F93-4D9C-9849-56F251A35A98}"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910603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EA93CAD-1F93-4D9C-9849-56F251A35A98}" type="datetimeFigureOut">
              <a:rPr lang="en-US" smtClean="0"/>
              <a:t>11/25/2023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1455480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EA93CAD-1F93-4D9C-9849-56F251A35A98}" type="datetimeFigureOut">
              <a:rPr lang="en-US" smtClean="0"/>
              <a:t>11/25/2023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2656810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A93CAD-1F93-4D9C-9849-56F251A35A98}"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3217236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A93CAD-1F93-4D9C-9849-56F251A35A98}"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363989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A93CAD-1F93-4D9C-9849-56F251A35A98}" type="datetimeFigureOut">
              <a:rPr lang="en-US" smtClean="0"/>
              <a:t>11/25/2023</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75759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A93CAD-1F93-4D9C-9849-56F251A35A98}" type="datetimeFigureOut">
              <a:rPr lang="en-US" smtClean="0"/>
              <a:t>11/25/2023</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20835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A93CAD-1F93-4D9C-9849-56F251A35A98}"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3856129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A93CAD-1F93-4D9C-9849-56F251A35A98}" type="datetimeFigureOut">
              <a:rPr lang="en-US" smtClean="0"/>
              <a:t>11/25/2023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192761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A93CAD-1F93-4D9C-9849-56F251A35A98}" type="datetimeFigureOut">
              <a:rPr lang="en-US" smtClean="0"/>
              <a:t>11/25/2023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363165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93CAD-1F93-4D9C-9849-56F251A35A98}" type="datetimeFigureOut">
              <a:rPr lang="en-US" smtClean="0"/>
              <a:t>11/25/2023</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414565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A93CAD-1F93-4D9C-9849-56F251A35A98}"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136977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A93CAD-1F93-4D9C-9849-56F251A35A98}"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215359B-3E62-4C12-BC22-0A4C5DD0E131}" type="slidenum">
              <a:rPr lang="en-US" smtClean="0"/>
              <a:t>‹#›</a:t>
            </a:fld>
            <a:endParaRPr lang="en-US"/>
          </a:p>
        </p:txBody>
      </p:sp>
    </p:spTree>
    <p:extLst>
      <p:ext uri="{BB962C8B-B14F-4D97-AF65-F5344CB8AC3E}">
        <p14:creationId xmlns:p14="http://schemas.microsoft.com/office/powerpoint/2010/main" val="276750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3EA93CAD-1F93-4D9C-9849-56F251A35A98}" type="datetimeFigureOut">
              <a:rPr lang="en-US" smtClean="0"/>
              <a:t>11/25/2023</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215359B-3E62-4C12-BC22-0A4C5DD0E131}" type="slidenum">
              <a:rPr lang="en-US" smtClean="0"/>
              <a:t>‹#›</a:t>
            </a:fld>
            <a:endParaRPr lang="en-US"/>
          </a:p>
        </p:txBody>
      </p:sp>
    </p:spTree>
    <p:extLst>
      <p:ext uri="{BB962C8B-B14F-4D97-AF65-F5344CB8AC3E}">
        <p14:creationId xmlns:p14="http://schemas.microsoft.com/office/powerpoint/2010/main" val="265418573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8D1B-6C8E-4EE7-9F8D-CBF055C6E1BD}"/>
              </a:ext>
            </a:extLst>
          </p:cNvPr>
          <p:cNvSpPr>
            <a:spLocks noGrp="1"/>
          </p:cNvSpPr>
          <p:nvPr>
            <p:ph type="ctrTitle"/>
          </p:nvPr>
        </p:nvSpPr>
        <p:spPr/>
        <p:txBody>
          <a:bodyPr/>
          <a:lstStyle/>
          <a:p>
            <a:r>
              <a:rPr lang="en-US" b="1" dirty="0"/>
              <a:t>Public Policy </a:t>
            </a:r>
          </a:p>
        </p:txBody>
      </p:sp>
      <p:sp>
        <p:nvSpPr>
          <p:cNvPr id="3" name="Subtitle 2">
            <a:extLst>
              <a:ext uri="{FF2B5EF4-FFF2-40B4-BE49-F238E27FC236}">
                <a16:creationId xmlns:a16="http://schemas.microsoft.com/office/drawing/2014/main" id="{F0699E09-FA1B-4824-87D0-097BEEFBF87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83515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AFCB6-F600-30CD-7F35-F387FD7F11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CE9DF1-574E-99FF-39C9-E929C397A2C2}"/>
              </a:ext>
            </a:extLst>
          </p:cNvPr>
          <p:cNvSpPr>
            <a:spLocks noGrp="1"/>
          </p:cNvSpPr>
          <p:nvPr>
            <p:ph idx="1"/>
          </p:nvPr>
        </p:nvSpPr>
        <p:spPr/>
        <p:txBody>
          <a:bodyPr/>
          <a:lstStyle/>
          <a:p>
            <a:pPr algn="just" rtl="1"/>
            <a:r>
              <a:rPr lang="ku-Arab-IQ" sz="1800" dirty="0">
                <a:effectLst/>
                <a:latin typeface="Calibri" panose="020F0502020204030204" pitchFamily="34" charset="0"/>
                <a:ea typeface="Calibri" panose="020F0502020204030204" pitchFamily="34" charset="0"/>
                <a:cs typeface="Times New Roman" panose="02020603050405020304" pitchFamily="18" charset="0"/>
              </a:rPr>
              <a:t>هەموو ئەمانە بەشداربوون لە بلوریبوونی ڕەوتە مۆدێرنەکان، کە دەبینن سیاسەتە گشتیەکان جگە لە ئەنجامی تێکەڵاوی کارلێکی فەرمی و نا فەرمی لە نێوان ژمارەیەک کاریگەر وئەکتەر لە ئاستی ناوخۆیی و ناوەندیدا هیچی تر نین و سیاسەتە گشتیەکان لە ژێر رۆشنایی ئەمەدا وەک دەربڕینێکە بۆ ئیڕادەی ئەوئەکتەر و کاریگەرانەی کە بە زۆری ئەندامن. لە تۆرێکی ئاساییدا کە ئەمرۆ بە (تۆری سیاسەت) ناسراوە.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706196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C9070-81D1-C571-66D4-F3691B331F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46C0AB-A722-DE46-1C26-9784ED314A15}"/>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ku-Arab-IQ" sz="1800" dirty="0">
                <a:effectLst/>
                <a:latin typeface="Calibri" panose="020F0502020204030204" pitchFamily="34" charset="0"/>
                <a:ea typeface="Calibri" panose="020F0502020204030204" pitchFamily="34" charset="0"/>
                <a:cs typeface="Calibri" panose="020F0502020204030204" pitchFamily="34" charset="0"/>
              </a:rPr>
              <a:t>یاساداڕێژەکان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یاساداڕێژەکان بریتین لە پەرلەمانتار یاخود  ئە نجوومەنی یاسادانانی هەر  وڵات یان ویلایەتیک  و هەرێمێک. هەندێجار ئەنجوومەنی پارێزگاکانیش دەکرێت بخرێنە چوارچێوەی دەسەڵاتی  یاسادانانەوە. ئەمانە ئەو پرسانەی کە  بۆ  کۆمەڵگا  یاخود  بۆ چینێکی کۆمەڵایەتی گرنگن دەخەنە  بەر باس و دواتر وەک یاسایەک دەریدەکەن. دەرچوونی  بڕیار واتە یاسا دارێشتن  و خەسڵەتی  ئیلزامی  وەردەگرێت و دەبێ حکومەت و گشت تاکەکانی کۆمەڵگا پێوە پابەند بن.  هەر یاسایەک  کە دەردەچێت دەبێ جێبەجێ بکرێت. جێبەجێکردنی یاساکان هەم پابەندە بە باڵا دەستی و بەهێزی  دەسەڵاتی یاسادانان، هەمیش بە ویست وهێزی دەسەڵات  و  لایەنە پەیوەندیدارەکان لە  جێبەجێکردنی یاساکان.  کەواتە سیستەمی سیاسی چ جۆرە سیستەمێکە کار لە چۆنیەتی  دەرکردنی یاساکان و جێبەجێکردنی یاساکان دەکات</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8804806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880A5-6E15-320B-C68A-C9F83F8535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49F1A0-65C6-77E4-A350-2585E300AFCB}"/>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b="1" dirty="0">
                <a:effectLst/>
                <a:latin typeface="Calibri" panose="020F0502020204030204" pitchFamily="34" charset="0"/>
                <a:ea typeface="Calibri" panose="020F0502020204030204" pitchFamily="34" charset="0"/>
                <a:cs typeface="Calibri" panose="020F0502020204030204" pitchFamily="34" charset="0"/>
              </a:rPr>
              <a:t>جێبەجێکارەکان: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ئەمانەش ئەو کەسانەن کە بە نازناوی جیاواز لە دامەزراوە حکومییەکاندا کار دەکەن، وەک  سەرۆک، سەرۆک وەزیر، وەزیر  و راوێژکارەکان  کە هەم یاساکانی پەرلەمان جێبەجێ دەکەن  و  هەمیش خۆیان بڕیار دادەڕێژن و جێبەجێیا ن  دەکەن. دەسەڵاتی سەرۆک لە وڵاتێک بۆ وڵاتێکیتر  جیاوازە. لە وڵاتێکی وەک ئێران ئەگەرچی سەرۆک وەزیران هەیە، بەڵام دەسەلاتی رێبەری  شۆڕش بەرفراوانترن. لە ویلایەتە یەکگرتووەکانی ئەمریکا سەرۆک دەسەڵاتی بەرفراوانی هەیە .  لە وڵاتێکی وەک عێراق دەسەڵاتەکانی سەرۆک کۆمار، دەسەڵاتی تەشریفاتین و سەرۆک وەزیران  دەسەلاتی راستەقینەی هەیە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8151547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A1C2-E383-52FF-45C1-195ED01002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1BBDF1-71A9-78C6-747C-40EE5206119F}"/>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b="1" dirty="0">
                <a:effectLst/>
                <a:latin typeface="Calibri" panose="020F0502020204030204" pitchFamily="34" charset="0"/>
                <a:ea typeface="Calibri" panose="020F0502020204030204" pitchFamily="34" charset="0"/>
                <a:cs typeface="Calibri" panose="020F0502020204030204" pitchFamily="34" charset="0"/>
              </a:rPr>
              <a:t>دامەزراوە کارگێڕییەکان: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ئەمانەش دامەزراوە بیرۆکراتیکەکانی حکومەتن کە بە پلەی یەکەم کاریان جێبەجێکردنی سیاسەتە  گشتییەکانە. ئەم دامەزراوانەش توانای دەرکردنی بڕیاریان هەیە و بڕیارەکانی سەرووی خۆشیان  جێبەجێ دەکەن. بۆ نموونە کاتێک کە وەزارەتی خوێندنی باڵا بڕیار دەدات کە قوتابیان بە شێوازی زانکۆ لاین وەرگرن، ئەگەرچی ئەم بڕیارە، بڕیارێ  حکومییە ، بەڵام دەکرێت تەنیا لە لایە ن وەزارەتی خوێندنی باڵاوە دەربکرێت  و  جێبەجێ بکرێت، بە بێ ئەوەی کە پێویستی بە یاسایەکی  پەرلەمان یاخود دانیشتنی ئەنجوومەنی وەزیرانی هەبێت . زۆرجار دامەزراوەکانی یاسادانان و حکومەت تەنیا بڕیار و یاساکان دەردەکەن، بەڵام چونکە  دامەزراوە کارگێرییەکان خاوەن  پسپۆریی  و لێهاتووین، خۆیان هەڵدەستن بە گرتنەبەری ئەو  میکانیزمانەی کە بۆ جێبەجێکردنی بڕیار و یاساکان پێویستە.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2358350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2DC2B-C8E5-09D8-DFA8-003C385EC1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E49958-E58F-7BE5-294F-A370E61FD546}"/>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b="1" dirty="0">
                <a:effectLst/>
                <a:latin typeface="Calibri" panose="020F0502020204030204" pitchFamily="34" charset="0"/>
                <a:ea typeface="Calibri" panose="020F0502020204030204" pitchFamily="34" charset="0"/>
                <a:cs typeface="Calibri" panose="020F0502020204030204" pitchFamily="34" charset="0"/>
              </a:rPr>
              <a:t>دادگاکان: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ئەمانەش ئەو دامەزراوانەن کە یاساکانی تایبەت بە چارەسەرکردنی کێشە سیاسی، کۆمەڵایەتی  و ئابورییەکان دەردەکەن. دادوەر لە رێگای  بەکارهێنانی دەسەڵاتی لە لێکدانەوە و شرۆڤەکانی  بڕیار و یاساکاندا رۆڵیکی گرنگ لە یەکلاکردنەوەی سیاسەتە گشتییەکانی وڵاتدا دەگێڕێت. بۆنموونە لە پرسی درێژکردنەوەی ماوەی سەرۆکایەتی هەرێم لە ساڵی ٢٠١٥ ، کە لایەنە  سیاسییەکان ناکۆکبوون لەسەر مانەوە یان نەمانەوەی سەرۆکی هەرێمی کوردستان،  ئەنجوومەنی شورای هەرێمی کوردستان فەرمانی بە مانەوەی سەرۆکی هەرێم بۆ دوو ساڵی  دەرکرد و فەرمانەکەش سیفەتی ئیلزامی هەبوو.  دادوەر و دادگاکان لە لێکدانەوەی یاسا و  بڕیارەکانی حکومە ت  رۆڵی سەرەکی لە ئاراستەکردنی سیاسەتی گشتیدا دەگێڕن بەوەی کە  ئایا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587685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31716-9E7C-BB4B-D6D2-C88EA14FCC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DED3BE-31A5-BD54-2DF0-4D1BCF22B108}"/>
              </a:ext>
            </a:extLst>
          </p:cNvPr>
          <p:cNvSpPr>
            <a:spLocks noGrp="1"/>
          </p:cNvSpPr>
          <p:nvPr>
            <p:ph idx="1"/>
          </p:nvPr>
        </p:nvSpPr>
        <p:spPr/>
        <p:txBody>
          <a:bodyPr/>
          <a:lstStyle/>
          <a:p>
            <a:pPr marL="0" marR="0" algn="just" rt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ku-Arab-IQ" sz="1800" dirty="0">
                <a:effectLst/>
                <a:latin typeface="Calibri" panose="020F0502020204030204" pitchFamily="34" charset="0"/>
                <a:ea typeface="Calibri" panose="020F0502020204030204" pitchFamily="34" charset="0"/>
                <a:cs typeface="Calibri" panose="020F0502020204030204" pitchFamily="34" charset="0"/>
              </a:rPr>
              <a:t>یەکەم: ئایا سیا سەتە گشتییەکان لەگەڵ دەستوری وڵاتدا دەگونجێن یان نا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دووەم: ناوبژیوانی کردن لە نێوان دەسەڵاتی یاسادانان و جێبەجێکار، ئەگەر هاتوو ناکۆکیەک  لەسەر یاسایەک روویدا.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سێیەم: دڵنیابوون لە جێبەجێکردنی بڕیارە شەرعییەکان.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چوارەم:  هەڵسەنگاندنی داڕێشتنی سیاسەتی گشتی. بۆ نموونە بوونی داواکاری گشتی،  ئاماژەیەکە بە گرنگی رۆڵی دادگا لە یەکلاکردنەوەی چۆنیەتی جێبەجێکردنی یاساکان کە خودی  ئەم یاسانە بریتین لە سیاسەتی گشتی وڵات. </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222600870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09A55-F46F-D360-4CFA-798D9792B9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EDE38D-D87C-4718-99C1-B995915E754E}"/>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دووەم: دا ڕێژەرە نافەرمییەکانی سیاسەتی گشتی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ئەم دەستەیە  بەهۆی ئەو هێزەی کە لە ناو کۆمەڵگادا هەیانە گوشار دەخەنە سەر لایەنە  فەرمییەکان بە تایبەتیش  بۆسەر  حکومەت تا سیاسەتێک دابڕێژێت کە لە  میانەیدا  بەرژەوەندییەکانیان پارێزراو بێت. ئەگەرچی ئەم دەستەیە خاوەن دەسەڵاتی فەرمی نین و لایەنی  فەرمیش  نین لە  دارێشتنی سیاسەتی  گشتیدا، بەڵام دەتوانن تا رادەیەکی زۆر ئاراستەی سیاسەتی  گشتی دیار بکەن. ئەم دەستە و لایەنە نافەرمیانە بریتین لە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6362030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C40B-DB30-774E-6F7E-1595FE623688}"/>
              </a:ext>
            </a:extLst>
          </p:cNvPr>
          <p:cNvSpPr>
            <a:spLocks noGrp="1"/>
          </p:cNvSpPr>
          <p:nvPr>
            <p:ph type="title"/>
          </p:nvPr>
        </p:nvSpPr>
        <p:spPr/>
        <p:txBody>
          <a:bodyPr/>
          <a:lstStyle/>
          <a:p>
            <a:pPr algn="ctr"/>
            <a:r>
              <a:rPr lang="ku-Arab-IQ" sz="2800" b="1" dirty="0">
                <a:effectLst/>
                <a:latin typeface="Calibri" panose="020F0502020204030204" pitchFamily="34" charset="0"/>
                <a:ea typeface="Calibri" panose="020F0502020204030204" pitchFamily="34" charset="0"/>
                <a:cs typeface="Calibri" panose="020F0502020204030204" pitchFamily="34" charset="0"/>
              </a:rPr>
              <a:t>گروپە خاوەن بەرژەوەندییەکان و گروپەکانی گوشار:</a:t>
            </a:r>
            <a:br>
              <a:rPr lang="en-US" sz="2800" dirty="0">
                <a:effectLst/>
                <a:latin typeface="Calibri" panose="020F0502020204030204" pitchFamily="34" charset="0"/>
                <a:ea typeface="Calibri" panose="020F0502020204030204" pitchFamily="34" charset="0"/>
                <a:cs typeface="Calibri" panose="020F0502020204030204" pitchFamily="34" charset="0"/>
              </a:rPr>
            </a:br>
            <a:endParaRPr lang="en-US" sz="2800" dirty="0"/>
          </a:p>
        </p:txBody>
      </p:sp>
      <p:sp>
        <p:nvSpPr>
          <p:cNvPr id="3" name="Content Placeholder 2">
            <a:extLst>
              <a:ext uri="{FF2B5EF4-FFF2-40B4-BE49-F238E27FC236}">
                <a16:creationId xmlns:a16="http://schemas.microsoft.com/office/drawing/2014/main" id="{51F95C10-9BFA-764C-336B-DFD3E7AACA6D}"/>
              </a:ext>
            </a:extLst>
          </p:cNvPr>
          <p:cNvSpPr>
            <a:spLocks noGrp="1"/>
          </p:cNvSpPr>
          <p:nvPr>
            <p:ph idx="1"/>
          </p:nvPr>
        </p:nvSpPr>
        <p:spPr/>
        <p:txBody>
          <a:bodyPr>
            <a:normAutofit fontScale="92500" lnSpcReduction="20000"/>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ئەم گروپانە دەتوانن بە راشکاوی و بە ناراشکاوی بە راستەوخۆ و ناراستەوخۆ، لە رێگەی ئەو  ئامرازانەی کە لەبەردەستیاندایە رێکخستنی کۆمەڵایەتی و گوشاری سیاسی لەسەر حکومەت و  لایەنە فەرمییەکانی داڕێشتنی سیاسەتی گشتیدا دروست بکەن تا ئامانجەکانیان دەستەبەر بکەن  . ئەم گروپانە  دەتوانن رێگر  بن لە دەرکردنی بڕیارێک یاخود گوشار دروست بکەن بۆ دەرکردنی  بڕیارێک. ئەم گرووپانە دوو جۆرن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یەکەم: بەرژەوەندیخوازە مادییەکان:</a:t>
            </a:r>
            <a:r>
              <a:rPr lang="ku-Arab-IQ" sz="1800" dirty="0">
                <a:effectLst/>
                <a:latin typeface="Calibri" panose="020F0502020204030204" pitchFamily="34" charset="0"/>
                <a:ea typeface="Calibri" panose="020F0502020204030204" pitchFamily="34" charset="0"/>
                <a:cs typeface="Calibri" panose="020F0502020204030204" pitchFamily="34" charset="0"/>
              </a:rPr>
              <a:t> ئەمانەش هەوڵ دەدەن کە دەستکەوتی مادی نوێ دەستەبەر  بکەن یاخود پارێزگاری لە دەستکەوتە مادییە کۆنەکانیان بکەن. بۆ نموونە ژووری  بازرگانان،  رێکخراوە پیشەییەکان، سەندیکای کیمیاناسان ، سەندیکای ئەندازیاران.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دووەم: بەرژەوەندیخوازە مەعنەوییەکان:</a:t>
            </a:r>
            <a:r>
              <a:rPr lang="ku-Arab-IQ" sz="1800" dirty="0">
                <a:effectLst/>
                <a:latin typeface="Calibri" panose="020F0502020204030204" pitchFamily="34" charset="0"/>
                <a:ea typeface="Calibri" panose="020F0502020204030204" pitchFamily="34" charset="0"/>
                <a:cs typeface="Calibri" panose="020F0502020204030204" pitchFamily="34" charset="0"/>
              </a:rPr>
              <a:t> ئەمانە زۆرتر گرنگی بە  لایەنی کلتوری و پاراستنی داب  و نەریت و هێنانەدی کلتورێکی نوێ دەدەن و هەولی بەرگریکردن لە بنەما ئەخلاقییەکانی کۆمەڵگا  و مرۆڤایەتی دەدەن. بۆ نموونە، ئەنجوومەنی دایکان و باوکان لە قوتابخانەکان، مزگەوتەکان،  رێکخراوەکانی ژینگە پارێزی، رێکخراوەکانی پاراستنی مافی ئاژەل، گروپەکانی پەرتووک  خویندنەوە . رۆلی گروپە بەرژەوەندیخوازەکان لە دارێشتنی سیاسەتی گشتیدا بەم جۆرەی خوارەوەیە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0691818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4BD06-22D8-D995-512C-005A51C039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3DF54D-D0ED-6D84-298B-D3CDE1D50A46}"/>
              </a:ext>
            </a:extLst>
          </p:cNvPr>
          <p:cNvSpPr>
            <a:spLocks noGrp="1"/>
          </p:cNvSpPr>
          <p:nvPr>
            <p:ph idx="1"/>
          </p:nvPr>
        </p:nvSpPr>
        <p:spPr/>
        <p:txBody>
          <a:bodyPr/>
          <a:lstStyle/>
          <a:p>
            <a:pPr algn="just" rtl="1"/>
            <a:r>
              <a:rPr lang="ku-Arab-IQ" sz="1800" dirty="0">
                <a:effectLst/>
                <a:ea typeface="Calibri" panose="020F0502020204030204" pitchFamily="34" charset="0"/>
                <a:cs typeface="Calibri" panose="020F0502020204030204" pitchFamily="34" charset="0"/>
              </a:rPr>
              <a:t>-  گر وپە بەرژەوەندیخوازەکان لەبارەی چەند پرسێک زۆر شارەزان و هەوڵ دەدەن،  داواکارییەکانیان لەسەر چەند پرسیکی گرنگ بۆ داڕێژەرانی سیاسەتی گشتی بەرز بکەنەوە. بۆ نموونە  شارەزایانی بواری ئاو حکومەت لە مەترسییەکانی وشکە ساڵی و ئەگەری سەرهەڵدانی  ، وشکەساڵی ئاگادار دەکەنەوە پێشنیارەکان بۆ ڕووبەروو بوونەوە و چارەسەرکردنی ئەم کێشەیە  دەخەنەڕوو، حکومەت خوێندنەوە بۆ پێشنیارەکان دەکات و وەک سیاسەتێکی گشتی  دایدەرێژێتەوە.   -  زۆرجا ر  گروپە بەرژەوەندیخوازەکان زانیاری تەکنیکی و پیشەیی دەخەنەبەردەم دارێژەرانی  سیاسەتی گشتی. بۆ نموونە لە  بواری نەوتدا، راوێژکاران ئە و  سەرنجە دەخەنە بەردەم حکومەت  کە جیولۆجیای هەرێمی کوردستان لەگەڵ ناوچە دەشتاییەکانی وڵاتانیتر جیاوازە، بۆیە دەرهێنانی  نەوت لە ئاستێکی قووڵتری  زەویدایە، ئەمەش وا دەکات کە تێچوونی دەرهێنانی نەوت لە هەرێمی  کوردستان بە  بەراورد لەگەڵ وڵاتانی عەرەبی زۆرتر بێت. کەچی لە بازاری جیهانیدا بە هەمان  نرخی جیهانی بفرۆشرێتەوە . - </a:t>
            </a:r>
            <a:endParaRPr lang="en-US" dirty="0"/>
          </a:p>
        </p:txBody>
      </p:sp>
    </p:spTree>
    <p:extLst>
      <p:ext uri="{BB962C8B-B14F-4D97-AF65-F5344CB8AC3E}">
        <p14:creationId xmlns:p14="http://schemas.microsoft.com/office/powerpoint/2010/main" val="714421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64341-73F9-21AB-069A-D851401930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4B38C-2E27-96BF-A58C-5D5CC86555F3}"/>
              </a:ext>
            </a:extLst>
          </p:cNvPr>
          <p:cNvSpPr>
            <a:spLocks noGrp="1"/>
          </p:cNvSpPr>
          <p:nvPr>
            <p:ph idx="1"/>
          </p:nvPr>
        </p:nvSpPr>
        <p:spPr/>
        <p:txBody>
          <a:bodyPr/>
          <a:lstStyle/>
          <a:p>
            <a:pPr algn="just" rtl="1"/>
            <a:r>
              <a:rPr lang="ku-Arab-IQ" sz="1800" dirty="0">
                <a:effectLst/>
                <a:latin typeface="Calibri" panose="020F0502020204030204" pitchFamily="34" charset="0"/>
                <a:ea typeface="Calibri" panose="020F0502020204030204" pitchFamily="34" charset="0"/>
                <a:cs typeface="Calibri" panose="020F0502020204030204" pitchFamily="34" charset="0"/>
              </a:rPr>
              <a:t>-  زۆرجار خودی حکومەت بۆ جێبەجێکردنی سیاسەتێک پەنا دەباتە بەر گروپەکانی گوشار،  دەکرێت ئەم گروپە گوشارانە بەرچاو بن. بۆ نموونە، داواکردن لە پیاوانی ئایینی کە لە  گوتاری  رۆژی هەینی باس لە پێکەوە ژیان بکەن . لە راستیدا رۆڵی گروپی گوشار لە دارێشتنی سیاسەتی گشتیدا، بەندە بە کراوەیی و داخراوەیی  کۆمەڵگا، رادەی چالاکبوونی و ئاڵۆزبوونی کۆمەڵگا و سەختی دەستەبەرکردنی بەرژەوەندییەکان  و جۆری ململانێی سیاسی-کۆمەڵایەتی- ئابورییەی کە لە کۆمەڵگادا هەیە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179059086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7ACE1-5780-19B9-00BE-29AA020A79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CABC6B-C212-D121-3698-DD3DDDC73AFB}"/>
              </a:ext>
            </a:extLst>
          </p:cNvPr>
          <p:cNvSpPr>
            <a:spLocks noGrp="1"/>
          </p:cNvSpPr>
          <p:nvPr>
            <p:ph idx="1"/>
          </p:nvPr>
        </p:nvSpPr>
        <p:spPr/>
        <p:txBody>
          <a:bodyPr>
            <a:normAutofit fontScale="92500" lnSpcReduction="10000"/>
          </a:bodyPr>
          <a:lstStyle/>
          <a:p>
            <a:pPr marL="0" marR="0" algn="r" rtl="1">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ku-Arab-IQ" sz="1800" b="1" dirty="0">
                <a:effectLst/>
                <a:latin typeface="Calibri" panose="020F0502020204030204" pitchFamily="34" charset="0"/>
                <a:ea typeface="Calibri" panose="020F0502020204030204" pitchFamily="34" charset="0"/>
                <a:cs typeface="Calibri" panose="020F0502020204030204" pitchFamily="34" charset="0"/>
              </a:rPr>
              <a:t>پارتە سیاسییەکان: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گرنگترین رێکخراوی کۆمەڵایەتی-سیاسی ناو کۆمەڵگادا بریتین لە پارتە سیاسییەکان، پارتە  سیاسییەکان کۆمەڵێک ئەرکیان هەیە کە لە میانەی بەجێگەیاندنی ئەم ئەرکانە کاریگەریی لەسەر  چۆنیەتی دارێشتنی سیاسەتی گشتیدا دروست دەکەن. ئەم ئەرکانەش بریتین لە :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ku-Arab-IQ" sz="1800" dirty="0">
                <a:effectLst/>
                <a:latin typeface="Calibri" panose="020F0502020204030204" pitchFamily="34" charset="0"/>
                <a:ea typeface="Calibri" panose="020F0502020204030204" pitchFamily="34" charset="0"/>
                <a:cs typeface="Calibri" panose="020F0502020204030204" pitchFamily="34" charset="0"/>
              </a:rPr>
              <a:t>کۆکردنەوەی بەرژەوەندییەکان: واتە پارتی سیاسی بە رژەوەندی  چین و توێژە  جوراوجۆرەکانی کۆمەڵگا  کۆدەکاتە وە  و  وەک داوکارییەک دەخاتە بەردەم حکومەت. بە  واتایەکیتر پارتی سیاسی وەک پردی  پەیوەندی لە نێوان حکومەت و کۆمەڵگادا کار دەکا 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 گواستنەوەی سیاسەتەکانی حکومەت بۆ کۆمەڵگا و  کۆ کردنەوەی زانیاری لەسەر  بیروبۆچوونی خەڵک سەبارەت بە سیاسەتەکانی حکومەت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لە راستیدا کاتێک کە باس لە رۆڵی پارتە سیاسییەکان دەکەین، مەبەست ئەو کۆمەڵگایانەن  کە  تێدا زۆرتر لە یەک پارتی سیاسی بونی هەیە و ململانێ و  هەڵبژاردنەکان بە ئازادانە و رێکو  پێکی ئەنجام دەدرێت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71901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A52D9-5FD2-4BBF-9D37-17E253F6BFB1}"/>
              </a:ext>
            </a:extLst>
          </p:cNvPr>
          <p:cNvSpPr>
            <a:spLocks noGrp="1"/>
          </p:cNvSpPr>
          <p:nvPr>
            <p:ph type="title"/>
          </p:nvPr>
        </p:nvSpPr>
        <p:spPr/>
        <p:txBody>
          <a:bodyPr/>
          <a:lstStyle/>
          <a:p>
            <a:pPr algn="ctr"/>
            <a:r>
              <a:rPr lang="ku-Arab-IQ" sz="2000" b="1" dirty="0">
                <a:effectLst/>
                <a:latin typeface="Calibri" panose="020F0502020204030204" pitchFamily="34" charset="0"/>
                <a:ea typeface="Calibri" panose="020F0502020204030204" pitchFamily="34" charset="0"/>
                <a:cs typeface="Times New Roman" panose="02020603050405020304" pitchFamily="18" charset="0"/>
              </a:rPr>
              <a:t>چەمکەکانی سیاسەتی گشتی و پەرەپێدانیان لە ژێر رۆشنایی ڕوانگە فکرییە مۆدێرنەکاندا: </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sz="2000" dirty="0"/>
          </a:p>
        </p:txBody>
      </p:sp>
      <p:sp>
        <p:nvSpPr>
          <p:cNvPr id="3" name="Content Placeholder 2">
            <a:extLst>
              <a:ext uri="{FF2B5EF4-FFF2-40B4-BE49-F238E27FC236}">
                <a16:creationId xmlns:a16="http://schemas.microsoft.com/office/drawing/2014/main" id="{2ADED34F-3B8B-4F47-A20B-9FFF4F531211}"/>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li_K_Alwand" pitchFamily="2" charset="-78"/>
              </a:rPr>
              <a:t>زانايانى ثةيوةنديدارى سياسي و كارطيَرى طشتى و كؤمةلَناسان لة رَيطةى ئاِراستةكانيانةوة كة طرنطيان بةم بابةتةى ئَيمة داوة هةولَيانداوة ضةمكى سياسةتى طشتى ببةستنةوة بة ثرس و بوارةكانى طشتى لة كؤمةلَطا جؤربةجؤرةكاندا، ئةمانة بة ثَيويستى و داواكارى و كَيشة و طرفتةكان دةنويَنن، هةرضةندة جياوازى بؤضوون هةية لةسةر ئةو بنةمايةى كة لةسةرى بةردةوام دةبن، لةكاتى باسكردنى ثيَطة يان ثيَناسةكانى سياسةتى طشتى و هةورةها بؤضوون و جياوازيان لةسةر ثيَناسةكة: ئةو بوارة طشتيةى كة</a:t>
            </a:r>
            <a:r>
              <a:rPr lang="ku-Arab-IQ"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li_K_Alwand" pitchFamily="2" charset="-78"/>
              </a:rPr>
              <a:t>فةيلةسوفى ئةمريكى جان ديوي كة: ضالاَكيةكان طشتى دةبن، كاتيَك ئةنجاميَك بةرهةم ديَنن و كة لة مةوداى تاكةكان و طروثةكان كة رِاستةوخؤ ثةيوةندييان ثيَوة هةية.  ئةمةش جةخت لة هيَزى ئةو ثةيوةندييةى نيََوان دياردةكان دةكاتةوة كة لة كؤمةلَطة رِوودةدةن و كاراكتةرى ثَيكةوة بةستى و ئالَوطؤرى كاريطةريان ثيَبةخشيون لة ديوى فةزاكةيانةوة و بنِبركردنيان تا ئةو رِادةيةى كة دياردةكانى تر بة شَيوةى ئؤرطانيك و بابةتيانة هاوبةشيان هةبيَت. ئَيمة ليَرةدا هةولَ دةدةين ضةند ثَيناسةيةكى جؤراجؤر بؤ ضةمكى سياسةتى طشتى ثَيشكةش بكةين، بةثَيى مةنتيقةكةى كة طوزارشت لة ئاِراستةى نووسةران و داكؤكيكارانى دةكات، بؤ دلَنيابوون لة ثوختةى ثَيويست لةم بوارةدا: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en-US" sz="2400" dirty="0"/>
          </a:p>
        </p:txBody>
      </p:sp>
    </p:spTree>
    <p:extLst>
      <p:ext uri="{BB962C8B-B14F-4D97-AF65-F5344CB8AC3E}">
        <p14:creationId xmlns:p14="http://schemas.microsoft.com/office/powerpoint/2010/main" val="318387186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45697-9557-AAD9-9195-23CDFF68A4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F1CAEA-956C-048C-133A-DAB5419C3796}"/>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lt"/>
              <a:buAutoNum type="arabicPeriod" startAt="3"/>
            </a:pPr>
            <a:r>
              <a:rPr lang="ku-Arab-IQ" sz="1800" b="1" dirty="0">
                <a:effectLst/>
                <a:latin typeface="Calibri" panose="020F0502020204030204" pitchFamily="34" charset="0"/>
                <a:ea typeface="Calibri" panose="020F0502020204030204" pitchFamily="34" charset="0"/>
                <a:cs typeface="Calibri" panose="020F0502020204030204" pitchFamily="34" charset="0"/>
              </a:rPr>
              <a:t>هاوڵاتی</a:t>
            </a:r>
            <a:r>
              <a:rPr lang="ku-Arab-IQ"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12065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هاوڵاتیان چ وەک تاک چ لە  رێگەی ئەندام بوون لە رێکخراوەکانی کۆمەلگای مەدەنی و بەشدار بوون   لە کۆر و کۆبوونەوەکاندا ، کاریگەری لەسەر دارێشتنی سیاسەتی گشتیدا دروست دەکات.  ، بۆ نموونە زۆرجار سیاسەتە  ئابورییەکان لە لایەن ئابوورناسێکەوە پێشنیاز دەکرێت. یاخود  دەکرێت سیاسەتی نەهێشتنی هەژاری و برسێتی لە لایەن کەسێکەوە پێشنیاز بکرێت. ئەگەرچی  زۆرجار ڕەچاوەی رۆڵی هاوڵاتی  لە دارێشتنی سیاسەتی گشتیدا  ناکرێت،  بەڵام ئەمەش بەو مانایە  نییە  کە بە تەواوەتی  روۆڵی هاوڵاتی پشتگوێ د ەخرێت. بۆ نموونە بەشداریکردن یاخود نەکردنی  هاوڵاتیان لە بابەتی گشتپرسی بۆ سەربەخۆیی هەرێمی کوردستان کە لە ٢٥-٩-٢٠١٧ بەڕێوەچوو، وەرگرتنی رای هاوڵاتیان بوو لەسەر داهاتووی هەرێمی کوردستان.   </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90993524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92D60-297B-4DC0-F950-9EDABFCE8336}"/>
              </a:ext>
            </a:extLst>
          </p:cNvPr>
          <p:cNvSpPr>
            <a:spLocks noGrp="1"/>
          </p:cNvSpPr>
          <p:nvPr>
            <p:ph type="title"/>
          </p:nvPr>
        </p:nvSpPr>
        <p:spPr/>
        <p:txBody>
          <a:bodyPr/>
          <a:lstStyle/>
          <a:p>
            <a:pPr algn="ctr"/>
            <a:r>
              <a:rPr lang="ar-SA" sz="2800" b="1" dirty="0">
                <a:effectLst/>
                <a:latin typeface="Calibri" panose="020F0502020204030204" pitchFamily="34" charset="0"/>
                <a:ea typeface="Calibri" panose="020F0502020204030204" pitchFamily="34" charset="0"/>
                <a:cs typeface="Calibri" panose="020F0502020204030204" pitchFamily="34" charset="0"/>
              </a:rPr>
              <a:t>مۆدێلی نوخبە</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63C0EA54-FACF-86F3-5186-DCB0532B84E6}"/>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ئەم تی</a:t>
            </a:r>
            <a:r>
              <a:rPr lang="ku-Arab-IQ" sz="1800" dirty="0">
                <a:effectLst/>
                <a:latin typeface="Calibri" panose="020F0502020204030204" pitchFamily="34" charset="0"/>
                <a:ea typeface="Calibri" panose="020F0502020204030204" pitchFamily="34" charset="0"/>
                <a:cs typeface="Calibri" panose="020F0502020204030204" pitchFamily="34" charset="0"/>
              </a:rPr>
              <a:t>ۆ</a:t>
            </a:r>
            <a:r>
              <a:rPr lang="ar-SA" sz="1800" dirty="0">
                <a:effectLst/>
                <a:latin typeface="Calibri" panose="020F0502020204030204" pitchFamily="34" charset="0"/>
                <a:ea typeface="Calibri" panose="020F0502020204030204" pitchFamily="34" charset="0"/>
                <a:cs typeface="Calibri" panose="020F0502020204030204" pitchFamily="34" charset="0"/>
              </a:rPr>
              <a:t>رییە لە دژی تیۆری ململانێی کارول مارکس سەریهەڵدا. بە پێی ئەم مۆدێلە سیاسەت بارودۆخ و ئەولەویاتی کۆمەڵگا دیاریدەکات و سیاسەت لەسەرووی گشت ئەولەوییەتەکانیترەوە دێت؛ چونکە مرۆڤەکان هەر لە یەکەم چرکەساتی لە دایکبوونیان لێک جیاوازن، ئەم جیاوازیەش شتێکی سروشتییە، هەر بۆیەش هەندێ کەس دەسەڵات دەگرنە دەست و دەبنە فەرمانڕەوا، ئەوانیتریش دەبن ژێر دەست. بە پێی ئەم مۆدێلە سیاسەتی گشتی بە گوێرەی ویستی خەڵک و دابینکردنی داواکارییەکانی خەڵک دانانڕێژرێت بەڵکو بۆ پاراستنی بەرژەوەندی نوخبەی دەسەڵاتدار دادەرێژرێت . لەم مۆدێلەدا خەڵک زانیاری تەواویان لەسەر پرسە سیاسییەکان نییە، هەر بۆیەش نوخبە بیروبۆچوونی ئەوان سەبارەت بە سیاسەتە گشتییەکان ئاراستە دەکەن و خەڵکیش کاریگەری کەمی بەسەر نوخبەوە هەیە، بەڵام نوخبە کاریگەری زۆرتری بەسەر خەڵکدا هەیە. نوخبەی سیاسی رای گشتی بە جۆرێک جۆش دەدات کە بتوانێت لە رێگەیەوە بەرژەوەندییەکانی خۆی دابین بکات. کەواتە بە پێی ئەم مۆدێلە سیاسەت لە خوارەوە بۆ سەرەوە داناڕێژرێت بەڵکو لە سەرەوە بۆ خوارەوە دادەرێژرێت. هەر سیاسەتێکیش کە دادەڕێژرێت رەنگدانەوەی بەرژەوەندی و بەهای نوخبەی دەسەڵاتدارە نەک بەرژەوەندی چینە جۆراوجۆرەکانی کۆمەڵگا</a:t>
            </a:r>
            <a:r>
              <a:rPr lang="en-US" sz="1800" dirty="0">
                <a:effectLst/>
                <a:latin typeface="Calibri" panose="020F0502020204030204" pitchFamily="34" charset="0"/>
                <a:ea typeface="Calibri" panose="020F0502020204030204" pitchFamily="34" charset="0"/>
                <a:cs typeface="Calibri" panose="020F0502020204030204" pitchFamily="34" charset="0"/>
              </a:rPr>
              <a:t>. * </a:t>
            </a:r>
            <a:r>
              <a:rPr lang="ar-SA" sz="1800" dirty="0">
                <a:effectLst/>
                <a:latin typeface="Calibri" panose="020F0502020204030204" pitchFamily="34" charset="0"/>
                <a:ea typeface="Calibri" panose="020F0502020204030204" pitchFamily="34" charset="0"/>
                <a:cs typeface="Calibri" panose="020F0502020204030204" pitchFamily="34" charset="0"/>
              </a:rPr>
              <a:t>تایبە تمەندییەکانی مۆدێلی نوخبە بەم شێوەیە: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3358715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BA7C4-034C-B787-0FAE-DD6FC3CBD6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66DDF4-D153-683F-3EFF-55F64C414A8E}"/>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ar-SA" sz="1800" dirty="0">
                <a:effectLst/>
                <a:latin typeface="Calibri" panose="020F0502020204030204" pitchFamily="34" charset="0"/>
                <a:ea typeface="Calibri" panose="020F0502020204030204" pitchFamily="34" charset="0"/>
                <a:cs typeface="Calibri" panose="020F0502020204030204" pitchFamily="34" charset="0"/>
              </a:rPr>
              <a:t>ئەم مۆدێلە کۆمەڵگا بەسەر دوو چیندا دابەش دەکات</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چینی یەکەم، چینێکی لە رووی ژمارەوە کەمن، بەڵام خاوەن رێکخستنی بەهێزن و ئامرازی مادی و دەستڕۆیی کۆمەڵایەتیان هەیە و بڕیارە سیاسییەکان دادەرێژن</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چینی دووەم: لە رووی ژمارەوە بەرفراوانن، بەاڵم لە رووی رێکخستنەوە بێهێزن و دەسەڵاتیان بەدەستەوە نییە</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ar-SA" sz="1800" dirty="0">
                <a:effectLst/>
                <a:latin typeface="Calibri" panose="020F0502020204030204" pitchFamily="34" charset="0"/>
                <a:ea typeface="Calibri" panose="020F0502020204030204" pitchFamily="34" charset="0"/>
                <a:cs typeface="Calibri" panose="020F0502020204030204" pitchFamily="34" charset="0"/>
              </a:rPr>
              <a:t>نوخبە بەها و ئایدیۆلۆژیای کۆمەڵگا دەستنیشان دەکات و جەماوەر جێبەجێی دەکات</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ar-SA" sz="1800" dirty="0">
                <a:effectLst/>
                <a:latin typeface="Calibri" panose="020F0502020204030204" pitchFamily="34" charset="0"/>
                <a:ea typeface="Calibri" panose="020F0502020204030204" pitchFamily="34" charset="0"/>
                <a:cs typeface="Calibri" panose="020F0502020204030204" pitchFamily="34" charset="0"/>
              </a:rPr>
              <a:t>ژمارەیەک لە ئەندامانی چینی جەماوەر دەتوانێت بچێتە ناو چینی نوخبەدا و دەسەڵات بگرێتە دەست، بەڵام ئەم چوونە ناوەیە زۆر لەسەرخۆیە تا هیچ هەڕەشەیەک بۆ سەر سیستەمی سیاسی دروست نەکات</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تەنیا ئەو کەسانە دەتوانن بچنە ناو چینی نوخبەدا کە دان بە بەها و ئایدیۆلۆژیای نوخبەدا بنێن</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ar-SA" sz="1800" dirty="0">
                <a:effectLst/>
                <a:latin typeface="Calibri" panose="020F0502020204030204" pitchFamily="34" charset="0"/>
                <a:ea typeface="Calibri" panose="020F0502020204030204" pitchFamily="34" charset="0"/>
                <a:cs typeface="Calibri" panose="020F0502020204030204" pitchFamily="34" charset="0"/>
              </a:rPr>
              <a:t>ئەو گۆڕانکارییەکانی کە بەسەر سیاسەتە گشتییەکاندا دێن، گۆڕانی لەسەرخۆن نەک ریشەیی</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ku-Arab-IQ" sz="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17311275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1F31C-2F82-777C-9F7A-27D6D01B453A}"/>
              </a:ext>
            </a:extLst>
          </p:cNvPr>
          <p:cNvSpPr>
            <a:spLocks noGrp="1"/>
          </p:cNvSpPr>
          <p:nvPr>
            <p:ph type="title"/>
          </p:nvPr>
        </p:nvSpPr>
        <p:spPr/>
        <p:txBody>
          <a:bodyPr/>
          <a:lstStyle/>
          <a:p>
            <a:r>
              <a:rPr lang="ar-SA" sz="3200" b="1" dirty="0">
                <a:effectLst/>
                <a:latin typeface="Calibri" panose="020F0502020204030204" pitchFamily="34" charset="0"/>
                <a:ea typeface="Calibri" panose="020F0502020204030204" pitchFamily="34" charset="0"/>
                <a:cs typeface="Calibri" panose="020F0502020204030204" pitchFamily="34" charset="0"/>
              </a:rPr>
              <a:t>کاریگەری مۆدێلی نوخبەکان لەسەر سیاسەتی گشتی </a:t>
            </a:r>
            <a:r>
              <a:rPr lang="en-US" sz="3200" b="1" dirty="0">
                <a:effectLst/>
                <a:latin typeface="Calibri" panose="020F0502020204030204" pitchFamily="34" charset="0"/>
                <a:ea typeface="Calibri" panose="020F0502020204030204" pitchFamily="34" charset="0"/>
                <a:cs typeface="Calibri" panose="020F0502020204030204" pitchFamily="34" charset="0"/>
              </a:rPr>
              <a:t>–</a:t>
            </a:r>
            <a:r>
              <a:rPr lang="en-US" sz="3200" dirty="0">
                <a:effectLst/>
                <a:latin typeface="Calibri" panose="020F0502020204030204" pitchFamily="34" charset="0"/>
                <a:ea typeface="Calibri" panose="020F0502020204030204" pitchFamily="34" charset="0"/>
                <a:cs typeface="Calibri" panose="020F0502020204030204" pitchFamily="34" charset="0"/>
              </a:rPr>
              <a:t> </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9AB3DF04-A6C9-ED25-85B5-1AB036D4691D}"/>
              </a:ext>
            </a:extLst>
          </p:cNvPr>
          <p:cNvSpPr>
            <a:spLocks noGrp="1"/>
          </p:cNvSpPr>
          <p:nvPr>
            <p:ph idx="1"/>
          </p:nvPr>
        </p:nvSpPr>
        <p:spPr/>
        <p:txBody>
          <a:bodyPr/>
          <a:lstStyle/>
          <a:p>
            <a:pPr algn="just" rtl="1"/>
            <a:r>
              <a:rPr lang="ar-SA" sz="1800" dirty="0">
                <a:effectLst/>
                <a:latin typeface="Calibri" panose="020F0502020204030204" pitchFamily="34" charset="0"/>
                <a:ea typeface="Calibri" panose="020F0502020204030204" pitchFamily="34" charset="0"/>
                <a:cs typeface="Calibri" panose="020F0502020204030204" pitchFamily="34" charset="0"/>
              </a:rPr>
              <a:t>بە پێی مۆدێلی نوخبەگەرایی جەماوەر هیچ کاریگەریەک لەسەر داڕێشتنی سیاسەتی گشتیدا دروست ناکەن، بەڵکو سیاسەتی گشتی بە پێی گۆڕانی بۆچوونی نوخبە لەهەمبەر بەرژەوەندی و بەهاکانی خۆیان و کۆمەڵگادا، گۆڕانی بەسەردا دێت</a:t>
            </a:r>
            <a:r>
              <a:rPr lang="en-US" sz="1800" dirty="0">
                <a:effectLst/>
                <a:latin typeface="Calibri" panose="020F0502020204030204" pitchFamily="34" charset="0"/>
                <a:ea typeface="Calibri" panose="020F0502020204030204" pitchFamily="34" charset="0"/>
                <a:cs typeface="Calibri" panose="020F0502020204030204" pitchFamily="34" charset="0"/>
              </a:rPr>
              <a:t>. - </a:t>
            </a:r>
            <a:r>
              <a:rPr lang="ar-SA" sz="1800" dirty="0">
                <a:effectLst/>
                <a:latin typeface="Calibri" panose="020F0502020204030204" pitchFamily="34" charset="0"/>
                <a:ea typeface="Calibri" panose="020F0502020204030204" pitchFamily="34" charset="0"/>
                <a:cs typeface="Calibri" panose="020F0502020204030204" pitchFamily="34" charset="0"/>
              </a:rPr>
              <a:t>چونکە نوخبە پارێزگاری لە بارودۆخی بەرقەرار دەکات بۆیە گۆڕانی سیاسەتی گشتی گۆڕانێکی لەسەرخۆیە نەک بە شێوەی شۆڕشگێڕانە بێت. بە پێی ئەم مۆدێلە سیاسەتی گشتی بە بەردەوامی هەموار دەکریتەوە بەڵام بە کەمی گۆڕانی بەسەردا دێت. گۆڕان کاتێک رووو دەدات </a:t>
            </a:r>
            <a:r>
              <a:rPr lang="ar-SA" sz="1800" dirty="0">
                <a:effectLst/>
                <a:latin typeface="Calibri" panose="020F0502020204030204" pitchFamily="34" charset="0"/>
                <a:ea typeface="Calibri" panose="020F0502020204030204" pitchFamily="34" charset="0"/>
                <a:cs typeface="Times New Roman" panose="02020603050405020304" pitchFamily="18"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کە هەڕەشە لەسەر دەسەڵاتی نوخبەی سیاسی بێتەکایەوە و نوخبە بۆ پارێزگاری لە مانەوەی خۆیان کۆمەڵێک گۆڕانکاری ئەنجام دەدات</a:t>
            </a:r>
            <a:r>
              <a:rPr lang="en-US" sz="1800" dirty="0">
                <a:effectLst/>
                <a:latin typeface="Calibri" panose="020F0502020204030204" pitchFamily="34" charset="0"/>
                <a:ea typeface="Calibri" panose="020F0502020204030204" pitchFamily="34" charset="0"/>
                <a:cs typeface="Calibri" panose="020F0502020204030204" pitchFamily="34" charset="0"/>
              </a:rPr>
              <a:t>. - </a:t>
            </a:r>
            <a:r>
              <a:rPr lang="ar-SA" sz="1800" dirty="0">
                <a:effectLst/>
                <a:latin typeface="Calibri" panose="020F0502020204030204" pitchFamily="34" charset="0"/>
                <a:ea typeface="Calibri" panose="020F0502020204030204" pitchFamily="34" charset="0"/>
                <a:cs typeface="Calibri" panose="020F0502020204030204" pitchFamily="34" charset="0"/>
              </a:rPr>
              <a:t>مۆدێلی نوخبە دژی خۆشگوزەرانی جەماوەر نییە، بەڵکو لەو بڕوایەدایە کە بەرپرسیارێتی دابینکردنی خۆشگوزەرانی بۆ جەماوەر لە ئەستۆی نوخبەی دەسەڵاتدار دایە نەک لە ئەستۆی خودی جەماوەر، چونکە هەر وەک ئاماژەمان پێدا جەماوەر زانیاری کەمی لەسەر سیاسەت هەیە</a:t>
            </a:r>
            <a:r>
              <a:rPr lang="en-US" sz="1800" dirty="0">
                <a:effectLst/>
                <a:latin typeface="Calibri" panose="020F0502020204030204" pitchFamily="34" charset="0"/>
                <a:ea typeface="Calibri" panose="020F0502020204030204" pitchFamily="34" charset="0"/>
                <a:cs typeface="Calibri" panose="020F0502020204030204" pitchFamily="34" charset="0"/>
              </a:rPr>
              <a:t>. - </a:t>
            </a:r>
            <a:r>
              <a:rPr lang="ar-SA" sz="1800" dirty="0">
                <a:effectLst/>
                <a:latin typeface="Calibri" panose="020F0502020204030204" pitchFamily="34" charset="0"/>
                <a:ea typeface="Calibri" panose="020F0502020204030204" pitchFamily="34" charset="0"/>
                <a:cs typeface="Calibri" panose="020F0502020204030204" pitchFamily="34" charset="0"/>
              </a:rPr>
              <a:t>بە پێی مۆدێلی نوخبەگەرایی، جەماوەر بە نائاگا و زوو هەڵچوو (منفعل) هەژمار دەکات. هەر بۆیەش نوخبە زۆر بە ئاسانی دەتوانێت کاریگەری لەسەر هەست و سۆزی نوخبە دروست بکات</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هەڵمەتەکانی هەڵبژاردن و رکابەرێتی حزبی، پرۆسەیەکن بۆ کاریگەری نواندنە سەر جەماوەر لە پێناو مانەوەی نوخبە لەسەر دەسەڵاتی سیاسی</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نوخبە فەرمانبەران جەماوەر</a:t>
            </a:r>
            <a:r>
              <a:rPr lang="ku-Arab-IQ"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193305281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A6A56-23E9-2CC5-37B6-A319F38BB1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F65BC4-9912-31BD-7AED-3E76AFD1410A}"/>
              </a:ext>
            </a:extLst>
          </p:cNvPr>
          <p:cNvSpPr>
            <a:spLocks noGrp="1"/>
          </p:cNvSpPr>
          <p:nvPr>
            <p:ph idx="1"/>
          </p:nvPr>
        </p:nvSpPr>
        <p:spPr/>
        <p:txBody>
          <a:bodyPr>
            <a:normAutofit lnSpcReduction="10000"/>
          </a:bodyPr>
          <a:lstStyle/>
          <a:p>
            <a:pPr marL="12065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Calibri" panose="020F0502020204030204" pitchFamily="34" charset="0"/>
              </a:rPr>
              <a:t>چارت رایت میلز و مۆدێلی نوخبە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12065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بە پێی بۆچوونی میلز، چینی بۆرژوازی سەرمایەدار کە لەسەری نۆزدەیەمدا، وەک چینی باڵآ دەست دەسەڵاتی بەدەستەوە بوو، پێگەی خۆی بۆ بەڕێوەبەران و تەکنۆکراتەکان بەخشی</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ئاڵۆزی کۆمەڵگاکانی ئەمڕۆیی و سەرهەڵدانی تەکنۆلۆژیای پێشکەوتوو، پێویستی بەو پسپۆرانە هەیە کە بتوانن دامەزراوەکان بەڕێوە ببەن و هەماهەنگی لە نێوان بەرهەمهێنان و کەرتی خزمەتگوزاریی و چاڵاکییە نەتەوایەتییەکاندا دروست بکەن. توانای ئەم بەڕێوەبەرانە هەڵقوڵاوی ئەو زانستەیە کە هەیانە. هەر بۆیەش بەرەبەرە کۆمەڵگا بەرەو تەکنۆکراسی هەنگاو دەنێت و شۆڕشەکانی داهاتوش شۆڕشی کرێکاری نابن، بەڵکو شۆڕش لە چۆنیەی بەڕێوەبردنی کۆمەڵگادایە. هەر بۆیەش چینی نوێ نوخبە لەو کەسانە پێکدێت کە لە گۆڕەپانی سیاسەت، پیشەسازیی و سوپادا کار دەکەن. بەم جۆرەش کاروباری بەڕێوەبردنی کۆمەڵگا لە نێوان سیاسەتمەدار، تەکنۆکرات و سوپاسالارەکاندا دابەش دەبێت و هەر یەک لەم سێ کۆچکەیە هەوڵ دەدەن پانتای دەسەڵآتیان بەرفراوان بکەن. لە گشت حاڵەتەکدا ئەم سێ تاقمە نوخبەیە شوێنی چینی کۆنی نوخبە دەگرنەوە، بەڵام هەمان رۆڵی نوخبەی کۆن دەگێڕن و کۆمەڵگا بەسەر دوو چینێ نوخبە و جەماوەردا دابەش دەبێت: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669907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B5C68-8327-D1F5-B307-F4AF64BF1B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29968A-2D61-A308-3E0D-B9102037E734}"/>
              </a:ext>
            </a:extLst>
          </p:cNvPr>
          <p:cNvSpPr>
            <a:spLocks noGrp="1"/>
          </p:cNvSpPr>
          <p:nvPr>
            <p:ph idx="1"/>
          </p:nvPr>
        </p:nvSpPr>
        <p:spPr/>
        <p:txBody>
          <a:bodyPr/>
          <a:lstStyle/>
          <a:p>
            <a:pPr marL="12065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Calibri" panose="020F0502020204030204" pitchFamily="34" charset="0"/>
              </a:rPr>
              <a:t>مۆدێلی دامەزراوەیی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 لەم مۆدێلەدا دامەزراوە فەرمییەکانی حکومەت سیاسەتە گشتییەکان دادەرێژن. ئەم دامەزراوانە بریتین لە دەسەڵاتی یاسادانان، جێبەجێکردن، دادوەری، ئەنجوومەنی پارێزگا و شارەکان. بە پێی ئەم مۆدێلە سیاسەتێک نابێتە سیاسەتی گشتی ئەگەر لە لایەن ئەم دامەزراوە حکومی یەکانەوە تەبەنی نەکرێت و جێبەجی نەکرێت . ئەمەش بەو هۆیەوە کە دامەزراوە حکومییەکان سێ خەسڵەتی تایبەتیان هەیە کە لە دامەزراوەکانیتردا، دەکرێت بە بەرفراوانی، بوونی نییە</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یەکەم: شەرعیەت واتە حکومەت شەرعیەت بە سیاسەتە گشتییەکان دەبەخشێت. هەر سیاسەتێک پشتیوانی یاسایی هەیە و دەبێ هاوڵاتیان پابەندی سیاسەتەکە بن. خەسڵەتی یاسای بوونیش خەسڵەتێکە تەنیا حکومەت دەتوانێت بە سیاسەتە گشتییەکان ببەخشێت. هاوڵاتیان دەتوانن سیاسەتی رێکخراوە کۆمەڵآیەتی-سیاسییەکانی وەک مزگەوت، کەنیسە، رێکخراوەکانی کۆمەڵگای مەدەنی بە گرنگ و ناچاریکەر هەژمار نەکەن، بەڵآم سیاسەتەکانی حکومەت خەسڵەتی ئیلتیزامی- یاسایان هەیە</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6597644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DDE29-8397-73B9-3948-2F6054F839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7F9CF4-9CCA-8F32-456B-EFDB82D8DFB6}"/>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ar-SA" sz="1800" b="1" dirty="0">
                <a:effectLst/>
                <a:latin typeface="Calibri" panose="020F0502020204030204" pitchFamily="34" charset="0"/>
                <a:ea typeface="Calibri" panose="020F0502020204030204" pitchFamily="34" charset="0"/>
                <a:cs typeface="Calibri" panose="020F0502020204030204" pitchFamily="34" charset="0"/>
              </a:rPr>
              <a:t>یەکەم: شەرعیەت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واتە حکومەت شەرعیەت بە سیاسەتە گشتییەکان دەبەخشێت. هەر سیاسەتێک پشتیوانی یاسایی هەیە و دەبێ هاوڵاتیان پابەندی سیاسەتەکە بن. خەسڵەتی یاسای بوونیش خەسڵەتێکە تەنیا حکومەت دەتوانێت بە سیاسەتە گشتییەکان ببەخشێت. هاوڵاتیان دەتوانن سیاسەتی رێکخراوە کۆمەڵاتی-سیاسییەکانی وەک مزگەوت، کەنیسە، رێکخراوەکانی کۆمەڵگای مەدەنی بە گرنگ و ناچاریکەر هەژمار نەکەن، بەڵام سیاسەتەکانی حکومەت خەسڵەتی ئیلتیزامی- یاسایان هەیە.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Calibri" panose="020F0502020204030204" pitchFamily="34" charset="0"/>
              </a:rPr>
              <a:t>دووەم: گشتگیربوونی سیاسەتی گشتی (الشمولیة):-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سیاسەتی گشتی سیاسەتێکە کەبەسەر گشت ئەندامانی کۆمەڵگادا بە یەکسانی جێبەجێ دەکرێت </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ar-SA" sz="1800" dirty="0">
                <a:effectLst/>
                <a:latin typeface="Calibri" panose="020F0502020204030204" pitchFamily="34" charset="0"/>
                <a:ea typeface="Calibri" panose="020F0502020204030204" pitchFamily="34" charset="0"/>
                <a:cs typeface="Calibri" panose="020F0502020204030204" pitchFamily="34" charset="0"/>
              </a:rPr>
              <a:t>کۆمەڵێک سیاسەت تەنیا بەسەر توێژێکی دیارکراوی کۆمەڵگادا جێبەجێ دەکرێت)، بەڵام سیاسەتی رێکخراوە کۆمەڵایەتی و سیاسییەکان تەنیا بەسەر توێژێکی دیاریکراودا جێبەجێ دەکرێت.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1651433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83616-863B-DA6B-CC31-741E223045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2ABD3E-1969-AE5A-9AE3-17A848CA7671}"/>
              </a:ext>
            </a:extLst>
          </p:cNvPr>
          <p:cNvSpPr>
            <a:spLocks noGrp="1"/>
          </p:cNvSpPr>
          <p:nvPr>
            <p:ph idx="1"/>
          </p:nvPr>
        </p:nvSpPr>
        <p:spPr/>
        <p:txBody>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Calibri" panose="020F0502020204030204" pitchFamily="34" charset="0"/>
              </a:rPr>
              <a:t>سێیەم: سەپاندن وناچارکردن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حکومەت دەتوانێت ئەو کەسانەی کە پابەندی سیاسەتە گشتییەکان نەبن، سزا بدات. چونکە تەنیا حکومەتە کە ئامرازی سزادانی لەبەر دەستدایە. دەکرێت رێکخراوەکانیتریش ئامرازی سزادانیان هەبێت؛ بۆ نموونە دەرکردنی ئەندامێک لە رێکخراوێکدا. بەڵام ئەم جۆرە سزادانە جیاوازە لە سزادانی حکومەت. بۆ نموونە، حکومەت ناتوانێت هاوڵاتی لە وڵاتی خۆی دەربکات بەڵام دەتوانێ بەندی بکات، کەچی رێکخراوەکانیتر ناتوانن ئەندامەکانیان بەند بکەن. لە لایەکیترەوە، گشت هاوڵاتیان پابەندی ئەم دەسەڵاتە ناچارکەرەی حکومەتن</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کەواتە پەیوەندی نێوان سیاسەتی گشتی و دامەزراوە حکومییەکان پەیوەندییەکی زۆر نزیکە</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چونکە کاتێک سیاسەتێک دەبێتە سیاسەتی گشتی کە لە لایەن دامەزراوەکانی حکومەتەوە پەسەند بکرێت، بچێتە بواری جێبەجێکردن و چەندین دامەزراوەی حکومی سیاسەتەکە جێبەجێ بکەن</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4809141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0508B-338E-F788-A604-95485C3C25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C12680-A985-1E89-AB86-91AB93396D9C}"/>
              </a:ext>
            </a:extLst>
          </p:cNvPr>
          <p:cNvSpPr>
            <a:spLocks noGrp="1"/>
          </p:cNvSpPr>
          <p:nvPr>
            <p:ph idx="1"/>
          </p:nvPr>
        </p:nvSpPr>
        <p:spPr/>
        <p:txBody>
          <a:bodyPr/>
          <a:lstStyle/>
          <a:p>
            <a:pPr algn="just" rtl="1"/>
            <a:r>
              <a:rPr lang="ar-SA" sz="1800" dirty="0">
                <a:effectLst/>
                <a:latin typeface="Calibri" panose="020F0502020204030204" pitchFamily="34" charset="0"/>
                <a:ea typeface="Calibri" panose="020F0502020204030204" pitchFamily="34" charset="0"/>
                <a:cs typeface="Calibri" panose="020F0502020204030204" pitchFamily="34" charset="0"/>
              </a:rPr>
              <a:t>مۆدێلی دامەزراوەیی کاریگەری گرنگی لەسەر سیاسەتی گشتیدا هەیە؛ چونکە لە رێگەی ئەم مۆدێلەوە دەکرێت کۆمەڵێک پرسیار بوروژێنرێت وەک ئەوەی کە ئایا سیستەمی حکومەتی فیدرالی باشترە یاخود حکومەتی ساکاری ناوەندی؟ چۆن دابەشکردنی دەسەڵاتەکان لە نێوان دامەزراوە نیشتیمانی و مەحەلییەکاندا دەتوانن کارایی سیاسەتی گشتی بەرز بکەنەوە؟ بە واتایەکیتر پەیوەندی لە نێوان ستراکتۆر و کارکردی سیستەمی سیاسی چییە؟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50839713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B8032-701C-5B50-912A-2B15D5582C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F19EFE-26F2-9163-5EB0-548624BE981F}"/>
              </a:ext>
            </a:extLst>
          </p:cNvPr>
          <p:cNvSpPr>
            <a:spLocks noGrp="1"/>
          </p:cNvSpPr>
          <p:nvPr>
            <p:ph idx="1"/>
          </p:nvPr>
        </p:nvSpPr>
        <p:spPr/>
        <p:txBody>
          <a:bodyPr>
            <a:normAutofit fontScale="92500"/>
          </a:bodyPr>
          <a:lstStyle/>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مۆدێلی پرۆسە (داڕشتنی سیاسەت وەک چاڵاکیەکی سیاسی):-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 رەفتاری سیاسی و چاڵاکی گروپە بەرژەوەندیخوازەکان، پارتە سیاسییەکان، بیرۆکراتەکان، دادوەر و سەرۆک کۆمارەکان لە دوای جەنگی دووەمی جیهانییەوە بابەتی سەرەکی زانستی سیاسەت بووە. هەر یەک لە زانایانی سیاسەتی گشتی بۆچوونێکی تایبەتیان سەبارەت بە قۆناغە جیاوازەکانی داڕشتنی سیاسەتی گشتیدا هەیە. بە پێی ئەم بۆچوونە لە سیاسەتی گشتیدا پێویستە تەرکیز بخرێتە سەر قۆناغەکانی داڕشتنی سیاسەتی گشتی. لێرە بە کورتی ئاماژە بەم شێواز دەکەین</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ku-Arab-IQ" sz="1800" dirty="0">
              <a:effectLst/>
              <a:latin typeface="Calibri" panose="020F0502020204030204" pitchFamily="34" charset="0"/>
              <a:ea typeface="Calibri" panose="020F0502020204030204" pitchFamily="34" charset="0"/>
              <a:cs typeface="Calibri" panose="020F050202020403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دەستنیشانکردنی کێشە: واتە ئەو کێشانە دیاری دەکرێن کە ڕای گشتی گرنگی پێ دەدات و داوادەکرێت حکومەت چارەسەریان بکات.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 ئەجندای سیاسەتی گشتی: بڕیاردان لەبارەی ئەوەی کە چ کێشەیەک ئەولەویەتی پێبدرێت و بڕیاری لەسەر بدرێت و ببێتە سیاسەتی گشتی</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دیارکردنی ئامانجەکان: داڕشتنی سیاسەتێک بۆ چارسەرکردنی کێشەکان</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59812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A18F8-5C90-405A-B5C8-C36D6D796DBE}"/>
              </a:ext>
            </a:extLst>
          </p:cNvPr>
          <p:cNvSpPr>
            <a:spLocks noGrp="1"/>
          </p:cNvSpPr>
          <p:nvPr>
            <p:ph type="title"/>
          </p:nvPr>
        </p:nvSpPr>
        <p:spPr/>
        <p:txBody>
          <a:bodyPr/>
          <a:lstStyle/>
          <a:p>
            <a:pPr algn="ctr" rtl="1"/>
            <a:r>
              <a:rPr lang="ku-Arab-IQ" sz="2800" b="1" dirty="0">
                <a:effectLst/>
                <a:latin typeface="Times New Roman" panose="02020603050405020304" pitchFamily="18" charset="0"/>
                <a:ea typeface="Calibri" panose="020F0502020204030204" pitchFamily="34" charset="0"/>
                <a:cs typeface="Ali_K_Alwand" pitchFamily="2" charset="-78"/>
              </a:rPr>
              <a:t>١- سياسةتى طشتى لة رِوانطةى ثراكتيزةكردنى هيَزةوة:  </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61846A2E-B1F0-479B-8959-1CC5AE321A3E}"/>
              </a:ext>
            </a:extLst>
          </p:cNvPr>
          <p:cNvSpPr>
            <a:spLocks noGrp="1"/>
          </p:cNvSpPr>
          <p:nvPr>
            <p:ph idx="1"/>
          </p:nvPr>
        </p:nvSpPr>
        <p:spPr/>
        <p:txBody>
          <a:bodyPr>
            <a:noAutofit/>
          </a:bodyPr>
          <a:lstStyle/>
          <a:p>
            <a:pPr marL="0" indent="0" algn="just" rtl="1">
              <a:lnSpc>
                <a:spcPct val="107000"/>
              </a:lnSpc>
              <a:spcBef>
                <a:spcPts val="0"/>
              </a:spcBef>
              <a:spcAft>
                <a:spcPts val="800"/>
              </a:spcAft>
              <a:buNone/>
            </a:pPr>
            <a:r>
              <a:rPr lang="ku-Arab-IQ" sz="1800" dirty="0">
                <a:effectLst/>
                <a:latin typeface="Times New Roman" panose="02020603050405020304" pitchFamily="18" charset="0"/>
                <a:ea typeface="Calibri" panose="020F0502020204030204" pitchFamily="34" charset="0"/>
                <a:cs typeface="Ali_K_Alwand" pitchFamily="2" charset="-78"/>
              </a:rPr>
              <a:t>ئةوةى نويَنةرايةتى هيَز دةكات، واتة ئةو توانايةى كة مرؤظ دةبيَت لة ريَطةيةوة كاريطةرى لةسةر تاكةكان و طروث و برِيار و رِةوتى شتةكان دابنيَت، بة جؤريَك كة ئةو لة كةسانى تر جيادةكاتةوة، لة ئةنجامى هةبوونى سةرضاوةيةكى دياريكراوى دةسةَلات وةك: زؤركردن، ثارة، ثيَطة، ئةزمون، كةسايةتى. هارؤلد لاسويَل سياسةتى طشتى ثيَناسة كرد بةوةى: كيَ خاوةنى ضية؟ و كةى؟ و ضؤن؟ لة رَيطةى ئةو ضاَلاكيانةى ثةيوةندى بة دابةشكردنى سةرضاوة و دةستكةوت و بةها و بةرذةوةندى ماددى و مةعنةوى و هاوبةشيكردنى ئةرك و بارى كؤمةَلايةتى، ثيادةكردنى دةسةلاَت يان كاريطةرى نيَوان ئةندامانى كؤمةلَطا لةلايةن ئةو كةسانةى كة سةرضاوةى هيَز بةدةستدةهيَنن. مارك لينديَنبةرك و بنيامين كرؤسبيش هةر لةسةر هةمان ثيَشينةكة فراوان بوون كاتيَك كة ئةوان سياسةتى طشتيان ثيَناسةكرد، لةبابةتى ثراطماتيكى كردارى بؤ ثرؤسةى بةخشين و وةرطرتن، سةرنجِراكيَشان و سةوداكردن، كة دةكريَت بة شيَوازَيكى تر ثيَناسة بكةين بةوةى "ثرؤسةيةكى سيستةماتيكة بة خةسَلةتى ديناميكى و جوَلانةوة، بؤ ئالوطؤركردن و سةوداكردن و دةربرِينة ئةوةى كة خاوةنى ضية؟ كةى؟ و ضؤن؟ وةك ئةوةى كة دةويَت دةرى دةخات؟ كيَ خاوةنيةتى؟ وضؤن دةتوانم بةدةستى بهيَنم؟</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en-US" sz="2400" dirty="0"/>
          </a:p>
        </p:txBody>
      </p:sp>
    </p:spTree>
    <p:extLst>
      <p:ext uri="{BB962C8B-B14F-4D97-AF65-F5344CB8AC3E}">
        <p14:creationId xmlns:p14="http://schemas.microsoft.com/office/powerpoint/2010/main" val="10597315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A090C-EE08-C3A5-50A7-56D97B9398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7132FA-314B-9999-94F8-B6A6177117FF}"/>
              </a:ext>
            </a:extLst>
          </p:cNvPr>
          <p:cNvSpPr>
            <a:spLocks noGrp="1"/>
          </p:cNvSpPr>
          <p:nvPr>
            <p:ph idx="1"/>
          </p:nvPr>
        </p:nvSpPr>
        <p:spPr/>
        <p:txBody>
          <a:bodyPr/>
          <a:lstStyle/>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دەستەبەرکردنی مەشروعییەت: واتە دەستەبەرکردنی پشتیوانی و رەزامەندی جەماوەری تا سیاسەتەکە بە یاسایی بکرێت.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جێبەجێکردنی سیاسەتی گشتی: دیاریکردنی لایەنە کارگێڕییەکانی بەرپرس لە جێبەجێکردنی سیاسەتەکە، دیارکردنی بڕی تێچوون و میکانیزمەکان.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هەڵسەنگاندن: بەدواداچوون بۆ قۆناغەکانی جێبەجێکردن، هەڵسەنگاندنی کاریگەرییەکانی سیاسەتی گشتی لەسەر گروپە بە ئامانجگیراوەکان، خستنەڕووی پێشنیارەکان و گۆڕانکارییەکان.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بە کورتی بە پێی ئەم مۆدێلە سیاسەت بریتیە لە پرۆسەیەک کە تێیدا قۆناغە جیاوازەکانی داڕشتنی سیاسەت دەبێ دەستنیشان بکرێن. زۆرجار ئەو میکانیزم و پرۆسەیەیەی کە حکومەت بۆ جێبەجێکردنی سیاسەتیک دەگرێتە بەر دەتوانێ کاریگەری لەسەر ناوڕۆکی خودی سیاسەتەکە دروست بکات</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2060169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C7EE8-130B-60AE-14F4-49F6BE22B8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6A03DD-F94D-7830-8ED1-8D2083231720}"/>
              </a:ext>
            </a:extLst>
          </p:cNvPr>
          <p:cNvSpPr>
            <a:spLocks noGrp="1"/>
          </p:cNvSpPr>
          <p:nvPr>
            <p:ph idx="1"/>
          </p:nvPr>
        </p:nvSpPr>
        <p:spPr/>
        <p:txBody>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Calibri" panose="020F0502020204030204" pitchFamily="34" charset="0"/>
              </a:rPr>
              <a:t>هەڵسەنگاندنی سیاسەتی گشتی (تقییم السیاسة العامة):-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هەڵسەنگاندنی سیاسەتی گشتی ، واتە زانینی دەرەنجامەکانی سیاسەتی گشتی. بە واتایەکیتر، هەڵسەنگاندنی سیاسەتی گشتی بریتییە لە زانینی کاریگەرییە گشتییەکانی پڕۆگرامێکی نەتەوەیی لە بەدیهێنانی ئامانجەکانی، یاخود زانینی کاریگەرییە رێژەییەکانی یەک یان چەند پرۆگرامێک لە دەستەبەرکردنی ئامانجە هاوبەشەکان. مەبەستی سەرەکی لە هەڵسەنگاندنی سیاسەتی گشتی بریتییە لە وەڵامدانەوەی حکومەت و بەرپرسیارێتی حکومەت لە بەرامبەر هاوڵاتیان. پرسیاری سەرەکی لە هەڵسەنگاندنی سیاسەتی گشتیدا بریتییە لەوەی کە ئەو ئامانجانەی کە دەستەبەر کراون ئەو تێچوونە دێنیت کە بۆ سیاسەتەکە تەرخانکراوە. کەواتە لە هەڵسەنگاندنی سیاسەتی گشتیدا نە تەنیا سەرکەوتن لە جێبەجێکردنی سیاسەتەکە گرنگە، بەڵکو رادەی مەشروعیەتی خودی سیاسەتەکەش گرنگە.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8491983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D0250-0C25-EC60-0238-A9CB4E193C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D43A4C-D907-B4DE-E26E-217942466113}"/>
              </a:ext>
            </a:extLst>
          </p:cNvPr>
          <p:cNvSpPr>
            <a:spLocks noGrp="1"/>
          </p:cNvSpPr>
          <p:nvPr>
            <p:ph idx="1"/>
          </p:nvPr>
        </p:nvSpPr>
        <p:spPr/>
        <p:txBody>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Calibri" panose="020F0502020204030204" pitchFamily="34" charset="0"/>
              </a:rPr>
              <a:t>خەسڵەتەکانی پرۆسەی هەڵسەنگاندن (خصائص عملیة التقییم):-</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ar-SA" sz="1800" dirty="0">
                <a:effectLst/>
                <a:latin typeface="Calibri" panose="020F0502020204030204" pitchFamily="34" charset="0"/>
                <a:ea typeface="Calibri" panose="020F0502020204030204" pitchFamily="34" charset="0"/>
                <a:cs typeface="Calibri" panose="020F0502020204030204" pitchFamily="34" charset="0"/>
              </a:rPr>
              <a:t>هەڵسەنگاندن پرۆسەیەکی سیستێماتیک و نەزمدارە، واتە چاڵاکیەکی بەرنامە بۆ دارێژراو و ئامانجدارە.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هەڵسەنگاندن کۆکردنەوەی زانیارییەکانی پەیوەست بە پرسیارەکانی گرێدراو بە کۆمەڵگا بە گشتی و سیاسەت بە تایبەتییە</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ar-SA" sz="1800" dirty="0">
                <a:effectLst/>
                <a:latin typeface="Calibri" panose="020F0502020204030204" pitchFamily="34" charset="0"/>
                <a:ea typeface="Calibri" panose="020F0502020204030204" pitchFamily="34" charset="0"/>
                <a:cs typeface="Calibri" panose="020F0502020204030204" pitchFamily="34" charset="0"/>
              </a:rPr>
              <a:t>هەڵسەنگاندن پرۆسەی بەهێزکردنی زانستی سیاسەت داڕشتن و بڕیار دەرکردنە.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هەندی لە پێناسەکانی هەڵسەنگاندنی سیاسەتی گشتی، هەڵسەنگاندنی ئامانجەکان بە پرۆگرامەکان و سیاسەتەکانەوە گرێ دەدەن. بەڵام زۆرجار ئێمە نازانین کە ئامانجەکان چین و هەروەها هەندێ سیاسەت لەبڕی بەدیهێنانی ئامانجەکان دەبنە هۆی وروژاندنی ململانێکان، هەربۆیەش لە هەڵسەنگاندنی سیاسەتە گشتییەکاندا لەبری تیشک خستنە سەر دەرەنجامەکان باشترە تیشک بخرێتە سەر کاریگەرییەکانی سیاسەتی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5371641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FD73-E9CA-4E3E-CE43-20944DE5C2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DDF01F-F45E-1D1E-B0E2-FCAD06D5B7D4}"/>
              </a:ext>
            </a:extLst>
          </p:cNvPr>
          <p:cNvSpPr>
            <a:spLocks noGrp="1"/>
          </p:cNvSpPr>
          <p:nvPr>
            <p:ph idx="1"/>
          </p:nvPr>
        </p:nvSpPr>
        <p:spPr/>
        <p:txBody>
          <a:bodyPr>
            <a:normAutofit fontScale="92500" lnSpcReduction="10000"/>
          </a:bodyPr>
          <a:lstStyle/>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کاریگەرییەکانی سیاسەتی گشتی بریتین لە گشت ئەو کاریگەرییانەی کە لەسەر دۆخی راستەقینەی ژیانی کۆمەڵایەتیدا دروست دەبێت. ئەم کاریگەریانەش بریتین لە</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ar-SA"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ar-SA" sz="1800" dirty="0">
                <a:effectLst/>
                <a:latin typeface="Calibri" panose="020F0502020204030204" pitchFamily="34" charset="0"/>
                <a:ea typeface="Calibri" panose="020F0502020204030204" pitchFamily="34" charset="0"/>
                <a:cs typeface="Calibri" panose="020F0502020204030204" pitchFamily="34" charset="0"/>
              </a:rPr>
              <a:t>کاریگەری سیاسەتی گشتی لەسەر گروپ یان دۆخی بەئامانجگیراو.</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ar-SA" sz="1800" dirty="0">
                <a:effectLst/>
                <a:latin typeface="Calibri" panose="020F0502020204030204" pitchFamily="34" charset="0"/>
                <a:ea typeface="Calibri" panose="020F0502020204030204" pitchFamily="34" charset="0"/>
                <a:cs typeface="Calibri" panose="020F0502020204030204" pitchFamily="34" charset="0"/>
              </a:rPr>
              <a:t>کاریگەری سیاسەتی گشتی لەسەر ئەو گروپ یان دۆخەی کە بە ئامانج نەگیراوە.واتە مەبەستی سیاسەتی گشتی ئەم گروپ و دۆخە نەبووە.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کاریگەری سیاسەتی گشتی لەسەر داهاتوو و دۆخی ئێستا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تێچوونە راستەوخۆییەکان. واتە ئەو سەرچاوانەی کە بۆ بەدیهێنانی سیاسەتە گشتییەکە تەرخانکراوە.</a:t>
            </a:r>
            <a:endParaRPr lang="ku-Arab-IQ"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ar-SA" sz="1800" dirty="0">
                <a:effectLst/>
                <a:latin typeface="Calibri" panose="020F0502020204030204" pitchFamily="34" charset="0"/>
                <a:ea typeface="Calibri" panose="020F0502020204030204" pitchFamily="34" charset="0"/>
                <a:cs typeface="Calibri" panose="020F0502020204030204" pitchFamily="34" charset="0"/>
              </a:rPr>
              <a:t>تێچوونە ناڕاستەوخۆییەکان. واتە ئەو دەرفەت و پارەیەی کە ئەگەر بۆ ئەم سیاسەتە تەرخان نەکرابا دەکرا بۆ بۆ بەدیهێنانی ئامانجیتر تەرخانکرابا</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dirty="0">
                <a:effectLst/>
                <a:ea typeface="Calibri" panose="020F0502020204030204" pitchFamily="34" charset="0"/>
                <a:cs typeface="Calibri" panose="020F0502020204030204" pitchFamily="34" charset="0"/>
              </a:rPr>
              <a:t>کەواتە لە هەڵسەنگاندنی سیاسەتی گشتیدا گشت سوود و تێچووەنەکانی ئیستا و داهاتوو دەبێ رەچاو بگیر</a:t>
            </a:r>
            <a:r>
              <a:rPr lang="ku-Arab-IQ" dirty="0">
                <a:ea typeface="Calibri" panose="020F0502020204030204" pitchFamily="34" charset="0"/>
                <a:cs typeface="Calibri" panose="020F0502020204030204" pitchFamily="34" charset="0"/>
              </a:rPr>
              <a:t>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0524866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12ABF-D557-9399-B224-AD5F2B202BA6}"/>
              </a:ext>
            </a:extLst>
          </p:cNvPr>
          <p:cNvSpPr>
            <a:spLocks noGrp="1"/>
          </p:cNvSpPr>
          <p:nvPr>
            <p:ph type="title"/>
          </p:nvPr>
        </p:nvSpPr>
        <p:spPr/>
        <p:txBody>
          <a:bodyPr/>
          <a:lstStyle/>
          <a:p>
            <a:pPr algn="ctr"/>
            <a:r>
              <a:rPr lang="ar-SA" sz="2400" b="1" dirty="0">
                <a:effectLst/>
                <a:latin typeface="Calibri" panose="020F0502020204030204" pitchFamily="34" charset="0"/>
                <a:ea typeface="Calibri" panose="020F0502020204030204" pitchFamily="34" charset="0"/>
                <a:cs typeface="Calibri" panose="020F0502020204030204" pitchFamily="34" charset="0"/>
              </a:rPr>
              <a:t>هەڵسەنگاندنی کاریگەرییەکان، لەبری هەڵسەنگاندنی دەرهاوێشتەکان (تقییم التاثیرات بدلا من تقییم المخرجات):-</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D56A2662-C2B5-6455-736B-8601AC0E1E7E}"/>
              </a:ext>
            </a:extLst>
          </p:cNvPr>
          <p:cNvSpPr>
            <a:spLocks noGrp="1"/>
          </p:cNvSpPr>
          <p:nvPr>
            <p:ph idx="1"/>
          </p:nvPr>
        </p:nvSpPr>
        <p:spPr/>
        <p:txBody>
          <a:bodyPr>
            <a:normAutofit fontScale="92500" lnSpcReduction="10000"/>
          </a:bodyPr>
          <a:lstStyle/>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کاریگەری سیاسەتی گشتی (</a:t>
            </a:r>
            <a:r>
              <a:rPr lang="en-US" sz="1800" dirty="0">
                <a:effectLst/>
                <a:latin typeface="Calibri" panose="020F0502020204030204" pitchFamily="34" charset="0"/>
                <a:ea typeface="Calibri" panose="020F0502020204030204" pitchFamily="34" charset="0"/>
                <a:cs typeface="Calibri" panose="020F0502020204030204" pitchFamily="34" charset="0"/>
              </a:rPr>
              <a:t>Policy Impact</a:t>
            </a:r>
            <a:r>
              <a:rPr lang="ar-SA" sz="1800" dirty="0">
                <a:effectLst/>
                <a:latin typeface="Calibri" panose="020F0502020204030204" pitchFamily="34" charset="0"/>
                <a:ea typeface="Calibri" panose="020F0502020204030204" pitchFamily="34" charset="0"/>
                <a:cs typeface="Calibri" panose="020F0502020204030204" pitchFamily="34" charset="0"/>
              </a:rPr>
              <a:t>)هەمان دەرهاوێشتەی سیاسەتی گشتی نییە</a:t>
            </a:r>
            <a:r>
              <a:rPr lang="ku-Arab-IQ"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a:effectLst/>
                <a:latin typeface="Calibri" panose="020F0502020204030204" pitchFamily="34" charset="0"/>
                <a:ea typeface="Calibri" panose="020F0502020204030204" pitchFamily="34" charset="0"/>
                <a:cs typeface="Calibri" panose="020F0502020204030204" pitchFamily="34" charset="0"/>
              </a:rPr>
              <a:t>Policy Output</a:t>
            </a:r>
            <a:r>
              <a:rPr lang="ku-Arab-IQ"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هەڵسەنگاندنی کاریگەری سیاسەتی گشتی، تەنیا سنوردار نییە بە پێواندنی چاڵاکییەکانی حکومەت. بۆ نموونە، حکومەت چەند دینار بۆ هەر قوتابیەک تەرخان دەکات، یاخود چەند بودجەی بۆ کەرتی تەندروستی تەرخان کردووە، یاخود مووچەی بۆ چەند هەزار خاوەن پێداویستی تایبەت تەرخانکردووە. ئەمانە بریتی نیین لە کاریگەرییەکانی سیاسەتی گشتی لەسەر ئەم گروپە بە ئامانجگیراوانە، بەڵکو ئەمانە بریتین لە چاڵاکی حکومەت، واتە ئەمانە بریتین لە دەرهاوێشتەکانی حکومەت. زۆرجار حکومەت داتا و زانیاری دەخاتەڕوو سەبارەت بەو چاڵاکیانەی کە ئەنجامیداوە، بۆ نموونە، چەند قوتابخانە یان خەستەخانەی کردۆتەوە یاخود چەند بەنداوی دروست کردووە، یان چەند پاسی دابین کردووە، یاخود چەند تاوانباری دەستبەسەر کردووە یان چەند قوتابی وەرگرتووە. گشت ئەم داتانە زانیاریی کەمیان سەبارەت بە رێژەی هەژاری، ئاست و رێژەی تاوان، یاخود دەستکەوتەکانی کەرتی پەروەردە و تەندروستیمان پێدەبەخشن. لە سیاسەتی گشتیدا بەم جۆرە خستنەڕووی داتانە دەگوترێت ''باقلە ژماردن"(</a:t>
            </a:r>
            <a:r>
              <a:rPr lang="en-US" sz="1800" dirty="0">
                <a:effectLst/>
                <a:latin typeface="Calibri" panose="020F0502020204030204" pitchFamily="34" charset="0"/>
                <a:ea typeface="Calibri" panose="020F0502020204030204" pitchFamily="34" charset="0"/>
                <a:cs typeface="Calibri" panose="020F0502020204030204" pitchFamily="34" charset="0"/>
              </a:rPr>
              <a:t>Bean Counting</a:t>
            </a:r>
            <a:r>
              <a:rPr lang="ar-SA" sz="1800" dirty="0">
                <a:effectLst/>
                <a:latin typeface="Calibri" panose="020F0502020204030204" pitchFamily="34" charset="0"/>
                <a:ea typeface="Calibri" panose="020F0502020204030204" pitchFamily="34" charset="0"/>
                <a:cs typeface="Calibri" panose="020F0502020204030204" pitchFamily="34" charset="0"/>
              </a:rPr>
              <a:t>)کاتێک کە سیاسەتێکی گشتی </a:t>
            </a:r>
            <a:r>
              <a:rPr lang="ku-Arab-IQ" sz="1800" dirty="0">
                <a:effectLst/>
                <a:latin typeface="Calibri" panose="020F0502020204030204" pitchFamily="34" charset="0"/>
                <a:ea typeface="Calibri" panose="020F0502020204030204" pitchFamily="34" charset="0"/>
                <a:cs typeface="Calibri" panose="020F0502020204030204" pitchFamily="34" charset="0"/>
              </a:rPr>
              <a:t>ڕ</a:t>
            </a:r>
            <a:r>
              <a:rPr lang="ar-SA" sz="1800" dirty="0">
                <a:effectLst/>
                <a:latin typeface="Calibri" panose="020F0502020204030204" pitchFamily="34" charset="0"/>
                <a:ea typeface="Calibri" panose="020F0502020204030204" pitchFamily="34" charset="0"/>
                <a:cs typeface="Calibri" panose="020F0502020204030204" pitchFamily="34" charset="0"/>
              </a:rPr>
              <a:t>وون دەکەینەوە یاخود وەسفی سیاستە گشتییەکە دەکەین، خستنەڕووی ژمارە و داتاکان گرینگە، بەڵام لە هەڵسەنگاندنی کاریگەری سیاسەتی گشتیدا (</a:t>
            </a:r>
            <a:r>
              <a:rPr lang="en-US" sz="1800" dirty="0">
                <a:effectLst/>
                <a:latin typeface="Calibri" panose="020F0502020204030204" pitchFamily="34" charset="0"/>
                <a:ea typeface="Calibri" panose="020F0502020204030204" pitchFamily="34" charset="0"/>
                <a:cs typeface="Calibri" panose="020F0502020204030204" pitchFamily="34" charset="0"/>
              </a:rPr>
              <a:t>Assessing Policy Impact</a:t>
            </a:r>
            <a:r>
              <a:rPr lang="ar-SA" sz="1800" dirty="0">
                <a:effectLst/>
                <a:latin typeface="Calibri" panose="020F0502020204030204" pitchFamily="34" charset="0"/>
                <a:ea typeface="Calibri" panose="020F0502020204030204" pitchFamily="34" charset="0"/>
                <a:cs typeface="Calibri" panose="020F0502020204030204" pitchFamily="34" charset="0"/>
              </a:rPr>
              <a:t>)دەبێ ئەو گۆڕانکاریانە هەڵبسەنگێندرێن کە لە دەرەنجامی چا</a:t>
            </a:r>
            <a:r>
              <a:rPr lang="ku-Arab-IQ" sz="1800" dirty="0">
                <a:effectLst/>
                <a:latin typeface="Calibri" panose="020F0502020204030204" pitchFamily="34" charset="0"/>
                <a:ea typeface="Calibri" panose="020F0502020204030204" pitchFamily="34" charset="0"/>
                <a:cs typeface="Calibri" panose="020F0502020204030204" pitchFamily="34" charset="0"/>
              </a:rPr>
              <a:t>ڵا</a:t>
            </a:r>
            <a:r>
              <a:rPr lang="ar-SA" sz="1800" dirty="0">
                <a:effectLst/>
                <a:latin typeface="Calibri" panose="020F0502020204030204" pitchFamily="34" charset="0"/>
                <a:ea typeface="Calibri" panose="020F0502020204030204" pitchFamily="34" charset="0"/>
                <a:cs typeface="Calibri" panose="020F0502020204030204" pitchFamily="34" charset="0"/>
              </a:rPr>
              <a:t>کییەکانی حکومەتدا بەدیهاتوونە.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6836597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7CE83-B11F-F1AD-8085-56306B47AE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9780EE-1BB7-BB73-C903-BBDA47D40937}"/>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Calibri" panose="020F0502020204030204" pitchFamily="34" charset="0"/>
              </a:rPr>
              <a:t>*گروپە بە ئامانجگیراوەکان (</a:t>
            </a:r>
            <a:r>
              <a:rPr lang="en-US" sz="1800" b="1" dirty="0">
                <a:effectLst/>
                <a:latin typeface="Calibri" panose="020F0502020204030204" pitchFamily="34" charset="0"/>
                <a:ea typeface="Calibri" panose="020F0502020204030204" pitchFamily="34" charset="0"/>
                <a:cs typeface="Calibri" panose="020F0502020204030204" pitchFamily="34" charset="0"/>
              </a:rPr>
              <a:t>Target Group</a:t>
            </a:r>
            <a:r>
              <a:rPr lang="ar-SA" sz="1800" b="1"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گروپە بە ئامانجگیراوەکان، ئەو بەشەی کۆمەڵگان کە سیاسەتێکی گشتی لە پێناویاندا دادەرێژێت و جێبەجی دەکرێت، بۆ نموونە، هاو</a:t>
            </a:r>
            <a:r>
              <a:rPr lang="ku-Arab-IQ" sz="1800" dirty="0">
                <a:effectLst/>
                <a:latin typeface="Calibri" panose="020F0502020204030204" pitchFamily="34" charset="0"/>
                <a:ea typeface="Calibri" panose="020F0502020204030204" pitchFamily="34" charset="0"/>
                <a:cs typeface="Calibri" panose="020F0502020204030204" pitchFamily="34" charset="0"/>
              </a:rPr>
              <a:t>ڵا</a:t>
            </a:r>
            <a:r>
              <a:rPr lang="ar-SA" sz="1800" dirty="0">
                <a:effectLst/>
                <a:latin typeface="Calibri" panose="020F0502020204030204" pitchFamily="34" charset="0"/>
                <a:ea typeface="Calibri" panose="020F0502020204030204" pitchFamily="34" charset="0"/>
                <a:cs typeface="Calibri" panose="020F0502020204030204" pitchFamily="34" charset="0"/>
              </a:rPr>
              <a:t>تیانی بێ خانوو. خاوەن پێداویستیە تایبەتییەکان، نەخۆشەکانی شێر پەنجە، یاخود کۆی گشتی کۆمەڵگا. بۆ ئەوەی کە سیاسەتێک بەسەر ئەم گروپانەدا جێبەجێ بکرێت، سەرەتا پێویستە گروپە بە ئامانجگیراوەکان، دەستنیشان بکرێن و  دواتر ئەو سیاسەتەی کە پێویستە دابرێژرێت. بۆ نموونە، مەبەست لە سیاسەتەکە بریتییە لە باشترکردنی رەوشی جەستەی، ئابوری و کۆمەڵایەتی گروپە بە ئامانجگیراوەکە یاخود مەبەست گۆڕانکاریکردنە لە ئاستی رۆشنبیریی، ڕەفتار و ڕوانگەی گروپە بە ئامانجگیراوەکە. بۆ نموونە کاتێک کە سیاسەتێک دادەرێژرێت بۆ بەشداریی کردنی ئافرەت وەک هێزی کار لە کەرتی گشتی و تایبەتیدا، سەرەتا پێویستە سیاسەتێک دابڕێژرێت کە ڕوانگە و کولتوری گشتی کۆمەڵگا سەبارەت بە پرسی کارکردنی ئافرەت بگۆڕێت. یاخود لەوانەیە داڕشتنی سیاسەتێک چەندین ئامانجی هەبێت کەواتە لەم کاتەدا ئەولەویات و کاریگەرییە جیاوازەکانی ئەم سیاسەتە چین</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یاخود کاریگەرییە رەچاونەکراوەکانی سیاسەتەکە لەسەر ئەم گروپە چین</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3410746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1C80-7387-79A8-30BE-510DFB9926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97A329-6531-7D03-8022-5D3CE90D23ED}"/>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Calibri" panose="020F0502020204030204" pitchFamily="34" charset="0"/>
              </a:rPr>
              <a:t>گروپە بە ئامانج نەگیراوەکان (</a:t>
            </a:r>
            <a:r>
              <a:rPr lang="en-US" sz="1800" b="1" dirty="0">
                <a:effectLst/>
                <a:latin typeface="Calibri" panose="020F0502020204030204" pitchFamily="34" charset="0"/>
                <a:ea typeface="Calibri" panose="020F0502020204030204" pitchFamily="34" charset="0"/>
                <a:cs typeface="Calibri" panose="020F0502020204030204" pitchFamily="34" charset="0"/>
              </a:rPr>
              <a:t>Not Target Groups</a:t>
            </a:r>
            <a:r>
              <a:rPr lang="ar-SA"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Calibri" panose="020F0502020204030204" pitchFamily="34" charset="0"/>
              </a:rPr>
              <a:t>گشت سیاسەتێکی گشتی کاریگەری بەسەر چینە جۆراوجۆرەکانی کۆمەڵگادا دروست دەکات</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ar-SA" sz="1800" dirty="0">
                <a:effectLst/>
                <a:latin typeface="Calibri" panose="020F0502020204030204" pitchFamily="34" charset="0"/>
                <a:ea typeface="Calibri" panose="020F0502020204030204" pitchFamily="34" charset="0"/>
                <a:cs typeface="Calibri" panose="020F0502020204030204" pitchFamily="34" charset="0"/>
              </a:rPr>
              <a:t>دیار</a:t>
            </a:r>
            <a:r>
              <a:rPr lang="ku-Arab-IQ" sz="1800" dirty="0">
                <a:effectLst/>
                <a:latin typeface="Calibri" panose="020F0502020204030204" pitchFamily="34" charset="0"/>
                <a:ea typeface="Calibri" panose="020F0502020204030204" pitchFamily="34" charset="0"/>
                <a:cs typeface="Calibri" panose="020F0502020204030204" pitchFamily="34" charset="0"/>
              </a:rPr>
              <a:t>ی</a:t>
            </a:r>
            <a:r>
              <a:rPr lang="ar-SA" sz="1800" dirty="0">
                <a:effectLst/>
                <a:latin typeface="Calibri" panose="020F0502020204030204" pitchFamily="34" charset="0"/>
                <a:ea typeface="Calibri" panose="020F0502020204030204" pitchFamily="34" charset="0"/>
                <a:cs typeface="Calibri" panose="020F0502020204030204" pitchFamily="34" charset="0"/>
              </a:rPr>
              <a:t>کردنی گروپە بە ئامانج نەگیراوەکانی سیاسەتێک کارێکی سەختە. بۆ نموونە، کاریگەری سیاسەتی خۆشگوزەرانی بەسەر چینە ناهەژارەکانی کۆمەڵگادا چییە؟ واتە بەسەر بیرۆکراتە پلە باڵاکانی حکومەت، سیاسەتمەدارە لۆکالییەکان، فەرمانبەرانی کاری کۆمەڵایەتی، پزیشک و پەرستارەکان و گروپەکانیتری کۆمەڵگا؟ کەواتە زۆر جار کاریگەریی سیاسەتی گشتی بەسەر گروپە بە ئامانج نەگیراوەکاندا هەم بەرژەوەندی هەیە و هەمیش تێچوون. بۆ نموونە، کاتێک کە کەرتی پەروەردەی گشتی بە خۆڕایی دەکرێت، ئەگەر چی ئەم بە خۆڕایکردنە بۆ گشت چین و توێژەکانی کۆمەڵگادایە، بەڵام هاوکات، پەروەردەی بەخۆڕایی بۆ چینی دەوڵەمەندیش دابین دەکرێت کە ئەمەش تێچوونەکانی ئەم سیاسەتە زۆرتر دەکات</a:t>
            </a:r>
            <a:r>
              <a:rPr lang="en-US" sz="1800">
                <a:effectLst/>
                <a:latin typeface="Calibri" panose="020F0502020204030204" pitchFamily="34" charset="0"/>
                <a:ea typeface="Calibri" panose="020F0502020204030204" pitchFamily="34" charset="0"/>
                <a:cs typeface="Calibri" panose="020F0502020204030204" pitchFamily="34" charset="0"/>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172306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0C2AE-00D4-2422-27B7-10EDE98052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3A8C94-3A0A-3A67-5D6D-618069261075}"/>
              </a:ext>
            </a:extLst>
          </p:cNvPr>
          <p:cNvSpPr>
            <a:spLocks noGrp="1"/>
          </p:cNvSpPr>
          <p:nvPr>
            <p:ph idx="1"/>
          </p:nvPr>
        </p:nvSpPr>
        <p:spPr/>
        <p:txBody>
          <a:bodyPr/>
          <a:lstStyle/>
          <a:p>
            <a:pPr algn="just" rtl="1"/>
            <a:r>
              <a:rPr lang="ku-Arab-IQ" sz="1800" dirty="0">
                <a:effectLst/>
                <a:latin typeface="Times New Roman" panose="02020603050405020304" pitchFamily="18" charset="0"/>
                <a:ea typeface="Calibri" panose="020F0502020204030204" pitchFamily="34" charset="0"/>
                <a:cs typeface="Ali_K_Alwand" pitchFamily="2" charset="-78"/>
              </a:rPr>
              <a:t>كةواتة ئةو رِوانطةية لة لايةن زؤريََك لة بيرمةندان و زانايانى ثةيوةنديدارةوة رِةخنةى ليَ طيراوة كة باوةرِيان بةوة نية دةسةَلات بة تةنيا دةتوانيَت هةموو  ئةو ثةيوةندى و كارليَك و ضاَلاكيانة ِروون بكاتةوة كة لة خولطةى سياسةتى لة ناو كؤمةلَطا رِِِوودةدات. جطة لة تَيكةلَبوونى ناوةرؤكة سياسى و ناسياسيةكانى دةسةلاَت بةبيَ جياوازى لة نيَوانياندا و لةكاتى مامةلَةكردن لةطةلَ سياسةتى طشتى و هةروةها ئةو رِاستيةش كة دةسةَلات تاكة فاكتةر نية كة كؤنترؤَلى ئةو ضاَلاكى و كارليَكانة بكات كة طوزارشتن لة جةوهةرى سياسةتى طشتى.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2285310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09081-2430-A068-976B-13EAC73D6085}"/>
              </a:ext>
            </a:extLst>
          </p:cNvPr>
          <p:cNvSpPr>
            <a:spLocks noGrp="1"/>
          </p:cNvSpPr>
          <p:nvPr>
            <p:ph type="title"/>
          </p:nvPr>
        </p:nvSpPr>
        <p:spPr/>
        <p:txBody>
          <a:bodyPr/>
          <a:lstStyle/>
          <a:p>
            <a:pPr algn="ctr" rtl="1"/>
            <a:r>
              <a:rPr lang="ku-Arab-IQ" sz="1800" dirty="0">
                <a:effectLst/>
                <a:latin typeface="Times New Roman" panose="02020603050405020304" pitchFamily="18" charset="0"/>
                <a:ea typeface="Calibri" panose="020F0502020204030204" pitchFamily="34" charset="0"/>
                <a:cs typeface="Ali_K_Alwand" pitchFamily="2" charset="-78"/>
              </a:rPr>
              <a:t>٢- سياسةتى طشتى لة رِوانطةى شيكردنةوةى سيستةمةوة: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DB8704B-1CBE-9527-1EFC-D33D7C06CEB0}"/>
              </a:ext>
            </a:extLst>
          </p:cNvPr>
          <p:cNvSpPr>
            <a:spLocks noGrp="1"/>
          </p:cNvSpPr>
          <p:nvPr>
            <p:ph idx="1"/>
          </p:nvPr>
        </p:nvSpPr>
        <p:spPr/>
        <p:txBody>
          <a:bodyPr/>
          <a:lstStyle/>
          <a:p>
            <a:pPr algn="just" rtl="1"/>
            <a:r>
              <a:rPr lang="ku-Arab-IQ" sz="1800" dirty="0">
                <a:effectLst/>
                <a:latin typeface="Times New Roman" panose="02020603050405020304" pitchFamily="18" charset="0"/>
                <a:ea typeface="Calibri" panose="020F0502020204030204" pitchFamily="34" charset="0"/>
                <a:cs typeface="Ali_K_Alwand" pitchFamily="2" charset="-78"/>
              </a:rPr>
              <a:t>ضةمكى سيستةم، كؤى يةكةى ثَيكهاتووة لة كؤمةليَك بةشى لاوةكى يان سيستةمى لاوةكى، لة نيَوان خؤياندا سيستةميَكى ثةيوةندييةكان، لة ضوارضَيوةى ئةو كؤ يةكةيةدا دةنويَنيَت. ئةو ضةمكة جَيى بايةخ بوو بؤ دةيظيد ئيستؤن كة ثَيى وابوو سيستةم ئةو دياردانةية كةوا ثيَكةوة دةبنة هؤى ثَيكهيَنانى سيستةميَك، ئةو سيستةمةش بةشيَكة لة كؤى سيستةمى كؤمةَلايةتى، بةَلام بؤتة لقيَك لة سيستةمى كؤمةَلايةتى بؤ مةبةستى تويَذينةوة و ليَكؤلينةوة، دةكريَت سنورى سيستةمى سياسي دياري بكريَت لة رَيطةى ضةند كرداريَكةوة كة رِاستةوخؤ يان نارِاستةوخؤ ثةيوةستن بة دروستكردنى برِيارة سةثيَندراوةكان. بؤية سياسةتى طشتى وةك دةرئةنجاميَك لة ذيانى كؤمةلَطا لة رِوانطةى كارلَيككردنى طونجاو لةطةلَ ذينطةى طشتيدا دةبينيَت كة دامةزراوة و دةزطا و رِةفتار و ثةيوةندى تَيدا دروست دةبيَت. بنةضةى ئةو دياردة سياسييةى كة سيستةمى سياسي مامةلَةى لةطةَلدا دةكات بةم شَيوةية ثيَناسةيان دةكات: دابةشكردنى بةهاكان (ثَيداويستة ماددى و مةعنةوييةكان) لة كؤمةلَطادا بة شَيوةيةكى هةميشةيي دةسةلاَتخوازانة. لة ريَطةى برِيار و ضالاَكية زؤرةمليَيةكان كةبةسةر ئةو بةهايانةدا دابةشكراون، لة ضوارضيَوةى بازنةيةكى تةواو كة مؤركَيكى دايناميكيانةى هةية بة تيَهاويشتةكان دةستثيَدةكات و بة دةرهاويشتةكان كؤتايي ديَت، لةطةلَ ثرؤسةى فيدباك كة تيَهاويشتة و دةرهاويشتةكان ثَيكةوة دبةستيَتةوة: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2559690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F0D7E-8F6D-56AD-D125-8EBA3B6262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9582AF-6108-BA45-7E64-93870B65E91F}"/>
              </a:ext>
            </a:extLst>
          </p:cNvPr>
          <p:cNvSpPr>
            <a:spLocks noGrp="1"/>
          </p:cNvSpPr>
          <p:nvPr>
            <p:ph idx="1"/>
          </p:nvPr>
        </p:nvSpPr>
        <p:spPr/>
        <p:txBody>
          <a:bodyPr/>
          <a:lstStyle/>
          <a:p>
            <a:pPr algn="just" rtl="1"/>
            <a:r>
              <a:rPr lang="ku-Arab-IQ" sz="1800" dirty="0">
                <a:effectLst/>
                <a:latin typeface="Times New Roman" panose="02020603050405020304" pitchFamily="18" charset="0"/>
                <a:ea typeface="Calibri" panose="020F0502020204030204" pitchFamily="34" charset="0"/>
                <a:cs typeface="Ali_K_Alwand" pitchFamily="2" charset="-78"/>
              </a:rPr>
              <a:t>ا- تيَهاويشتةكان: بريتين لةو فشار و كاريطةرييانةى كة سيستةمى سياسي رِووبةرِوويان دةبيَتةوة و ثاَلى ثَيوة دةنَين بؤ ضالاَكى و جووَلة. ئةو تيَهاويشتانة لة ذينطة و ناو خودى سيستةمةكةشةوة هةلَدةقولَين، هةروةها لة ثالَ ئةو كاريطةرييانةى كة لة ذينطةى ناوخؤييةوة هةلَدةقولَين، ضةند</a:t>
            </a:r>
            <a:r>
              <a:rPr lang="ku-Arab-IQ" sz="1800" dirty="0">
                <a:effectLst/>
                <a:latin typeface="Calibri" panose="020F0502020204030204" pitchFamily="34" charset="0"/>
                <a:ea typeface="Calibri" panose="020F0502020204030204" pitchFamily="34" charset="0"/>
                <a:cs typeface="Times New Roman" panose="02020603050405020304" pitchFamily="18" charset="0"/>
              </a:rPr>
              <a:t> </a:t>
            </a:r>
            <a:r>
              <a:rPr lang="ku-Arab-IQ" sz="1800" dirty="0">
                <a:effectLst/>
                <a:latin typeface="Times New Roman" panose="02020603050405020304" pitchFamily="18" charset="0"/>
                <a:ea typeface="Calibri" panose="020F0502020204030204" pitchFamily="34" charset="0"/>
                <a:cs typeface="Ali_K_Alwand" pitchFamily="2" charset="-78"/>
              </a:rPr>
              <a:t>كاريطةرييةكيش هةية كة لة ذينطةى دةرةوة دَين (طةمارؤى ئابورى، داطيركردنى سةربازى، يارمةتى... هتد) هةروةها ئيستؤن تيَهاويشتةكانى كردووة بة دوو بةشةوة:  - داواكارييةكان: 1 رِةنطة داواكارى تايبةت بن يان طشتى لة بةرنامةيةكى سادةدا و لة رَيطةى طروثةكانى بةرذةوةندى و ثارتة سياسيةكان و سةركردةكانى ِراى طشتى و ميدياوة طوزارشتيان ليَدةكريَت.  - ثشتيوانى: 2 بةردةوامى سيستةم ثشتدةبةستيَت بة زامنكردنى نزمترين ئاستى دلَبةندى و ثشتيوانى. ئةطةر ثشتيوانى بؤ نزمترين ئاست دابةزى، ئةوا سيستةمة دةكةويَتة مةترسييةوة.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100807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4FBDD-9A79-DBDE-828E-A921FBD3E5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F35350-6555-5EAF-208A-C156F4B98953}"/>
              </a:ext>
            </a:extLst>
          </p:cNvPr>
          <p:cNvSpPr>
            <a:spLocks noGrp="1"/>
          </p:cNvSpPr>
          <p:nvPr>
            <p:ph idx="1"/>
          </p:nvPr>
        </p:nvSpPr>
        <p:spPr/>
        <p:txBody>
          <a:bodyPr/>
          <a:lstStyle/>
          <a:p>
            <a:pPr marL="0" indent="0" algn="just" rtl="1">
              <a:buNone/>
            </a:pPr>
            <a:r>
              <a:rPr lang="ku-Arab-IQ" dirty="0">
                <a:latin typeface="Times New Roman" panose="02020603050405020304" pitchFamily="18" charset="0"/>
                <a:ea typeface="Calibri" panose="020F0502020204030204" pitchFamily="34" charset="0"/>
                <a:cs typeface="Ali_K_Alwand" pitchFamily="2" charset="-78"/>
              </a:rPr>
              <a:t>٢- </a:t>
            </a:r>
            <a:r>
              <a:rPr lang="ku-Arab-IQ" sz="1800" dirty="0">
                <a:effectLst/>
                <a:latin typeface="Times New Roman" panose="02020603050405020304" pitchFamily="18" charset="0"/>
                <a:ea typeface="Calibri" panose="020F0502020204030204" pitchFamily="34" charset="0"/>
                <a:cs typeface="Ali_K_Alwand" pitchFamily="2" charset="-78"/>
              </a:rPr>
              <a:t>دةرهاويشتةكان: ئةمانة بريتين لة وةلاَمدانةوةى سيستةم بؤ داواكاريية كردةييةكان يان ثيَشبينيكراوةكان. ت- فيدباك: ئاماذةية بة ريَكةوتنى زانيارييةكان لة ذينطةوة بؤ سيستةمى سياسي دةربارةى ئةنجامى كردةوةكانى (واتة ئةو شويَنةوارانةى برِيار و سياسةتةكانى جيَيان هيَشتووة) بةم ماناية فيدباك لة ثرؤسةيةكى بةردةوامدا تيَهاويشتةكان دةبةستيَتةوة بة دةرهاويشتةكانةوة</a:t>
            </a:r>
            <a:r>
              <a:rPr lang="ku-Arab-IQ" sz="1800">
                <a:effectLst/>
                <a:latin typeface="Times New Roman" panose="02020603050405020304" pitchFamily="18" charset="0"/>
                <a:ea typeface="Calibri" panose="020F0502020204030204" pitchFamily="34" charset="0"/>
                <a:cs typeface="Ali_K_Alwand" pitchFamily="2" charset="-78"/>
              </a:rPr>
              <a:t>. </a:t>
            </a:r>
            <a:endParaRPr lang="en-US" dirty="0"/>
          </a:p>
        </p:txBody>
      </p:sp>
    </p:spTree>
    <p:extLst>
      <p:ext uri="{BB962C8B-B14F-4D97-AF65-F5344CB8AC3E}">
        <p14:creationId xmlns:p14="http://schemas.microsoft.com/office/powerpoint/2010/main" val="642514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051EF-605C-BFD6-BF46-50B7C0FE3F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7C2FE6-B44A-554B-C829-CA11B63091E2}"/>
              </a:ext>
            </a:extLst>
          </p:cNvPr>
          <p:cNvSpPr>
            <a:spLocks noGrp="1"/>
          </p:cNvSpPr>
          <p:nvPr>
            <p:ph idx="1"/>
          </p:nvPr>
        </p:nvSpPr>
        <p:spPr/>
        <p:txBody>
          <a:bodyPr/>
          <a:lstStyle/>
          <a:p>
            <a:pPr marL="4445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Arial" panose="020B0604020202020204" pitchFamily="34" charset="0"/>
              </a:rPr>
              <a:t>بەم میتۆدۆلۆژیایە، گابرێل ئەلمۆند پێی وایە کە سیاسەتی گشتی نوێنەرایەتی دەرئەنجامی پرۆسەیەکی سیستەماتیکی کارلێکی زانیارییەکان ناوەوە (داواکاری+پشتیوانی) لەگەڵ دەرهاوێشتەکان (تواناکان، بڕیارەکان، و سیاسەتەکان) دەکات، بە دەربڕینی ئەدای سیستەمی سیاسی بە توانای خۆی (ستراتیژی، رێکخراوەیی، دابەشکەر، هێمادار، وەڵامدەرەوە، نێودەوڵەتی) لە رێگای بڕیار و سیاسەتەکانی گیراوەوە.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Arial" panose="020B0604020202020204" pitchFamily="34" charset="0"/>
              </a:rPr>
              <a:t>هەروەها لە گۆشەیەکی تەکنیکی و رێکارەوە وەک دەربڕینی نیازێک دەیبینێت کە لەلایەن دەسەڵاتی جێبەجێکردن و دەسەڵاتی یاسادانەوە دەردەچێت و پەسەند دەکرێت، و سەرچاوەکان دابین دەکات و هەرەوەها ئەو لایەنانەش دەستنیشان دەکات کە بەرپرسن لە جێبەجێکردن و گەیشتن بەو ئامانجانە.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69353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2E114-884E-F3BF-9695-745751EFE0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8630E4-6C96-F2BB-F49B-F4562FDE9609}"/>
              </a:ext>
            </a:extLst>
          </p:cNvPr>
          <p:cNvSpPr>
            <a:spLocks noGrp="1"/>
          </p:cNvSpPr>
          <p:nvPr>
            <p:ph idx="1"/>
          </p:nvPr>
        </p:nvSpPr>
        <p:spPr/>
        <p:txBody>
          <a:bodyPr/>
          <a:lstStyle/>
          <a:p>
            <a:pPr marL="4445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Arial" panose="020B0604020202020204" pitchFamily="34" charset="0"/>
              </a:rPr>
              <a:t>هەروەها باربارا مەکلێنان لەگەڵ ئەم ڕەوتانە هاوڕایە، کە سیاسەتی گشتی بەم شێوەیە پێناسە دەکرێت : "چاڵاکییەکان و ڕێنماییەکان، کە لە ئەنجامی ئۆپەڕاسیۆنە حکومییەکانەوە سەرچاوە دەگرن، لە وەڵامی ئەو داواکارییانەی کە سیستەمی کۆمەڵایەتی ئاڕاستەی سیستەمی سیاسی دەکات".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Arial" panose="020B0604020202020204" pitchFamily="34" charset="0"/>
              </a:rPr>
              <a:t>ئەم ڕوانگەیە کە توانی ڕوانگەیەکی فراوان و هەمەلایەنە لە داینامیکی ژینگە و کارلێکی سیستەمەکانی بە کاریگەری هاوبەش لە نێوانیاندا دابین بکات، بە شێوەیەک کە بەشداربێت لە دامەزراندنی یەکەیەکی شیکاری بەیەکەوە گرێدراو، لەسەر بنەمای پرسەکانی کاروباری گشتی یان بەرژەوەندی گشتی، وەک پەیوەندییەکی ڕاستەقینە کە کارلێکی سیستەمەکان و وەڵامدانەوەی سیستەمی سیاسی بۆیان بەرجەستە دەکات.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447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80916-8F33-4FFF-A634-A24075C69F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C69899-C2F9-5345-4C3C-946E285A30BC}"/>
              </a:ext>
            </a:extLst>
          </p:cNvPr>
          <p:cNvSpPr>
            <a:spLocks noGrp="1"/>
          </p:cNvSpPr>
          <p:nvPr>
            <p:ph idx="1"/>
          </p:nvPr>
        </p:nvSpPr>
        <p:spPr/>
        <p:txBody>
          <a:bodyPr/>
          <a:lstStyle/>
          <a:p>
            <a:pPr algn="just" rtl="1"/>
            <a:r>
              <a:rPr lang="ku-Arab-IQ" sz="1800" dirty="0">
                <a:effectLst/>
                <a:latin typeface="Times New Roman" panose="02020603050405020304" pitchFamily="18" charset="0"/>
                <a:ea typeface="Calibri" panose="020F0502020204030204" pitchFamily="34" charset="0"/>
                <a:cs typeface="Ali_K_Alwand" pitchFamily="2" charset="-78"/>
              </a:rPr>
              <a:t>هةرضةندة ئةم تيَروانينة طرنطييةكى زؤرى هةية بؤ ئةوانةى كة لةكاتى مامةلَةكردن لةطةلَ تةوةرةكانى سياسةتى طشتيدا بةريةككةوتنيان دةبيَت، بةَلام</a:t>
            </a:r>
            <a:r>
              <a:rPr lang="ku-Arab-IQ" sz="1800" dirty="0">
                <a:effectLst/>
                <a:latin typeface="Calibri" panose="020F0502020204030204" pitchFamily="34" charset="0"/>
                <a:ea typeface="Calibri" panose="020F0502020204030204" pitchFamily="34" charset="0"/>
                <a:cs typeface="Times New Roman" panose="02020603050405020304" pitchFamily="18" charset="0"/>
              </a:rPr>
              <a:t> </a:t>
            </a:r>
            <a:r>
              <a:rPr lang="ku-Arab-IQ" sz="1800" dirty="0">
                <a:effectLst/>
                <a:latin typeface="Times New Roman" panose="02020603050405020304" pitchFamily="18" charset="0"/>
                <a:ea typeface="Calibri" panose="020F0502020204030204" pitchFamily="34" charset="0"/>
                <a:cs typeface="Ali_K_Alwand" pitchFamily="2" charset="-78"/>
              </a:rPr>
              <a:t>ئةم رِوانطةيةش هاوشَيوةى رِوانطةى ترى ثيَشوو رِووبةرِووى كؤمةليَك رِةخنة و كةم و كورِى بؤتةوة، لة رِووى مامةلَةكردنى بةهاكانةوة بة شَيوةيةكى رِةها و بيَ ئاماذةدان بؤ ئةو لايةنانةى كة بة تايبةتى دةكةونة ضوارضَيوةى سياسةتى طشتى و دوورخستنى لايةنة نافةرميةكان و هيَزة كاريطةريةكانيان لةسةر برِيارى سياسةت، بة طشتيطيرى و نةبوونى تةركيزَيكى تايبةت بة بةشةكانى سيستةمى سياسي دياربوو بة هؤى تةركيزَيكى طشتطيرى لةسةر ذينطةى فراوان و بيَئاطايي لة هةلَسوكةوتى تاكةكةسى ئةو كةسانةى كة رؤليان هةية لة خولى سياسةتى طشتيدا و هةروةها ديارنةبوونى كاريطةرى سيستةمةكانى تر. ضاَلاكى سياسي و كارليَككردن هةية كة ثرؤسةى دابةشكردن ناطريَتةوة كة دةبيَت رِةضاوى بكريَت و تيَروانينى تيَهاويشتةكان و دةرهاويشتةكان زيادةرؤيى دةكات لةوةى كة حكومةت يان سيستةمى سياسي وةلاَمى داخوازيية كؤمةلاَيةتيةكان دةداتةوة وسياسةتى طشتى جطة لة وةرطيَرانى رِاستةقينةى ئةو داواكاريانة هيضى تر نية، لة كاتَيكدا رِةنطة رِاستيةكة ئاماذة بة ئؤثةراسيؤنيَكى سةربازى بكات، سيستةمى سياسي زؤربةى كات سياسةتةكانى خؤى بةسةر كؤمةَلطةدا دةسةثيَنيَت، دوور لةوةى ئةو داواكارييانةى كة لة كؤمةلَطاوة دَين.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2752197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C14F-3380-474D-82B9-B794D94176E2}"/>
              </a:ext>
            </a:extLst>
          </p:cNvPr>
          <p:cNvSpPr>
            <a:spLocks noGrp="1"/>
          </p:cNvSpPr>
          <p:nvPr>
            <p:ph type="title"/>
          </p:nvPr>
        </p:nvSpPr>
        <p:spPr/>
        <p:txBody>
          <a:bodyPr/>
          <a:lstStyle/>
          <a:p>
            <a:pPr algn="ctr"/>
            <a:r>
              <a:rPr lang="ar-IQ" sz="4400" b="1" dirty="0">
                <a:effectLst/>
                <a:latin typeface="Calibri" panose="020F0502020204030204" pitchFamily="34" charset="0"/>
                <a:ea typeface="Calibri" panose="020F0502020204030204" pitchFamily="34" charset="0"/>
                <a:cs typeface="Ali_K_Alwand" pitchFamily="2" charset="-78"/>
              </a:rPr>
              <a:t>سروشتى سياسةتى طشتى و بنضينةكانى تيؤرى</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7FA7B2CC-2000-43B7-B928-8E7A6E7B9F89}"/>
              </a:ext>
            </a:extLst>
          </p:cNvPr>
          <p:cNvSpPr>
            <a:spLocks noGrp="1"/>
          </p:cNvSpPr>
          <p:nvPr>
            <p:ph idx="1"/>
          </p:nvPr>
        </p:nvSpPr>
        <p:spPr/>
        <p:txBody>
          <a:bodyPr>
            <a:normAutofit fontScale="70000" lnSpcReduction="20000"/>
          </a:bodyPr>
          <a:lstStyle/>
          <a:p>
            <a:pPr marL="0" marR="0" indent="0" algn="just" rtl="1">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200" dirty="0">
                <a:effectLst/>
                <a:latin typeface="Calibri" panose="020F0502020204030204" pitchFamily="34" charset="0"/>
                <a:ea typeface="Calibri" panose="020F0502020204030204" pitchFamily="34" charset="0"/>
                <a:cs typeface="Ali_K_Alwand" pitchFamily="2" charset="-78"/>
              </a:rPr>
              <a:t>قسةكردن لةسةر سياسةتى طشتى دياردةيةكى نةناسراو و نامؤ نية، بةلَكو قسةكردنة لةسةر شتيَك كة رؤذانة لةطةلى طيرؤ دةين.</a:t>
            </a:r>
          </a:p>
          <a:p>
            <a:pPr marL="0" algn="just" rtl="1">
              <a:lnSpc>
                <a:spcPct val="107000"/>
              </a:lnSpc>
              <a:spcBef>
                <a:spcPts val="0"/>
              </a:spcBef>
              <a:spcAft>
                <a:spcPts val="800"/>
              </a:spcAft>
            </a:pPr>
            <a:r>
              <a:rPr lang="ar-IQ" sz="2600" dirty="0">
                <a:effectLst/>
                <a:latin typeface="Calibri" panose="020F0502020204030204" pitchFamily="34" charset="0"/>
                <a:ea typeface="Calibri" panose="020F0502020204030204" pitchFamily="34" charset="0"/>
                <a:cs typeface="Ali_K_Alwand" pitchFamily="2" charset="-78"/>
              </a:rPr>
              <a:t>ماوةى نيَوان دوو جةنطى جيهانى شايةتى طةشةسةندنيَكى كاتى طرنط بوو لة ضةمكى سياسةتى طشتيدا بة هؤى بلاَوبوونةوةى بةرهةمةكانى قوتابخانةى رِةفتارى و سةرهةلَدانى ئارِاستةى رِةفتارى زانستى مؤديَرن. كة سةرةتا سةرةنجى  خؤى خستة سةر ئةو رِةفتارانةى كة ثةيوةستن بة كردةوةكانى حكومةت و شيكردنةوةكانيان و ليَكؤلينةوة لة ريَسا دةروونى و كؤمةلاَيةتييةكانى هةلَسوكةوتى تاكةكان و طروثةكان و ليَكؤلينةوة لة دياريكةرانى دةنطدان لة هةلَبذاردن و ضالاَكية سياسيةكانى تر. كارةكانى طروث و ثارتة سياسيةكان و دابةشكاريية جؤراوجؤرةكان و رِةفتارة ناكؤكةكانى نيَوان دةسةلاَتةكانى ياسادانان و جيَبةجيَكردن و دادوةرى ئةم رِيَبازة ثشت بة ميكانيزميَكى رِوون بةستووة بؤ باسكردنى ثرؤسةى سياسةتى طشتى، هؤكار و دةرئةنجامةكانى ضالاَكيةكانى حكومةت رِونبكةنةوة و سةرنج خستنة سةر وةسفيَكى رِوون دةربارةى ناوةرؤكى سياسةتى طشتى، ئةويش لة ريَطةى شيكردنةوةى كاريطةريي هيَزة سياسي و ئابورى و كؤمةلاَيةتيةكان و هةروةها هةلَسةنطاندنى ئةنجامة ضاوةرِوان كراو و ضاوةرِواننةكراوةكانى سياسةتى طشتى.</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3052966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3BE1-7395-F239-44B3-BADB1DBCE4F4}"/>
              </a:ext>
            </a:extLst>
          </p:cNvPr>
          <p:cNvSpPr>
            <a:spLocks noGrp="1"/>
          </p:cNvSpPr>
          <p:nvPr>
            <p:ph type="title"/>
          </p:nvPr>
        </p:nvSpPr>
        <p:spPr/>
        <p:txBody>
          <a:bodyPr/>
          <a:lstStyle/>
          <a:p>
            <a:pPr algn="ctr"/>
            <a:r>
              <a:rPr lang="ku-Arab-IQ" sz="3600" b="1" dirty="0">
                <a:effectLst/>
                <a:latin typeface="Times New Roman" panose="02020603050405020304" pitchFamily="18" charset="0"/>
                <a:ea typeface="Calibri" panose="020F0502020204030204" pitchFamily="34" charset="0"/>
                <a:cs typeface="Arial" panose="020B0604020202020204" pitchFamily="34" charset="0"/>
              </a:rPr>
              <a:t>٣- </a:t>
            </a:r>
            <a:r>
              <a:rPr lang="ku-Arab-IQ" sz="3600" b="1" dirty="0">
                <a:effectLst/>
                <a:latin typeface="Times New Roman" panose="02020603050405020304" pitchFamily="18" charset="0"/>
                <a:ea typeface="Calibri" panose="020F0502020204030204" pitchFamily="34" charset="0"/>
                <a:cs typeface="Ali_K_Alwand" pitchFamily="2" charset="-78"/>
              </a:rPr>
              <a:t>سياسةتى طشتى لة رِوانطةى حكومةتةوة:</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625364F-15B5-A196-09D8-35D2C999C079}"/>
              </a:ext>
            </a:extLst>
          </p:cNvPr>
          <p:cNvSpPr>
            <a:spLocks noGrp="1"/>
          </p:cNvSpPr>
          <p:nvPr>
            <p:ph idx="1"/>
          </p:nvPr>
        </p:nvSpPr>
        <p:spPr/>
        <p:txBody>
          <a:bodyPr/>
          <a:lstStyle/>
          <a:p>
            <a:pPr marL="4445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li_K_Alwand" pitchFamily="2" charset="-78"/>
              </a:rPr>
              <a:t>حكومةت وةك دةسةلاَتيَكى ثيادةكردنى سةروةرى لة دةولةت بؤ ثاراستنى فةرمان و رَيكخستنى مةسةلةكان لة ناوخؤ و دةرةوة، هةروةها بوون بة ثَيكهاتةيةكى رَيكخراوةيى، كة لة لايةن ئةو ئؤرطان و دةزطايانةوة نويَنةرايةتى دةكريَت كة رَيساى ياسايي دادةنَين و جيَبةجيَى دةكةن. هةروةها وةك يةكيَك لة ئةركة سةرةكيةكانى حكومةت كة بريتية لة نويَنةرايةتيكردنى ثرؤسةى برِياردان و سياسةتى طشتى لة ناو دامو دةزطا حكوميةكان و ضؤنيةتى ثةيوةندى ضنيَوان ياسادانان و جيَبةجَيكردن و دةسةلاَتى ضاوديَرى دةكات.  سياسةتى طشتى، دةكريَت وةك ثرؤسةيةك لة وةرطرتنى برِيار و دارِشتنى سياسةتى  طشتى سةير بكريَت بؤ ثاراستنى ثَيكهاتةى رَيكخراوةيي خؤى، و جيَبةجيَكردنى كارةكانى لة ثيَناو ثاراستنى سيستةم و ئاسايشى كؤمةلَطا جا ض لةسةر ئاستى ناوخؤ بيَت ياخود دةرةوة. ليَرةدا هةولَدةدةين تيشك بخةينة سةر ئةو ثيَناسانةى كة نويَنةرايةتى ئةو تيَروانينة دةكةن</a:t>
            </a:r>
            <a:r>
              <a:rPr lang="en-US" sz="1800" dirty="0">
                <a:effectLst/>
                <a:latin typeface="Times New Roman" panose="02020603050405020304" pitchFamily="18" charset="0"/>
                <a:ea typeface="Calibri" panose="020F0502020204030204" pitchFamily="34" charset="0"/>
                <a:cs typeface="Ali_K_Alwand"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80994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4FD29-1B4E-C1F2-1FF3-012A50A138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22A1CE-AE6F-91F6-F130-6B1E3CD7918A}"/>
              </a:ext>
            </a:extLst>
          </p:cNvPr>
          <p:cNvSpPr>
            <a:spLocks noGrp="1"/>
          </p:cNvSpPr>
          <p:nvPr>
            <p:ph idx="1"/>
          </p:nvPr>
        </p:nvSpPr>
        <p:spPr/>
        <p:txBody>
          <a:bodyPr>
            <a:normAutofit/>
          </a:bodyPr>
          <a:lstStyle/>
          <a:p>
            <a:pPr algn="just" rtl="1"/>
            <a:r>
              <a:rPr lang="en-US" sz="1800" dirty="0">
                <a:effectLst/>
                <a:latin typeface="Times New Roman" panose="02020603050405020304" pitchFamily="18" charset="0"/>
                <a:ea typeface="Calibri" panose="020F0502020204030204" pitchFamily="34" charset="0"/>
                <a:cs typeface="Ali_K_Alwand" pitchFamily="2" charset="-78"/>
              </a:rPr>
              <a:t> </a:t>
            </a:r>
            <a:r>
              <a:rPr lang="ku-Arab-IQ" sz="1800" dirty="0">
                <a:effectLst/>
                <a:latin typeface="Times New Roman" panose="02020603050405020304" pitchFamily="18" charset="0"/>
                <a:ea typeface="Calibri" panose="020F0502020204030204" pitchFamily="34" charset="0"/>
                <a:cs typeface="Ali_K_Alwand" pitchFamily="2" charset="-78"/>
              </a:rPr>
              <a:t>هيَنرى تؤنى سياسةتى طشتى بةم شيَوازة ثيَناسة دةكات كة " بريتية لة كؤمةلة ئامرازيَك كة حكومةت لة رَيطةيةوة ثشتى ثيَدةبةستيَت، بؤ ئةوةى طؤرانكارييةكى دياريكراو لة نَيو سيستةمى كؤمةلايةتى دةوَلةتدا دروست ببيَت". دى كؤسيؤلاس سياسةتى طشتى بة " ئةو برِيار و ثلانانةوة كة لةلايةن دام و دةزطا حكوميةكانةوة ثيَناسة دةكات، بؤ ئةوةى ثرسة طشتيةكانى كؤمةلَطاى لة رَيطايةوة ثيَ ضارةسةر بكات" لةبةر رؤشنايي ئةم طؤراوانة و ئاسيميلكردنيان سياسةت لة بنةرِةتدا وةك: زانستى ديراسةتكردنى حكومةت و ديراسةتكردنى ثراكتيزةكردنى سياسةت و ديراسةتكردنى دامةزراوة سياسيةكان و هةروةها ِرةفتارى سياسي ثيَناسة كراوة. تؤماس داي ضةندين ثيَناسةى سةبارةت بةم بابةتة خستؤتة رِوو، بؤ ئةوةى خؤى ئاشنا بكات بة داتاكانى ضالاَكى حكومةت: - "ئةوة هةلَبذاردنى حكومةتة بؤ ئةوةى ضى بكةن و ضى نةكةن لة بوارَيكى دياريكراودا". - "رِوونكردنةوةى ئةوةى كة بيرؤكةكانى حكومةت ضية". - "ثرؤسةيةك بؤ كؤنترؤَلكردنى ناكؤكى نيَوان كؤمةَلطا و ئةندامانى رَيَكخراوةكة". - "ثرؤسةيةكة كة كؤنترؤلَى ِرةفتار و بيرؤكراسى رَيكخستن و دابةشكردنى قازانجةكان و كؤكراوةى باج و هتد دةكات". </a:t>
            </a:r>
            <a:endParaRPr lang="en-US" dirty="0"/>
          </a:p>
        </p:txBody>
      </p:sp>
    </p:spTree>
    <p:extLst>
      <p:ext uri="{BB962C8B-B14F-4D97-AF65-F5344CB8AC3E}">
        <p14:creationId xmlns:p14="http://schemas.microsoft.com/office/powerpoint/2010/main" val="405178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02CE5-B1FA-801F-924C-6C6E9DC671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419958-809E-52E6-A9AE-AE3E64B7109F}"/>
              </a:ext>
            </a:extLst>
          </p:cNvPr>
          <p:cNvSpPr>
            <a:spLocks noGrp="1"/>
          </p:cNvSpPr>
          <p:nvPr>
            <p:ph idx="1"/>
          </p:nvPr>
        </p:nvSpPr>
        <p:spPr/>
        <p:txBody>
          <a:bodyPr>
            <a:normAutofit fontScale="92500"/>
          </a:bodyPr>
          <a:lstStyle/>
          <a:p>
            <a:pPr marL="4445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Arial" panose="020B0604020202020204" pitchFamily="34" charset="0"/>
              </a:rPr>
              <a:t>کەواتە لە دەرئەنجامدا دەتوانین بڵێین کە سیاسەتی گشتی کۆمەڵێک هەوڵ و تێکۆشان پلانی حکومەتێکی دیاریکراوە  بۆ چارەسەرکردنی کێشەیەکی دیاریکراو لە ژینگەیەکی دیاریکراو. بەڵام زۆر جاریش کۆمەڵێک لایەنی تر بەشداری دەکەن لە داڕشتنی سیاسەتی گشتیدا کە مەرج نیە ئەم لایەنانە سیفەتێکی گشتی و فەرمیان هەبێت ئەمەش لەبەر ئەوەی ئەو کەسانە، واتە یاسادانەرەکان یاخود کادیرە باڵاکانی دەوڵەت، بەڵام ئەم کاریگەرییە لە سنورێکی دیاریکراودایە هەر هەڵسوکەوتێکی دیاریکراو یان هەڕەمەکی نابێتە سیاسەتی گشتی بەهەمان شێوەی ئەو سیاسەتە گشتیانەی حکومەت دەریدەکات بۆی هەیە هەندێک جار کاریگەری نەرێنیان هەبێت، مەرج نیە هەموو جار سیاسەتە گشتیەکان کاریگەرییەکی ئەرێنیان هەبێت.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Arial" panose="020B0604020202020204" pitchFamily="34" charset="0"/>
              </a:rPr>
              <a:t>لە ئەنجامدا سیاسەتی گشتی ئەو ئامانجانە دەگرێتەوە کە ئاڕاستە دەکرێن بەمەبەستی بەدیهێنانی ئامانجێکی دیاریکراو، بەڵام هەڵسوکەوتی لە خۆرایی و هەڕەمەکی بەرپرسەکان  ناچێتە چوارچێوەی سیاسەتی گشتی.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Arial" panose="020B0604020202020204" pitchFamily="34" charset="0"/>
              </a:rPr>
              <a:t>لەهەمان کاتدا مەرج نیە گشت ئەو هەوڵانەی لە لایەن حکومەتەوە دەدرێن جێگای ڕەزامەندی متمانەی گشت خەڵک بێت.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345424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F39D2-A8B4-C814-7034-B78609D1ED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AF8E94-4099-4FA9-AEA1-8B14B4B89EA7}"/>
              </a:ext>
            </a:extLst>
          </p:cNvPr>
          <p:cNvSpPr>
            <a:spLocks noGrp="1"/>
          </p:cNvSpPr>
          <p:nvPr>
            <p:ph idx="1"/>
          </p:nvPr>
        </p:nvSpPr>
        <p:spPr/>
        <p:txBody>
          <a:bodyPr/>
          <a:lstStyle/>
          <a:p>
            <a:pPr marL="44450" marR="0" algn="just" rtl="1">
              <a:lnSpc>
                <a:spcPct val="107000"/>
              </a:lnSpc>
              <a:spcBef>
                <a:spcPts val="0"/>
              </a:spcBef>
              <a:spcAft>
                <a:spcPts val="800"/>
              </a:spcAft>
            </a:pPr>
            <a:r>
              <a:rPr lang="ku-Arab-IQ" sz="1800" b="1" u="sng" dirty="0">
                <a:effectLst/>
                <a:latin typeface="Times New Roman" panose="02020603050405020304" pitchFamily="18" charset="0"/>
                <a:ea typeface="Calibri" panose="020F0502020204030204" pitchFamily="34" charset="0"/>
                <a:cs typeface="Arial" panose="020B0604020202020204" pitchFamily="34" charset="0"/>
              </a:rPr>
              <a:t>ڕەگەزە پێکهێنەرەکانی سیاسەتی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سیاسەتی گشتی پێکدێت لە کۆمەڵێک پەیوەندی دینامیکی کە لە نێوان یەکەکانی سیستەمی سیاسیدا هەیە لە رێگای کۆمەڵێک ڕەگەزەوە، کۆی ئەو ڕەگەزانەی کە باسیان دەکەین بەشێکی تۆکمەی سیاسەتی گشتی پێکدەهێنن کە بە هەموویانەوە دەتوانن بوارەکانی سیاسەتی گشتی ڕوونتر بکەنەوە.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b="1" u="sng" dirty="0">
                <a:effectLst/>
                <a:latin typeface="Times New Roman" panose="02020603050405020304" pitchFamily="18" charset="0"/>
                <a:ea typeface="Calibri" panose="020F0502020204030204" pitchFamily="34" charset="0"/>
                <a:cs typeface="Arial" panose="020B0604020202020204" pitchFamily="34" charset="0"/>
              </a:rPr>
              <a:t>داواکارییە سیاسییەکان</a:t>
            </a:r>
            <a:r>
              <a:rPr lang="en-US" sz="1800" b="1" u="sng" dirty="0">
                <a:effectLst/>
                <a:latin typeface="Times New Roman" panose="02020603050405020304" pitchFamily="18" charset="0"/>
                <a:ea typeface="Calibri" panose="020F0502020204030204" pitchFamily="34" charset="0"/>
                <a:cs typeface="Arial" panose="020B0604020202020204" pitchFamily="34" charset="0"/>
              </a:rPr>
              <a:t>Political Demands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هەموو ئەو پێشنیازو داواکارییانە دەگرێتەوە کە ئاڕاستەی حکومەت دەکرێن جا ئەم ئاڕاستە کردنە لەلایەن حکومەتەوە بێت یان دەزگا ئیدارییەکان بێت یان رێکخراوە مەدەنیەکان لە پێناو هەڵسان بە چارەسەرکردنی پرسێکی دیاریکراوی کۆمەڵگا، ئینجا ئەو داواکارییانە لە ژینگەی ناوخۆی کۆمەڵگاوە بێت یان لە ژینگەی دەرەوەی بێت.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43440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122B4-8C7A-D817-5273-C82687977D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3A3056-633F-BDAE-F66C-220637591C64}"/>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b="1" u="sng" dirty="0">
                <a:effectLst/>
                <a:latin typeface="Times New Roman" panose="02020603050405020304" pitchFamily="18" charset="0"/>
                <a:ea typeface="Calibri" panose="020F0502020204030204" pitchFamily="34" charset="0"/>
                <a:cs typeface="Arial" panose="020B0604020202020204" pitchFamily="34" charset="0"/>
              </a:rPr>
              <a:t>بڕیارە سیاسییەکان</a:t>
            </a:r>
            <a:r>
              <a:rPr lang="en-US" sz="1800" b="1" u="sng" dirty="0">
                <a:effectLst/>
                <a:latin typeface="Times New Roman" panose="02020603050405020304" pitchFamily="18" charset="0"/>
                <a:ea typeface="Calibri" panose="020F0502020204030204" pitchFamily="34" charset="0"/>
                <a:cs typeface="Arial" panose="020B0604020202020204" pitchFamily="34" charset="0"/>
              </a:rPr>
              <a:t>Political </a:t>
            </a:r>
            <a:r>
              <a:rPr lang="en-US" sz="1800" b="1" u="sng" dirty="0" err="1">
                <a:effectLst/>
                <a:latin typeface="Times New Roman" panose="02020603050405020304" pitchFamily="18" charset="0"/>
                <a:ea typeface="Calibri" panose="020F0502020204030204" pitchFamily="34" charset="0"/>
                <a:cs typeface="Arial" panose="020B0604020202020204" pitchFamily="34" charset="0"/>
              </a:rPr>
              <a:t>Desicions</a:t>
            </a:r>
            <a:r>
              <a:rPr lang="ku-Arab-IQ" sz="1800" b="1" u="sng"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مەبەست لە بڕیارە سیاسییەکان ئەو فەرمانانەیە کە لەلایەن دەزگاکانی حکومەت دەردەکرێن کە شەرعیەتی دەرکردنی بڕیارەکانیان پێدراوە، دواتر ئەم بڕیارە سیاسییانە چوارچێوەیەکی یاسایی وەردەگرن تا دەگاتە بواری جێبەجێکردن، ئەم بڕیارە سیاسییانەش دەرئەنجامی ئەو داواکارییە سیاسیانە دەبن کە پێشتر داواکرابوون، ئینجا چ لە ژینگەی ناوخۆ بێت یان ژینگەی دەرەکی.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939453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A913-47F9-D203-10A0-F949A83692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26FB1B-92AA-2A2B-98B0-2E8F49603E24}"/>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b="1" u="sng" dirty="0">
                <a:effectLst/>
                <a:latin typeface="Times New Roman" panose="02020603050405020304" pitchFamily="18" charset="0"/>
                <a:ea typeface="Calibri" panose="020F0502020204030204" pitchFamily="34" charset="0"/>
                <a:cs typeface="Arial" panose="020B0604020202020204" pitchFamily="34" charset="0"/>
              </a:rPr>
              <a:t>لێدوانە سیاسییەکان</a:t>
            </a:r>
            <a:r>
              <a:rPr lang="en-US" sz="1800" b="1" u="sng" dirty="0">
                <a:effectLst/>
                <a:latin typeface="Times New Roman" panose="02020603050405020304" pitchFamily="18" charset="0"/>
                <a:ea typeface="Calibri" panose="020F0502020204030204" pitchFamily="34" charset="0"/>
                <a:cs typeface="Arial" panose="020B0604020202020204" pitchFamily="34" charset="0"/>
              </a:rPr>
              <a:t>Political Advertisement</a:t>
            </a:r>
            <a:r>
              <a:rPr lang="ku-Arab-IQ" sz="1800" b="1" u="sng"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ئەمەش بریتیە لەو لێدوان و گوتارە فەرمیانەی کە ئاڕاستەی ڕای گشتی لایەنی پەیوەندیدار دەکرێت کە دواتریش خوێندنەوەیەکی گشتیان بۆ دەکرێت، دەربارەی پرسێکی دیاریکراو بو جێبەجێکردن، مەبەستی سەرەکی لە لێدوانە سیاسییەکان گوزارشت کردنە لە بیروبۆچوونەکانی حکومەت کە هەندێک جار سروشتێکی فەرمانایان هەیە و ئاڕاستەی دەزگا ئیدارییەکان دەکرێن، و هەندێک جاریش بەمەبەستی ئاشناکردنی خەڵکە لەبارەی ئەو هەنگاوانەی کە حکومەت دەیەو‌ێت بیانگرێتە بەر بەمەبەستی پرسێکی وەک لێدوانەکانی حکومەت لەبارەی ڕاگەیاندنی حاڵەتێکی نائاسایی، یاخود لەبارەی پیس بوونی ژینگە، یان بێکاری یان تەندروستی.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2866780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B26CF-F93A-1637-3609-D2BB97C23A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43DEDA-2196-3781-782D-A21BD3583678}"/>
              </a:ext>
            </a:extLst>
          </p:cNvPr>
          <p:cNvSpPr>
            <a:spLocks noGrp="1"/>
          </p:cNvSpPr>
          <p:nvPr>
            <p:ph idx="1"/>
          </p:nvPr>
        </p:nvSpPr>
        <p:spPr/>
        <p:txBody>
          <a:bodyPr>
            <a:normAutofit fontScale="92500" lnSpcReduction="20000"/>
          </a:bodyPr>
          <a:lstStyle/>
          <a:p>
            <a:pPr marL="342900" marR="0" lvl="0" indent="-342900" algn="just" rtl="1">
              <a:lnSpc>
                <a:spcPct val="107000"/>
              </a:lnSpc>
              <a:spcBef>
                <a:spcPts val="0"/>
              </a:spcBef>
              <a:spcAft>
                <a:spcPts val="800"/>
              </a:spcAft>
              <a:buFont typeface="+mj-cs"/>
              <a:buAutoNum type="arabicDbPlain"/>
            </a:pPr>
            <a:r>
              <a:rPr lang="ku-Arab-IQ" sz="1800" b="1" u="sng" dirty="0">
                <a:effectLst/>
                <a:latin typeface="Times New Roman" panose="02020603050405020304" pitchFamily="18" charset="0"/>
                <a:ea typeface="Calibri" panose="020F0502020204030204" pitchFamily="34" charset="0"/>
                <a:cs typeface="Arial" panose="020B0604020202020204" pitchFamily="34" charset="0"/>
              </a:rPr>
              <a:t>دەرهاوێشتە سیاسییەکان</a:t>
            </a:r>
            <a:r>
              <a:rPr lang="en-US" sz="1800" b="1" u="sng" dirty="0">
                <a:effectLst/>
                <a:latin typeface="Times New Roman" panose="02020603050405020304" pitchFamily="18" charset="0"/>
                <a:ea typeface="Calibri" panose="020F0502020204030204" pitchFamily="34" charset="0"/>
                <a:cs typeface="Arial" panose="020B0604020202020204" pitchFamily="34" charset="0"/>
              </a:rPr>
              <a:t>Political Outputs</a:t>
            </a:r>
            <a:r>
              <a:rPr lang="ku-Arab-IQ" sz="1800" b="1" u="sng"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هەموو ئەو دەرئەنجامانەی سیاسەتی گشتین واتە دەرئەنجامی ئەو بەڵێنانە و داواکارییانەی کە حکومەت بە خەڵکی دابوون دواتر لە شێوەیەکی بەرنامە ڕێژکراودا حکومەت جێبەجێیان دەکات.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b="1" u="sng" dirty="0">
                <a:effectLst/>
                <a:latin typeface="Times New Roman" panose="02020603050405020304" pitchFamily="18" charset="0"/>
                <a:ea typeface="Calibri" panose="020F0502020204030204" pitchFamily="34" charset="0"/>
                <a:cs typeface="Arial" panose="020B0604020202020204" pitchFamily="34" charset="0"/>
              </a:rPr>
              <a:t>کاریگەرییەکانی سیاسەتی گشتی </a:t>
            </a:r>
            <a:r>
              <a:rPr lang="en-US" sz="1800" b="1" u="sng" dirty="0">
                <a:effectLst/>
                <a:latin typeface="Times New Roman" panose="02020603050405020304" pitchFamily="18" charset="0"/>
                <a:ea typeface="Calibri" panose="020F0502020204030204" pitchFamily="34" charset="0"/>
                <a:cs typeface="Arial" panose="020B0604020202020204" pitchFamily="34" charset="0"/>
              </a:rPr>
              <a:t>Political Impacts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هەر سیاسەتێکی گشتی کە جێبەجێدەکرێ کۆمەڵێک کاریگەری لەدوای خۆی جێدەهێلێ کە ئەمەش دووبارە پێویستی بە داڕشتنی سیاسەتێکی تر هەیە، چونکە مەرج نیە هەموو ئەو ئامانجانەی کە سیاسەتی گشتی لە واقعدا بیپێکێت، نموونە حکومەت هەڵسا بە گرنگیدانی کەرتی کشتوکاڵ بۆ ئەم مەبەستە هەڵسا بە دابینکردنی کۆمەڵێک ئامرازی کشتوکاڵی بۆ جوتیاران، بەڵام جوتیارەکان لە بەرامبەردا کەل و پەلەکان بەکارناهێنن دەی فرۆشنەوە کە ئەمەش کاریگەری دەبێت لەسەر بازاڕی ئەو شتومەکانە، بەم شێوەیە کاریگەرییەکانی سیاسەتی گشتی تەوەرێکی گرنگی شیکاری سیاسەتی گشتین، بۆ ئەوەی پشت ڕاست بکرێتەوە کە ئایا سیاسەتی گشتی خزمەت بەو ئامانجانەی کردووە کە بۆی دەستی پێکردووە یان نا، وەک بەشێکی حەتمی پرۆسەی هەڵسەنگاندن.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89334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60BAB-8870-47AB-8238-E7BDFF0A8A70}"/>
              </a:ext>
            </a:extLst>
          </p:cNvPr>
          <p:cNvSpPr>
            <a:spLocks noGrp="1"/>
          </p:cNvSpPr>
          <p:nvPr>
            <p:ph type="title"/>
          </p:nvPr>
        </p:nvSpPr>
        <p:spPr/>
        <p:txBody>
          <a:bodyPr/>
          <a:lstStyle/>
          <a:p>
            <a:pPr algn="ctr"/>
            <a:r>
              <a:rPr lang="ar-IQ" sz="4400" b="1" u="sng" dirty="0">
                <a:effectLst/>
                <a:latin typeface="Calibri" panose="020F0502020204030204" pitchFamily="34" charset="0"/>
                <a:ea typeface="Calibri" panose="020F0502020204030204" pitchFamily="34" charset="0"/>
                <a:cs typeface="Ali_K_Alwand" pitchFamily="2" charset="-78"/>
              </a:rPr>
              <a:t>تايبةتمةندى سياسةتى طشتى و سياسةتةكانى طشتى </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6E42C7B-3FD6-4E25-8266-AB1D6E2A8192}"/>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Alwand" pitchFamily="2" charset="-78"/>
              </a:rPr>
              <a:t>لة ئيَستادا سياسةتى طشتى وةك بةشيَكى زانكؤيى لة ولآتة جياجاكان لةطةلأ بةشةكانى ديكة هاوتةريبة و خويَندن و ليَكؤلينةوة لة بوارة تايبةتةكانى ئةم بةشة بؤتة هؤى بةهيَزبوونى زانستى سياسةتى طشتى. </a:t>
            </a:r>
          </a:p>
          <a:p>
            <a:pPr marL="0" algn="just" rtl="1">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Alwand" pitchFamily="2" charset="-78"/>
              </a:rPr>
              <a:t>حةزى قولَى كؤمةلَطاى زانستى و بةشةكانى جيَبةجيَكارى بؤ طةرٍان بة دواى ريَكارة زانستيةكان بة مةبةستى ضارةسةركردنى كيَشةكان لةناو دونيايةك كة ثرِة لة ثرسي طشتى بة تايبةت لة دواى جةنط لة دةيةكانى 1960 و 1970 ى زايينى، هةلَيَكى زيَرينى بؤ زانكؤكان، ناوةندةكانى تويَذينةوة و تةنانةت بؤ دةزطاى جيَبةجيَكاريشى رِةخساند تا بة هاتنة ناو مةيدانطةلى وةك فيَركارى، ثاكثاريَزى، و تةندروستى و طواستنةوة، ذينطة، نيشتةجيَبون و ثلان دانانى شار رِوو بكةنة تيؤرةكانى بةهيَزكردنى دؤزينةوةى ثرسةكان.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endParaRPr lang="en-US" sz="2000" dirty="0"/>
          </a:p>
        </p:txBody>
      </p:sp>
    </p:spTree>
    <p:extLst>
      <p:ext uri="{BB962C8B-B14F-4D97-AF65-F5344CB8AC3E}">
        <p14:creationId xmlns:p14="http://schemas.microsoft.com/office/powerpoint/2010/main" val="704241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9CC79-3D9C-4E88-AFE8-DCA03075EC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9E8BF7-3EC2-44D7-88BB-3E4AA0E0694E}"/>
              </a:ext>
            </a:extLst>
          </p:cNvPr>
          <p:cNvSpPr>
            <a:spLocks noGrp="1"/>
          </p:cNvSpPr>
          <p:nvPr>
            <p:ph idx="1"/>
          </p:nvPr>
        </p:nvSpPr>
        <p:spPr/>
        <p:txBody>
          <a:bodyPr>
            <a:noAutofit/>
          </a:bodyPr>
          <a:lstStyle/>
          <a:p>
            <a:pPr marL="0" marR="0" algn="just" rtl="1">
              <a:lnSpc>
                <a:spcPct val="107000"/>
              </a:lnSpc>
              <a:spcBef>
                <a:spcPts val="0"/>
              </a:spcBef>
              <a:spcAft>
                <a:spcPts val="800"/>
              </a:spcAft>
            </a:pPr>
            <a:r>
              <a:rPr lang="ar-IQ" sz="2000" dirty="0">
                <a:latin typeface="Calibri" panose="020F0502020204030204" pitchFamily="34" charset="0"/>
                <a:ea typeface="Calibri" panose="020F0502020204030204" pitchFamily="34" charset="0"/>
                <a:cs typeface="Ali_K_Alwand" pitchFamily="2" charset="-78"/>
              </a:rPr>
              <a:t>رؤلَى</a:t>
            </a:r>
            <a:r>
              <a:rPr lang="ar-IQ" sz="2000" dirty="0">
                <a:effectLst/>
                <a:latin typeface="Calibri" panose="020F0502020204030204" pitchFamily="34" charset="0"/>
                <a:ea typeface="Calibri" panose="020F0502020204030204" pitchFamily="34" charset="0"/>
                <a:cs typeface="Ali_K_Alwand" pitchFamily="2" charset="-78"/>
              </a:rPr>
              <a:t> سياسةتى طشتى، توانايي دؤزينةوةى كيَشةكان، ووردبوونةوة و دؤزينةوةى ريَطا ضارةى طونجاو بوو لةو بةينةدا، دؤزينةوة و ناسينى ثرس طرينطى سةرةكى هةبوو. ضونكة ثرسيَكى نةبينراو يان بة ناريَكى بينراو هةردووكيان وةك نةناسرا بن وان. ثرسيَك كة نةناسرا بيَت، ضارةش ناكريَت و ئةطةر ضارةش نةكريَت رِةنطة ببيَتة قةيران. رِةنطة ثرسةكان لة سةرةتادا بة هةوليَكى سادة و هةرزان ضارة بكريَن، بةلآم كاتيَك دةبن بة قةيران ضارةسةركردنيان زؤر ئةستةم دةبيَت. </a:t>
            </a:r>
          </a:p>
          <a:p>
            <a:pPr marL="0" algn="just" rtl="1">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Alwand" pitchFamily="2" charset="-78"/>
              </a:rPr>
              <a:t>سياسةتةكانى طشتى تايبةتمةندى خؤيان هةية، ئةم تايبةتمةندييانة بوونةتة هؤى ئةوةى سياسةتيَك بة ئاسانى و بة دلَنيايي زياتر بؤ وةدةستهيَنانى ئامانجة دياريكراوةكان هةنطاو بنيَ. خةلَكانيَك، تايبةتمةندى طشتى سياسةتةكان، رِوون بوونى سياسةت، توانامةندى جيَبةجيَكارى، كيَشداربوون و هةمةطيربوون دةبينن.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338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E6251-B246-041B-D580-EB8436A236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DA417B-0275-4B53-0083-3B86AD064F6E}"/>
              </a:ext>
            </a:extLst>
          </p:cNvPr>
          <p:cNvSpPr>
            <a:spLocks noGrp="1"/>
          </p:cNvSpPr>
          <p:nvPr>
            <p:ph idx="1"/>
          </p:nvPr>
        </p:nvSpPr>
        <p:spPr/>
        <p:txBody>
          <a:bodyPr/>
          <a:lstStyle/>
          <a:p>
            <a:pPr algn="just" rtl="1"/>
            <a:r>
              <a:rPr lang="ku-Arab-IQ" sz="1800" dirty="0">
                <a:effectLst/>
                <a:latin typeface="Calibri" panose="020F0502020204030204" pitchFamily="34" charset="0"/>
                <a:ea typeface="Calibri" panose="020F0502020204030204" pitchFamily="34" charset="0"/>
                <a:cs typeface="Arial" panose="020B0604020202020204" pitchFamily="34" charset="0"/>
              </a:rPr>
              <a:t>کەواتە </a:t>
            </a:r>
            <a:r>
              <a:rPr lang="ku-Arab-IQ" sz="1800" dirty="0">
                <a:effectLst/>
                <a:latin typeface="Times New Roman" panose="02020603050405020304" pitchFamily="18" charset="0"/>
                <a:ea typeface="Calibri" panose="020F0502020204030204" pitchFamily="34" charset="0"/>
                <a:cs typeface="Arial" panose="020B0604020202020204" pitchFamily="34" charset="0"/>
              </a:rPr>
              <a:t>چەمکی سیاسەتی گشتی مانایەکی گشتی هەیە، لە گەڵاڵەکردنی پەیوەندییەکان و دامەزراندنی کارلێکەکانی نێوان پێکهاتەکانی سیستەمی کۆمەڵایەتی و سیاسی بە گشتی، لەوانەش ئەو پەیوەندی و پراکتیکانەی کە لە ڕەفتارەکانی دامەزراوەی فەرمیدا بەرجەستە بوون، ئەمەش دەبێتە هۆی ئەوەی بڵێێن ناوەرۆکی سیاسەتی گشتی لە تایبەتمەندی یان تایبەتمەندییەکانی دەردەکەوێت، کە دەتوانرێت وەسف بکرێت و دەستنیشان بکرێت. تایبەتمەندی و مانا سەرەتاییەکانی، بەپێی ئەم تایبەتمەندییانەی خوارەوە: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2988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B0663-B397-382F-D748-639D0BED1A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6D9224-5C87-3D1F-56B6-4AFAF367BC16}"/>
              </a:ext>
            </a:extLst>
          </p:cNvPr>
          <p:cNvSpPr>
            <a:spLocks noGrp="1"/>
          </p:cNvSpPr>
          <p:nvPr>
            <p:ph idx="1"/>
          </p:nvPr>
        </p:nvSpPr>
        <p:spPr/>
        <p:txBody>
          <a:bodyPr>
            <a:noAutofit/>
          </a:bodyPr>
          <a:lstStyle/>
          <a:p>
            <a:pPr algn="just" rtl="1"/>
            <a:r>
              <a:rPr lang="ar-IQ" sz="2400" dirty="0">
                <a:effectLst/>
                <a:latin typeface="Calibri" panose="020F0502020204030204" pitchFamily="34" charset="0"/>
                <a:ea typeface="Calibri" panose="020F0502020204030204" pitchFamily="34" charset="0"/>
                <a:cs typeface="Ali_K_Alwand" pitchFamily="2" charset="-78"/>
              </a:rPr>
              <a:t>لة دواى جةنطى جيهانى دووةمةوة بايةخدان بة بابةتى سياسةتى طشتى كاتيَك زياد بوو كة جةخت لةسةر ضةمكى سياسةتى طشتى و ضؤنيةتى هةلَتةكاندنةوة و تيَطةيشتن لة ئامانج و ناوةرؤك و شيَوازةكانى جيَبةجيَكردنى خؤى لة ضوارضيَوةيةكى شيكاريدا، بةثيَى ئةولةويات و ئةطةرةكانى بةردةست بة هؤى ئةو دةنطة طةشةطردووانةى كة داواى ثيَويستى دةستيَوةردانى دةولَةت دةكةن لة كاروبارى ئابورى، بنياتنانةوةى ئابورى نيشتمانى و ئارِاستةكردنى سةرضاوة ئابورييةكان و بؤ ضارةسةركردنى ثيَداويستيةكانى طشت هاولاَتيان و جيَبةجيَكردنى و دابينكردنى زياترى خزمةتطوزارى لةوانة وةك ثةروةدة و تةندروستى و طواستنةوة و دامةزراندنى ثردةكان و دابينكردنى هةلى كار  و ريَكخستنى بازرطانى و دامةزراندنى ثيشةسازى و بة نيشتمانكردنى ثرؤذة و بةرهةمةكان و شتى تر كة لة سنورةكانى كةرتى تايبةت و تواناى خزمةتطوزاريدا تيَدةثةريَت. </a:t>
            </a:r>
            <a:endParaRPr lang="en-US" sz="2400" dirty="0"/>
          </a:p>
        </p:txBody>
      </p:sp>
    </p:spTree>
    <p:extLst>
      <p:ext uri="{BB962C8B-B14F-4D97-AF65-F5344CB8AC3E}">
        <p14:creationId xmlns:p14="http://schemas.microsoft.com/office/powerpoint/2010/main" val="1081250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A9DAD-D8CE-8B0F-540F-0B387CCE6D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CF5065-E881-F682-4E16-79D90F36B3D7}"/>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b="1" dirty="0">
                <a:effectLst/>
                <a:latin typeface="Times New Roman" panose="02020603050405020304" pitchFamily="18" charset="0"/>
                <a:ea typeface="Calibri" panose="020F0502020204030204" pitchFamily="34" charset="0"/>
                <a:cs typeface="Arial" panose="020B0604020202020204" pitchFamily="34" charset="0"/>
              </a:rPr>
              <a:t>سیاسەتی گشتی کردەوەیەکی دامەزراوەی حکومەتە: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واتە سیاسەتی گشتی نوێنەرایەتی هەڵبژاردنی حکومەت و چاڵاکییە فەرمییە بەردەوام و پەرەسەندووەکان دەکات کە لەلایەن دامەزراوەکانەوە ئەنجام دەدرێن، حکومەت ئەو حکومەتەیە کە سیاسەتێکی گشتی دیاریکراو دەگرێتە بەر، سەبارەت بە کێشەیەک یان پرسێکی کۆمەڵایەتی، و یاسایەک، فەرمانێک، رێنماییە رێکخراوەییەکان، یان بڕیارێک سەبارەت بەمە کە رێگا و چاڵاکییەکان و ئامانجەکان دیاری دەکەن، کە لەنێو ئەرکەکانی دامەزراوەکاندا دەبن.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نموونەی ئەمەش ئەو سیاسەتە گشتیانەیە کە حکومەت ئاڕاستەی دەکات بۆ ڕووبەڕووبوونەوەی هەژاری، نەهێشتنی بێکاری، یان دانانی بەرنامەی کۆمەڵایەتی تەندروست بۆ چاودێریکردنی منداڵان و بەساڵاچووان و هتد.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95151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797D-A10F-E396-8D14-9341A37681CE}"/>
              </a:ext>
            </a:extLst>
          </p:cNvPr>
          <p:cNvSpPr>
            <a:spLocks noGrp="1"/>
          </p:cNvSpPr>
          <p:nvPr>
            <p:ph type="title"/>
          </p:nvPr>
        </p:nvSpPr>
        <p:spPr/>
        <p:txBody>
          <a:bodyPr/>
          <a:lstStyle/>
          <a:p>
            <a:pPr algn="ctr" rtl="1"/>
            <a:r>
              <a:rPr lang="ku-Arab-IQ" sz="2400" b="1" dirty="0">
                <a:effectLst/>
                <a:latin typeface="Times New Roman" panose="02020603050405020304" pitchFamily="18" charset="0"/>
                <a:ea typeface="Calibri" panose="020F0502020204030204" pitchFamily="34" charset="0"/>
                <a:cs typeface="Arial" panose="020B0604020202020204" pitchFamily="34" charset="0"/>
              </a:rPr>
              <a:t>٢- کە سیاسەتی گشتی دەسەڵاتی شەرعی هەبێت:</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670E93DF-1F3A-ED67-6C68-2097BE7668D4}"/>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سیاسەتی گشتی نوێنەرایەتی ڕەهەندێکی گرنگی ئەرکە یاسایی و شەرعیەکان دەکات، چونکە کاتێک سیاسەتێکی گشتی دیاریکراو لەلایەن داڕێژەرانیەوە پەسەندکرا، دەبێتە یاسا، فەرمان، یان مەرسومێکی سەبارەت بەو دەربچێت، کەلەبەرمبەردا رێگری دەکات، قەدەغە دەکات، یان ڕێگە بە کردەوەیەکی دیاریکراو دەدات یان ڕەفتار، یان داوای دامەزراندنی چارەسەرێک دەکات سەبارەت بە پرسێکی بەپەلە، و ئەم تایبەتمەندییانە لە بنەڕەتدا پەیوەندی بە پرۆسەی جێبەجێکردنی سیاسەتی گشتی و جێبەجێکردنی بڕیارەکانەوە هەیە، وەک چاڵاکییەکی کردەیی و پڕاکتیکی ڕاستەقینە، و نموونەیەک لەمەش دەرکردنی یاسایەک کە ڕێگری دەکات لە فڕێدانی پاشماوەی پیس بۆ ناو ڕووبارەکان، یان دەرکردنی هەندێک ئیمتیاز و یارمەتی لە بەرژەوەندی لایەنێکی دیاریکراو بۆ ئەنجامدانی لێکۆڵینەوەی تایبەتمەندن کە لە ئەنجامدا بەرژەوەندییەکی دیاریکراو بەدەست دەهێنێت.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لە ژێر رۆشنایی ئەمەشدا دەتوانین بگەینە ئەم ڕاستیانەی خوارەوە: سەبارەت بەو ڕاستییەی کە سیاسەتی گشتی دەسەڵاتێکی شەرعییە، کە بریتین لە: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07417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9FEB2-0564-CA3A-CF76-E087BD817E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AB3028-2674-6259-2B12-03C40071F7CA}"/>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آ-  سیاسەتی گشتی نوێنەرایەتی ئەو پابەندبوونە یاساییانە دەکات کە پێویستی بە دڵسۆزی هاوڵاتییان هەیە بەرامبەری، ئەم پابەندبوونە یاساییانەش ئەوانەن کە سیاسەتە گشتیەکانی حکومەت لە سیاسەتەکانی تری ناگشتی جیادەکەنەوە.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1Minus"/>
            </a:pPr>
            <a:r>
              <a:rPr lang="ku-Arab-IQ" sz="1800" dirty="0">
                <a:effectLst/>
                <a:latin typeface="Times New Roman" panose="02020603050405020304" pitchFamily="18" charset="0"/>
                <a:ea typeface="Calibri" panose="020F0502020204030204" pitchFamily="34" charset="0"/>
                <a:cs typeface="Arial" panose="020B0604020202020204" pitchFamily="34" charset="0"/>
              </a:rPr>
              <a:t>سیاسەتی گشتی بەستراوەتەوە بە تایبەتمەندی باڵادەستی دامو دەزگا حکومییە گشتیەکانەوە، کە بە شەرعییەتی نوێنەرایەتی دەکرێت کە لەبەرامبەردا بەستراوەتەوە بە دەسەڵاتی فەرمی و دەستوورەوە، هەروەها بە ئەنجامدانی ئەو ئەرکانەی کە حکومەت بە نیازە لە کۆمەڵگەدا ئەنجامی بدات.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1Minus"/>
            </a:pPr>
            <a:r>
              <a:rPr lang="ku-Arab-IQ" sz="1800" dirty="0">
                <a:effectLst/>
                <a:latin typeface="Times New Roman" panose="02020603050405020304" pitchFamily="18" charset="0"/>
                <a:ea typeface="Calibri" panose="020F0502020204030204" pitchFamily="34" charset="0"/>
                <a:cs typeface="Arial" panose="020B0604020202020204" pitchFamily="34" charset="0"/>
              </a:rPr>
              <a:t>سیاسەتی گشتی لەسەر بنەمای یاسا دامەزراوە، و لەسەر بەهێزی پابەندبوونی حکومی و یاسایی، ئەگەر نا هاوڵاتی بەر لێکەوتەکانی پابەندنەبوون پێیەوە دەکەوێت، وەکو سزادانی غەرامە بەسەریدا، یان سەپاندنی زیندانی بەسەریدا، وەک لە ئەنجامدا، بەلەبەرچاوگرتنی ئەوەی کە سیاسەتی گشتی هەموو کۆمەڵگا بەرێوە دەبات، و دەبێت لە چوارچێوەی خۆیدا کاربکات.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79560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4A265-EE93-5769-0E3E-36111E77FF24}"/>
              </a:ext>
            </a:extLst>
          </p:cNvPr>
          <p:cNvSpPr>
            <a:spLocks noGrp="1"/>
          </p:cNvSpPr>
          <p:nvPr>
            <p:ph type="title"/>
          </p:nvPr>
        </p:nvSpPr>
        <p:spPr/>
        <p:txBody>
          <a:bodyPr/>
          <a:lstStyle/>
          <a:p>
            <a:pPr algn="ctr" rtl="1"/>
            <a:r>
              <a:rPr lang="ku-Arab-IQ" sz="2400" b="1" dirty="0">
                <a:effectLst/>
                <a:latin typeface="Times New Roman" panose="02020603050405020304" pitchFamily="18" charset="0"/>
                <a:ea typeface="Calibri" panose="020F0502020204030204" pitchFamily="34" charset="0"/>
                <a:cs typeface="Arial" panose="020B0604020202020204" pitchFamily="34" charset="0"/>
              </a:rPr>
              <a:t>٣- سیاسەتی گشتی چاڵاکییەکی ئامانجدار و مەبەستدارە:</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7953C525-A796-FF4D-DE68-C7644521C773}"/>
              </a:ext>
            </a:extLst>
          </p:cNvPr>
          <p:cNvSpPr>
            <a:spLocks noGrp="1"/>
          </p:cNvSpPr>
          <p:nvPr>
            <p:ph idx="1"/>
          </p:nvPr>
        </p:nvSpPr>
        <p:spPr/>
        <p:txBody>
          <a:bodyPr>
            <a:normAutofit fontScale="92500"/>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سیاسەتی گشتی ڕەنگدانەوەی ئەوەیە کە گوزارشت لە ئامانجە ڕوونەکان دەکات کە پەیوەندییان بە ژینگە وکۆمەڵگاوە هەیە و ئەوەی لە بنەڕەتدا ئامانجی گەیشتن بە بەرژەوەندی گشتیە، کە لە ڕووی دەستورییەوە ڕێککەوتنی لەسەرکراوە بۆ گەیشتن و بەردەوامبوونی، بۆ جێبەجێکارەکانی، تا گەیشتن بە ئامانجەکانی، نوێنەرایەتی زنجیرەیەک لە یەکگرتوویی لۆژیکی ووردو پابەندبوونێکی سیستەماتیک، لە ژێر رۆشنایی ئەدای تایبەتمەند و بەپێی مەرج و پاڵنەرەکانی دامەزراندنی، و بەمجۆرە سیاسەتی گشتی ئامانج و ڕەفتاری عەقڵانی دوور لە هەڕەمەکی و سەرلێشێواوی ئەنجامدراو.</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ئەم تایبەتمەندییە فۆرمەکانی هاوسەنگی لە نێوان ئاڕاستەکانی سیاسەتی گشتی و پێویستی بەکارهێنانی لەلایەک و وردبینی زانینی ئەم پێداویستیانەی کە دەبێت ئەنجام بدرێن جگە لەوەی کە بە شێوەیەکی واقیعی دەتوانرێت ئەنجام بدرێت و بەئەنجام بگەیەنرێت لە لایەکی دیکەوە بەدەست دەهێنیت. بیانووی قبوڵکردنی فۆرمولەکانی هاوسەنگی دەگەرێتەوە بۆ ئەو بیرۆکە یان پرەنسیپەی کە لە سیاسەتدا ناسراوە، ئەویش ئەوەیە کە سیاسەت بریتیە لە: هونەری مومکینەکان، وەک چۆن دارێژەرانی سیاسەتی گشتی پێشنیازەکان پێکدەهێنن کە پێویستە لەگەڵ ئەوەی کە مومکینە بگونجێت، و بەم شێوەیەش وایە بە شێوازی بنەڕەتی واقیعی دادەنرێت، لەسەر بنەمای ئەم فۆرموڵانە و بنەماکانی.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06018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E8B5A-2F43-9852-C7C9-3A041BD77E27}"/>
              </a:ext>
            </a:extLst>
          </p:cNvPr>
          <p:cNvSpPr>
            <a:spLocks noGrp="1"/>
          </p:cNvSpPr>
          <p:nvPr>
            <p:ph type="title"/>
          </p:nvPr>
        </p:nvSpPr>
        <p:spPr/>
        <p:txBody>
          <a:bodyPr/>
          <a:lstStyle/>
          <a:p>
            <a:pPr algn="ctr" rtl="1"/>
            <a:r>
              <a:rPr lang="ku-Arab-IQ" sz="2400" b="1" dirty="0">
                <a:effectLst/>
                <a:latin typeface="Times New Roman" panose="02020603050405020304" pitchFamily="18" charset="0"/>
                <a:ea typeface="Calibri" panose="020F0502020204030204" pitchFamily="34" charset="0"/>
                <a:cs typeface="Arial" panose="020B0604020202020204" pitchFamily="34" charset="0"/>
              </a:rPr>
              <a:t>٤- سیاسەتی گشتی وەڵامێکی واقیعی و دەرئەنجامێکی ڕاستەقینەیە: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AAA67173-5CA9-2C8E-7AD2-7E0CCF3616CD}"/>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لە کاتێکدا سیاسەتی گشتی گوزارشت کردنە لە بابەتە واقیعیەکان و بابەتگەلێک کە داواکارییەکی بەرجەستە پێکدەهێنن، و پێویستە لەسەر بنەمای ئەنجام و دەرئەنجامەکان بێت کە دەتوانرێت بەدی بهێنرێن، و ناکرێت بابەتی نا ڕوون دەرببرێت، وەک ئەوەی حکومەت بانگەشەی نیازی جێبەجێکردن دەکات یان هەوڵێک یان کارێک دواتر یان لە داهاتوودا بەبێ ئەوەی هیچ هەبێت. چونکە سیاسەتی گشتی بریتیە لە (بەڵێن+هەوڵدان) یان (ووشە+کردار) بە بوون بەهەمان شێوە گەڵاڵە بوونی ئیڕادەیەکی کۆمەڵایەتی ڕێکخراو سەبارەت بە پێویستیەک، کێشەیەک یان پرسێکی هەبوو، کە پێویستی بە رێککەوتن و رێکخستنی ئاڕاستەکان هەیە، بۆ گەیشتن بەو شتەی کە پێویستە بکرێ، یان گەیشتن نە ئامانجێکی خوازراو.</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یەکێک لە کلیلە بنچینەییەکان بۆ حکومەت لە داڕشتنی سیاسەتی گشتی دروستدا، پەیوەستە بە ڕادەی گرنگیدانی ئەو کێشانەی کە کۆمەڵگە و خەڵک دەیانەوێت حکومەت گرنگی پێبدات و کار بۆ چارەسەرکردنیان بکات، پرۆسەی گفتوگۆکردن لەسەر سیاسەتی گشتی پەیوەستە لەسەر پێویستی حکومەت بۆ جێبەجێکردنی سیاسەتی گشتی و دەستپێکردنی کارێک.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31630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DC5B8-D48D-5F32-F7C2-8E0E1DF9D31F}"/>
              </a:ext>
            </a:extLst>
          </p:cNvPr>
          <p:cNvSpPr>
            <a:spLocks noGrp="1"/>
          </p:cNvSpPr>
          <p:nvPr>
            <p:ph type="title"/>
          </p:nvPr>
        </p:nvSpPr>
        <p:spPr/>
        <p:txBody>
          <a:bodyPr/>
          <a:lstStyle/>
          <a:p>
            <a:pPr algn="ctr" rtl="1"/>
            <a:r>
              <a:rPr lang="ku-Arab-IQ" sz="2400" b="1" dirty="0">
                <a:effectLst/>
                <a:latin typeface="Times New Roman" panose="02020603050405020304" pitchFamily="18" charset="0"/>
                <a:ea typeface="Calibri" panose="020F0502020204030204" pitchFamily="34" charset="0"/>
                <a:cs typeface="Arial" panose="020B0604020202020204" pitchFamily="34" charset="0"/>
              </a:rPr>
              <a:t>٥- سیاسەتی گشتی گشتگیرە و درێژدەبێتەوە بۆ هەموو ئەو کۆمەڵگایەی بۆی دانراوە:</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184A3ABF-AAF4-2B14-0796-B6D0C0C8EF68}"/>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حکومەتە مۆدێرنەکان لە پێناو پاراستنی بەرژەوەندی گشتیدا چەندین جۆری سیاسەتی گشتی پراکتیزە دەکەن، ئەمەش ناوەڕۆکی ئەو بەرژەوەندییە جیاوانە پێکدەهێنێت کە پەیوەندییان بە گروپ و توێژە جیاوازەکانی کۆمەڵگاوە هەیە، لێرەوە دەردەکەوێت کە سیاسەتە گشتیەکان هەرچەندە جۆرەکانی هەمەچەشن بن، دەچنە ناو دوو جۆر گروپە گرنگەکان: </a:t>
            </a:r>
            <a:r>
              <a:rPr lang="ku-Arab-IQ" sz="1800" b="1" dirty="0">
                <a:effectLst/>
                <a:latin typeface="Times New Roman" panose="02020603050405020304" pitchFamily="18" charset="0"/>
                <a:ea typeface="Calibri" panose="020F0502020204030204" pitchFamily="34" charset="0"/>
                <a:cs typeface="Arial" panose="020B0604020202020204" pitchFamily="34" charset="0"/>
              </a:rPr>
              <a:t>(گروپ) </a:t>
            </a:r>
            <a:r>
              <a:rPr lang="ku-Arab-IQ" sz="1800" dirty="0">
                <a:effectLst/>
                <a:latin typeface="Times New Roman" panose="02020603050405020304" pitchFamily="18" charset="0"/>
                <a:ea typeface="Calibri" panose="020F0502020204030204" pitchFamily="34" charset="0"/>
                <a:cs typeface="Arial" panose="020B0604020202020204" pitchFamily="34" charset="0"/>
              </a:rPr>
              <a:t>لە سیاسەتە گشتیەکان کە سروشتێکی ماددییان هەیە کە پێویستی بە خەرجککردنی سەرچاوەی پارەی گشتی و داهاتەکان هەیە بەمەبەستی چارەسەرککردنی کێشە هەنووکەیی و بەپەلەکان، لەسەر بنەمای پرۆسەی یاسادانان کەلەو بارەوە پەسەندکراوە، و (گروپەکەی تر) سیاسەتی گشتی سروشتێکی ڕەمزییان هەیە، کە نوێنەرایەتی ئاڕاستە و کردارەکانی حکومەت دەکات بە گشتگیری بۆ هەموو کۆمەڵگا، و هەموو توێژ و گروپە کۆمەڵایەتییەکان ئەرکی کارلێککردن و بەشدارییکردنیان لە بەرنامەکانی سیاسەتی گشتی هەر دوو گروپەکەدا هەیە.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660730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E9C1D-45E1-4377-C16A-008DE02528DA}"/>
              </a:ext>
            </a:extLst>
          </p:cNvPr>
          <p:cNvSpPr>
            <a:spLocks noGrp="1"/>
          </p:cNvSpPr>
          <p:nvPr>
            <p:ph type="title"/>
          </p:nvPr>
        </p:nvSpPr>
        <p:spPr/>
        <p:txBody>
          <a:bodyPr/>
          <a:lstStyle/>
          <a:p>
            <a:pPr algn="ctr" rtl="1"/>
            <a:r>
              <a:rPr lang="ku-Arab-IQ" sz="2400" b="1" dirty="0">
                <a:effectLst/>
                <a:latin typeface="Times New Roman" panose="02020603050405020304" pitchFamily="18" charset="0"/>
                <a:ea typeface="Calibri" panose="020F0502020204030204" pitchFamily="34" charset="0"/>
                <a:cs typeface="Arial" panose="020B0604020202020204" pitchFamily="34" charset="0"/>
              </a:rPr>
              <a:t>٦- سیاسەتی گشتی هاوسەنگی لە نێوان گروپە بەرژەوەندیخوازەکان و گروپەکاندا دروست دەکات: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0DE35CFF-E5A1-C3D2-F498-2F8963883094}"/>
              </a:ext>
            </a:extLst>
          </p:cNvPr>
          <p:cNvSpPr>
            <a:spLocks noGrp="1"/>
          </p:cNvSpPr>
          <p:nvPr>
            <p:ph idx="1"/>
          </p:nvPr>
        </p:nvSpPr>
        <p:spPr/>
        <p:txBody>
          <a:bodyPr>
            <a:normAutofit fontScale="92500" lnSpcReduction="20000"/>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سیاسەتی گشتی لە ژێر کاریگەری زۆرێک لە هێزە چاڵاکەکاندایە کە بلۆکێک پێکدەهێنن کە پێکهاتووە لە گروپە بەرژەوەندیخوازەکان و فشارەکان بەرەو دامەزراندنی هاوپەیمانی هاوسەنگ بۆ پاراستنی بەرژەوەندییە هەڵبژێردراوەکان، ئەمە ئەوە نییە کە دەتوانرێت بە هاوپەیمانی سێگۆشەی ئاسنین وەسف بکرێت، لە نێوان گروپە بەرژەوەندیخوازەکان لە لایەک و لە نێوان لێژنەکانی یاسادانان بۆ سیاسەتە گشتیەکان و دەزگا کارگێرییەکان لە لایەکی دیکەوە، بە جۆرێک ئەم سێگۆشانە بە دەرئەنجامێکی سروشتی سیاسەتەکانی گروپە بەرژەوەندیخوازەکان دادەنرێت، کە زۆر کاردەکەن بۆ پەرەپێدانی قەبارە و کاریگەرییە سیاسییەکانیان.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هەروەها پرۆسەی دروستکردنی هاوسەنگی لە نێوان گروپەکان و گروپە بەرژەوەندیخوازەکاندا رێگە بە بوونی ئەو شتە دەدات کە پێی دەووترێت (کێبرکێی کارنامە)، کە رێزبەندی نزیکەی کێشە و پرسەکان ئاشکرا دەکات کە فشاریان لەسەرە، لە کاتێکی دیاریکراودا، لەسەر چاڵاکییەکانی سیاسەتی گشتی، وەک ئەوەی نوێنەرایەتییان دەکەن کوالیتیەکی دیاریکراو، کە لەلایەن گروپەکانی خاوەن بەرژەوەندی تایبەتەوە ئامادە دەکرێت، بە نوێنەرایەتی سیاسەتمەداران، پیشەگەرە تایبەتمەندەکان، یان بیرۆکراتەکان، ململانێی نێوان ئەم ئەجێندایانە سەرهەڵدەدات، چ لەناو حکومەتدا بێت یان لە دەرەوەی حکومەتدا بێت و هەر گروپێک هەوڵدەدات خەبات بکات بۆ ئەوەی پێشینەی خۆی هەبێت لە رێکخستنی ئەجێنداکان لەبەردەم چاوی داڕێژەرانی سیاسەتی فەرمی لە حکومەتدا.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374784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B678D-BF0F-453A-6216-8C27029165A9}"/>
              </a:ext>
            </a:extLst>
          </p:cNvPr>
          <p:cNvSpPr>
            <a:spLocks noGrp="1"/>
          </p:cNvSpPr>
          <p:nvPr>
            <p:ph type="title"/>
          </p:nvPr>
        </p:nvSpPr>
        <p:spPr/>
        <p:txBody>
          <a:bodyPr/>
          <a:lstStyle/>
          <a:p>
            <a:pPr algn="ctr" rtl="1"/>
            <a:r>
              <a:rPr lang="ku-Arab-IQ" sz="2400" b="1" dirty="0">
                <a:effectLst/>
                <a:latin typeface="Times New Roman" panose="02020603050405020304" pitchFamily="18" charset="0"/>
                <a:ea typeface="Calibri" panose="020F0502020204030204" pitchFamily="34" charset="0"/>
                <a:cs typeface="Arial" panose="020B0604020202020204" pitchFamily="34" charset="0"/>
              </a:rPr>
              <a:t>٧- سیاسەتی گشتی دەتوانێ ڕانەگەیەنرێت یان لە چوارچێوە نەبێت بە یاسا یان ڕێسا:</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567FE04A-A1D5-677E-5DC1-06E431628BBE}"/>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دارێژەرانی سیاسەتی گشتی توانای دامەزراندنی سیاسەتێکی دیاریکراویان هەیە بە نەکردنی هیچ، وەک ئەوەی شتێک بکەن و ئەمەش ئەوەیە کە دەی بینی کاتێك سیاسەتی گشتی بەم شێوەیە پێناسە کرد: حکومەتەکان هەڵدەبژێرن چی بکەن و چی نەکەن لە چوارچێوەی بوارێکی دیاریکراو.</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ئەوەی حکومەت نایکات بە ڕوونی ئاماژەیە بۆ سیاسەتی "دەستکردن</a:t>
            </a:r>
            <a:r>
              <a:rPr lang="en-US" sz="1800" dirty="0">
                <a:effectLst/>
                <a:latin typeface="Times New Roman" panose="02020603050405020304" pitchFamily="18" charset="0"/>
                <a:ea typeface="Calibri" panose="020F0502020204030204" pitchFamily="34" charset="0"/>
                <a:cs typeface="Arial" panose="020B0604020202020204" pitchFamily="34" charset="0"/>
              </a:rPr>
              <a:t>Hands Off</a:t>
            </a:r>
            <a:r>
              <a:rPr lang="ku-Arab-IQ" sz="1800" dirty="0">
                <a:effectLst/>
                <a:latin typeface="Times New Roman" panose="02020603050405020304" pitchFamily="18" charset="0"/>
                <a:ea typeface="Calibri" panose="020F0502020204030204" pitchFamily="34" charset="0"/>
                <a:cs typeface="Arial" panose="020B0604020202020204" pitchFamily="34" charset="0"/>
              </a:rPr>
              <a:t>"</a:t>
            </a:r>
            <a:r>
              <a:rPr lang="ku-Arab-IQ" sz="1800" dirty="0">
                <a:effectLst/>
                <a:latin typeface="Calibri" panose="020F0502020204030204" pitchFamily="34" charset="0"/>
                <a:ea typeface="Calibri" panose="020F0502020204030204" pitchFamily="34" charset="0"/>
                <a:cs typeface="Times New Roman" panose="02020603050405020304" pitchFamily="18" charset="0"/>
              </a:rPr>
              <a:t> </a:t>
            </a:r>
            <a:r>
              <a:rPr lang="ku-Arab-IQ" sz="1800" dirty="0">
                <a:effectLst/>
                <a:latin typeface="Times New Roman" panose="02020603050405020304" pitchFamily="18" charset="0"/>
                <a:ea typeface="Calibri" panose="020F0502020204030204" pitchFamily="34" charset="0"/>
                <a:cs typeface="Arial" panose="020B0604020202020204" pitchFamily="34" charset="0"/>
              </a:rPr>
              <a:t> لەوانەش گشتگیرییەکی ناڕاستەوخۆ لە چوارچێوەی سیاسەتی گشتیدا، بە هۆی مەترسیداربوون لە ڕەفتار و کرداردا، کاریگەری لەسەر بواری کۆمەڵایەتی، دیمۆگرافی، یان کەرتیی هەیە، بەبێ گوێدانە سروشتەکەی لە سیاسەتی گشتی، و چی دەتوانرێت وەسف دەکرێت، جا نەرێنی یان ئەرێنی بێت، و کاریگەرییەکانی لەسەر ئەوانەی پەیوەندیدارن هەیە: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99672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1EBF1-DB6D-BE5A-9B3D-193A5E54EF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C457FC-A386-8F08-A312-1BFE0B2D38A8}"/>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dirty="0">
                <a:effectLst/>
                <a:latin typeface="Times New Roman" panose="02020603050405020304" pitchFamily="18" charset="0"/>
                <a:ea typeface="Calibri" panose="020F0502020204030204" pitchFamily="34" charset="0"/>
                <a:cs typeface="Arial" panose="020B0604020202020204" pitchFamily="34" charset="0"/>
              </a:rPr>
              <a:t>یان حکومەت پەنا بۆ هەڵوێستێکی بێ لایەنی ڕوون دەبات سەبارەت بەو کێشە کۆمەڵایەتییەی کە باسی لێوە دەکرێت، بەبێ وەڵامدانەوەی فشارەکان یان داواکارییەکانی دەستوەردانی.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Times New Roman" panose="02020603050405020304" pitchFamily="18" charset="0"/>
                <a:ea typeface="Calibri" panose="020F0502020204030204" pitchFamily="34" charset="0"/>
                <a:cs typeface="Arial" panose="020B0604020202020204" pitchFamily="34" charset="0"/>
              </a:rPr>
              <a:t>یان حکومەت پەنا دەبات بو سوود وەرگرتن لە داتاکان (سیستەمی سیگناڵ) بە ناردنی سیگناڵی گونجاو بۆ ژینگە، کۆمەڵگا، یان دامەزراوە گشتییەکان، سەبارەت بە بژاردەی ئیمتیاز بۆی، سەبارەت بە کێشەی ئێستا یان پرسی بەرژەوەندی.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853248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3B66-680B-EBA2-DA9B-972CEF961128}"/>
              </a:ext>
            </a:extLst>
          </p:cNvPr>
          <p:cNvSpPr>
            <a:spLocks noGrp="1"/>
          </p:cNvSpPr>
          <p:nvPr>
            <p:ph type="title"/>
          </p:nvPr>
        </p:nvSpPr>
        <p:spPr/>
        <p:txBody>
          <a:bodyPr/>
          <a:lstStyle/>
          <a:p>
            <a:pPr algn="ctr" rtl="1"/>
            <a:r>
              <a:rPr lang="ku-Arab-IQ" sz="2400" b="1" dirty="0">
                <a:effectLst/>
                <a:latin typeface="Times New Roman" panose="02020603050405020304" pitchFamily="18" charset="0"/>
                <a:ea typeface="Calibri" panose="020F0502020204030204" pitchFamily="34" charset="0"/>
                <a:cs typeface="Arial" panose="020B0604020202020204" pitchFamily="34" charset="0"/>
              </a:rPr>
              <a:t>٨- سیاسەتی گشتی ڕەنگدانەوەی ئەوەیە کە پێی دەووترێت (ئیمتیازاتی سیاسی):</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6EA210D6-0786-020D-5A6E-EB65CBB0AC5E}"/>
              </a:ext>
            </a:extLst>
          </p:cNvPr>
          <p:cNvSpPr>
            <a:spLocks noGrp="1"/>
          </p:cNvSpPr>
          <p:nvPr>
            <p:ph idx="1"/>
          </p:nvPr>
        </p:nvSpPr>
        <p:spPr/>
        <p:txBody>
          <a:bodyPr>
            <a:normAutofit fontScale="92500"/>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ئەم تایبەتمەندییە ڕەنگدانەوەی هەڵسەنگاندنێکی پێشوەختەیە بۆ کاریگەرییە چاوەڕوانکراوەکانی سیاسەتی گشتی کە پێش جێبەجێکردنی گیراوەتە بەر، چونکە توانای جێبەجێکردن نیشاندەرێكی گرنگی سەرکەوتنی سیاسەتی گشتی پێکدەهێنێت بەگوێرەی بیڕوڕای (ماتیۆ کان)، کە ئاماژە بە سوودی ئەو بوارە کردووە کە دەیگرێتەوە سیاسەتی گشتی لە ڕووی جێبەجێكردن و ئەنجامەکانییەوە، بە گرنگیدان با داتای نیشاندەرەکان هەڵسەنگاندنی ئیمکاناتی سیاسەتی گشتی، کەلەسەر بنەمای وەڵامدانەوەی ئەو پرسیارەیە: تا چەند ئەم سیاسەتە گشتییە ئەنجامەکەی گەشتن دەبێت بە ئەنجام و ئامانجە خوازراوەکان.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ئەم ڕێبازە توانای سیاسەتی گشتی ڕوون دەکاتەوە بۆ ڕووبەڕووبوونەوەی دیاریکەرەکانی ئەو پرس یان کێشەیەیەی کە هەوڵی چارەسەرکردنی دەدات، و چۆنیەتی مامەڵە کردن لەگەڵ تایبەتمەندییەکانی ئەو دیاریکەرانە: سیاسی، ئابوری، کۆمەڵایەتی ئەوانی دیکە، بەبێ گوێدانە جۆرەکانیان و هەموو شتێك پەیوەندی بەسەرچاوە سنووردارەکانەوە هەیە، کە ڕێگری دەکات لە ئازادی دارێژەرانی سیاسەتی گشتی، هەڵبژاردەکانیان و ئارەزووەکانیان، هەروەها مامەڵەکردن لەگەڵ دابەشکردنی سنوورداری بەهاکان، قازانج و خەرجییەکان کە پێویستە لەلایەن سیاسەتی گشتی پێشنیازکراوی جێبەجێکردنەوە.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657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96ED5-C51D-AE1B-0ACB-552A0BD3C2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AEDF71-8B5C-32AE-2AAC-A455CA4B590B}"/>
              </a:ext>
            </a:extLst>
          </p:cNvPr>
          <p:cNvSpPr>
            <a:spLocks noGrp="1"/>
          </p:cNvSpPr>
          <p:nvPr>
            <p:ph idx="1"/>
          </p:nvPr>
        </p:nvSpPr>
        <p:spPr/>
        <p:txBody>
          <a:bodyPr/>
          <a:lstStyle/>
          <a:p>
            <a:pPr algn="just" rtl="1"/>
            <a:r>
              <a:rPr lang="ar-IQ" sz="2400" dirty="0">
                <a:effectLst/>
                <a:latin typeface="Calibri" panose="020F0502020204030204" pitchFamily="34" charset="0"/>
                <a:ea typeface="Calibri" panose="020F0502020204030204" pitchFamily="34" charset="0"/>
                <a:cs typeface="Ali_K_Alwand" pitchFamily="2" charset="-78"/>
              </a:rPr>
              <a:t>لة بةرامبةردا داواى بةرةوثيَشبردنى دةولَةت دةكات لةطةلَ دام و دةزطا حكوميةكانى بةمةبةستى ئةنجامدانى و جيَبةجيَكردنى لة ضوارضيَوةى سياسةتى طشتيدا. ئةم ثيَداويستيانة داواكارييةكى طرنط بوون بؤ ولاَتانى طةشةسةندوو كة لة سةربةخؤيي نةتةوةيي و سياسي لة دةسةلاَتى دةرةوة ضيَذيان وةرطرتبوو، و هةولَياندا دةست بكةن بة بنياتنانى ئابورى و ثةرةثيَدان و باشتركردنى هةلَومةرجى خراثبوونيان، لة ريَطةى سةرثةرشتيكردنى ثرؤسةى ثةرةثيَدان و جيَبةجيَكردنى ضةندين سياسةتى طشتى طشتطير لة كؤمةلَطادا،  بة هؤى ئةو هؤكارانةوة سياسةتى طشتى رؤلَ و طرنطيةكى بةرضاوى هةية لة ذيانى كؤمةلَطا و وةك تةوةريَكى ضالاَك لة خويَندن و تويَذينةوة و ئارِاستةى زانستى سياسيدا دةركةوتووة.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819764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AFEC-0B38-CC5E-32C3-7CC3171A4684}"/>
              </a:ext>
            </a:extLst>
          </p:cNvPr>
          <p:cNvSpPr>
            <a:spLocks noGrp="1"/>
          </p:cNvSpPr>
          <p:nvPr>
            <p:ph type="title"/>
          </p:nvPr>
        </p:nvSpPr>
        <p:spPr/>
        <p:txBody>
          <a:bodyPr/>
          <a:lstStyle/>
          <a:p>
            <a:pPr algn="ctr"/>
            <a:r>
              <a:rPr lang="ku-Arab-IQ" sz="3200" b="1" dirty="0">
                <a:effectLst/>
                <a:latin typeface="Times New Roman" panose="02020603050405020304" pitchFamily="18" charset="0"/>
                <a:ea typeface="Calibri" panose="020F0502020204030204" pitchFamily="34" charset="0"/>
                <a:cs typeface="Arial" panose="020B0604020202020204" pitchFamily="34" charset="0"/>
              </a:rPr>
              <a:t>جۆرەکانی سیاسەتی گشتی</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7F09F489-B837-1F81-DF27-57C5C1F92A7C}"/>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Times New Roman" panose="02020603050405020304" pitchFamily="18" charset="0"/>
                <a:ea typeface="Calibri" panose="020F0502020204030204" pitchFamily="34" charset="0"/>
                <a:cs typeface="Arial" panose="020B0604020202020204" pitchFamily="34" charset="0"/>
              </a:rPr>
              <a:t>یەکەم: سیاسەتی گشتی لە چوارچێوەی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مەبەست لە ئەرکەکانی سیاسەتی گشتی لە چوارچێوەی گشتی دا ئەوەیە کە بوارەکانی سیاسەتی گشتی زیاتر لە بوارێک دەگرنە خۆ ئەمە لە لایەک، لەلایەکی تر سیاسەتی گشتی جۆرێک لە فڕەیی و هەمە چەشنیان تێدایە، چونکە ئەم بوارانەی کە حکومەت گرنگی پێدەدات هەمە جۆرن و زیاتر لە کەرتێک دەگرنە خۆیان وەکو بوارە (ئابورییەکان، سیاسەتی دەرەوە، کلتورییەکان... هتد) هەروەها داڕێژەرانی سیاسەتی گشتیش زیاتر لە ئاستێك دان ئەمە وایکردووە کە ئێمە لەبەردەم زیاتر لە سیاسەتێکی گشتی دابین. لەم ئاستەدا سیاسەتی گشتی بەسەر سێ جۆری سەرەکیدا دابەش دەکەین: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317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09CF3-627D-F7E7-31CD-672FDD3AA780}"/>
              </a:ext>
            </a:extLst>
          </p:cNvPr>
          <p:cNvSpPr>
            <a:spLocks noGrp="1"/>
          </p:cNvSpPr>
          <p:nvPr>
            <p:ph type="title"/>
          </p:nvPr>
        </p:nvSpPr>
        <p:spPr/>
        <p:txBody>
          <a:bodyPr/>
          <a:lstStyle/>
          <a:p>
            <a:pPr algn="just" rtl="1"/>
            <a:r>
              <a:rPr lang="ku-Arab-IQ" sz="3200" dirty="0">
                <a:effectLst/>
                <a:latin typeface="Times New Roman" panose="02020603050405020304" pitchFamily="18" charset="0"/>
                <a:ea typeface="Calibri" panose="020F0502020204030204" pitchFamily="34" charset="0"/>
                <a:cs typeface="Arial" panose="020B0604020202020204" pitchFamily="34" charset="0"/>
              </a:rPr>
              <a:t>سیاسەتە گشتییە هەمووەکییەکان </a:t>
            </a:r>
            <a:r>
              <a:rPr lang="en-US" sz="3200" dirty="0">
                <a:effectLst/>
                <a:latin typeface="Times New Roman" panose="02020603050405020304" pitchFamily="18" charset="0"/>
                <a:ea typeface="Calibri" panose="020F0502020204030204" pitchFamily="34" charset="0"/>
                <a:cs typeface="Arial" panose="020B0604020202020204" pitchFamily="34" charset="0"/>
              </a:rPr>
              <a:t>Macro Policy</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F6045736-BE7A-33E4-BD72-D00096F4780C}"/>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dirty="0">
                <a:effectLst/>
                <a:latin typeface="Times New Roman" panose="02020603050405020304" pitchFamily="18" charset="0"/>
                <a:ea typeface="Calibri" panose="020F0502020204030204" pitchFamily="34" charset="0"/>
                <a:cs typeface="Arial" panose="020B0604020202020204" pitchFamily="34" charset="0"/>
              </a:rPr>
              <a:t>سیاسەتە گشتییە هەمووەکییەکان </a:t>
            </a:r>
            <a:r>
              <a:rPr lang="en-US" sz="1800" dirty="0">
                <a:effectLst/>
                <a:latin typeface="Times New Roman" panose="02020603050405020304" pitchFamily="18" charset="0"/>
                <a:ea typeface="Calibri" panose="020F0502020204030204" pitchFamily="34" charset="0"/>
                <a:cs typeface="Arial" panose="020B0604020202020204" pitchFamily="34" charset="0"/>
              </a:rPr>
              <a:t>Macro Policy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ئەمەش ئەو جۆرە سیاسەتانەیە کە جێگای گرنگی پێدانی بەشێکی زۆری چین و توێژەکانی ناو کۆمەڵگان، بەو مانایەی کە لەکاتی داڕشتنی ئەم سیاسەتانە سەرنجی کۆمەڵانی خەڵک بۆ لای خۆی ڕادەکێشێت و لەبەر ئەوەی ئەو پرسە گشتیانەی کە چارەسەری دەکات پەیوەندی بەبەرژەوەندی گشتی کۆمەڵگاوە هەیە، هەر لەبەر ئەوەشە زۆربەی دەزگا سەرەکیەکانی حکومەت تێیدا بەشدارن وەکو (دەسەڵاتی  یاسادانان، دەزگاکانی حکومەت، پارتە سیاسییەکان، گروپەکانی فشار و بەرژەوەندی)، هەموویان بەشدارن لە داڕشتنی سیاسەتی گشتی واتە هەندێک جاریش پرسەکان گشتی نین بەڵام بەهۆی تەشەنەکردنی کێشەکان ڕەهەندێکی گشتی وەردەگرن هەروەکی جەنگی ڤێتنام ١٩٥٥-١٩٧٥ ، هەروەها کێشەی (مۆنیکا لوینسکی و کلنتۆن) یاخود کێشەی پیسبوونی ئاو لە ئەردەن لە ساڵی ١٩٨٨، یاخود کێشەی بێکاری لاوان لە هەرێمی کوردستان.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93259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EE331-5715-2E7C-EFEF-C8B8C7B1B7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41722F-B39B-CF03-12E2-0D1B6D91B60F}"/>
              </a:ext>
            </a:extLst>
          </p:cNvPr>
          <p:cNvSpPr>
            <a:spLocks noGrp="1"/>
          </p:cNvSpPr>
          <p:nvPr>
            <p:ph idx="1"/>
          </p:nvPr>
        </p:nvSpPr>
        <p:spPr/>
        <p:txBody>
          <a:bodyPr/>
          <a:lstStyle/>
          <a:p>
            <a:pPr marL="0" marR="0" algn="just" rtl="1">
              <a:lnSpc>
                <a:spcPct val="107000"/>
              </a:lnSpc>
              <a:spcBef>
                <a:spcPts val="0"/>
              </a:spcBef>
              <a:spcAft>
                <a:spcPts val="800"/>
              </a:spcAft>
            </a:pPr>
            <a:r>
              <a:rPr lang="ku-Arab-IQ" sz="1800" b="1" u="sng" dirty="0">
                <a:effectLst/>
                <a:latin typeface="Times New Roman" panose="02020603050405020304" pitchFamily="18" charset="0"/>
                <a:ea typeface="Calibri" panose="020F0502020204030204" pitchFamily="34" charset="0"/>
                <a:cs typeface="Arial" panose="020B0604020202020204" pitchFamily="34" charset="0"/>
              </a:rPr>
              <a:t>ئەم جۆرە سیاسەتانە کۆمەڵێک خەسڵەتی هاوبەشییان هەیە: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Times New Roman" panose="02020603050405020304" pitchFamily="18" charset="0"/>
                <a:ea typeface="Calibri" panose="020F0502020204030204" pitchFamily="34" charset="0"/>
                <a:cs typeface="Arial" panose="020B0604020202020204" pitchFamily="34" charset="0"/>
              </a:rPr>
              <a:t>بابەتی ئەم سیاسەتە گشتیانە ڕوون و ئاشکرایە و بە ئاسانی دەتوانرێت توێژینەوەی لەسەر بکرێت.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Times New Roman" panose="02020603050405020304" pitchFamily="18" charset="0"/>
                <a:ea typeface="Calibri" panose="020F0502020204030204" pitchFamily="34" charset="0"/>
                <a:cs typeface="Arial" panose="020B0604020202020204" pitchFamily="34" charset="0"/>
              </a:rPr>
              <a:t>بەشداریکردنی زۆرێک لەلایەنە فەرمییەکانی حکومەت لەم سیاسەتانەدا، هەروەها لە گفتوگۆکردنی ئەم سیاسەتەدا.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Times New Roman" panose="02020603050405020304" pitchFamily="18" charset="0"/>
                <a:ea typeface="Calibri" panose="020F0502020204030204" pitchFamily="34" charset="0"/>
                <a:cs typeface="Arial" panose="020B0604020202020204" pitchFamily="34" charset="0"/>
              </a:rPr>
              <a:t>ئەم جۆرە سیاسەتانە پێویستیان بە بەشداریکردنی سەرۆکی حکومەت یان سەرۆکی کۆمار هەیە، چونکە ئەو کێشەیەی کە لە ئارادایە کاریگەری هەیە لەسەر  بەرژەوەندی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Times New Roman" panose="02020603050405020304" pitchFamily="18" charset="0"/>
                <a:ea typeface="Calibri" panose="020F0502020204030204" pitchFamily="34" charset="0"/>
                <a:cs typeface="Arial" panose="020B0604020202020204" pitchFamily="34" charset="0"/>
              </a:rPr>
              <a:t>ئەم جۆرە سیاسەتە گشتیانە پێویستیان بە جۆرێک هاوسەنگی هەیە لە نێوان هەڵبژاردە گشتییەکان </a:t>
            </a:r>
            <a:r>
              <a:rPr lang="en-US" sz="1800" dirty="0">
                <a:effectLst/>
                <a:latin typeface="Times New Roman" panose="02020603050405020304" pitchFamily="18" charset="0"/>
                <a:ea typeface="Calibri" panose="020F0502020204030204" pitchFamily="34" charset="0"/>
                <a:cs typeface="Arial" panose="020B0604020202020204" pitchFamily="34" charset="0"/>
              </a:rPr>
              <a:t>Public Choice</a:t>
            </a:r>
            <a:r>
              <a:rPr lang="ku-Arab-IQ" sz="1800" dirty="0">
                <a:effectLst/>
                <a:latin typeface="Times New Roman" panose="02020603050405020304" pitchFamily="18" charset="0"/>
                <a:ea typeface="Calibri" panose="020F0502020204030204" pitchFamily="34" charset="0"/>
                <a:cs typeface="Arial" panose="020B0604020202020204" pitchFamily="34" charset="0"/>
              </a:rPr>
              <a:t> کە گوزارشت لە ڕای زۆرینەی خەڵك دەکات لەگەڵ هەڵبژاردە سیاسییەکان </a:t>
            </a:r>
            <a:r>
              <a:rPr lang="en-US" sz="1800" dirty="0">
                <a:effectLst/>
                <a:latin typeface="Times New Roman" panose="02020603050405020304" pitchFamily="18" charset="0"/>
                <a:ea typeface="Calibri" panose="020F0502020204030204" pitchFamily="34" charset="0"/>
                <a:cs typeface="Arial" panose="020B0604020202020204" pitchFamily="34" charset="0"/>
              </a:rPr>
              <a:t>Political Choice</a:t>
            </a:r>
            <a:r>
              <a:rPr lang="ku-Arab-IQ" sz="1800" dirty="0">
                <a:effectLst/>
                <a:latin typeface="Times New Roman" panose="02020603050405020304" pitchFamily="18" charset="0"/>
                <a:ea typeface="Calibri" panose="020F0502020204030204" pitchFamily="34" charset="0"/>
                <a:cs typeface="Arial" panose="020B0604020202020204" pitchFamily="34" charset="0"/>
              </a:rPr>
              <a:t> کە گوزارشت لە ڕای داڕێژەرانی بڕیارە سیاسییەکان دەکات.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020452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0BE23-30AA-71F6-ED56-67EB5C463537}"/>
              </a:ext>
            </a:extLst>
          </p:cNvPr>
          <p:cNvSpPr>
            <a:spLocks noGrp="1"/>
          </p:cNvSpPr>
          <p:nvPr>
            <p:ph type="title"/>
          </p:nvPr>
        </p:nvSpPr>
        <p:spPr/>
        <p:txBody>
          <a:bodyPr/>
          <a:lstStyle/>
          <a:p>
            <a:pPr algn="ctr"/>
            <a:r>
              <a:rPr lang="ku-Arab-IQ" sz="3200" b="1" u="sng" dirty="0">
                <a:effectLst/>
                <a:latin typeface="Times New Roman" panose="02020603050405020304" pitchFamily="18" charset="0"/>
                <a:ea typeface="Calibri" panose="020F0502020204030204" pitchFamily="34" charset="0"/>
                <a:cs typeface="Arial" panose="020B0604020202020204" pitchFamily="34" charset="0"/>
              </a:rPr>
              <a:t>سیاسەتی گشتی بەشەکی</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6626AA2B-2E46-9B29-DDB9-3E382769490B}"/>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ئەم جۆرە سیاسەتە گشتییانە جێگای بایەخ پێدانیان سنووردارە لە لایەن کۆمەڵگاوە، بەو مانایەی ئەم جۆرە سیاسەتانە جێگای گرنگی پێدانی گشت چین و توێژەکان نین، بەڵکو زیاتر گوزارشت لە بەدیهێنانی دەسکەوت یان بەرژەوەندی توێژێک یان چینێكی تایبەت دەکەن، کە پەیوەستە بە کەرتێکی تایبەتی کۆمەڵگا بۆ نموونە " لێخۆشبوونی حکومەت لە باج لە کۆمپانیایەکی بیانی لە ماوەیەکی دیاریکراودا، یاخود لێخۆشبوون لە وەبەرهێنەرێکی بیانی بۆ ماوەیەکی کاتی، لەو حاڵەتەدا سیاسەتی گشتی جێگای گرنگی پێدانی گشت کۆمەڵگا نین، چونکە تایبەتن بە پرسێکی دیاریکراو نەک گشتی، بەڵکو تایبەتە بە حاڵەتێکی دیاریکراو بە تایبەت لە بەشداریکردنی ئەو لایەنانەی کە داڕێژەری سیاسەتی گشتین بەڵام هەندێک جار ئەم سیاسەتانە دەگوازرێتەوە بۆ سیاسەتە گشتیەکان.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406840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16A2B-2F36-0F30-E87C-2BDB77E5E549}"/>
              </a:ext>
            </a:extLst>
          </p:cNvPr>
          <p:cNvSpPr>
            <a:spLocks noGrp="1"/>
          </p:cNvSpPr>
          <p:nvPr>
            <p:ph type="title"/>
          </p:nvPr>
        </p:nvSpPr>
        <p:spPr/>
        <p:txBody>
          <a:bodyPr/>
          <a:lstStyle/>
          <a:p>
            <a:pPr algn="ctr" rtl="1"/>
            <a:r>
              <a:rPr lang="ku-Arab-IQ" sz="3200" b="1" dirty="0">
                <a:effectLst/>
                <a:latin typeface="Times New Roman" panose="02020603050405020304" pitchFamily="18" charset="0"/>
                <a:ea typeface="Calibri" panose="020F0502020204030204" pitchFamily="34" charset="0"/>
                <a:cs typeface="Arial" panose="020B0604020202020204" pitchFamily="34" charset="0"/>
              </a:rPr>
              <a:t>سیاسەتە گشتییە فەرعییەکان </a:t>
            </a:r>
            <a:r>
              <a:rPr lang="en-US" sz="3200" b="1" dirty="0">
                <a:effectLst/>
                <a:latin typeface="Times New Roman" panose="02020603050405020304" pitchFamily="18" charset="0"/>
                <a:ea typeface="Calibri" panose="020F0502020204030204" pitchFamily="34" charset="0"/>
                <a:cs typeface="Arial" panose="020B0604020202020204" pitchFamily="34" charset="0"/>
              </a:rPr>
              <a:t>Subsystem</a:t>
            </a:r>
            <a:r>
              <a:rPr lang="ku-Arab-IQ" sz="3200" b="1" dirty="0">
                <a:effectLst/>
                <a:latin typeface="Times New Roman" panose="02020603050405020304" pitchFamily="18" charset="0"/>
                <a:ea typeface="Calibri" panose="020F0502020204030204" pitchFamily="34" charset="0"/>
                <a:cs typeface="Arial" panose="020B0604020202020204" pitchFamily="34" charset="0"/>
              </a:rPr>
              <a:t> :</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622196AC-8F5F-E41E-5CDE-C85FE7FF90D9}"/>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مەبەست ئەم جۆرە سیاسەتانەیە کە سروشتێکی وەزیفی و تەنزیمی هەیە کە تەرکیز دەکاتە سەر ئەو بوارانەی کە تایبەتمەندن و جۆرێک لە پسپۆڕییان پێویستە، وەک سیاسەتی گشتی لە بواری دوورگەکان و کەشتیوانی و یان ئاسمان و فڕۆکەوانی یان سیاسەتی خۆپاراستن لە ڤایرۆسێکی کوشندە هاوشێوەی ڤایرۆسی کۆڕۆنا، ئەم جۆرە بوارانەی کۆمەڵگا کە حکومەت هەڵدەستێ بە ڕێکخستنیان و پێویستییان بە بوارێکی تایبەت و پسپۆڕ هەیە. بەو مانایەی هەر هاوڵاتیە و لە شوێنی خۆی ناتوانێت دەستێوەردان بکات لە داڕشتنی ئەم جۆرە سیاسەتانەدا و قسەی لەسەر بکات، چونکە ئەم جۆرە سیاسیەتە گشتیانە خاوەن تایبەتمەندی خۆیانن و ئەمەش بۆ ئەوە دەگەڕێتەوە کە بواری سیاسەتی گشتیەکان مەرج نیە هەمیشە جێگای گرنگی دانی هەموو چین و توێژەکان بێت، چونکە ئێمە لەو بوارە پسپۆڕییانە کۆمەڵێک ڕێکخراوی تایبەتمەندمان هەن کە چاودێری ئەم بوارانە دەکەن.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526515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93935-F8A3-7539-E42D-3D343FDECE65}"/>
              </a:ext>
            </a:extLst>
          </p:cNvPr>
          <p:cNvSpPr>
            <a:spLocks noGrp="1"/>
          </p:cNvSpPr>
          <p:nvPr>
            <p:ph type="title"/>
          </p:nvPr>
        </p:nvSpPr>
        <p:spPr/>
        <p:txBody>
          <a:bodyPr/>
          <a:lstStyle/>
          <a:p>
            <a:pPr algn="ctr" rtl="1"/>
            <a:r>
              <a:rPr lang="ku-Arab-IQ" sz="3200" b="1" u="sng" dirty="0">
                <a:effectLst/>
                <a:latin typeface="Times New Roman" panose="02020603050405020304" pitchFamily="18" charset="0"/>
                <a:ea typeface="Calibri" panose="020F0502020204030204" pitchFamily="34" charset="0"/>
                <a:cs typeface="Arial" panose="020B0604020202020204" pitchFamily="34" charset="0"/>
              </a:rPr>
              <a:t>دووەم: سیاسەتی گشتی لە چوارچێوەی دامو دەزگا سەرەکیەکانی دەوڵەت</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885C30AC-B6D6-08F3-03F2-539F67BBA8D3}"/>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مەبەست لە سیاسەتە گشتیەکان لەم ئاستەدا دابەشکردنی سیاسەتە گشتیەکانە بەسەر یەکە و هێز، کە بە زۆری لە سێ یەکەی حکومەتدا خۆی دەبینێتەوە ئەمەش لە رێگای ڕێسا و پرەنسیپە یاساییەکاندا رێکخراوە کە خۆی لە دەستوور دەبینێتەوە، لەم ئاستەدا سیاسەتە گشتیەکان لەسەر ئاستی ناوەندی حکومەت یاخود لەسەر ئاستی هەرێمەکان واتە پارێزگایەکان یاخود لەسەر ئاستی نامەرکەزی دامەزراوە.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410939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E9E06-43EC-96D9-5DA6-EB9E6F46E8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92D829-0B9B-7848-059C-5CAE86DE096A}"/>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b="1" dirty="0">
                <a:effectLst/>
                <a:latin typeface="Times New Roman" panose="02020603050405020304" pitchFamily="18" charset="0"/>
                <a:ea typeface="Calibri" panose="020F0502020204030204" pitchFamily="34" charset="0"/>
                <a:cs typeface="Arial" panose="020B0604020202020204" pitchFamily="34" charset="0"/>
              </a:rPr>
              <a:t>سیاسەتی گشتی لەسەر ئاستی دەسەڵاتی یاسادانان: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لەم ئاستەدا سیاسەتە گشتیەکان لەلایەن پەرلەمان، کۆنگرێس، ئەنجومەنی نیشتمانی، ئەنجومەنی گەل دادەنرێت، بەو واتایەی ئەو لایەنە کاری دانانی سیاسەتە نوێیەکان هەموارکردنی سیاسەتەکانە، ئەم جۆرە سیاسەتانە بە زۆری ئامانجێکی گشتییان هەیە کە گوزارشت لە کۆی بەررژەوەندییەکانی کۆمەڵگا دەکات، لە لایەکی ترەوە ئەم جۆرە سیاسەتانە بە زۆری گوزارشت لە پرسە کۆمەڵایەتییەکان یان پرسە مرۆییەکان دەکەن کە ڕاستەوخۆ بە جەماوەرو دەنگدەران و ژینگەی خوارەوە بەستراوەتەوە، بەڵام لە هەمان کاتدا لەم ئاستەی دانانی سیاسەتی گشتی ڕەچاوی بەرژەوەندی هاوڵاتییان و تواناکانی حکومەتیش دەکرێت، هەندێک جاریش کاریگەری پارتە سیاسییەکانی ناو پەرلەمانی بەسەرییەوە دەبێت.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35634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7581-AEB0-75BF-74F7-2A01DA4EA2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DD5806-8DB4-3A3A-0D74-99256AA061FB}"/>
              </a:ext>
            </a:extLst>
          </p:cNvPr>
          <p:cNvSpPr>
            <a:spLocks noGrp="1"/>
          </p:cNvSpPr>
          <p:nvPr>
            <p:ph idx="1"/>
          </p:nvPr>
        </p:nvSpPr>
        <p:spPr/>
        <p:txBody>
          <a:bodyPr/>
          <a:lstStyle/>
          <a:p>
            <a:pPr marL="0" marR="0" lvl="0" indent="0" algn="just" rtl="1">
              <a:lnSpc>
                <a:spcPct val="107000"/>
              </a:lnSpc>
              <a:spcBef>
                <a:spcPts val="0"/>
              </a:spcBef>
              <a:spcAft>
                <a:spcPts val="800"/>
              </a:spcAft>
              <a:buNone/>
            </a:pPr>
            <a:r>
              <a:rPr lang="en-US" b="1" dirty="0">
                <a:latin typeface="Times New Roman" panose="02020603050405020304" pitchFamily="18" charset="0"/>
                <a:ea typeface="Calibri" panose="020F0502020204030204" pitchFamily="34" charset="0"/>
                <a:cs typeface="Arial" panose="020B0604020202020204" pitchFamily="34" charset="0"/>
              </a:rPr>
              <a:t>2- </a:t>
            </a:r>
            <a:r>
              <a:rPr lang="ku-Arab-IQ" sz="1800" b="1" dirty="0">
                <a:effectLst/>
                <a:latin typeface="Times New Roman" panose="02020603050405020304" pitchFamily="18" charset="0"/>
                <a:ea typeface="Calibri" panose="020F0502020204030204" pitchFamily="34" charset="0"/>
                <a:cs typeface="Arial" panose="020B0604020202020204" pitchFamily="34" charset="0"/>
              </a:rPr>
              <a:t>سیاسەتی گشتی لەسەر ئاستی جێبەجێکردن (حکومەت):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سیاسەتە گشتیەکان لەم ئاستەدا بە زۆری گوزارشت لە دید و بۆچوونی دەزگاکانی حکومەت دەکەن کە لە رێگای دامەزراوە سیاسییەکانەوە جێبەجێیان دەکات، ئەمە بێجگە لەو سیاسەتە گشتییانەی کە لە دەزگای یاسادانەوە بۆی دێت، کارەکتەرە دیارەکانی ئەم جۆرە سیاسەتانە بریتین لە (ئەنجومەنی وەزیران، وەزارەتەکان، دیوانی ئەنجومەنی وەزیران)، ئەم کارەکتەرانە زۆرترین کاریگەرییان دەبێت لەسەر دانانی ئەم جۆرە سیاسەتانە، هەروەها دیسان دەبێت ڕەچاوی تواناکانی حکومەت و بەرژەوەندییە نیشتمانییەکان بکرێت.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259966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BBAD4-BE21-99DF-62C8-208285DE41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832C92-DCF7-9B64-BEA5-A8DD62D0350E}"/>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b="1" dirty="0">
                <a:effectLst/>
                <a:latin typeface="Times New Roman" panose="02020603050405020304" pitchFamily="18" charset="0"/>
                <a:ea typeface="Calibri" panose="020F0502020204030204" pitchFamily="34" charset="0"/>
                <a:cs typeface="Arial" panose="020B0604020202020204" pitchFamily="34" charset="0"/>
              </a:rPr>
              <a:t>سیاسەتی گشتی لەسەر ئاستی کارگێری: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مەبەست لە سیاسەتی گشتی لەو ئاستەدا دەرکردنی سیاسەتە گشتییەکانە لەلایەن دەزگا کارگێرییەکان و رێکخراوە فەرمییەکانی حکومەت کە لە بنەڕەتدا ئەرکیان جێبەجێکردنی دوو سیاسەتە گشتییەکانی حکومەت واتا لەسەر ئاستی حکومەت و ئاستی یاسادانان،  لە پلەبەندی بوارەکانی سیاسەتی گشتی ئاستی کارگێری پەلەیەکی نزمتری هەیە لە دوو ئاستەکەی تر، کارەکتەرەکانی ئەم سیاسەتە بریتین لە (وەکیل وەزیرەکان، بەرێوەبەری گشتیەکان، دەزگا کارگێرییەکان، دادگاکان).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r>
              <a:rPr lang="ku-Arab-IQ" sz="1800" dirty="0">
                <a:effectLst/>
                <a:latin typeface="Times New Roman" panose="02020603050405020304" pitchFamily="18" charset="0"/>
                <a:ea typeface="Calibri" panose="020F0502020204030204" pitchFamily="34" charset="0"/>
                <a:cs typeface="Arial" panose="020B0604020202020204" pitchFamily="34" charset="0"/>
              </a:rPr>
              <a:t>هەرچەندە بەشێک لە توێژەرە سیاسی و یاساییەکان ناکۆکن لەگەڵ ئەوەی کە لەم ئاستەدا توانای ئەوەی هەبێت سیاسەتە گشتیەکان دابڕێژێت، بەو مانایەی سیاسەتە گارگێرییەکان ئەرکیان تەنیا جێبەجێکردنی دوو ئاستەکەی ترە، بەڵام زۆرترین ڕا لەسەر ئەوە کۆکن کە سیاسەتە گشتیەکان لەسەر ئاستی کارگێری توانای داڕشتنی سیاسەتی گشتیان هەیە</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42577945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143CA-98ED-88A2-76EA-DB99B8FA31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97AFC4-F48B-6ABF-6B68-FF423D6D145A}"/>
              </a:ext>
            </a:extLst>
          </p:cNvPr>
          <p:cNvSpPr>
            <a:spLocks noGrp="1"/>
          </p:cNvSpPr>
          <p:nvPr>
            <p:ph idx="1"/>
          </p:nvPr>
        </p:nvSpPr>
        <p:spPr/>
        <p:txBody>
          <a:bodyPr/>
          <a:lstStyle/>
          <a:p>
            <a:pPr algn="just" rtl="1"/>
            <a:r>
              <a:rPr lang="ku-Arab-IQ" sz="1800" dirty="0">
                <a:effectLst/>
                <a:latin typeface="Times New Roman" panose="02020603050405020304" pitchFamily="18" charset="0"/>
                <a:ea typeface="Calibri" panose="020F0502020204030204" pitchFamily="34" charset="0"/>
                <a:cs typeface="Arial" panose="020B0604020202020204" pitchFamily="34" charset="0"/>
              </a:rPr>
              <a:t>لەبەرئەوەی لەم ئاستەدا دەزگا گارگێرییەکان خاوەن هونەر و تەکنیکی کاریگەرن لە جێبەجێکردنی بڕیارەکان، چونکە دەزگا کارگێرییەکان لە پەیوەندی ڕاستەوخۆدان لە کۆمەڵگا، بەو مانایەی دەزگا کارگێرییەکان نزیکترن لە دەسەڵاتی یاسادانان و جێبەجێکردن لە ڕووی جێبەجێکردنی بڕیارەکاندا، ئەمەش چونکە ئەو سیاسەتانە ڕاستەوخۆ مامەڵە لەگەڵ واقیع دەکەن ئەمە لەلایەک، لە لایەکی ترەوە لەبەر شارەزایی و دووری هەردوو ئاستەکانی لە مەیدانی جێبەجێکردندا، هەر ئەمەشە ئێستا وایکردووە کە لە زۆربەی سیستەمە سیاسییەکاندا سەربەخۆییەکی فراوان بدرێت بە دەزگا کارگێرییەکان.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1585252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B5A6-C7B7-9E49-61EC-A9ABCA8B50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E3F096-1E0E-C5CE-CD4D-8655330ADFBE}"/>
              </a:ext>
            </a:extLst>
          </p:cNvPr>
          <p:cNvSpPr>
            <a:spLocks noGrp="1"/>
          </p:cNvSpPr>
          <p:nvPr>
            <p:ph idx="1"/>
          </p:nvPr>
        </p:nvSpPr>
        <p:spPr/>
        <p:txBody>
          <a:bodyPr/>
          <a:lstStyle/>
          <a:p>
            <a:pPr algn="just" rtl="1"/>
            <a:r>
              <a:rPr lang="ar-IQ" sz="2000" dirty="0">
                <a:effectLst/>
                <a:latin typeface="Calibri" panose="020F0502020204030204" pitchFamily="34" charset="0"/>
                <a:ea typeface="Calibri" panose="020F0502020204030204" pitchFamily="34" charset="0"/>
                <a:cs typeface="Ali_K_Alwand" pitchFamily="2" charset="-78"/>
              </a:rPr>
              <a:t>لةم رؤذطارةدا سياسةتةكانى طشتى لةبةر هؤكارى جياواز بة شيَوةيةكى طرينطتر لة جاران دةردةكةون. بة ديديَكى زانستى, تيَطةيشتنى باشترى هؤيةكان و ليَكةوتى سياسةتةكانى طشتى ئامؤذطارى كاريطةرترى لةسةر دةسةلآتداران دةبيَت. بة ديديَكى تةواو سياسي, سياسةتةكانى سةركةوتوو هةوادارى زياتر بؤ خؤيان رِادةكيَشن و بة ديديَكى كؤمةلآيةتيانةش, ناسينى سروشتى سياسةت دانان هاونيشتمانيى بةرثرسيارتر و ثةروةردة دةكات بؤ ئةوةى بة بةشدارى بةرثرسيارانةى خؤى بةستيَنى سةركةوتنى زؤرتر بؤ سياسةتةكان دةستةبةر بكات. ناسينى سياسةتى طشتى هةنطاويَكى طرينطة بؤ باشتربوونى ضؤنيةتى ذيانى ئيَمة و ئةو ناسينة لة قؤناغى يةكةم جيَطاى سةرنجة و دةبيَتة هؤى ناسينى بةشة جياوازةكانى ديكةى سياسةتى طشتى.</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021294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5FC6-D898-7E16-8CD6-6E2E13997C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4C7757-1609-201B-B393-6BB9602832D8}"/>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ku-Arab-IQ" sz="1800" b="1" dirty="0">
                <a:effectLst/>
                <a:latin typeface="Times New Roman" panose="02020603050405020304" pitchFamily="18" charset="0"/>
                <a:ea typeface="Calibri" panose="020F0502020204030204" pitchFamily="34" charset="0"/>
                <a:cs typeface="Arial" panose="020B0604020202020204" pitchFamily="34" charset="0"/>
              </a:rPr>
              <a:t>سێیەم: سیاسەتی گشتی لەسەر ئاستی هونەری (ئیجرائی):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سیاسەتە گشتیەکان لەم ئاستەدا بریتین لە کۆمەڵێک رێسا و پێوەر کە کارگێری بە شێوەیەکی گشتی پشتی پێدەبەستێت بۆ ڕاپەڕاندن و پێدانی بەرچاو ڕوونی بەو فەرمانبەر و دەزگا کارگێرییانەی کە سیاسەتی گشتی جێبەجێ دەکەن.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Times New Roman" panose="02020603050405020304" pitchFamily="18" charset="0"/>
                <a:ea typeface="Calibri" panose="020F0502020204030204" pitchFamily="34" charset="0"/>
                <a:cs typeface="Arial" panose="020B0604020202020204" pitchFamily="34" charset="0"/>
              </a:rPr>
              <a:t>لەم ئاستەشدا سیاسەتی گشتی بریتیە لە جێبەجێکردنی فەرمانەکانی سەرووی خۆی کە ئەمەش بۆ خۆی یەکێکە لەو رێگا گرنگانەی کە کارگێری پێویستی پێیەتی لەبەرئەوەی تا زۆر بە جدی و رێک و پێکانە جێبەجێ بکرێن، کەواتە سیاسەتی گشتی لە ئاستی هونەری بریتین لە رێگە نیشاندان بۆ دیاریکردنی سنوور و ئاڕاستەکانی کارگێری کە بەرێوەبەری جێبەجێی کارەکان سوودی لێ دەبینێت، بەڵام سیاسەتە گشتییەکان لە هەر چوار ئاستەکەی کە باسمان کرد لەسەرەوە هەرچەندە جۆرێک لە جیاوازی هەیە لە نێوانیاندا بەڵام بەو مانایە نیە کە دابڕانێک هەیە لە هەر چوار ئاستەکانی سیاسەتی گشتی، بەڵکو ئەم ئاستانە لە پەیوەندییەکی یەک بە دوای یەکدان، ئەوەی دەشکرێت بۆ چاڵاککردنی ئاستەکانی جێبەجێکردنە لە گەیشتن بە ئامانجێک کە هاوبەشە لە نێوان گشت ئاستەکاندا. </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2584987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9742B-08A0-F1D4-BE3F-4A59D2457B2E}"/>
              </a:ext>
            </a:extLst>
          </p:cNvPr>
          <p:cNvSpPr>
            <a:spLocks noGrp="1"/>
          </p:cNvSpPr>
          <p:nvPr>
            <p:ph type="title"/>
          </p:nvPr>
        </p:nvSpPr>
        <p:spPr/>
        <p:txBody>
          <a:bodyPr/>
          <a:lstStyle/>
          <a:p>
            <a:pPr algn="ctr"/>
            <a:r>
              <a:rPr lang="ku-Arab-IQ" sz="3200" b="1" u="sng" dirty="0">
                <a:effectLst/>
                <a:latin typeface="Calibri" panose="020F0502020204030204" pitchFamily="34" charset="0"/>
                <a:ea typeface="Calibri" panose="020F0502020204030204" pitchFamily="34" charset="0"/>
                <a:cs typeface="Calibri" panose="020F0502020204030204" pitchFamily="34" charset="0"/>
              </a:rPr>
              <a:t>ئامرازەکانی سیاسەتی گشتی:</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69ECAE1B-E027-B642-1925-A84ED8614F90}"/>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لە پێناو سەرخستنی پرۆژەکانی سیاسەتی گشتی هەمیشە پێویستیمان بە چەند ئامرازێک دەبێت کە زەمانی سەرکەوتنمان بۆ مسۆگەر دەکەن، ئەم ئامرازانەش دەبێ دوو خەسڵەتی سەرەکیان تێدابێ یەکەمیان دەبێ میکانیزمەکان شەرعی بن، دووەمیان دەبێ میکانیزمەکان ڕەسمی بن جا ئەمە چ لە لایەن یاسادانەرەکانەوە بێت یان لە لایەن دەزگاکانی جێبەجێکردنەوە بێت، یاخود لەسەر ئاستی ناوەندە کارگێرییەکان بێت، چونکە سیاسەتە گشتیەکان لە کاتی جێبەجێکردندا دەبێ کاریگەری و گۆڕان دروست بکەن لە کۆمەڵگا یان لە هەڵسوکەوتی تاکەکان بۆ ئەم مەبەستەش پێویستیمان بە چەند میکانیزمێک هەیە بە شێوەیەک ئەو سیاسەتە گشتیانەمان بۆ جێبەجێ بکات لە سەرەکیترین ئەو میکانیزمانەش بریتین لەمانەی خوارەوە: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22664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E943-E963-9237-206D-A301549680F4}"/>
              </a:ext>
            </a:extLst>
          </p:cNvPr>
          <p:cNvSpPr>
            <a:spLocks noGrp="1"/>
          </p:cNvSpPr>
          <p:nvPr>
            <p:ph type="title"/>
          </p:nvPr>
        </p:nvSpPr>
        <p:spPr/>
        <p:txBody>
          <a:bodyPr/>
          <a:lstStyle/>
          <a:p>
            <a:pPr algn="ctr" rtl="1"/>
            <a:r>
              <a:rPr lang="ku-Arab-IQ" sz="32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١- ڕێسا پابەندەکان </a:t>
            </a:r>
            <a:r>
              <a:rPr lang="en-US" sz="32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Binding Rules</a:t>
            </a:r>
            <a:br>
              <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9528D405-7591-78FA-D07F-53A7B8DC1AE6}"/>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ئەمەش کۆمەڵێک رێسای ڕێکخراو لە خۆدەگرێت کە سیفاتێکی گشتی و جێبەجێکراویان هەیە لە چوارچێوەی سەنەدێکی یاساییدا بە مەبەستی دیاریکردنی مافەکانی هاوڵاتیان، هەر بۆیە یەکێک لەو ڕێگایانەی کە حکومەت دەیگرێتە بەر لە پێناو کاریگەریکردن لە کۆمەڵگادا بریتیە لە سەپاندنی ڕێسا پابەندەکان و ئەو یاسایانەی کەدەیانسەپێنێت، لەم نێوەندەشدا پێویستە ڕەچاوی هەڵسوکەوت و دۆخی ژیانی هاوڵاتیان بکرێت، بەو مانایەی ئەو میکانیزمە هەڵدەستێ بە ڕێکخستنی پەیوەندی نێوان حکومەت و کۆمەڵگا، کە ئەمەش زیاتر جێبەجێکردنێکی تەتبیقییە، چونکە بێجگە لە ڕەهەندە یاساییەکەی ڕەهەندێکی ئیلزام بوونیشی هەیە کە وادەکات هاوڵاتیان پابەند بن پێی، ئەگەر پابەندیش نەبن پێی ئەوا سزای دیاریکراو دانراون لەلایەن حکومەت جا ئەو سزایە (زیندانی بێت یان غەڕامە) بێت. ئەمەش لە ڕاستیدا دەسەڵاتێکی بیرۆکراسییانەی شارەزا و بە ویژدانی پێویستە تا بتوانێت سەرجەم ڕێساکان بەسەر هاوڵاتیاندا جێبەجێ بکات، لە هەمان کاتدا پێویستی  بە کەسانی دڵسۆز و شارەزا هەیە لە جێبەجێکردندا، چونکە ئەگەر هاتوو  میکانیزمەکە بۆ گشتی هاوڵاتیان نەبوو ئەو کاتە سیاسەتی گشتی دەرئەنجامێکی نێگەتیڤانەی دەبێت یاخود دەبێتە هۆی لاواز بوونی ئەو متمانەی کە لە نێوان دەسەڵات و کۆمەڵگادایە.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54976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F1257-315F-9C2A-631E-5CDFE366D68C}"/>
              </a:ext>
            </a:extLst>
          </p:cNvPr>
          <p:cNvSpPr>
            <a:spLocks noGrp="1"/>
          </p:cNvSpPr>
          <p:nvPr>
            <p:ph type="title"/>
          </p:nvPr>
        </p:nvSpPr>
        <p:spPr/>
        <p:txBody>
          <a:bodyPr/>
          <a:lstStyle/>
          <a:p>
            <a:pPr algn="ctr" rtl="1"/>
            <a:r>
              <a:rPr lang="ku-Arab-IQ" sz="3200" b="1" u="sng" dirty="0">
                <a:effectLst/>
                <a:latin typeface="Calibri" panose="020F0502020204030204" pitchFamily="34" charset="0"/>
                <a:ea typeface="Calibri" panose="020F0502020204030204" pitchFamily="34" charset="0"/>
                <a:cs typeface="Calibri" panose="020F0502020204030204" pitchFamily="34" charset="0"/>
              </a:rPr>
              <a:t>٢- کردارە پرۆگڕامیەکان </a:t>
            </a:r>
            <a:r>
              <a:rPr lang="en-US" sz="3200" b="1" u="sng" dirty="0">
                <a:effectLst/>
                <a:latin typeface="Calibri" panose="020F0502020204030204" pitchFamily="34" charset="0"/>
                <a:ea typeface="Calibri" panose="020F0502020204030204" pitchFamily="34" charset="0"/>
                <a:cs typeface="Calibri" panose="020F0502020204030204" pitchFamily="34" charset="0"/>
              </a:rPr>
              <a:t>Program Operation </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0F2FA166-440C-7C2F-674C-AE14CD60EC20}"/>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ئەمەیان رێگایەکە بۆ دەست بەکاربوونێکی فەرمیانە لە پێناو زەمینە خۆشکردن و هاوکاریکردن بۆ بڕیاردان لەسەر سیاسەتێكی دیاریکراو لە کۆمەڵگادا، ئەم دەست بەکاربوونەش لە رێگای ئەم رێکخراوە کارگێرییانە دەبێت کە پەیوەندییان بەو سیاسەتە گشتیەوە هەیە بە جۆرێك کە کردارە پرۆگرامیەکان ئاڕاستەی دەکەن و پێشکەشکردنی خزمەتگوزاری یان لە پێناو بوارێکی پێویستی کۆمەڵگادا، هەروەک بەشداریکردنی دەزگا کارگێرییەکان لە بەخشینی قەرز یاخود پێشکەشکردنی بیمەی کۆمەڵایەتی خزمەتگوزاری.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بەڵام کردارە  پرۆگرامیەکان جیایە لە ڕێسا پابەندەکان، چونکە لە کردارە پرۆگرامیەکان هاوڵاتیان خۆیان بەرەو پیری سیاسەتە گشتیەکانەوە دێن بۆ بەدەستهێنانی کۆمەڵێک دەسکەوت، بۆ نموونە وەک بەخشینی سلفەی خانووبەرە بۆ گوندەکان، بەڵام ڕێسا پابەندەکان خۆیان بەرەو هاوڵاتیان دەچن بۆ سەپاندنی ڕێساکانیان لە ڕوانگەی یاسایەکانەوە.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604603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3218D-F95D-6C73-EB31-3EB577027F14}"/>
              </a:ext>
            </a:extLst>
          </p:cNvPr>
          <p:cNvSpPr>
            <a:spLocks noGrp="1"/>
          </p:cNvSpPr>
          <p:nvPr>
            <p:ph type="title"/>
          </p:nvPr>
        </p:nvSpPr>
        <p:spPr/>
        <p:txBody>
          <a:bodyPr/>
          <a:lstStyle/>
          <a:p>
            <a:pPr algn="ctr" rtl="1"/>
            <a:r>
              <a:rPr lang="ku-Arab-IQ" sz="3200" b="1" u="sng" dirty="0">
                <a:effectLst/>
                <a:latin typeface="Calibri" panose="020F0502020204030204" pitchFamily="34" charset="0"/>
                <a:ea typeface="Calibri" panose="020F0502020204030204" pitchFamily="34" charset="0"/>
                <a:cs typeface="Calibri" panose="020F0502020204030204" pitchFamily="34" charset="0"/>
              </a:rPr>
              <a:t>٣- پاڵپشتی دارایی </a:t>
            </a:r>
            <a:r>
              <a:rPr lang="en-US" sz="3200" b="1" u="sng" dirty="0">
                <a:effectLst/>
                <a:latin typeface="Calibri" panose="020F0502020204030204" pitchFamily="34" charset="0"/>
                <a:ea typeface="Calibri" panose="020F0502020204030204" pitchFamily="34" charset="0"/>
                <a:cs typeface="Calibri" panose="020F0502020204030204" pitchFamily="34" charset="0"/>
              </a:rPr>
              <a:t>Subsides and Payments</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64D0C2E1-283A-7758-6FB6-334FF03CA7F5}"/>
              </a:ext>
            </a:extLst>
          </p:cNvPr>
          <p:cNvSpPr>
            <a:spLocks noGrp="1"/>
          </p:cNvSpPr>
          <p:nvPr>
            <p:ph idx="1"/>
          </p:nvPr>
        </p:nvSpPr>
        <p:spPr/>
        <p:txBody>
          <a:bodyPr/>
          <a:lstStyle/>
          <a:p>
            <a:pPr algn="just" rtl="1"/>
            <a:r>
              <a:rPr lang="ku-Arab-IQ" sz="1800" dirty="0">
                <a:effectLst/>
                <a:ea typeface="Calibri" panose="020F0502020204030204" pitchFamily="34" charset="0"/>
                <a:cs typeface="Calibri" panose="020F0502020204030204" pitchFamily="34" charset="0"/>
              </a:rPr>
              <a:t>مەبەست لە پاڵپشتی دارایی و نەفەقەکان ئەو میکانیزمەیە کە حکومەت دەیگرێتە بەر بۆ جێبەجێکردنی سیاسەتە گشتییەکان، ئەم میکانیزمە یەکێکە لە کۆنترین میکانیزمەکانی جێبەجێكردنی سیاسەتی گشتی بەپێی ئەو قاعیدە زانستیەی کە دەڵێ: (ئەگەر ویستت کەسێک یان لایەنێک ناچار بکەی کە کارێکت بۆ بکات، ئەوا پێویستە دەسکەوتێکی دارایی پێبدرێت یاخود پاڵپشتی دارایی بکەی واتا پاداشتی بکەی)، حکومەت بۆ جێبەجێکردنی سیاسەتە گشتیەکان زۆرجار هەڵدەستێ بە گرتنە بەری میکانیزمی پاڵپشتی دارایی بۆ نموونە: وەکە پێدانی زەوی بەو کۆمپانیایەک کە دەیەوێ رێگایەکی ئاسنین دروست بکات، یاخود بەخشینی دەرماڵەی خوێندن بۆ ئەو قوتابیانەی کە لەناوخۆ و دەرەوە دەخوێنن، و یاخود ئەو پارە زۆرەی کە حکومەت سەرفی دەکات لە توێژینەوە زانستییەکان، ئەمە هەرچەندە تێچوونێکی هەیە لەسەر حکومەت بەڵام سوودەکەی یەکجار زۆرە کەوا دەکات خەڵک بە ئاسانی سیاسەتی گشتی جێبەجێ بکات. </a:t>
            </a:r>
            <a:endParaRPr lang="en-US" dirty="0"/>
          </a:p>
        </p:txBody>
      </p:sp>
    </p:spTree>
    <p:extLst>
      <p:ext uri="{BB962C8B-B14F-4D97-AF65-F5344CB8AC3E}">
        <p14:creationId xmlns:p14="http://schemas.microsoft.com/office/powerpoint/2010/main" val="22369713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E2BB1-6384-178C-DA0D-151749238E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872A79-A4AD-FF9F-3F99-01BE7EC15B62}"/>
              </a:ext>
            </a:extLst>
          </p:cNvPr>
          <p:cNvSpPr>
            <a:spLocks noGrp="1"/>
          </p:cNvSpPr>
          <p:nvPr>
            <p:ph idx="1"/>
          </p:nvPr>
        </p:nvSpPr>
        <p:spPr/>
        <p:txBody>
          <a:bodyPr/>
          <a:lstStyle/>
          <a:p>
            <a:pPr algn="just" rtl="1"/>
            <a:r>
              <a:rPr lang="ku-Arab-IQ" sz="1800" dirty="0">
                <a:effectLst/>
                <a:latin typeface="Calibri" panose="020F0502020204030204" pitchFamily="34" charset="0"/>
                <a:ea typeface="Calibri" panose="020F0502020204030204" pitchFamily="34" charset="0"/>
                <a:cs typeface="Calibri" panose="020F0502020204030204" pitchFamily="34" charset="0"/>
              </a:rPr>
              <a:t>ئەمە بێجگە لەوەی حکومەت دەتوانێ هەست و سۆزی هاوڵاتیان بۆ لای خۆی ڕابکێشێ، بەو مانایەی کە حکومەت دەیەوێ حکومەتێکی خزمەتکار بێت، بەبێ پەنا بردنە بەر ڕێساکانی ملکەچکردنی بەزۆر، بێجگە لەو میکانیزمە ڕاستەوخۆیانەی کە باسمان کردن حکومەت کۆمەڵێک میکانیزمی ناڕاستەوخۆشی هەیە کە دەتوانێ پاڵپشتی دارایی پێ بکات وەکو: ئەو پارەیەی کە حکومەت تەرخانیدەکات بۆ گەشەکردنی کەرتەکانی بازرگانی و پیشەسازی، یاخود وەک ئەو ئاسانکارییانەی کە حکومەت دەیکات بۆ بەرهەمهێنان یان ئەو داشکاندنانەی کە حکومەت دەیکات لە باجدان، یاخود ئەو تێچووانەی کە حکومەت دەیکات بۆ گەرەنتی دابینکردنی کار بۆ هاوڵاتییان، لەو میکانیزمەدا حکومەت کۆمەک و یارمەتی بەکاردەهێنێ نەک زەبر و زەنگ.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4360685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7494-AF49-6A11-1043-BB46B36C2592}"/>
              </a:ext>
            </a:extLst>
          </p:cNvPr>
          <p:cNvSpPr>
            <a:spLocks noGrp="1"/>
          </p:cNvSpPr>
          <p:nvPr>
            <p:ph type="title"/>
          </p:nvPr>
        </p:nvSpPr>
        <p:spPr/>
        <p:txBody>
          <a:bodyPr/>
          <a:lstStyle/>
          <a:p>
            <a:pPr algn="ctr" rtl="1"/>
            <a:r>
              <a:rPr lang="ku-Arab-IQ" sz="3200" b="1" u="sng" dirty="0">
                <a:effectLst/>
                <a:latin typeface="Calibri" panose="020F0502020204030204" pitchFamily="34" charset="0"/>
                <a:ea typeface="Calibri" panose="020F0502020204030204" pitchFamily="34" charset="0"/>
                <a:cs typeface="Calibri" panose="020F0502020204030204" pitchFamily="34" charset="0"/>
              </a:rPr>
              <a:t>٤- سەپاندنی باج </a:t>
            </a:r>
            <a:r>
              <a:rPr lang="en-US" sz="3200" b="1" u="sng" dirty="0">
                <a:effectLst/>
                <a:latin typeface="Calibri" panose="020F0502020204030204" pitchFamily="34" charset="0"/>
                <a:ea typeface="Calibri" panose="020F0502020204030204" pitchFamily="34" charset="0"/>
                <a:cs typeface="Calibri" panose="020F0502020204030204" pitchFamily="34" charset="0"/>
              </a:rPr>
              <a:t>taxation</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B3682F22-B561-D798-46A5-914558B6F5FA}"/>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ئامانجی سەرەکی دانانی باج بۆ زیاد بوونی سەرچاوەی دارایی دەوڵەتە، هەروەها بۆ ئەوەی حکومەت بتوانێ پاڵپشت و هاوکاری پرۆژەکان بکات یاخود حکومەت بیەوێ سەر لە نوێ سامان دابەشکاتەوە، کەواتە حکومەت مەبەستی لە باج تەنها بۆ کۆکردنەوەی پارە نیە لە خەڵک، بەڵکو لە بەرامبەردا پشتی پێدەبەستێ بۆ سەرف کردنی لە سیاستە گشتیەکان لە بوارەکانی ئابوری و کۆمەڵایەتی و سیاسی و هەروەها کلتوری، بەهەمان شێوە دانانی باجیش وا دەکات حکومەت بەردەوام بێت لە جێبەجێكردنی ئەرکەکانی خۆی، وەک سەرفکردنی مووچە، یاخود پاڵپشتی کردنی بوارە کۆمەڵایەتییەکان یان تەندروستییەکان یان پاڵپشتیکردنی ئابوی نیشتمانی بە هەمان شێوە بۆ پارێزگاریکردنیش لە کەل و پەلە ناوخۆییەکان بۆ نموونە لە زۆر وڵاتدا حکومەت باجێکی زۆر دەخاتە سەر کەل و پەلە هاوردەکان بۆ یارمەتیدانی کەل و پەلە ناوخۆییەکان.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520307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19D22-1AEB-B732-BCE1-D211F0589DBC}"/>
              </a:ext>
            </a:extLst>
          </p:cNvPr>
          <p:cNvSpPr>
            <a:spLocks noGrp="1"/>
          </p:cNvSpPr>
          <p:nvPr>
            <p:ph type="title"/>
          </p:nvPr>
        </p:nvSpPr>
        <p:spPr/>
        <p:txBody>
          <a:bodyPr/>
          <a:lstStyle/>
          <a:p>
            <a:pPr algn="ctr" rtl="1"/>
            <a:r>
              <a:rPr lang="ku-Arab-IQ" sz="3200" b="1" u="sng" dirty="0">
                <a:effectLst/>
                <a:latin typeface="Calibri" panose="020F0502020204030204" pitchFamily="34" charset="0"/>
                <a:ea typeface="Calibri" panose="020F0502020204030204" pitchFamily="34" charset="0"/>
                <a:cs typeface="Calibri" panose="020F0502020204030204" pitchFamily="34" charset="0"/>
              </a:rPr>
              <a:t>٥- باوەڕپێهێنانی ئەخڵاقی </a:t>
            </a:r>
            <a:r>
              <a:rPr lang="en-US" sz="3200" b="1" u="sng" dirty="0">
                <a:effectLst/>
                <a:latin typeface="Calibri" panose="020F0502020204030204" pitchFamily="34" charset="0"/>
                <a:ea typeface="Calibri" panose="020F0502020204030204" pitchFamily="34" charset="0"/>
                <a:cs typeface="Calibri" panose="020F0502020204030204" pitchFamily="34" charset="0"/>
              </a:rPr>
              <a:t>Moral Persuasion</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D9948A3D-91E7-FA9A-CCE3-1ACB9A0F1656}"/>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سیاسەتە گشتیەکان بۆ ئەوەی لەلایەن خەڵک و هاوڵاتیانەوە جێگای ڕەزامەندی بن پێویستە خەڵک باوەڕ و متمانەیان پێبێت، بەو مانایەی هاوڵاتی هەست بکات کە ئامانج لە سیاسەتە گشتیەکانی حکومەت بۆ بەرژەوەندی گشتییە، چونکە بەشێکی زۆری خەڵک هەیە کە سەرپێچی یاساکان دەکەن  وحکومەتیش ناتوانێ گشتی هەڵسوکەوتەکانی بە یاسا رێکبخات بە تایبەت ئەگەر هاتوو خەڵک متمانەی بە یاساکان نەبوو، بۆیە پێویستە حکومەت لە رێگای زانیاری پێدان و هۆشیاریکردنەوەی تاکەکان ئەو باوەڕەیان بۆ دروست بکات، ئەمە بێجگە لەوەی ئەو میکانیزمە هیچ تێچوونێکی دارایی ناوێت، تەنیا ڕەهەندێكی مەعنەوی هەیە، هەرچەندە متمانە و باوەڕی خەڵک بە بەردەوامی لە یەک ئاستدا نامێنێتەوە و لە گۆڕانکاریدایە بەڵام حکومەت پێویستە لە رێگای کەناڵە جیاوازییەکانیەوە بتوانێت خۆی لەگەڵ ویست و متمانەی خەڵک بگونجێنێت، ئەمە زەمانێکی گرنگی جێبەجێکردنی سیاسەتە گشتیەکانە لە هەر وڵاتێكدا.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557871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17FE-B237-3488-B0C2-E8752EFB9EC2}"/>
              </a:ext>
            </a:extLst>
          </p:cNvPr>
          <p:cNvSpPr>
            <a:spLocks noGrp="1"/>
          </p:cNvSpPr>
          <p:nvPr>
            <p:ph type="title"/>
          </p:nvPr>
        </p:nvSpPr>
        <p:spPr/>
        <p:txBody>
          <a:bodyPr/>
          <a:lstStyle/>
          <a:p>
            <a:pPr algn="ctr"/>
            <a:r>
              <a:rPr lang="ku-Arab-IQ" sz="3200" b="1" u="sng" dirty="0">
                <a:effectLst/>
                <a:latin typeface="Calibri" panose="020F0502020204030204" pitchFamily="34" charset="0"/>
                <a:ea typeface="Calibri" panose="020F0502020204030204" pitchFamily="34" charset="0"/>
                <a:cs typeface="Calibri" panose="020F0502020204030204" pitchFamily="34" charset="0"/>
              </a:rPr>
              <a:t>شیکردنەوەی سیاسەتە گشتیەکان</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FC0D94F8-9C51-AE29-A188-7DBCE53F0966}"/>
              </a:ext>
            </a:extLst>
          </p:cNvPr>
          <p:cNvSpPr>
            <a:spLocks noGrp="1"/>
          </p:cNvSpPr>
          <p:nvPr>
            <p:ph idx="1"/>
          </p:nvPr>
        </p:nvSpPr>
        <p:spPr/>
        <p:txBody>
          <a:bodyPr/>
          <a:lstStyle/>
          <a:p>
            <a:pPr marL="0" marR="0" algn="ctr"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بابەتی شیکردنەوەی سیاسەتە گشتیەکان گرنگییەکی تایبەت و بەرفراوانی هەیە لە پانتایی سیاسەتی گشتیدا، زۆرێک لە دراسەتەکانیش گرنگی تایبەتیان پێداوە، بەڵام ئەم گرنگییە لە بوارێکی کلاسیکی و پەراوێزدا بووە نەک وەک بابەتێکی سەربەخۆ بەڵکو وەک بەشێک لە هەڵسەنگاندنی سیاسەتە گشتییەکان سەیر کراوە، بەڵام بەشێک لە توێژەران پێیان وایە قۆناغی شیکردنەوەی سیاسەتە گشتییەکان پرۆسەیەکی بەردەوامە واتا هەم (پێش جێبەجێکردن-بەردەوام بوون-پاش جێبەجێکردن)، پاش هەڵسەنگاندنیش چونکە سیاسەتە گشتییەکان پرۆسەیەکی مەنهەجیە بۆ گەیشتن بە باشترین چارەسەری بەردەست بۆ ئەو کێشە و گرفتانەی کە ڕووبەڕووی حکومەت و دەوڵەت دەبێتەوە.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94846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5A12-B4C1-250A-E72E-9D4182AC65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64CEA5-210F-A9EF-E529-EF7E542744E5}"/>
              </a:ext>
            </a:extLst>
          </p:cNvPr>
          <p:cNvSpPr>
            <a:spLocks noGrp="1"/>
          </p:cNvSpPr>
          <p:nvPr>
            <p:ph idx="1"/>
          </p:nvPr>
        </p:nvSpPr>
        <p:spPr/>
        <p:txBody>
          <a:bodyPr>
            <a:normAutofit fontScale="85000" lnSpcReduction="10000"/>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هەروەک ئەو بوارە هەوڵێکی کۆنی مرۆڤیشە بۆ چارەسەرکردنی کێشەکانی خۆی، سەرەتای شیکردنەوەی سیاسەتە گشتیەکان دەگەڕێتەوە بۆ وڵاتە یەکگرتوەکانی ئەمریکا بە تایبەت بۆ ئەو ناکۆکیانەی نێوان سپی پێست و ڕەش پێستەکاندا ڕوویاندا بە تایبەت لە کاتی جەنگی ڤێتنام و ئەو کێشانەی کە ڕووبەڕووی وڵاتە یەکگرتووەکان بۆتەوە و پێویستی بە چارەسەرێک هەبوو بۆ یەکلایی کردنەوەی سەرجەمی ئەو کێشانە.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لە ساڵی ١٩٧٥ دەیەها پرۆژەی فێرکاری لە وڵاتە یەکگرتووەکانی ئەمریکا دەربارەی شیکردنەوەی سیاسەتە گشتیەکان خرانە ڕوو، هەروەها چەندەها دامەزراوەی زانستی هەڵسان بە گرنگیدان بە بوارە جۆربەجۆرەکانی سیاسەتی گشتی، لە نموونەی ئەم دامەزراوە زانستیانە وەک (زانکۆکانی کالیفۆرنیا و پەنسلڤانیا و هارڤارد میشیگان و کۆلۆمبیا و هەروەها دیوک) کە هەریەک لەم زانکۆیانە ساڵانە چەندەها بڕوانامەی ماستەر و دکتۆرایان دەبەخشیە خوێندکاران، بە تایبەت لەم ساڵانەی دوایی زیاد بوونی کۆمپانیا فڕەڕەگەزەکان وایانکرد کە گرنگییەکی زۆر بدرێت بە دەرچووانی سیاسەتی گشتی، بۆ نموونە هەر لە ساڵانی ٧٠ و ٨٠ کاندا (دە هەزار) پۆستی کارگێری لە وڵاتە یەکگرتووەکانی یەکگرتووەکانی ئەمریکا بوونی هەبوو لە ژێر ناونیشانی (شیکاری سیاسەتە گشتییەکان).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لە هەمان کاتدا حکومەتی هەرێمی کوردستان پێویستییەکی زۆری هەیە بە گرنگیدان بە سیاسەتە گشتییەکان و شیکردنەوەی ئەو سیاسەتە گشتییانە، چونکە بوونی سیاسەتێکی گشتی تەندروست لەهەر وڵاتێکدا مانای بوونی پەیوەندییەکی تەندروستە لە نێوان حکومەت و هاوڵاتیاندا.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1184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6F2C7-1AF1-40DF-9C53-1CFF8CBA1C2A}"/>
              </a:ext>
            </a:extLst>
          </p:cNvPr>
          <p:cNvSpPr>
            <a:spLocks noGrp="1"/>
          </p:cNvSpPr>
          <p:nvPr>
            <p:ph type="title"/>
          </p:nvPr>
        </p:nvSpPr>
        <p:spPr/>
        <p:txBody>
          <a:bodyPr/>
          <a:lstStyle/>
          <a:p>
            <a:pPr algn="ctr"/>
            <a:r>
              <a:rPr lang="ar-IQ" sz="4400" b="1" u="sng" dirty="0">
                <a:effectLst/>
                <a:latin typeface="Calibri" panose="020F0502020204030204" pitchFamily="34" charset="0"/>
                <a:ea typeface="Calibri" panose="020F0502020204030204" pitchFamily="34" charset="0"/>
                <a:cs typeface="Ali_K_Alwand" pitchFamily="2" charset="-78"/>
              </a:rPr>
              <a:t>بابةتةكانى سياسةتى طشتى</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E06892C-24C9-4AE1-A0EC-7E71F58633CD}"/>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Alwand" pitchFamily="2" charset="-78"/>
              </a:rPr>
              <a:t>وةك بينيمان هةر بةشيَك لة ذيانى مرؤظ بة شيَوةيةك ثةيوةستة بة برِيارةكانى دةولَةت يان دامةزراوة طشتية نادةولَةتيةكان، كة بوار طةلى سياسةتى طشتى ثيَكديَنن. هةر بؤية دةتوانين دةيان بوارى جياجياى سياسةتى طشتى بذميَرين كة بةشيَوةيةكى درشت و هةنديَكيش لة قالَبي ووردا دةردةكةون.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Alwand" pitchFamily="2" charset="-78"/>
              </a:rPr>
              <a:t>لة نيَوان ئةم بوارة طرينطانة دةتوانين ثيَنج تةوةرى طةورةى سياسةت دانان ناو ببةين، يةكةمين تةوةر كة زؤرتر خؤى دةنويَنيَ سياسةتى فيَركارية. كةسيَك لة قوتابخانة و زانكؤ دةضيَتة ناو ثرؤسةى خويَندن, تواناكانى كارا دةبن. تواناكانى كارا دةبن. بؤية لةناو نووسينةكانى سياسةتى طشتى، سياسةتةكانى فيَركارى بةردةوام جيَطاى بايةخى تايبةتين. فيَركارى كاريطةر و بةردةست بة كليلي ئةم بوارة هةذمار دةكريَن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8116802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5F963-AFB5-C756-7D49-F23F4CB2B216}"/>
              </a:ext>
            </a:extLst>
          </p:cNvPr>
          <p:cNvSpPr>
            <a:spLocks noGrp="1"/>
          </p:cNvSpPr>
          <p:nvPr>
            <p:ph type="title"/>
          </p:nvPr>
        </p:nvSpPr>
        <p:spPr/>
        <p:txBody>
          <a:bodyPr/>
          <a:lstStyle/>
          <a:p>
            <a:pPr algn="ctr"/>
            <a:r>
              <a:rPr lang="ku-Arab-IQ" sz="3200" b="1" u="sng" dirty="0">
                <a:effectLst/>
                <a:latin typeface="Calibri" panose="020F0502020204030204" pitchFamily="34" charset="0"/>
                <a:ea typeface="Calibri" panose="020F0502020204030204" pitchFamily="34" charset="0"/>
                <a:cs typeface="Calibri" panose="020F0502020204030204" pitchFamily="34" charset="0"/>
              </a:rPr>
              <a:t>یەکەم/ خستنە ڕووی پێناسەکانی شیکردنەوەی سیاسەتی گشتی:</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C5B138F5-E199-FCA5-0631-8D7025299490}"/>
              </a:ext>
            </a:extLst>
          </p:cNvPr>
          <p:cNvSpPr>
            <a:spLocks noGrp="1"/>
          </p:cNvSpPr>
          <p:nvPr>
            <p:ph idx="1"/>
          </p:nvPr>
        </p:nvSpPr>
        <p:spPr/>
        <p:txBody>
          <a:bodyPr>
            <a:normAutofit fontScale="92500"/>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کاتێک باس لە سیاسەتە گشتیەکان دەکرێت کۆمەڵێک پێناسە هەیە لەم بوارەدا، ئەمە بە هەمان شێوە ڕاستیشە بۆ پێناسەکردنی (چەمکی شیکردنەوەی سیاسەتی گشت)، بەو واتایەی ئێمە لەبەردەم کۆمەڵێک پێناسەداین بۆ شیکردنەوەی سیاسەتە گشتیەکان بەڵام هەوڵدەدەین ئاماژە بە گرنگترینیان بکەین:</a:t>
            </a:r>
          </a:p>
          <a:p>
            <a:pPr marL="0" marR="0" indent="0" algn="just" rtl="1">
              <a:lnSpc>
                <a:spcPct val="107000"/>
              </a:lnSpc>
              <a:spcBef>
                <a:spcPts val="0"/>
              </a:spcBef>
              <a:spcAft>
                <a:spcPts val="800"/>
              </a:spcAft>
              <a:buNone/>
            </a:pPr>
            <a:r>
              <a:rPr lang="ku-Arab-IQ" dirty="0">
                <a:latin typeface="Calibri" panose="020F0502020204030204" pitchFamily="34" charset="0"/>
                <a:ea typeface="Calibri" panose="020F0502020204030204" pitchFamily="34" charset="0"/>
                <a:cs typeface="Calibri" panose="020F0502020204030204" pitchFamily="34" charset="0"/>
              </a:rPr>
              <a:t>١</a:t>
            </a:r>
            <a:r>
              <a:rPr lang="ku-Arab-IQ" sz="1800" dirty="0">
                <a:effectLst/>
                <a:latin typeface="Calibri" panose="020F0502020204030204" pitchFamily="34" charset="0"/>
                <a:ea typeface="Calibri" panose="020F0502020204030204" pitchFamily="34" charset="0"/>
                <a:cs typeface="Calibri" panose="020F0502020204030204" pitchFamily="34" charset="0"/>
              </a:rPr>
              <a:t>- </a:t>
            </a:r>
            <a:r>
              <a:rPr lang="ku-Arab-IQ" sz="1800" b="1" dirty="0">
                <a:effectLst/>
                <a:latin typeface="Calibri" panose="020F0502020204030204" pitchFamily="34" charset="0"/>
                <a:ea typeface="Calibri" panose="020F0502020204030204" pitchFamily="34" charset="0"/>
                <a:cs typeface="Calibri" panose="020F0502020204030204" pitchFamily="34" charset="0"/>
              </a:rPr>
              <a:t>تۆماس دای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وا دەبینێ کە شیکردنەوەی سیاسەتی گشتی بریتیە لە زانینی ئایا حکومەت چی دەکات؟ دواتر بۆ ئەوە دەکات، و ئایا ئەو گۆڕان و جیاوازییانە چین کە لە کردارەکانی حکومەت کەوتوونەتەوە لە میانەی جێبەجێکردنی سیاسەتە گشتیەکاندا.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07000"/>
              </a:lnSpc>
              <a:spcBef>
                <a:spcPts val="0"/>
              </a:spcBef>
              <a:spcAft>
                <a:spcPts val="800"/>
              </a:spcAft>
              <a:buNone/>
            </a:pPr>
            <a:r>
              <a:rPr lang="ku-Arab-IQ" sz="1800" b="1" dirty="0">
                <a:effectLst/>
                <a:latin typeface="Calibri" panose="020F0502020204030204" pitchFamily="34" charset="0"/>
                <a:ea typeface="Calibri" panose="020F0502020204030204" pitchFamily="34" charset="0"/>
                <a:cs typeface="Calibri" panose="020F0502020204030204" pitchFamily="34" charset="0"/>
              </a:rPr>
              <a:t>٢- سید یاسین: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شیکردنەوەی سیاسەتە گشتیەکان بریتیە لەو هەوڵ و تێکۆشانانەی کە لە ئەنجامی گرتنە بەری چارەسەرێک یان چەند چارەسەرێک دێتە کایەوە ، ئەمە چ پێش وەختە بێ پێش جێبەجێکردنی یان پاش جێبەجێکردن، پێش جێبەجێکردن واتا پێشبینی کاریگەرییە چاوەڕوانکراوەکان دەکات، ، پاش جێبەجێکردن هەڵدەستێ بە شیکردنەوەی کاریگەرییەکانی سیاسەتی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380392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EDE2F-E4B3-41D9-8B52-9FCE0E46AC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45CB23-3040-4AB6-9C03-5DBCB36545E9}"/>
              </a:ext>
            </a:extLst>
          </p:cNvPr>
          <p:cNvSpPr>
            <a:spLocks noGrp="1"/>
          </p:cNvSpPr>
          <p:nvPr>
            <p:ph idx="1"/>
          </p:nvPr>
        </p:nvSpPr>
        <p:spPr/>
        <p:txBody>
          <a:bodyPr>
            <a:normAutofit/>
          </a:bodyPr>
          <a:lstStyle/>
          <a:p>
            <a:pPr marL="0" marR="0" lvl="0" indent="0" algn="just" rtl="1">
              <a:lnSpc>
                <a:spcPct val="107000"/>
              </a:lnSpc>
              <a:spcBef>
                <a:spcPts val="0"/>
              </a:spcBef>
              <a:spcAft>
                <a:spcPts val="800"/>
              </a:spcAft>
              <a:buNone/>
            </a:pPr>
            <a:r>
              <a:rPr lang="ku-Arab-IQ" sz="1800" b="1" dirty="0">
                <a:effectLst/>
                <a:latin typeface="Calibri" panose="020F0502020204030204" pitchFamily="34" charset="0"/>
                <a:ea typeface="Calibri" panose="020F0502020204030204" pitchFamily="34" charset="0"/>
                <a:cs typeface="Calibri" panose="020F0502020204030204" pitchFamily="34" charset="0"/>
              </a:rPr>
              <a:t>٣- بێنتڵ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ئەمەیان پێی وایە شیکردنەوەی سیاسەتی گشتی میتۆدێکە کە یارمەتی داڕێژەرانی بڕیار دەدات بۆ هەڵبژاردنی باشترین بەدیل  بۆ چارەسەرکردنی کێشەیەکی گشتی بە پشت بەستن بە بەکارهێنانی رێگای زانستی و عەقڵانی.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07000"/>
              </a:lnSpc>
              <a:spcBef>
                <a:spcPts val="0"/>
              </a:spcBef>
              <a:spcAft>
                <a:spcPts val="800"/>
              </a:spcAft>
              <a:buNone/>
            </a:pPr>
            <a:r>
              <a:rPr lang="ku-Arab-IQ" sz="1800" b="1" dirty="0">
                <a:effectLst/>
                <a:latin typeface="Calibri" panose="020F0502020204030204" pitchFamily="34" charset="0"/>
                <a:ea typeface="Calibri" panose="020F0502020204030204" pitchFamily="34" charset="0"/>
                <a:cs typeface="Calibri" panose="020F0502020204030204" pitchFamily="34" charset="0"/>
              </a:rPr>
              <a:t>٤- جێمس وێلد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پێی وایە شیکردنەوەی سیاسەتی گشتی بریتیە لە بەکارهێنانی لۆجیک و بەڵگە بۆ هەڵبژاردنی باشترین سیاسەت لە نێوان کۆمەڵێک ئەلتەرناتیڤی سیاسیدا.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buNone/>
            </a:pPr>
            <a:endParaRPr lang="en-US" sz="2400" dirty="0"/>
          </a:p>
        </p:txBody>
      </p:sp>
    </p:spTree>
    <p:extLst>
      <p:ext uri="{BB962C8B-B14F-4D97-AF65-F5344CB8AC3E}">
        <p14:creationId xmlns:p14="http://schemas.microsoft.com/office/powerpoint/2010/main" val="11255335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5DE3A-B4C5-4CF2-825D-EF1CC3BA03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92BE24-C712-48BD-A228-FF5F7FAB3484}"/>
              </a:ext>
            </a:extLst>
          </p:cNvPr>
          <p:cNvSpPr>
            <a:spLocks noGrp="1"/>
          </p:cNvSpPr>
          <p:nvPr>
            <p:ph idx="1"/>
          </p:nvPr>
        </p:nvSpPr>
        <p:spPr/>
        <p:txBody>
          <a:bodyPr>
            <a:normAutofit/>
          </a:bodyPr>
          <a:lstStyle/>
          <a:p>
            <a:pPr marL="0" indent="0" algn="just" rtl="1">
              <a:buNone/>
            </a:pPr>
            <a:r>
              <a:rPr lang="ku-Arab-IQ" sz="1800" dirty="0">
                <a:effectLst/>
                <a:latin typeface="Calibri" panose="020F0502020204030204" pitchFamily="34" charset="0"/>
                <a:ea typeface="Calibri" panose="020F0502020204030204" pitchFamily="34" charset="0"/>
                <a:cs typeface="Calibri" panose="020F0502020204030204" pitchFamily="34" charset="0"/>
              </a:rPr>
              <a:t>لە ئەنجامی ئەو پێناسانەی کە ئاماژەمان پێکرد لە بواری شیکردنەوەی سیاسەتی گشتی دەگەینە ئەو تێبینەی کە شیکردنەوەی سیاسەتە گشتیەکان وابەستەی ئەو بارودۆخە ناهەموارانەیە کە پەیوەستن بە بواری کۆمەڵایەتی و سیاسی و ئابورییەکان یاخود ڕوونتر بڵێین پەیوەستن بە چۆنیەتی مامەڵەکردنی حکومەت لەگەڵ ژینگەی دەرەوەدا، کەواتە شیکردنەوەی سیاسەتی گشتی کۆمەڵێک هەوڵ و تێکۆشانی سیستەماتیکە بۆ لێکۆڵینەوە و دراسەتکردنی سروشتی کێشەکە کە دواتر پێداچوونەوەی هۆکار و کاریگەرییەکانی ئەو کێشەیە دەکرێت، ئینجا ئەو ئەلتەرناتیڤانە دەست نیشاندەکرێت بۆ ڕووبەڕووبوونەوەی ئەم کێشەیە، ئەمەش لە رێگای ئەو زانیارییانەی بە دەست بڕیاردەرانی سیاسەتی گشتی دەگات، دەبێ زانیارییەکان دروست بن و جێگای متمانە بن، چونکە شیکاریکەرانی سیاسەتی گشتی شیکردنەوەکانی لەسەر ئەو زانیارییانە بونیاد دەنێ کە لە ژینگەی دەرەوەی خۆی بەدەستی دەگات.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buNone/>
            </a:pPr>
            <a:endParaRPr lang="en-US" sz="2400" dirty="0"/>
          </a:p>
        </p:txBody>
      </p:sp>
    </p:spTree>
    <p:extLst>
      <p:ext uri="{BB962C8B-B14F-4D97-AF65-F5344CB8AC3E}">
        <p14:creationId xmlns:p14="http://schemas.microsoft.com/office/powerpoint/2010/main" val="33172087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0C345-8C4B-4C0C-B947-7B5E5F37EF83}"/>
              </a:ext>
            </a:extLst>
          </p:cNvPr>
          <p:cNvSpPr>
            <a:spLocks noGrp="1"/>
          </p:cNvSpPr>
          <p:nvPr>
            <p:ph type="title"/>
          </p:nvPr>
        </p:nvSpPr>
        <p:spPr/>
        <p:txBody>
          <a:bodyPr/>
          <a:lstStyle/>
          <a:p>
            <a:pPr algn="ctr"/>
            <a:r>
              <a:rPr lang="ku-Arab-IQ" sz="3200" b="1" dirty="0">
                <a:effectLst/>
                <a:latin typeface="Calibri" panose="020F0502020204030204" pitchFamily="34" charset="0"/>
                <a:ea typeface="Calibri" panose="020F0502020204030204" pitchFamily="34" charset="0"/>
                <a:cs typeface="Calibri" panose="020F0502020204030204" pitchFamily="34" charset="0"/>
              </a:rPr>
              <a:t>قۆناغەکانی شیکردنەوەی سیاسەتی گشتی</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727BA48A-ADE4-4629-BD53-07036CD81DFD}"/>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هەشت قۆناغی گرنگ لە شیکردنوەی سیاسەتی گشتی دا هەن: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یەکەم: دەستنیشانکردنی کێشەکە  و ڕەهەندەکانی: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یەکەم قۆناغ بۆ شیکردنەوەی سیاسەتی گشتی بریتیە لە دەستنیشانکردن و ناسینی ئەو کێشەیەی کە لە کۆمەڵگا بوونی هەیە، کێشەکەش لەلایەن زۆربەی خەڵکەوە ڕەهەندێکی گشتگیری هەیە و دەکرێت سنووری ئەم جەماوەرەش ببەزێنێت کە ڕاستەوخۆ تووشی کێشەکە نەبوونە. بۆ نموونە نەخۆشی کولێرا یان ئیبۆلا یان پەتایەکی هاوشێوەی ئەو پەتایەی کە لەکۆتایی ٢٠١٩ سەرەتای ٢٠٢٠ لە جیهاندا بڵاوبۆوە بە ناوی ڤایرۆسی کۆرۆنا، هەم کێشەی ئەو کەسانەیە کە تووشی ئەم نەخۆشییە یاخود ڤایرۆسە بوونە، و هەم کێشەی ئەو کەسانەیە کە تووشی نەبوونە، بەڵام ئەگەری تووشبوونی ئەو کەسانەش لە ئارادایە. یاخود نەبوونی ناسەقامگیری کێشەیەکی گشتگیرە.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بە  بڕوای پیت دراکێر شیکاریستی سیاسەتی گشتی  دەتوانێت بە گرتنەبەری سێ هەنگاو  مامەڵە لەگەڵ کێشەکەدا بکات: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buNone/>
            </a:pPr>
            <a:endParaRPr lang="en-US" sz="2400" dirty="0"/>
          </a:p>
        </p:txBody>
      </p:sp>
    </p:spTree>
    <p:extLst>
      <p:ext uri="{BB962C8B-B14F-4D97-AF65-F5344CB8AC3E}">
        <p14:creationId xmlns:p14="http://schemas.microsoft.com/office/powerpoint/2010/main" val="35674206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C4019-7F83-41DF-A0BB-1EB700F106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DB6D53-E248-4ACC-B11A-304EED4986E3}"/>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یەکەم: </a:t>
            </a:r>
            <a:r>
              <a:rPr lang="ku-Arab-IQ" sz="1800" dirty="0">
                <a:effectLst/>
                <a:latin typeface="Calibri" panose="020F0502020204030204" pitchFamily="34" charset="0"/>
                <a:ea typeface="Calibri" panose="020F0502020204030204" pitchFamily="34" charset="0"/>
                <a:cs typeface="Calibri" panose="020F0502020204030204" pitchFamily="34" charset="0"/>
              </a:rPr>
              <a:t>پۆلێنکردنی کێشەکە: ئایا کێشەکە، کێشەیەکی گشتییە؟ ئایا ئەگەری دووبارە بوونەوەی  هەیە؟  ئایا پێشتر کێشەیەکی لەم جۆرە ڕوویداوە، یا خود کێشەکە خەسڵەتێکی تایبەتی هەیە؟ کێشەیەکی نوێیە و میکانیزمی نوێ و جیاواز بۆ چارەسەرکردنی پێویستە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دووەم: </a:t>
            </a:r>
            <a:r>
              <a:rPr lang="ku-Arab-IQ" sz="1800" dirty="0">
                <a:effectLst/>
                <a:latin typeface="Calibri" panose="020F0502020204030204" pitchFamily="34" charset="0"/>
                <a:ea typeface="Calibri" panose="020F0502020204030204" pitchFamily="34" charset="0"/>
                <a:cs typeface="Calibri" panose="020F0502020204030204" pitchFamily="34" charset="0"/>
              </a:rPr>
              <a:t>ناسینی کێشەکە :  واتە دەستنیشانکردن و شیکرنەوەی گشت رەهەندەکانی پەیوەست  بە کێشەکە، واتە هۆکارەکانی سەرهەڵدانی کیشەکە چین؟ بە واتایەکیتر کلیلی کێشەکە چییە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سێیەم: </a:t>
            </a:r>
            <a:r>
              <a:rPr lang="ku-Arab-IQ" sz="1800" dirty="0">
                <a:effectLst/>
                <a:latin typeface="Calibri" panose="020F0502020204030204" pitchFamily="34" charset="0"/>
                <a:ea typeface="Calibri" panose="020F0502020204030204" pitchFamily="34" charset="0"/>
                <a:cs typeface="Calibri" panose="020F0502020204030204" pitchFamily="34" charset="0"/>
              </a:rPr>
              <a:t>دۆزینەوەی وە ڵامێک بۆ کێشەکە: واتە دوای پۆلێنکردن و ناسینی کێشەکە، دواتر  پێویستە  چارەسەرییەک بۆ کێشەکە بدۆزینەوە تا کێشەکە بنبڕ بکرێت.  مەبەست لە بنبڕ کردنی  چارەسەریەکی هەمیشەیی نییە، چونکە دەکرێت سەر لە نوێ کێشەکە بە شێوازێکیتر و لە  کاتێکیتردا سەرهەڵبداتەوە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buNone/>
            </a:pPr>
            <a:endParaRPr lang="en-US" sz="2400" dirty="0"/>
          </a:p>
        </p:txBody>
      </p:sp>
    </p:spTree>
    <p:extLst>
      <p:ext uri="{BB962C8B-B14F-4D97-AF65-F5344CB8AC3E}">
        <p14:creationId xmlns:p14="http://schemas.microsoft.com/office/powerpoint/2010/main" val="40601015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BC00B-D3DE-49EB-9396-594C70CBBE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07D7CE-1C76-4F03-8259-4C750676FE68}"/>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دووەم: کۆکرنەوەی زانیاری دروست و تەواو لەسەر کێشەکە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بۆ چارەسەرکردنی کێشەیەکی گشتی، پێویستیمان بە کۆکردنەوەی زانیاری زۆر و هەمە  ڕەهەند هەیە، تا بتوانین کۆنترۆڵی کێشەکە بکەین و لایەنە جۆراوجۆرەکانی بناسین تا بتوانین  بەدیلەکان و باشترین بەدیل دەست نیشان بکەین. لێرەدا دەکرێت پشت بە  هەردوو جۆری  زانیاری چۆنایەتی و چەندایەتی ببەستین. واتە  ئەو  رێبازەی کە هارۆڵد لاسویل بۆ داڕشتنی  سیاسەتی گشتی بانگەشەی بۆ دەکات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r>
              <a:rPr lang="ku-Arab-IQ" sz="1800" dirty="0">
                <a:effectLst/>
                <a:ea typeface="Calibri" panose="020F0502020204030204" pitchFamily="34" charset="0"/>
                <a:cs typeface="Calibri" panose="020F0502020204030204" pitchFamily="34" charset="0"/>
              </a:rPr>
              <a:t>بۆ کۆکردنەوەی زانیارییەکان، شیکاریستی سیاسەتی گشتی، پشت بە سێ بنەمای سەرەکی دەبەستێت</a:t>
            </a:r>
            <a:endParaRPr lang="en-US" sz="2400" dirty="0"/>
          </a:p>
        </p:txBody>
      </p:sp>
    </p:spTree>
    <p:extLst>
      <p:ext uri="{BB962C8B-B14F-4D97-AF65-F5344CB8AC3E}">
        <p14:creationId xmlns:p14="http://schemas.microsoft.com/office/powerpoint/2010/main" val="26803436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B5938-FA4A-4627-8E09-EED0DA9D74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F0A0E8-6115-4C6F-9AE3-58EA4BBFB281}"/>
              </a:ext>
            </a:extLst>
          </p:cNvPr>
          <p:cNvSpPr>
            <a:spLocks noGrp="1"/>
          </p:cNvSpPr>
          <p:nvPr>
            <p:ph idx="1"/>
          </p:nvPr>
        </p:nvSpPr>
        <p:spPr/>
        <p:txBody>
          <a:bodyPr>
            <a:normAutofit/>
          </a:bodyPr>
          <a:lstStyle/>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Calibri" panose="020F0502020204030204" pitchFamily="34" charset="0"/>
              </a:rPr>
              <a:t>بیرکردنەوەی ورد و بەردەوام لەسەر کێشەکە: ئەویش بۆ دڵنیا بوون لە دروستی زانیارییە   بەردەستەکان و سەرچاوەی زانیارییەکان .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Calibri" panose="020F0502020204030204" pitchFamily="34" charset="0"/>
              </a:rPr>
              <a:t> وەرگرتنی بۆچوونی پسپۆران: ئەمەش لە پێناو ئەوەیە کە سیاسەتی گشتی، بوارێکی فرە   ڕەهەندە؛  کەواتە چارەسەری کێشەکەش، فرە بوارە.  هەر بۆیەش راوێژکردن لەگەڵ پسپۆران  دەبێتە هۆی پتر تێگەیشتن لە کێشەکە و ناوڕۆکی کێشەکە و سنورەکانی کێشەکە .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Calibri" panose="020F0502020204030204" pitchFamily="34" charset="0"/>
              </a:rPr>
              <a:t>دروست بەکارهێنانی زانیارییە ئامارییەکان: واتە ئەو ئامار و زانیاریانەی کە شیکاریستی   سیاسەتی گشتی لە سەر چاوە باوەڕ  پێکراوەکانەوە  بەدەست دێنێت. ئەمەش گەرەنتی دروست  دەرکردنی بڕیارەکان و هەڵسەنگاندنی بابەتیانە و بەردەوام بوونی سیاسەتی گشتی  دەدات .  بۆ ئەوەی کە ئەم زانیاریانە سوودمەند بن، پێویستە زانیارییەکان ئەم خەسڵەتانەی خوارەوەیان هەبێت:</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algn="just" rtl="1"/>
            <a:endParaRPr lang="en-US" sz="2000" dirty="0"/>
          </a:p>
        </p:txBody>
      </p:sp>
    </p:spTree>
    <p:extLst>
      <p:ext uri="{BB962C8B-B14F-4D97-AF65-F5344CB8AC3E}">
        <p14:creationId xmlns:p14="http://schemas.microsoft.com/office/powerpoint/2010/main" val="9300925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13471-B484-4E22-B114-AFFD03ED43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2CB8C6-1862-45E8-B38C-74753C535887}"/>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یەکەم:</a:t>
            </a:r>
            <a:r>
              <a:rPr lang="ku-Arab-IQ" sz="1800" dirty="0">
                <a:effectLst/>
                <a:latin typeface="Calibri" panose="020F0502020204030204" pitchFamily="34" charset="0"/>
                <a:ea typeface="Calibri" panose="020F0502020204030204" pitchFamily="34" charset="0"/>
                <a:cs typeface="Calibri" panose="020F0502020204030204" pitchFamily="34" charset="0"/>
              </a:rPr>
              <a:t> گشتگیر بوون :  واتە پێویستە زانیارییەکان رووماڵی گشت ڕەهەندەکانی کێشەکە بکات.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 دووەم:</a:t>
            </a:r>
            <a:r>
              <a:rPr lang="ku-Arab-IQ" sz="1800" dirty="0">
                <a:effectLst/>
                <a:latin typeface="Calibri" panose="020F0502020204030204" pitchFamily="34" charset="0"/>
                <a:ea typeface="Calibri" panose="020F0502020204030204" pitchFamily="34" charset="0"/>
                <a:cs typeface="Calibri" panose="020F0502020204030204" pitchFamily="34" charset="0"/>
              </a:rPr>
              <a:t> بابەتی بوون و ورد بوون  (الدقة و الموضوعیة)، دەبێ زانیارییەکان ورد و دروست  و  بێلایەنانە  و باورپێکراو بن.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سێیەم</a:t>
            </a:r>
            <a:r>
              <a:rPr lang="ku-Arab-IQ" sz="1800" dirty="0">
                <a:effectLst/>
                <a:latin typeface="Calibri" panose="020F0502020204030204" pitchFamily="34" charset="0"/>
                <a:ea typeface="Calibri" panose="020F0502020204030204" pitchFamily="34" charset="0"/>
                <a:cs typeface="Calibri" panose="020F0502020204030204" pitchFamily="34" charset="0"/>
              </a:rPr>
              <a:t>: گونجاو بوون  (الملائمة)، واتە زانیارییەکان لە گەڵ ژینگە و جۆری کێشەکە گونجاو  بن.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buNone/>
            </a:pPr>
            <a:endParaRPr lang="en-US" sz="2400" dirty="0"/>
          </a:p>
        </p:txBody>
      </p:sp>
    </p:spTree>
    <p:extLst>
      <p:ext uri="{BB962C8B-B14F-4D97-AF65-F5344CB8AC3E}">
        <p14:creationId xmlns:p14="http://schemas.microsoft.com/office/powerpoint/2010/main" val="1045259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43DA0-DCA3-4AFB-ABCF-C963D65AE7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DFBA49-641E-4102-9B63-C438E955FA33}"/>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سێیەم  :دیاریکردنی بەدیلەکان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لەم قۆناغەدا گرفتەکە ڕووبەڕووی تاقیکردنەوە دەبێتەوە، واتە  لەم قۆناغەدا دەبێ  بزانین کە  بۆ چارەسەرکردنی کێشەکە، چەند بەدیل لەبەردەستماندا هەن. ئەمەش دەگە ڕێتەوە بۆ توانایی شیکاریستی سیاسی  لە دۆزینەوەی بەدیلەکان. بۆ نموونە ئایا بەردەوامی بە بارودۆخی بەرقەرار بدەین، یاخود بەشێک لە کێشەکە  چارەسەر بکەین و بەشەکەی تریش بە درەباز بوونی  زەمەن چارەسەر دەبێت؟ یا خود هەر جۆرە دەستێوەردانێک کێشەکە قوڵتر دەکاتەوە. پشت  بەستن بە رێکارە زانستییەکان و هەڵسەنگاندنی بەهاکانی کۆمەڵگا لەم قۆناعەدا گرنگی تایبەتی  هەیە. کۆمەڵێک شێواز لە قۆناغی دیارکردنی بەدیلی چارەسەر دەگرێتە بەر وەک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buNone/>
            </a:pPr>
            <a:endParaRPr lang="en-US" sz="2400" dirty="0"/>
          </a:p>
        </p:txBody>
      </p:sp>
    </p:spTree>
    <p:extLst>
      <p:ext uri="{BB962C8B-B14F-4D97-AF65-F5344CB8AC3E}">
        <p14:creationId xmlns:p14="http://schemas.microsoft.com/office/powerpoint/2010/main" val="26873429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66C2D-458A-45DC-B7DB-8EA274C6BF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DFB90B-3D8B-4A9C-80C4-5C1CC640DE4B}"/>
              </a:ext>
            </a:extLst>
          </p:cNvPr>
          <p:cNvSpPr>
            <a:spLocks noGrp="1"/>
          </p:cNvSpPr>
          <p:nvPr>
            <p:ph idx="1"/>
          </p:nvPr>
        </p:nvSpPr>
        <p:spPr/>
        <p:txBody>
          <a:bodyPr>
            <a:noAutofit/>
          </a:bodyPr>
          <a:lstStyle/>
          <a:p>
            <a:pPr marL="0" marR="0" indent="0" algn="just" rtl="1">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شێوازی مەزەندەکردن (</a:t>
            </a:r>
            <a:r>
              <a:rPr lang="en-US" sz="1800" b="1" dirty="0">
                <a:effectLst/>
                <a:latin typeface="Calibri" panose="020F0502020204030204" pitchFamily="34" charset="0"/>
                <a:ea typeface="Calibri" panose="020F0502020204030204" pitchFamily="34" charset="0"/>
                <a:cs typeface="Calibri" panose="020F0502020204030204" pitchFamily="34" charset="0"/>
              </a:rPr>
              <a:t>Intuition  </a:t>
            </a:r>
            <a:r>
              <a:rPr lang="ku-Arab-IQ" sz="1800" b="1" dirty="0">
                <a:effectLst/>
                <a:latin typeface="Calibri" panose="020F0502020204030204" pitchFamily="34" charset="0"/>
                <a:ea typeface="Calibri" panose="020F0502020204030204" pitchFamily="34" charset="0"/>
                <a:cs typeface="Calibri" panose="020F0502020204030204" pitchFamily="34" charset="0"/>
              </a:rPr>
              <a:t>):</a:t>
            </a:r>
            <a:r>
              <a:rPr lang="ku-Arab-IQ" sz="1800" dirty="0">
                <a:effectLst/>
                <a:latin typeface="Calibri" panose="020F0502020204030204" pitchFamily="34" charset="0"/>
                <a:ea typeface="Calibri" panose="020F0502020204030204" pitchFamily="34" charset="0"/>
                <a:cs typeface="Calibri" panose="020F0502020204030204" pitchFamily="34" charset="0"/>
              </a:rPr>
              <a:t> ئەم قۆناغە پشت بە  ئەزموونە کەڵەکە بووەکان دەبەستێت. ئەویش بەو پێیەی کە ژینگەی کێشەکە، جۆرێک لە گومان و ناڕوونی تێدایە و لە  ڕابردوودا ئەم جۆرە کێشەیە بە کەمی ڕوویداوەو و زانیاریی سەبارەت بە کێشەکە لەبەردەست  نییە و کاتیش بۆ دیراسەکردنی وردی کێشەکە بوونی نییە. بەڵام گوشار بۆ چارەسەرکردنی</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ku-Arab-IQ" sz="1800" dirty="0">
                <a:effectLst/>
                <a:latin typeface="Calibri" panose="020F0502020204030204" pitchFamily="34" charset="0"/>
                <a:ea typeface="Calibri" panose="020F0502020204030204" pitchFamily="34" charset="0"/>
                <a:cs typeface="Calibri" panose="020F0502020204030204" pitchFamily="34" charset="0"/>
              </a:rPr>
              <a:t>کێشەکە زۆرە. بۆیە شیکاریستی سیاسی بۆ چارەسەرکردنی کێشەکە، پەنا بۆ مەزەندە و  گریمانەکانی خۆی دەبات.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a:t>
            </a:r>
            <a:r>
              <a:rPr lang="ku-Arab-IQ" sz="1800" b="1" dirty="0">
                <a:effectLst/>
                <a:latin typeface="Calibri" panose="020F0502020204030204" pitchFamily="34" charset="0"/>
                <a:ea typeface="Calibri" panose="020F0502020204030204" pitchFamily="34" charset="0"/>
                <a:cs typeface="Calibri" panose="020F0502020204030204" pitchFamily="34" charset="0"/>
              </a:rPr>
              <a:t>لە شێوازی دێلفی (</a:t>
            </a:r>
            <a:r>
              <a:rPr lang="en-US" sz="1800" b="1" dirty="0">
                <a:effectLst/>
                <a:latin typeface="Calibri" panose="020F0502020204030204" pitchFamily="34" charset="0"/>
                <a:ea typeface="Calibri" panose="020F0502020204030204" pitchFamily="34" charset="0"/>
                <a:cs typeface="Calibri" panose="020F0502020204030204" pitchFamily="34" charset="0"/>
              </a:rPr>
              <a:t>Delphi</a:t>
            </a:r>
            <a:r>
              <a:rPr lang="ku-Arab-IQ" sz="1800" b="1" dirty="0">
                <a:effectLst/>
                <a:latin typeface="Calibri" panose="020F0502020204030204" pitchFamily="34" charset="0"/>
                <a:ea typeface="Calibri" panose="020F0502020204030204" pitchFamily="34" charset="0"/>
                <a:cs typeface="Calibri" panose="020F0502020204030204" pitchFamily="34" charset="0"/>
              </a:rPr>
              <a:t>):</a:t>
            </a:r>
            <a:r>
              <a:rPr lang="ku-Arab-IQ" sz="1800" dirty="0">
                <a:effectLst/>
                <a:latin typeface="Calibri" panose="020F0502020204030204" pitchFamily="34" charset="0"/>
                <a:ea typeface="Calibri" panose="020F0502020204030204" pitchFamily="34" charset="0"/>
                <a:cs typeface="Calibri" panose="020F0502020204030204" pitchFamily="34" charset="0"/>
              </a:rPr>
              <a:t> لەم شێوازەدا، بیر و بۆچوونی کۆمەڵێک پسپۆر و شارەزا لە بوارێکی تایبەت و بوارە جیاوازەکاندا وەردەگیرێت و لە کۆی گشتی بۆچوونەکان سیاسەتێکی  گشتی دادەڕێژرێت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شێوازی سیناریۆ (</a:t>
            </a:r>
            <a:r>
              <a:rPr lang="en-US" sz="1800" b="1" dirty="0">
                <a:effectLst/>
                <a:latin typeface="Calibri" panose="020F0502020204030204" pitchFamily="34" charset="0"/>
                <a:ea typeface="Calibri" panose="020F0502020204030204" pitchFamily="34" charset="0"/>
                <a:cs typeface="Calibri" panose="020F0502020204030204" pitchFamily="34" charset="0"/>
              </a:rPr>
              <a:t>Scenario</a:t>
            </a:r>
            <a:r>
              <a:rPr lang="ku-Arab-IQ" sz="1800" b="1" dirty="0">
                <a:effectLst/>
                <a:latin typeface="Calibri" panose="020F0502020204030204" pitchFamily="34" charset="0"/>
                <a:ea typeface="Calibri" panose="020F0502020204030204" pitchFamily="34" charset="0"/>
                <a:cs typeface="Calibri" panose="020F0502020204030204" pitchFamily="34" charset="0"/>
              </a:rPr>
              <a:t>):</a:t>
            </a:r>
            <a:r>
              <a:rPr lang="ku-Arab-IQ" sz="1800" dirty="0">
                <a:effectLst/>
                <a:latin typeface="Calibri" panose="020F0502020204030204" pitchFamily="34" charset="0"/>
                <a:ea typeface="Calibri" panose="020F0502020204030204" pitchFamily="34" charset="0"/>
                <a:cs typeface="Calibri" panose="020F0502020204030204" pitchFamily="34" charset="0"/>
              </a:rPr>
              <a:t>  لەم شێوازەدا  گریمانە بۆ کۆمەڵێک رووداو دەکرێت کە ،  لەوانەیە لە داهاتوودا روو بدەن. هەر بۆیەش کۆمەڵیک بەدیل دەخرێنەڕوو. پێشنیازکردنی  ئەم سیناریۆیانە  دەبنە هۆی نزیکبوونەوە لە دۆزینەوەی چارەسەری کێشەکان یا خود  چارەسەرکردنی کێشەگەلێک کە لە داهاتوودا ڕوو دەدەن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2400" dirty="0"/>
          </a:p>
        </p:txBody>
      </p:sp>
    </p:spTree>
    <p:extLst>
      <p:ext uri="{BB962C8B-B14F-4D97-AF65-F5344CB8AC3E}">
        <p14:creationId xmlns:p14="http://schemas.microsoft.com/office/powerpoint/2010/main" val="324936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D057B-669D-48EE-A8DE-7EF3C00C06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66EDD4-8F8D-4233-BE41-4060C5A237F8}"/>
              </a:ext>
            </a:extLst>
          </p:cNvPr>
          <p:cNvSpPr>
            <a:spLocks noGrp="1"/>
          </p:cNvSpPr>
          <p:nvPr>
            <p:ph idx="1"/>
          </p:nvPr>
        </p:nvSpPr>
        <p:spPr/>
        <p:txBody>
          <a:bodyPr>
            <a:normAutofit/>
          </a:bodyPr>
          <a:lstStyle/>
          <a:p>
            <a:pPr marL="0" marR="0" indent="0" algn="just" rtl="1">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Alwand" pitchFamily="2" charset="-78"/>
              </a:rPr>
              <a:t>دووةمين تةوةرى طرينطى سياسةتى طشتى, تةوةرى سياسةتى تةندروستية. ساغى جةستةيى و رِةوانى مرؤظ مةرجى ضالآكية بةرهةمدارةكانى مرؤظة لة ذيانى كؤمةلآيةتيدا. سياسةتى دانانى تةندروستى لة بةشى جةستةيى, رٍةوانى و دةروونى بة دواى ثاراستن يا طةرِانةوةى تةندروستية بؤ مرؤظ.</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rtl="1">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Alwand" pitchFamily="2" charset="-78"/>
              </a:rPr>
              <a:t>سياسةتى تاوان سيَيةمين تةوةرى طرينطى مةيدانى سياسةتى طشتية. تاوان وةك دياردةيةكى كؤمةلآيةتى كة هيض كؤمةلَطايةك ناتوانيَت ليَى هةلَبيَت, بة خالَى سةرةكى ئةم تةوةرة ناوزةند دةكريَت. سياسةتى دانانى تاوان بة دواى دانانى كؤمةلَة سياسةتيَكة تاكو بتوانيَت ريَذةى تاوان كةم بكاتةوة بؤ ئةوةى مرؤظ بتوانيَ بة ئارامى بذيت. ثالَثشتى سةرةكى ئةم تةوةرةى سياسةتى طشتى تيؤرةكانى تاوانناسى و ليَكؤلينةوة و تويَذينةوةكانى مةيدانى ئةم بابةتةن. ثيَشطرتن لة تاوان بة وشةى سةرةكى ئةم تةوةرة هةذماردةكريَت.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32687467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4249D-7FC0-457C-8057-108526BA7B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B36F13-9726-4E4A-B002-88F9BC12E4FC}"/>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چوارەم :  هەڵبژاردنی باشترین بەدیل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لەم قۆناغەدا شیکاریستی سیاسەتی گشتی کۆمەڵێک بەدیلی لەبەر دەستە کە هەرکامەیان  تێچوون و میکانیزمی تایبەتی بۆ جێبەجێکردنیان پێویستە. شیکاریستی سیاسەتی  گشتی  بە  ڕەچاوکردنی توانایی و  سەرچاوە بەردەستەکانی خۆی، باشترین بەدیل لە نێوان  کۆمەڵێک  بەدیلدا هەڵدەبژێرێت. ئەم هەڵبژاردنەش پشت بە بارودۆخی کۆمەڵایەتی، سیاسی، کولتوری  و توانایی مادی حکومەت دەبەستێت. لەم قۆناغەدا شیکاریستی  سیاسەتی گشتی،  خوێندنەوە  بۆ ئەگەر و دەرهاوێشتەکان و لایەنی ئەرێنی و نەرێنی هەر بەدیلێک دەکات و لە دواجاردا  باشترین  بەدیل کە لەگەڵ ژینگەی کۆمەڵایەتی بگونجێت هەڵدەبژیرێت .  دەبێ ئەوەش ڕەچاو  بکەین کە هەندێ  جار باشترین بەدیل لەگەڵ ژینگەی کۆمەڵایەتیدا  ناگونجێت، بۆیە پەنا بۆ  بەدیلەکانیتر دەبردرێت کە لەوانەیە تێچوونی زۆرتریشی پێویست بێت .  بۆ نموونە، کردنەوەی  سەیرانگەیەک لە ناو چەیەکی  خاوەن دیمەنی سروشتی جوان و کەش و هەوای گونجاو بۆ  گەشتیاری، بەڵام  ناوچەکە لەسەر سنورە و دوورەدەستە  و  لەوانەیە بکەوێتە بەر هەڕەشەی  فڕۆکە جەنگییەکانی تورکیا  و تۆپبارانی ئێران؛ یاخود  خودی کولتوری ناوچەکە ڕێگرە لەوەی  کە ناوچەکە ببێتە بە ناوچەیەکی گەشتیاریی.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buNone/>
            </a:pPr>
            <a:endParaRPr lang="en-US" dirty="0"/>
          </a:p>
        </p:txBody>
      </p:sp>
    </p:spTree>
    <p:extLst>
      <p:ext uri="{BB962C8B-B14F-4D97-AF65-F5344CB8AC3E}">
        <p14:creationId xmlns:p14="http://schemas.microsoft.com/office/powerpoint/2010/main" val="27275768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FE168-E3B6-4C4F-91E3-B2DD8A12E46C}"/>
              </a:ext>
            </a:extLst>
          </p:cNvPr>
          <p:cNvSpPr>
            <a:spLocks noGrp="1"/>
          </p:cNvSpPr>
          <p:nvPr>
            <p:ph type="title"/>
          </p:nvPr>
        </p:nvSpPr>
        <p:spPr/>
        <p:txBody>
          <a:bodyPr/>
          <a:lstStyle/>
          <a:p>
            <a:pPr algn="ctr"/>
            <a:r>
              <a:rPr lang="ku-Arab-IQ" sz="1800" b="1" dirty="0">
                <a:effectLst/>
                <a:latin typeface="Calibri" panose="020F0502020204030204" pitchFamily="34" charset="0"/>
                <a:ea typeface="Calibri" panose="020F0502020204030204" pitchFamily="34" charset="0"/>
                <a:cs typeface="Calibri" panose="020F0502020204030204" pitchFamily="34" charset="0"/>
              </a:rPr>
              <a:t>پێنجەم: تاقیکرنەوەی باشترین بەدیلی هەڵبژێردراو</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7513FAB-7253-4C4D-94ED-4D5C58257C06}"/>
              </a:ext>
            </a:extLst>
          </p:cNvPr>
          <p:cNvSpPr>
            <a:spLocks noGrp="1"/>
          </p:cNvSpPr>
          <p:nvPr>
            <p:ph idx="1"/>
          </p:nvPr>
        </p:nvSpPr>
        <p:spPr/>
        <p:txBody>
          <a:bodyPr>
            <a:normAutofit/>
          </a:bodyPr>
          <a:lstStyle/>
          <a:p>
            <a:pPr marL="0" marR="0" indent="0" algn="l" rtl="1">
              <a:lnSpc>
                <a:spcPct val="107000"/>
              </a:lnSpc>
              <a:spcBef>
                <a:spcPts val="0"/>
              </a:spcBef>
              <a:spcAft>
                <a:spcPts val="800"/>
              </a:spcAft>
              <a:buNone/>
            </a:pPr>
            <a:r>
              <a:rPr lang="ku-Arab-IQ"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ئەم قۆناغە راستەوخۆ بە قۆناغی چوارەم بەستراوەتەوە و شیکاریستی سیاسەتە  گشتییەکان خوێندنەوەی  باشترین بەدیلی هەڵبژێردراو دەکات؛ واتە میکانیزمەکان، بڕیارەکان،  تێچوونەکان و بەدواهاتەکان هەڵدەسەنگێنێت و هەوڵ دەدات لە  قۆناغی تیۆرییەوە دەرباز  بێت و پێداچوونەوەکی گشتی بکات و خۆی ئامادە بکات بۆ ئەگەری هەر جۆرە گۆڕانکارییەک  یان  دەرهاوێشتەیەکی نەرێنی کە لەوانەیە لە قۆناغی جێبەجێکردنی سیاسەتە گشتییەکەدا بێتە  کایەوە. لەم قۆناغەدا شیکاریستی سیاسەتی  گشتی،  ئامانجی سەرەکی سیاسەتی گشتی  دەستنیشان دەکات. بۆ نموونە، لە دابینکردنی کارەبا بۆ  شارێک کام جۆرە سیستەمی کارەبا گونجاوترە، ئایا کارەبایەک کە لە خۆڕ یان ئاو یان گاز، یان هەڵم بەرهەمدێت، کامەیان باشترە  هەم لە رووی تێچوونەوە هەم لە  رووی تەندروستیەوە و هەمیش لە رووی شارەزایی  بەردەست و تێچوونی کاتەوە.  ئایا لە کاتی راکێشانی کارەبا بیر لە زیادبوونی ژمارەی  دانیشتوان کراوەتەوە؟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42204355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DFE63-9921-4602-8079-81E3AF3B2AA9}"/>
              </a:ext>
            </a:extLst>
          </p:cNvPr>
          <p:cNvSpPr>
            <a:spLocks noGrp="1"/>
          </p:cNvSpPr>
          <p:nvPr>
            <p:ph type="title"/>
          </p:nvPr>
        </p:nvSpPr>
        <p:spPr/>
        <p:txBody>
          <a:bodyPr/>
          <a:lstStyle/>
          <a:p>
            <a:pPr algn="ctr" rtl="1"/>
            <a:r>
              <a:rPr lang="ku-Arab-IQ" sz="3200" b="1" dirty="0">
                <a:effectLst/>
                <a:latin typeface="Calibri" panose="020F0502020204030204" pitchFamily="34" charset="0"/>
                <a:ea typeface="Calibri" panose="020F0502020204030204" pitchFamily="34" charset="0"/>
                <a:cs typeface="Calibri" panose="020F0502020204030204" pitchFamily="34" charset="0"/>
              </a:rPr>
              <a:t>شەشەم: جێبەجێکردنی بەدیل </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4999CF85-E619-49B3-9EFB-8DAAF570EAD0}"/>
              </a:ext>
            </a:extLst>
          </p:cNvPr>
          <p:cNvSpPr>
            <a:spLocks noGrp="1"/>
          </p:cNvSpPr>
          <p:nvPr>
            <p:ph idx="1"/>
          </p:nvPr>
        </p:nvSpPr>
        <p:spPr/>
        <p:txBody>
          <a:bodyPr>
            <a:noAutofit/>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ئەم قۆناغە لەگەڵ پێنج قۆناغەکەی  پێشووتر جیاوازە، چونکە لە قۆناغەکانیتردا دەستنیشان  کردنی کێشەکە  و راو بیر وبۆچوونەکان وەرگیراوە و لەم  قۆناغەدا بە ڕەچاوکردنی بەها  گشتییەکانی کۆمەڵگا بەدیلەکە دەچێتە بواری جێبەجیکردنەوە. لەوانەیە جێبەجێکردنی  باشترین بەدیل لەگەڵ فەلسەفەی ژیان و ئەخڵاقی گشتی کۆمەڵگا یەکتر نەگرێتەوە.  هەروەها،  جێبەجێکردنی سیاسەتی گشتی مەرج نییە لەگەڵ بەرژەوەندی گشت لایەن و هێزە  کۆمەڵایەتییەکان یەکتر بگرێتەوە. بەڵام پێویستە لەم قۆناغەدا ڕەزامەندی زۆڕینەی کۆمەڵگا  دەستەبەر بکات تا سیاسەتەکە جۆرێک لە مەشروعییەت وەربگرێت. ئەم رەزامەندیەش لەو  سازشەوە دەستەبەر دەکرێت کە لە قۆناغی پێشوتردا لە لایەن هێزە کۆمەڵایەتی-سیاسییەکانەوە دەستەبەرکراوە. بۆ نموونە دامەزراندنی حکومەتێکی بنکە فراوان لە هەرێمی  کوردستاندا.  بۆیە پێویستە شیکاریستی سیاسەتی گشتی بەدوای بەدیلەکاندا  بگەرێت و باشترین بەدیل لە میانەی سازشی سیاسیەوە هەڵبژێردرێت و جێبەجێ بکرێت. بە پێی ئەم  نموونەیە،  بۆمان دەردەکەوێت کە جۆری سیستەمی سیاسی-  کۆمەڵایەتی  و  بوونی ململانێی  سیاسی، کاریگەری لەسەر جۆری کێشەکان و چارەسەریان دروست دەکات .  جێبەجێکردنی  بەدیل گرتنەبەری کۆمەڵێک هەنگاوی پێویستە کە بریتین: </a:t>
            </a:r>
            <a:endParaRPr lang="en-US" sz="2400" dirty="0"/>
          </a:p>
        </p:txBody>
      </p:sp>
    </p:spTree>
    <p:extLst>
      <p:ext uri="{BB962C8B-B14F-4D97-AF65-F5344CB8AC3E}">
        <p14:creationId xmlns:p14="http://schemas.microsoft.com/office/powerpoint/2010/main" val="17149726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9F0F-5A17-4122-A57B-9EE5CC5C98FB}"/>
              </a:ext>
            </a:extLst>
          </p:cNvPr>
          <p:cNvSpPr>
            <a:spLocks noGrp="1"/>
          </p:cNvSpPr>
          <p:nvPr>
            <p:ph type="title"/>
          </p:nvPr>
        </p:nvSpPr>
        <p:spPr/>
        <p:txBody>
          <a:bodyPr/>
          <a:lstStyle/>
          <a:p>
            <a:pPr algn="ct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88F0202-103E-435D-BC05-3FA912660F82}"/>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یەکەم:</a:t>
            </a:r>
            <a:r>
              <a:rPr lang="ku-Arab-IQ" sz="1800" dirty="0">
                <a:effectLst/>
                <a:latin typeface="Calibri" panose="020F0502020204030204" pitchFamily="34" charset="0"/>
                <a:ea typeface="Calibri" panose="020F0502020204030204" pitchFamily="34" charset="0"/>
                <a:cs typeface="Calibri" panose="020F0502020204030204" pitchFamily="34" charset="0"/>
              </a:rPr>
              <a:t> داڕشتنی بەدیلەکە بە جۆرێک کە گوزارشت لە ئامانجە  سەرەکیەکە بکات و هیچ  نا  ڕوونی و ئاڵۆزی تێدا نەبێت کە لێکدانەوەی  جیاواز هەڵبگرێت.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a:t>
            </a:r>
            <a:r>
              <a:rPr lang="ku-Arab-IQ" sz="1800" b="1" dirty="0">
                <a:effectLst/>
                <a:latin typeface="Calibri" panose="020F0502020204030204" pitchFamily="34" charset="0"/>
                <a:ea typeface="Calibri" panose="020F0502020204030204" pitchFamily="34" charset="0"/>
                <a:cs typeface="Calibri" panose="020F0502020204030204" pitchFamily="34" charset="0"/>
              </a:rPr>
              <a:t>دووەم:</a:t>
            </a:r>
            <a:r>
              <a:rPr lang="ku-Arab-IQ" sz="1800" dirty="0">
                <a:effectLst/>
                <a:latin typeface="Calibri" panose="020F0502020204030204" pitchFamily="34" charset="0"/>
                <a:ea typeface="Calibri" panose="020F0502020204030204" pitchFamily="34" charset="0"/>
                <a:cs typeface="Calibri" panose="020F0502020204030204" pitchFamily="34" charset="0"/>
              </a:rPr>
              <a:t> راگەیاندنی بەدیلەکە لە کاتێکی گونجاو و دیاریکراودا. واتە  رەچاوکردنی بارودۆخی  کۆمەڵایەتی، ئابوری و سایکۆلۆژی خەڵک.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 سێیە م:</a:t>
            </a:r>
            <a:r>
              <a:rPr lang="ku-Arab-IQ" sz="1800" dirty="0">
                <a:effectLst/>
                <a:latin typeface="Calibri" panose="020F0502020204030204" pitchFamily="34" charset="0"/>
                <a:ea typeface="Calibri" panose="020F0502020204030204" pitchFamily="34" charset="0"/>
                <a:cs typeface="Calibri" panose="020F0502020204030204" pitchFamily="34" charset="0"/>
              </a:rPr>
              <a:t> ئامادەکردنی  ژینگەی ناوەوەی حکومەت  بۆ ڕاگەیاندنی بەدیلەکە.  واتە ئامادەکردنی  پارە و لایەنی کارگێریی و سەرچاوە بەردەستەکان بۆ جێبەجێکردنی بەدیلەکە.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چوارەم:</a:t>
            </a:r>
            <a:r>
              <a:rPr lang="ku-Arab-IQ" sz="1800" dirty="0">
                <a:effectLst/>
                <a:latin typeface="Calibri" panose="020F0502020204030204" pitchFamily="34" charset="0"/>
                <a:ea typeface="Calibri" panose="020F0502020204030204" pitchFamily="34" charset="0"/>
                <a:cs typeface="Calibri" panose="020F0502020204030204" pitchFamily="34" charset="0"/>
              </a:rPr>
              <a:t> ئامادەکردنی ژینگەی دەرەکی: واتە  ژینگەی ناوخۆیی کۆمەڵگا و دەرەوەی کۆمەڵگا.  چوونکە دەکرێت کێشەکە سنورەکانی وڵاتێک ببڕێت. بۆ نموونە لە پرسی ریفراندۆمی هەرێمی کوردستان لە ٢٥-٩-٢٠١٧.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10490231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C293C-96C6-47AF-A189-FE84FC5DFD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F4281D-E89B-418E-A6BA-41426642CF47}"/>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هەفتەم: بەدواداچوون و چاودێریکردن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چونکە کۆمەڵگا، کۆمەڵگایەکی داینامیکە و کێشەکان بە بەردەوامی لە سەرهەڵدان و  دووبارە بوونەوەدان، بۆیە لەم قۆناغەدا شیکاریستی سیاسەتە گشتییەکان، بەدواداچوون و چاودێری  چۆنیەتی جێبەجێکردنی سیاسەتی گشتی دەکات تا بزانێت  کە ئایا ئامانجە دە ستنیشانکراوەکان  پێکێنراون یان نا.  یا خود سیاسەتەکە دەرنجامی نەرێنی لێکەوتووتەوە و پێویستی بە  بەدواداچوون هەیە. کەواتە هەر  وەک چۆن پزیشک تەنیا بە نووسینی دەرمان  بۆ نەخۆ ش  ناوەستێت و  تا دوایین قۆناغی چاکبوونەوەی نەخۆش،  چاودێری نەخۆش دەکات، بۆیە  شیکاریستی سیاسیش دەبێ بەدواداچوون بۆ شیکردنەوەکان و جێبەجێکردنی سیاسەتەکان  بکات.  ئەگەر لە  قۆناغی  جێبەجێکردندا دەرکەوت کە کێشەیەک دێتە کایەوە، دەبێ رێکاری  پێشگیرانە بگرێتەبەر کە کێشەی زۆرتر نەیەتەکایەوە. چونکە دەکرێت گشت تێچوونەکانی  سیاسەتی گشتی بە فیرۆ بچێت .  بۆ نموونە لە دروستکردنی بەنداو .  یا خود تەنیا کێشانی  رێگاو بان بەس نییە، بەڵکو بەدواداچوونی بەردەوام تەنانەت لە دوای تەواو بوونی پرۆژەکەش پێویستە.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2400" dirty="0"/>
          </a:p>
        </p:txBody>
      </p:sp>
    </p:spTree>
    <p:extLst>
      <p:ext uri="{BB962C8B-B14F-4D97-AF65-F5344CB8AC3E}">
        <p14:creationId xmlns:p14="http://schemas.microsoft.com/office/powerpoint/2010/main" val="10651218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AD3A0-0491-3DCE-00C0-6DCC1EA3F9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34991F-F289-DC04-3CDC-1CF7A60C39B9}"/>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هەشتەم :  هەڵسەنگاندنی دەرەنجام و دەرهاوێشتەکانی بەدیلەکە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لەم قۆنا غەدا شیکاریستی سیاسەتی گشتی  بە دوای وەڵامی کۆمەڵێک پرسیاردا دەگەڕێت؛  ئایا بەدیلەکە ئامانجە دیارکراوەکانی خۆی پێکاوە؟ دەرهاوێشتە ئەرێنی و نەرێنی بەدیلەکە  لەسەر ژیانی کۆمەڵایەتی چین؟ ئایا بەدیلەکە کە سیاسەتێکی گشتیە،  لە ئەرزی واقعیدا،  ژیانی  خەڵکی باشتر کردووە یان خراپتر؟  لێرەدا شیکار یستی سیاسەتی  گشتی  سەر لە نوێ مەعریفە  بەدەست دێنێت؛ واتە مەعریفەی ئەوەی کە چ گۆڕانکاریەک لە  ژیانی خەڵکدا هاتووتە کایەوە  و هەنگاوی داهاتوو بۆ دارێشتنی سیاسەتێکیتری گشتی  چییە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909132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87A95-BD17-C27A-3437-A96E1FA67E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5B8EC7-C91E-3DDF-F562-A26B8521E741}"/>
              </a:ext>
            </a:extLst>
          </p:cNvPr>
          <p:cNvSpPr>
            <a:spLocks noGrp="1"/>
          </p:cNvSpPr>
          <p:nvPr>
            <p:ph idx="1"/>
          </p:nvPr>
        </p:nvSpPr>
        <p:spPr/>
        <p:txBody>
          <a:bodyPr/>
          <a:lstStyle/>
          <a:p>
            <a:pPr marL="44450" marR="0" algn="just" rtl="1">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li_K_Alwand" pitchFamily="2" charset="-78"/>
              </a:rPr>
              <a:t> </a:t>
            </a:r>
            <a:r>
              <a:rPr lang="ku-Arab-IQ" sz="1800" b="1" dirty="0">
                <a:effectLst/>
                <a:latin typeface="Calibri" panose="020F0502020204030204" pitchFamily="34" charset="0"/>
                <a:ea typeface="Calibri" panose="020F0502020204030204" pitchFamily="34" charset="0"/>
                <a:cs typeface="Calibri" panose="020F0502020204030204" pitchFamily="34" charset="0"/>
              </a:rPr>
              <a:t>خەسڵەتی شیکردنەوەی سیاسەتی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445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وەک پێشتر باسمان کرد بۆ ئەوەی کە ئامانجی سیاسەتی گشتی دەستەبەر بکەین و جێبەجێکردنی سیاسەتی گشتی بخەینە سەر ڕێڕەوی دروستی خۆی، شیکردنەوەی سیاسەتە گشتییەکان کارێکی گرنگە، باشترین شیکردنەوەش، ئەو شیکردنەوەیە کە بەبەردەوامی ئەنجام دەدرێت و بە زانیاری داتای پێویست پڕچەک کرا بێت تا بتوانێت چارەسەری کێشە گشتیەکان بکات. کەواتە ئەو ڕێبازەی کە شیکردنەوەی سیستەمی سیاسی پشتی پێدەبەستێت بریتیە لە ڕێبازی چارەسەرکردنی کێشە (</a:t>
            </a:r>
            <a:r>
              <a:rPr lang="en-US" sz="1800" dirty="0">
                <a:effectLst/>
                <a:latin typeface="Calibri" panose="020F0502020204030204" pitchFamily="34" charset="0"/>
                <a:ea typeface="Calibri" panose="020F0502020204030204" pitchFamily="34" charset="0"/>
                <a:cs typeface="Calibri" panose="020F0502020204030204" pitchFamily="34" charset="0"/>
              </a:rPr>
              <a:t>Problems Solving Approach</a:t>
            </a:r>
            <a:r>
              <a:rPr lang="ku-Arab-IQ" sz="1800" dirty="0">
                <a:effectLst/>
                <a:latin typeface="Calibri" panose="020F0502020204030204" pitchFamily="34" charset="0"/>
                <a:ea typeface="Calibri" panose="020F0502020204030204" pitchFamily="34" charset="0"/>
                <a:cs typeface="Calibri" panose="020F0502020204030204" pitchFamily="34" charset="0"/>
              </a:rPr>
              <a:t>) بەم جۆرەش دەستنیشانکردن و پۆلێنکردنی کێشەکە، وەک نیوەی چارەسەری کێشەکە هەژمار دەکرێت، گرنگترین خەسڵەتەکانی شیکردنەوەی سیاسەتی گشتی بریتین لەمانەی خوارەوە: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431035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F8CBE-4FFD-1D5E-01CE-3E78FF5F24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E9A82F-93AF-F831-1BC8-C1990B7D3168}"/>
              </a:ext>
            </a:extLst>
          </p:cNvPr>
          <p:cNvSpPr>
            <a:spLocks noGrp="1"/>
          </p:cNvSpPr>
          <p:nvPr>
            <p:ph idx="1"/>
          </p:nvPr>
        </p:nvSpPr>
        <p:spPr/>
        <p:txBody>
          <a:bodyPr>
            <a:normAutofit fontScale="92500" lnSpcReduction="10000"/>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خەسڵەتی یەکەم: </a:t>
            </a:r>
            <a:r>
              <a:rPr lang="ku-Arab-IQ" sz="1800" dirty="0">
                <a:effectLst/>
                <a:latin typeface="Calibri" panose="020F0502020204030204" pitchFamily="34" charset="0"/>
                <a:ea typeface="Calibri" panose="020F0502020204030204" pitchFamily="34" charset="0"/>
                <a:cs typeface="Calibri" panose="020F0502020204030204" pitchFamily="34" charset="0"/>
              </a:rPr>
              <a:t>ڕەوتی شیکردنەوەی سیاسەتی گشتی پشت بە چەمکەکانی وەک (گشت، ژینگە و کۆمەڵگا) دەبەستێت. واتا گشت ئەو کێشانەی کە لە ژیانی کۆمەڵایەتی-سیاسی کۆمەڵگادا بوونی هەیە شیکردنەوەی سیاسەتە گشتیەکان گرنگیان پێدەدات. بۆ نموونە پێکهێنانی کۆمیتەی چاکسازی سەرۆکایەتی هەرێمی کوردستان لە ساڵی ٢٠١١ دا. یاخود کێشەی زبڵخانەی هەولێر کە لە دەرەوەی شارە و ئاو و هەوا پیس دەکات. شیکردنەوەی سیاسەتە گشتیەکان، هەوڵی دۆزینەوە و چارەسەرکردنی ئەم کێشانە دەدات و پڕۆگرامێکی تایبەتی بۆ دادەڕێژێت و دەیکاتە بەرنامەی کاری حکومەت.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خەسڵەتی دووەم:</a:t>
            </a:r>
            <a:r>
              <a:rPr lang="ku-Arab-IQ" sz="1800" dirty="0">
                <a:effectLst/>
                <a:latin typeface="Calibri" panose="020F0502020204030204" pitchFamily="34" charset="0"/>
                <a:ea typeface="Calibri" panose="020F0502020204030204" pitchFamily="34" charset="0"/>
                <a:cs typeface="Calibri" panose="020F0502020204030204" pitchFamily="34" charset="0"/>
              </a:rPr>
              <a:t> شیکردنەوەی سیاسەتە گشتیەکان پرۆسەیەکی دوو ڕەهەندییە، ڕەهەندی یەکەم: شێوازی پێشگیریکردنی (</a:t>
            </a:r>
            <a:r>
              <a:rPr lang="en-US" sz="1800" dirty="0">
                <a:effectLst/>
                <a:latin typeface="Calibri" panose="020F0502020204030204" pitchFamily="34" charset="0"/>
                <a:ea typeface="Calibri" panose="020F0502020204030204" pitchFamily="34" charset="0"/>
                <a:cs typeface="Calibri" panose="020F0502020204030204" pitchFamily="34" charset="0"/>
              </a:rPr>
              <a:t>Proactive</a:t>
            </a:r>
            <a:r>
              <a:rPr lang="ku-Arab-IQ" sz="1800" dirty="0">
                <a:effectLst/>
                <a:latin typeface="Calibri" panose="020F0502020204030204" pitchFamily="34" charset="0"/>
                <a:ea typeface="Calibri" panose="020F0502020204030204" pitchFamily="34" charset="0"/>
                <a:cs typeface="Calibri" panose="020F0502020204030204" pitchFamily="34" charset="0"/>
              </a:rPr>
              <a:t>) هەیە، واتە شیکاریستی سیاسەتە گشتیەکان نە تەنیا بە دوای چارەسەری کێشەکاندا دەگەڕێت، بەڵکو پێش ئەوەی کە کێشەکە لە ئەرزی واقیعدا ڕووبدات پێشبینی سەرهەڵدانی کێشەی نوێش دەکات و میکانیزمی گونجاویش بۆ ڕووبەڕووبوونەوەی کێشەکە دەگرێتە بەر.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ڕەهەندی دووەم: ڕەهەندی پەرچەکردارە (</a:t>
            </a:r>
            <a:r>
              <a:rPr lang="en-US" sz="1800" dirty="0">
                <a:effectLst/>
                <a:latin typeface="Calibri" panose="020F0502020204030204" pitchFamily="34" charset="0"/>
                <a:ea typeface="Calibri" panose="020F0502020204030204" pitchFamily="34" charset="0"/>
                <a:cs typeface="Calibri" panose="020F0502020204030204" pitchFamily="34" charset="0"/>
              </a:rPr>
              <a:t>Reactive</a:t>
            </a:r>
            <a:r>
              <a:rPr lang="ku-Arab-IQ" sz="1800" dirty="0">
                <a:effectLst/>
                <a:latin typeface="Calibri" panose="020F0502020204030204" pitchFamily="34" charset="0"/>
                <a:ea typeface="Calibri" panose="020F0502020204030204" pitchFamily="34" charset="0"/>
                <a:cs typeface="Calibri" panose="020F0502020204030204" pitchFamily="34" charset="0"/>
              </a:rPr>
              <a:t>)، واتە کێشەکە بوونی هەیە و شیکاریستی سیاسی بە دوای میکانیزمی چارەسەریدا دەگەڕێت.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972038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865EF-6CF4-151A-D725-F3435047C0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9DBB2B-8CD5-DBFC-2C18-6A1EC2FFB956}"/>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خەسڵەتی سێیەم:</a:t>
            </a:r>
            <a:r>
              <a:rPr lang="ku-Arab-IQ" sz="1800" dirty="0">
                <a:effectLst/>
                <a:latin typeface="Calibri" panose="020F0502020204030204" pitchFamily="34" charset="0"/>
                <a:ea typeface="Calibri" panose="020F0502020204030204" pitchFamily="34" charset="0"/>
                <a:cs typeface="Calibri" panose="020F0502020204030204" pitchFamily="34" charset="0"/>
              </a:rPr>
              <a:t> لە شیکردنەوەی سیاسەتی گشتیەکاندا گرنگی بە بەها، پرەنسیپ، گریمانە و تیۆرییە کۆمەڵایەتییەکان دەدرێت و لە داڕشتنی سیاسەتی گشتیدا بەکاردەهێنرێن، ئەم گرنگیدانەش بۆ ئەوە دەگەڕێتەوە کە حکومەت ڕەزامەندی هاوڵاتیان دابین دەکات.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خەسڵەتی چوارەم:</a:t>
            </a:r>
            <a:r>
              <a:rPr lang="ku-Arab-IQ" sz="1800" dirty="0">
                <a:effectLst/>
                <a:latin typeface="Calibri" panose="020F0502020204030204" pitchFamily="34" charset="0"/>
                <a:ea typeface="Calibri" panose="020F0502020204030204" pitchFamily="34" charset="0"/>
                <a:cs typeface="Calibri" panose="020F0502020204030204" pitchFamily="34" charset="0"/>
              </a:rPr>
              <a:t> شیکردنەوەی سیاسەتی گشتی پشت بە میتۆدی بەراوردکاری </a:t>
            </a:r>
            <a:r>
              <a:rPr lang="en-US" sz="1800" dirty="0">
                <a:effectLst/>
                <a:latin typeface="Calibri" panose="020F0502020204030204" pitchFamily="34" charset="0"/>
                <a:ea typeface="Calibri" panose="020F0502020204030204" pitchFamily="34" charset="0"/>
                <a:cs typeface="Calibri" panose="020F0502020204030204" pitchFamily="34" charset="0"/>
              </a:rPr>
              <a:t>(Comparative Method) </a:t>
            </a:r>
            <a:r>
              <a:rPr lang="ku-Arab-IQ" sz="1800" dirty="0">
                <a:effectLst/>
                <a:latin typeface="Calibri" panose="020F0502020204030204" pitchFamily="34" charset="0"/>
                <a:ea typeface="Calibri" panose="020F0502020204030204" pitchFamily="34" charset="0"/>
                <a:cs typeface="Calibri" panose="020F0502020204030204" pitchFamily="34" charset="0"/>
              </a:rPr>
              <a:t> دەبەستێت، ئامانج لە بەکارهێنانی ئەم میتۆدەش بەراوردکردنێکی زیاتر لە بەدیلێکی سیاسەتی گشتیە، هەروەها بەراوردکردنێکی سیاسەتێکی گشتی لە دوو ژینگەی جیاوازدا، یاخود لە یەک ژینگەدا و لە دوو یان چەند قۆناغی زەمەنی جیاوازدا. مەبەستی سەرەکیش دۆزینەوەی لێکچوون و جیاوازییەکانی نێوان سیاسەتە گشتیەکانە تا سوود لە چارەسەرییەکانی سیاسەتە گشتیە جیاوازەکان وەربگیردرێت.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234615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81CC1-5EAA-C6F9-0666-3D33030406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7A5064-12A2-3D3B-B9C7-8D43C4626583}"/>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خەسڵەتی پێنجەم:</a:t>
            </a:r>
            <a:r>
              <a:rPr lang="ku-Arab-IQ" sz="1800" dirty="0">
                <a:effectLst/>
                <a:latin typeface="Calibri" panose="020F0502020204030204" pitchFamily="34" charset="0"/>
                <a:ea typeface="Calibri" panose="020F0502020204030204" pitchFamily="34" charset="0"/>
                <a:cs typeface="Calibri" panose="020F0502020204030204" pitchFamily="34" charset="0"/>
              </a:rPr>
              <a:t> جێبەجێکردنی سیاسەتی گشتی پشت بە کۆمەڵێك میکانیزمی توێژینەوەی زانستی و کۆکردنەوەی داتا و زانیارییەکان دەبەستێت، تا پلانێکی سیاسی تۆکمە دابڕێژێت، لە حاڵی حازردا، بەرنامەکانی کۆمپیوتەر و پرۆگرامسازی و بیرکاری ئامرازی باون لە شیکردنەوەی سیاسەتی گشتیدا، بۆ نموونە داڕشتنی نەخشە و مارکێتی شارێک بە کۆمپیوتەر و دواتر جێبەجێکردنی.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خەسڵەتی شەشەم:</a:t>
            </a:r>
            <a:r>
              <a:rPr lang="ku-Arab-IQ" sz="1800" dirty="0">
                <a:effectLst/>
                <a:latin typeface="Calibri" panose="020F0502020204030204" pitchFamily="34" charset="0"/>
                <a:ea typeface="Calibri" panose="020F0502020204030204" pitchFamily="34" charset="0"/>
                <a:cs typeface="Calibri" panose="020F0502020204030204" pitchFamily="34" charset="0"/>
              </a:rPr>
              <a:t> شیکردنەوەی سیاسەتی گشتی، بایەخی زۆر بە داهێنان و ئافراندن لە چارەسەرکردنی کێشەکانی کۆمەڵگا دەدات. هەروەها سوودوەرگرتن لە ئەزموونی وڵاتانی تر یەکێک لە ڕێگاکانی شیکردنەوە و داڕشتنی سیاسەتی گشتیە. بۆ نموونە لە ئەنجامدانی نەشتەرگەری سیزاریەن بە ئامرازی لێزەرییەوە لە بڕی نەشتەرگەری تەقەڵ لێدان کە تێکچوونی زۆرتر و لایەنی نەرێنی</a:t>
            </a:r>
            <a:r>
              <a:rPr lang="en-US" sz="1800" dirty="0">
                <a:effectLst/>
                <a:latin typeface="Calibri" panose="020F0502020204030204" pitchFamily="34" charset="0"/>
                <a:ea typeface="Calibri" panose="020F0502020204030204" pitchFamily="34" charset="0"/>
                <a:cs typeface="Calibri" panose="020F0502020204030204" pitchFamily="34" charset="0"/>
              </a:rPr>
              <a:t>(Side Effect)</a:t>
            </a:r>
            <a:r>
              <a:rPr lang="ku-Arab-IQ" sz="1800" dirty="0">
                <a:effectLst/>
                <a:latin typeface="Calibri" panose="020F0502020204030204" pitchFamily="34" charset="0"/>
                <a:ea typeface="Calibri" panose="020F0502020204030204" pitchFamily="34" charset="0"/>
                <a:cs typeface="Calibri" panose="020F0502020204030204" pitchFamily="34" charset="0"/>
              </a:rPr>
              <a:t> مەترسیداریشی هەیە.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4913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31107-D748-4744-B306-ACF9AB8E90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17A1BA-987C-428E-81F2-874CA281E90D}"/>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Alwand" pitchFamily="2" charset="-78"/>
              </a:rPr>
              <a:t>ضوارةمين تةوةرى طرينطى سياسةتى طشتى، تةوةرى سياسةتةكانى ذينطةيين كة لة دةيةكانى دواييدا طرينطى زياتريان ثيَدراوة. بة جؤريَك كة دةزانين ئةم هةسارةيةى تيَيدا دةذين، تاكة هةسارةية كة خاوةن تايبةتمةندى ثيَويست و لةباربيَ بؤ ذيان و لةبةر ئةوةى لةم هةسارةية زياترمان نية كةواتة ثيَويستة بؤ ثاراستنى تيَكؤشين. سياسةتةكانى ذينطةيى بة دواى ثاراستنى زةوى و سةرضاوةكان و كةم كردنةوةى هؤيةكانى ثيس بوونن كة لةسةر دةستى مرؤظ رِوودةدةن.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rtl="1">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Alwand" pitchFamily="2" charset="-78"/>
              </a:rPr>
              <a:t>سياسةتةكانى خؤشطوزةرانى ثيَنجةمين تةوةرى طرينطى سياسةتةكانى طشتين كة لة تةواوى ولآتانى جيهان سةرنجى سياسةت دانةرانى رِاكيَشاوة. سياسةتةكانى خؤشطوزةرانى بة شيَوةيةكى سادة برييتين لة هؤيةكانى ئاسانتركردنى ذيانى خةلَك لة ناو كؤمةلَطايةك. وشةى دابينى كؤمةلاَيةتى وشةى سةرةكى و كاراى ئةم تةوةرةية.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118255896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361E4-354E-6553-9FDB-0039989925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60A006-A904-70C4-AA29-44BDA999A780}"/>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خەسڵەتی حەفتەم:</a:t>
            </a:r>
            <a:r>
              <a:rPr lang="ku-Arab-IQ" sz="1800" dirty="0">
                <a:effectLst/>
                <a:latin typeface="Calibri" panose="020F0502020204030204" pitchFamily="34" charset="0"/>
                <a:ea typeface="Calibri" panose="020F0502020204030204" pitchFamily="34" charset="0"/>
                <a:cs typeface="Calibri" panose="020F0502020204030204" pitchFamily="34" charset="0"/>
              </a:rPr>
              <a:t> میتۆدی شیکردنەوەی سیاسەتی گشتی، میتۆدێکی کراوەیە و سوود لە میتۆدی زانستەکانیتر وەردەگیرێت و بۆ گەیشتن بە ئامانجەکانی خۆی بەکاریان دێنێت. ئەمەش بەو مانایە دێت کە سیاسەتی گشتی لە هەڵومەرجی ئالۆز و لە ژینگەی ئالۆزدا دروست دەکرێت و چەندین لایەن لە دروستکردنی سیاسەتی گشتیدا بەشدارن.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r>
              <a:rPr lang="ku-Arab-IQ"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45274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D64B8-8D6F-44C6-3B29-0126BDC290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74E9B3-3585-DB3B-2F98-E862CDE169B2}"/>
              </a:ext>
            </a:extLst>
          </p:cNvPr>
          <p:cNvSpPr>
            <a:spLocks noGrp="1"/>
          </p:cNvSpPr>
          <p:nvPr>
            <p:ph idx="1"/>
          </p:nvPr>
        </p:nvSpPr>
        <p:spPr/>
        <p:txBody>
          <a:bodyPr/>
          <a:lstStyle/>
          <a:p>
            <a:pPr marL="0" marR="0" algn="ctr"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ئاستەنگەکانی بەردەم شیکر دنەوەی سیاسەتی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شیکردنەوەی سیاسەتی گشتی ڕووبەڕووی چەندین ئاستەنگ دەبێتەوە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Calibri" panose="020F0502020204030204" pitchFamily="34" charset="0"/>
              </a:rPr>
              <a:t> شیکاریستی سیاسەتی گشتی بە پەیڕەویکردنی میتۆدی زانستی لە شیکردنەوەی سیاسەتە   گشتییەکاندا، ڕووبەرووی کۆمەڵێک کێشەی پراکتیکی لە ئەرزی واقێعدا دەبێتەوە. بۆ نموونە کەمی  داتا و  زانیارییەکان، یا خود بوونی زانیاری و دەست نەگەشتن پێیان. سەپاندنی  سیفەتی نهێنی  بەسەر هەندێ بەڵگەنامە  و زانیارییەکانی حکومەتدا. نەبوونی توێژینەوەی هاوشێوە یاخود  توێژینەوەی پێویست لەسەر کێشەیەک .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0999366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5600F-5933-F9B0-F0BE-92B0A7CD54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08AE41-FF75-91DE-C754-4B6952F67605}"/>
              </a:ext>
            </a:extLst>
          </p:cNvPr>
          <p:cNvSpPr>
            <a:spLocks noGrp="1"/>
          </p:cNvSpPr>
          <p:nvPr>
            <p:ph idx="1"/>
          </p:nvPr>
        </p:nvSpPr>
        <p:spPr/>
        <p:txBody>
          <a:bodyPr/>
          <a:lstStyle/>
          <a:p>
            <a:pPr marL="0" marR="0" lvl="0" indent="0" algn="just" rtl="1">
              <a:lnSpc>
                <a:spcPct val="107000"/>
              </a:lnSpc>
              <a:spcBef>
                <a:spcPts val="0"/>
              </a:spcBef>
              <a:spcAft>
                <a:spcPts val="800"/>
              </a:spcAft>
              <a:buNone/>
            </a:pPr>
            <a:r>
              <a:rPr lang="ku-Arab-IQ" sz="1800" dirty="0">
                <a:effectLst/>
                <a:latin typeface="Calibri" panose="020F0502020204030204" pitchFamily="34" charset="0"/>
                <a:ea typeface="Calibri" panose="020F0502020204030204" pitchFamily="34" charset="0"/>
                <a:cs typeface="Calibri" panose="020F0502020204030204" pitchFamily="34" charset="0"/>
              </a:rPr>
              <a:t>٢- شیکاریستی سیاسەتی گشتی، دەتوانێت خەملاندنی تێچوونە مادییەکانی سیاسەتێک یاخود   بەرنامە و پرۆژەیەک بکات، بەڵام ناتوانێت خەملاندنی تیچوونە مەعنەوییەکانی ئەم پرۆژەیە بکات. یاخود ناتوانێت خەملاندنی تێچوونی ڕووداو و پێشهاتە نەخوازراوەکان بکات. بۆ نموونە لە دروستکردنی بەنداوێک لەوانەیە گوندێک لەناو بچێت، تەنانەت ئەگەر قەرەبووی ماددی ئەم  کەسانە بکرێت بەڵام ناتوانرێت قەرەبووی مەعنەوی بکرێت. یاخود ناتوانرێت پێش لەگرتنی لافاو</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ku-Arab-IQ" sz="1800" dirty="0">
                <a:effectLst/>
                <a:latin typeface="Calibri" panose="020F0502020204030204" pitchFamily="34" charset="0"/>
                <a:ea typeface="Calibri" panose="020F0502020204030204" pitchFamily="34" charset="0"/>
                <a:cs typeface="Calibri" panose="020F0502020204030204" pitchFamily="34" charset="0"/>
              </a:rPr>
              <a:t>لە کاتی  دروستکردنی  بناغەی بەنداوەکەدا بگیرێت کە لەوانەیە ببێتە هۆی تێکچوونی پرۆژەکە.  هەروەها شیکاریستی سیاسەتی گشتی، ناتوانێت خەملاندنی بەدەستهاتووەکانی کۆتایی(العواید النهائیة) جێبەجێکردنی سیاسەتێک بکات . </a:t>
            </a:r>
          </a:p>
          <a:p>
            <a:pPr marL="0" marR="0" lvl="0" indent="0" algn="just" rtl="1">
              <a:lnSpc>
                <a:spcPct val="107000"/>
              </a:lnSpc>
              <a:spcBef>
                <a:spcPts val="0"/>
              </a:spcBef>
              <a:spcAft>
                <a:spcPts val="800"/>
              </a:spcAft>
              <a:buNone/>
            </a:pPr>
            <a:r>
              <a:rPr lang="ku-Arab-IQ" dirty="0">
                <a:latin typeface="Calibri" panose="020F0502020204030204" pitchFamily="34" charset="0"/>
                <a:ea typeface="Calibri" panose="020F0502020204030204" pitchFamily="34" charset="0"/>
                <a:cs typeface="Calibri" panose="020F0502020204030204" pitchFamily="34" charset="0"/>
              </a:rPr>
              <a:t>٣- </a:t>
            </a:r>
            <a:r>
              <a:rPr lang="ku-Arab-IQ" sz="1800" dirty="0">
                <a:effectLst/>
                <a:latin typeface="Calibri" panose="020F0502020204030204" pitchFamily="34" charset="0"/>
                <a:ea typeface="Calibri" panose="020F0502020204030204" pitchFamily="34" charset="0"/>
                <a:cs typeface="Calibri" panose="020F0502020204030204" pitchFamily="34" charset="0"/>
              </a:rPr>
              <a:t>لەوانەیە شیکاریستی سیاسەتی گشتی، لە داڕشتن  و شیکردنەوەی سیاسەتێکی نوێدا   رووبەرووی  بەرپەرچی  بەها باوەکانی کۆمەڵگا ببێتەوە و بەهاکانی کۆمەڵگا لەگەڵ  بیروبۆچونەکانی ئەو و داڕشتنی سیاسەتێکی نوێ  نەگونجێت.  بۆ نموونە لەناوبردنی  گۆرستانێک بۆ دروستکردنی ناوەندێکی بازرگانی .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4537252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18228-2F77-2C94-E0EC-E9E0E52882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AE2314-6C97-5E06-7C09-2D79093BB9BD}"/>
              </a:ext>
            </a:extLst>
          </p:cNvPr>
          <p:cNvSpPr>
            <a:spLocks noGrp="1"/>
          </p:cNvSpPr>
          <p:nvPr>
            <p:ph idx="1"/>
          </p:nvPr>
        </p:nvSpPr>
        <p:spPr/>
        <p:txBody>
          <a:bodyPr/>
          <a:lstStyle/>
          <a:p>
            <a:pPr marL="0" marR="0" lvl="0" indent="0" algn="just" rtl="1">
              <a:lnSpc>
                <a:spcPct val="107000"/>
              </a:lnSpc>
              <a:spcBef>
                <a:spcPts val="0"/>
              </a:spcBef>
              <a:spcAft>
                <a:spcPts val="800"/>
              </a:spcAft>
              <a:buNone/>
            </a:pPr>
            <a:r>
              <a:rPr lang="ku-Arab-IQ" dirty="0">
                <a:latin typeface="Calibri" panose="020F0502020204030204" pitchFamily="34" charset="0"/>
                <a:ea typeface="Calibri" panose="020F0502020204030204" pitchFamily="34" charset="0"/>
                <a:cs typeface="Calibri" panose="020F0502020204030204" pitchFamily="34" charset="0"/>
              </a:rPr>
              <a:t>٤- </a:t>
            </a:r>
            <a:r>
              <a:rPr lang="ku-Arab-IQ" sz="1800" dirty="0">
                <a:effectLst/>
                <a:latin typeface="Calibri" panose="020F0502020204030204" pitchFamily="34" charset="0"/>
                <a:ea typeface="Calibri" panose="020F0502020204030204" pitchFamily="34" charset="0"/>
                <a:cs typeface="Calibri" panose="020F0502020204030204" pitchFamily="34" charset="0"/>
              </a:rPr>
              <a:t>ململانێی نێوان هێزە کۆمەڵایەتی-سیاسیەکان، بەربەستێکی گرنگە لەبەردەم شیکاریستی   سیاسەتی گشتیدا؛  چونکە پێشبینیکردنی ململانێ و نزم بوونەوە و بەرزبوونەوەی ئاستی ململانێ  کاریگەری بەسەر داڕشتن و شیکردنەوەی سیاسەتی گشتیدا دروست دەکات.  بۆ نموونە لە  دوای ئەنجامدانی هەڵبژاردنەکانی پەرلەمانی ساڵی ٢٠١٣ لە هەرێمی کوردستاندا، بۆ نزیکەی    هەفت مانگ کابینەی وەزاری پێکنەهێنرا، ئەمەش بەو مانایە دێت کە کابینەی حکومەت ناتوانێ  کۆ ببێتەوە و گفتوگۆ لە سەر بەرنامەکانی بکات .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rtl="1">
              <a:lnSpc>
                <a:spcPct val="107000"/>
              </a:lnSpc>
              <a:spcBef>
                <a:spcPts val="0"/>
              </a:spcBef>
              <a:spcAft>
                <a:spcPts val="800"/>
              </a:spcAft>
              <a:buNone/>
            </a:pPr>
            <a:r>
              <a:rPr lang="ku-Arab-IQ" sz="1800" dirty="0">
                <a:effectLst/>
                <a:latin typeface="Calibri" panose="020F0502020204030204" pitchFamily="34" charset="0"/>
                <a:ea typeface="Calibri" panose="020F0502020204030204" pitchFamily="34" charset="0"/>
                <a:cs typeface="Calibri" panose="020F0502020204030204" pitchFamily="34" charset="0"/>
              </a:rPr>
              <a:t>٥- هەندێجار کێشەکە جۆرێکە کە شیکاریستی سیاسەتی گشتی زانیاری و پسپۆریی پێویستی  دەربارەی کێشەکە نییە. بۆ نموونە لە ساڵی ٢٠١٥ لە ناوچە گەرمیان جۆرە ئافەتێک لە بەرهەمی کشتوکاڵیدا و بووە هۆی وشک بوونەوەی بەرهەمە کشتوکاڵییەکان.  پسپۆرانی بواری کشتوکاڵ  زانیاریان لەسەر ئەمجۆرە ئافەتە نەبووە .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0688460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31F29-4434-AD48-AECE-4EB5F7F664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99317B-198E-B0AA-7747-06E3C5EB4687}"/>
              </a:ext>
            </a:extLst>
          </p:cNvPr>
          <p:cNvSpPr>
            <a:spLocks noGrp="1"/>
          </p:cNvSpPr>
          <p:nvPr>
            <p:ph idx="1"/>
          </p:nvPr>
        </p:nvSpPr>
        <p:spPr/>
        <p:txBody>
          <a:bodyPr/>
          <a:lstStyle/>
          <a:p>
            <a:pPr marL="0" marR="0" algn="ctr"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مەرجەکانی شیکردنەوەی سیاسەتی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مادام کۆمەڵگای مرۆڤایەتی کۆمەڵگایەکی داینامیکە و بە بەردەوام لە گۆڕاندایە، کە واتە سروشتی  کێشەکانیش بەردەوام لە گۆڕاندایە بۆیەش نابێت شیکردنەوەی سیاسەتی گشتی شیکردنەوەیەکی  چەق بەستوو و وشک و نەگۆڕ بێت؛  بەڵکو پێویستە بە بەردەوامی لە گۆڕاندا بێت و لەگەڵ  دەرهاوێشتەکانی کۆمەڵگادا  بگونجێت و وەڵامی  راستەقینەی کێشە  کۆمەڵایەتییەکان  بداتەوە.  ئەم  خۆگونجانەش پێویستی بە چەند مەرجێک هەیە کە بریتین لە: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848832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FA0C0-11C8-97E9-F1F5-E4A93DEF74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8C653B-C845-27C8-7BD1-F3CC41B17B6E}"/>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Calibri" panose="020F0502020204030204" pitchFamily="34" charset="0"/>
              </a:rPr>
              <a:t>پێویستە  شیکاریستی سیاسی، پشت بەو زانیاری و داتایانە ببەستێت کە لە میانەی ئەزموونێکی   عەمەلی و تاقیکردنەوەدا دەرباز بوو بێت. هەروەها لە قۆناغە سەرەتاییەکانی توێژینەوەدا گرنگی  بە گریمانە نەسەلمێنراوەکانیش بدات، چونکە سەرچاوەی رێنماییکردنی شیکاریستی سیاسییە .  بۆ  نموونە  لە دەشتی  هەولێر  ئەگەری ڕۆچوونی خاک زۆرە؛ ئەگەر بێتوو بینای چەندین قات  دروست بکرێت تا چەند ئەم خاکە دەتوانێت قورسایی بیناکە تەحومول بکات، یاخود لە کاتی  بوومەلەرزەدا زیانی زۆر بەم بینایە نەکەوێت. بۆ بەدەستهێنانی زانیاری لەم بارەوە شیکاریستی</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ku-Arab-IQ" sz="1800" dirty="0">
                <a:effectLst/>
                <a:latin typeface="Calibri" panose="020F0502020204030204" pitchFamily="34" charset="0"/>
                <a:ea typeface="Calibri" panose="020F0502020204030204" pitchFamily="34" charset="0"/>
                <a:cs typeface="Calibri" panose="020F0502020204030204" pitchFamily="34" charset="0"/>
              </a:rPr>
              <a:t>سیاسەتی گشتی پێویستی بە رێنمایی ئەندازیارەکان و شارەزایانی بواری ئاو و جیۆلۆجیستەکان  هەیە.</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Calibri" panose="020F0502020204030204" pitchFamily="34" charset="0"/>
              </a:rPr>
              <a:t>پێویستە شیکاریستی سیاسی پابەندی زانیارییە بەردەستەکانی بێت تا بتوانێت وەسفی بارودۆخی سیاسی بکات. هەروەها توانایی ئەوەی هەبێت کە هۆکار و دەرەنجامەکانی سیاسەتی  گشتی پێکەوە گرێ بدات  و  بتوانێت لە کاتە چارەنووسازەکاندا (حاسم) بڕیاری خێرا بدات.  واتە  ناکرێت تا ئەو کاتەی کە زانیاری و داتا بوونی هەبێت، پەنا بۆ  خەملاندن و مەزەندە کردن ببات.</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87587585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2CB3F-8CF2-CB7D-5A3F-7A78827C9D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CE5432-F96A-E174-D5D6-FEE5A09BDC82}"/>
              </a:ext>
            </a:extLst>
          </p:cNvPr>
          <p:cNvSpPr>
            <a:spLocks noGrp="1"/>
          </p:cNvSpPr>
          <p:nvPr>
            <p:ph idx="1"/>
          </p:nvPr>
        </p:nvSpPr>
        <p:spPr/>
        <p:txBody>
          <a:bodyPr/>
          <a:lstStyle/>
          <a:p>
            <a:pPr marL="0" marR="0" lvl="0" indent="0" algn="just" rtl="1">
              <a:lnSpc>
                <a:spcPct val="107000"/>
              </a:lnSpc>
              <a:spcBef>
                <a:spcPts val="0"/>
              </a:spcBef>
              <a:spcAft>
                <a:spcPts val="800"/>
              </a:spcAft>
              <a:buNone/>
            </a:pPr>
            <a:r>
              <a:rPr lang="ku-Arab-IQ" sz="1800" dirty="0">
                <a:effectLst/>
                <a:latin typeface="Calibri" panose="020F0502020204030204" pitchFamily="34" charset="0"/>
                <a:ea typeface="Calibri" panose="020F0502020204030204" pitchFamily="34" charset="0"/>
                <a:cs typeface="Calibri" panose="020F0502020204030204" pitchFamily="34" charset="0"/>
              </a:rPr>
              <a:t>٣- پێویستە  شیکاریستی سیاسی بزانێت کە کۆمەڵگا و ژینگەی دەوروبەری ژینگەیەکی نموونەیی   و ئایدیال نییە، بەڵکو جیهانێکی ئاڵۆزە و بەردەوام لە گۆڕاندایە، بۆیە پێویستە وردبین بێتوو   و  ڕەچاویی ئالۆزیی ژینگەی دەوروبەری بکات.  بۆ نموونە ناکرێت، بە بێ رەخساندنی هەلی کار  موچە بۆ گشت هاوڵاتیان دابین بکرێت، ئەمەش دەبێتە هۆی سەرهەڵدانی دیارەی تەمبەڵی و  بێکاری و دواکەوتنی کەرتی ئابوری. یاخود لە ئەگەری سەرهەڵدانی هەر قەیرانێکی دارایی، کۆمەلگا  و دەسەڵاتی سیاسی رووبەڕووی کێشە دەبێتەوە.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rtl="1">
              <a:lnSpc>
                <a:spcPct val="107000"/>
              </a:lnSpc>
              <a:spcBef>
                <a:spcPts val="0"/>
              </a:spcBef>
              <a:spcAft>
                <a:spcPts val="800"/>
              </a:spcAft>
              <a:buNone/>
            </a:pPr>
            <a:r>
              <a:rPr lang="ku-Arab-IQ">
                <a:latin typeface="Calibri" panose="020F0502020204030204" pitchFamily="34" charset="0"/>
                <a:ea typeface="Calibri" panose="020F0502020204030204" pitchFamily="34" charset="0"/>
                <a:cs typeface="Calibri" panose="020F0502020204030204" pitchFamily="34" charset="0"/>
              </a:rPr>
              <a:t>٤-</a:t>
            </a:r>
            <a:r>
              <a:rPr lang="ku-Arab-IQ" dirty="0">
                <a:latin typeface="Calibri" panose="020F0502020204030204" pitchFamily="34" charset="0"/>
                <a:ea typeface="Calibri" panose="020F0502020204030204" pitchFamily="34" charset="0"/>
                <a:cs typeface="Calibri" panose="020F0502020204030204" pitchFamily="34" charset="0"/>
              </a:rPr>
              <a:t> </a:t>
            </a:r>
            <a:r>
              <a:rPr lang="ku-Arab-IQ" sz="1800">
                <a:effectLst/>
                <a:latin typeface="Calibri" panose="020F0502020204030204" pitchFamily="34" charset="0"/>
                <a:ea typeface="Calibri" panose="020F0502020204030204" pitchFamily="34" charset="0"/>
                <a:cs typeface="Calibri" panose="020F0502020204030204" pitchFamily="34" charset="0"/>
              </a:rPr>
              <a:t>پێویستە </a:t>
            </a:r>
            <a:r>
              <a:rPr lang="ku-Arab-IQ" sz="1800" dirty="0">
                <a:effectLst/>
                <a:latin typeface="Calibri" panose="020F0502020204030204" pitchFamily="34" charset="0"/>
                <a:ea typeface="Calibri" panose="020F0502020204030204" pitchFamily="34" charset="0"/>
                <a:cs typeface="Calibri" panose="020F0502020204030204" pitchFamily="34" charset="0"/>
              </a:rPr>
              <a:t>شیکاریستی سیاسی، گرنگی بە بەها و باکگراوندی بڕوا و دونیابینی کارەکتەرە   سیاسییەکان و خودی شیکەرەوەی سیاسی بدات. چونکە بیروبۆچوونی  شیکاریستی سیاسی  کاریگەری لەسەر چۆنیەتی شیکردنەوە و داڕشتنی سیاسەتی گشتی دادەنێت. شیکاریستێکی  کاپیتالیستگەرا بۆچوونەکانی لەگەڵ شیکاریشتێکی مارکسیستگەرا جیاوازە.  شیکاریستی    ، کاپیتالیستگەرا گرنگی بە بازاری ئازاد و دابەشکردنی دەسەڵاتەکان و نا-ناوەندگەرایی دەدات بەڵام شیکاریستێکی مارکسیزمی، گرنگی بە ناوەندگەرایی و داڕشتنی بڕیارەکان لە ناوەند  دەدات.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15010798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17D08-520E-D9F4-1502-2F17080D4D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4E291D-8A51-D2FE-8CC7-22A5988EC47D}"/>
              </a:ext>
            </a:extLst>
          </p:cNvPr>
          <p:cNvSpPr>
            <a:spLocks noGrp="1"/>
          </p:cNvSpPr>
          <p:nvPr>
            <p:ph idx="1"/>
          </p:nvPr>
        </p:nvSpPr>
        <p:spPr/>
        <p:txBody>
          <a:bodyPr/>
          <a:lstStyle/>
          <a:p>
            <a:pPr marL="0" marR="0" lvl="0" indent="0" algn="just" rtl="1">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lgn="ctr"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پۆڵێنکردنی  سياسەتە گشتییەکا 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هەر توێژەرێک بە جۆرێکی پۆڵینی سیاسەتە گشتییەکان دەکات.  بۆ نموونە سیاسەتی گشتی گەورە و بچووک، سیاسەتی گشتی رەنگدەرەوەی بەرژەوەندیی زۆرینە، سیاسەتی گشتی تایبەت  بە گروپە بەرژەوەندیخوازەکان یاخود کەمینە  نەتەوەیی و ئاینییەکان. لە خوارەوە تیشک  دەخەینە سەر جۆرەکانی پۆڵینکردنی سیاسەتە گشتییەکان</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180750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7C97A-DF2E-C95B-5B2A-66B1F59595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DA521A-8639-423C-4A1C-7D7BAA00F994}"/>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یەکەم: سیاسەتە جەوهەرییەکان و سیاسەتە جێبەجێکارییەکان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سیاسەتە جەوهەرییەکان سیاسەتەکانی تایبەت بە مافی مرۆڤ، خۆشگوزەرانی، مافە مەدەنییەکان  یاخود بیناکردنی بەنداو یان رێگاوبانێک لەخۆ دەگرێت. سیاسەتە جێبەجێکارییەکان باس لەوە  دەکات کە کێ کارێک ئەنجام  بدات و چۆن ئەم کارە ئەنجام بدات.  گشت سیاسەتەکانی تەنزیمی دەچنە چوارچێوەی سیاسەتە جێبەجێکارییەکانەوە. بۆ نموونە یاسای ژمارە  ( ١٧) ی ساڵی ٢٠١٣، کە تایبەتە بە  جێبەجێكردنى یاساى ئیمتیازاتى لێكۆڵەرەوانی دادى ژمارە (٨٠) ی ساڵی٢٠١٢ ئیتیحادی لە هەرێمی کوردستان عێراق،  یاخود یاسای ژمارە (١٢) ی ساڵی ٢٠١٣ کە تایبەتە بە  جێبەجێكردنى یاساى ڕاژەى زانكۆیی فیدڕالى ژمارە (٢٣) ی ساڵی ٢٠٠٨ هەموارکراو له   هەرێمى كوردستان  -   عێراق، یاخود  بڕیارەکانی حکومەت و یاساکانی پەرلەمان لە بواری  پاکڕاگرتنی ژینگە و چۆنیەتی جێبەجێکردنی ئەم سیاسەتە دەچێتە قاڵبی سیاسەتی  جێبەجێکارییەوە.  سیاسەتە جێبەجێکارییەکان، لە میانەی پیادەکردنیاندا کاریگەریی جەوهەری  لەسەر کۆمەڵگادا دروست دەکات</a:t>
            </a:r>
            <a:r>
              <a:rPr lang="en-US" sz="1800" dirty="0">
                <a:effectLst/>
                <a:latin typeface="Calibri" panose="020F0502020204030204" pitchFamily="34" charset="0"/>
                <a:ea typeface="Calibri" panose="020F0502020204030204" pitchFamily="34" charset="0"/>
                <a:cs typeface="Calibri" panose="020F0502020204030204" pitchFamily="34" charset="0"/>
              </a:rPr>
              <a:t>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043507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B27D7-E460-5F2C-30B9-E2B3C316DE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550B7B-142D-9417-EAA7-74D13B44E358}"/>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دووەم:  سیاسەتە دابەشکارییەکان (توزیعی)  و  سیاستە تەنزیمییەکان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r>
              <a:rPr lang="ku-Arab-IQ" sz="1800" dirty="0">
                <a:effectLst/>
                <a:ea typeface="Calibri" panose="020F0502020204030204" pitchFamily="34" charset="0"/>
                <a:cs typeface="Calibri" panose="020F0502020204030204" pitchFamily="34" charset="0"/>
              </a:rPr>
              <a:t>سیاسەتە دابەشکارییەکان ئەو سیاسەتانەن کە خزمەتگوزارییەکان، سوودەکان و سەرچاوەکان  و بەرژەوەندییەکان بەسەر هاوڵاتیاندا دابەش دەکات.  هەندێ لەم خزمەتگوزارییانە  بەسەر  توێژێک لە هاوڵاتیاندا دابەش دەکرێت، بۆ نموونە، هەڵمەتی نەهێشتنی هەژاری، دابینکردنی بیمەی کۆمەڵایەتی، پێشینەی هاوسەرگیری، یاخود تەرخانکردنی بڕی ٢٥ ملیۆن دینار وەک  پێشینەی خانووبەرە بۆ گوندنشینان. هەندێک  لەم خزمەتگوزاریانە بۆ گشت هاوڵاتیان  دابین دەکرێت وەک  ئاو و کارەبا و پێدانی رەگەزنامە.  کەواتە سیاسەتە دابەشکارییەکان  سەرلەنوێ بەکار هێنانەوەی  سامانی گشتی و دابەشکردنییەتی  بەسەر  توێژێک یان گشت کۆمەڵگادا .  ئەم  دابەشکردنەی  سامانەکان نابێتە هۆی ئەوەی کە ئەو کەسانەی لەم سیاسەتە دابەشکارییە سوودمەندن  راستەوخۆ لەگەڵ یەکتردا رکابەرێتی بکەن. </a:t>
            </a:r>
            <a:endParaRPr lang="en-US" dirty="0"/>
          </a:p>
        </p:txBody>
      </p:sp>
    </p:spTree>
    <p:extLst>
      <p:ext uri="{BB962C8B-B14F-4D97-AF65-F5344CB8AC3E}">
        <p14:creationId xmlns:p14="http://schemas.microsoft.com/office/powerpoint/2010/main" val="139814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5DF8-B5E1-1A4D-2842-B41A4EE119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0F151E-9EE1-38F0-8E86-CB43F387A400}"/>
              </a:ext>
            </a:extLst>
          </p:cNvPr>
          <p:cNvSpPr>
            <a:spLocks noGrp="1"/>
          </p:cNvSpPr>
          <p:nvPr>
            <p:ph idx="1"/>
          </p:nvPr>
        </p:nvSpPr>
        <p:spPr/>
        <p:txBody>
          <a:bodyPr/>
          <a:lstStyle/>
          <a:p>
            <a:pPr algn="just" rtl="1"/>
            <a:r>
              <a:rPr lang="ku-Arab-IQ" sz="1800" dirty="0">
                <a:effectLst/>
                <a:latin typeface="Calibri" panose="020F0502020204030204" pitchFamily="34" charset="0"/>
                <a:ea typeface="Calibri" panose="020F0502020204030204" pitchFamily="34" charset="0"/>
                <a:cs typeface="Times New Roman" panose="02020603050405020304" pitchFamily="18" charset="0"/>
              </a:rPr>
              <a:t>ئێستا لە ماوەی ساڵانی نەوەدەکان و دواتریشدا، و هەنگاونان بۆ پێداویستیەکانی سەدەی بیست و یەک، گۆرانکاری لە رۆلی دەوڵەتدا ڕوویداوە، و بەرزبوونەوەی ئاستی کارلێکردن لە نێوان دامەزراوە و رێکخراوەکانی کەرتی تایبەت و گشتیدا، جگە لە زیاد بوون و زیاد بوونی رۆڵی کۆمپانیا فرە نەتەوەییەکان و رێکخراوە نێودەڵەتیەکان، لە داڕشتنی ئەولەویەتەکان بۆ سیاسەتە گشتیەکان و دیاریکردنی ڕێگاکانیان. ئەم رۆلە بە هۆی گۆڕانی چەمکی سەروەری و خێرابوونی دەستکەوتەکانی زانیاری و لە شۆرشی پەیوەندییەکاندا، کە یارمەتیدەرێکی سەرەکی بوو بۆ ئەم بلوریبوونە، کە توانای خێرای دەستێوەردان لە سیاسەتە گشتیە ناوخۆییەکانی بە رێکخراوە ناحکومییە نێودەوڵيتیەکان بەخشی  وەک ڕێکخراوەکانی مافی مرۆڤ، پاشان کاریگەرییان لەسەر ناوەڕۆکی ئەم سیاسەتە گشتیانە و هەموارکردنیان و یان گۆڕێنی ئاڕاستەکانیان، نووسینی نوێ سەریان هەڵداوە کە تیشک دەخاتە سەر رۆڵی ئەکتەرە نوێیەکان لە سیاسەتە گشتیەکاندا، رۆڵی کۆمپانیا گەورەکان و رێکخراوەکانی مافی مرۆڤ بۆ کاریگەریکردن لەسەر هەندێ سیاسەتی گشتی، رۆڵی کەرتی بەناو سێیەم (رێکخراوە ناحکومیەکان) لە داڕشتنی سیاسەتی گشتیدا.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46696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612BE-FB48-C8AA-5FBD-F76DFDB7DF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6B09EE-C37B-EBEF-7470-A4696E6C73F7}"/>
              </a:ext>
            </a:extLst>
          </p:cNvPr>
          <p:cNvSpPr>
            <a:spLocks noGrp="1"/>
          </p:cNvSpPr>
          <p:nvPr>
            <p:ph idx="1"/>
          </p:nvPr>
        </p:nvSpPr>
        <p:spPr/>
        <p:txBody>
          <a:bodyPr/>
          <a:lstStyle/>
          <a:p>
            <a:pPr algn="just" rtl="1"/>
            <a:r>
              <a:rPr lang="ku-Arab-IQ" sz="1800" dirty="0">
                <a:effectLst/>
                <a:latin typeface="Calibri" panose="020F0502020204030204" pitchFamily="34" charset="0"/>
                <a:ea typeface="Calibri" panose="020F0502020204030204" pitchFamily="34" charset="0"/>
                <a:cs typeface="Calibri" panose="020F0502020204030204" pitchFamily="34" charset="0"/>
              </a:rPr>
              <a:t>هەروەها ئەو بەرژەوەندییەی کە دەستەبەری دەکەن  لەو باج و روسوماتەوە بەدەست ناێیت کە لە چینێکی دیاریکراوی کۆمەڵگا وەردەگیرێت. کەواتە</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ku-Arab-IQ" sz="1800" dirty="0">
                <a:effectLst/>
                <a:latin typeface="Calibri" panose="020F0502020204030204" pitchFamily="34" charset="0"/>
                <a:ea typeface="Calibri" panose="020F0502020204030204" pitchFamily="34" charset="0"/>
                <a:cs typeface="Calibri" panose="020F0502020204030204" pitchFamily="34" charset="0"/>
              </a:rPr>
              <a:t>سیاسەتە دابەشکارییەکان چین و توێژێکی سوودمەند دروست دەکات بەبێ ئەوەی کە  ئەم  سوودمەندییە لەسەر حسابی کەسانیتر بێت . سیاسەتە تەنزیمییەکان، بە پێی سروشتیان بەربەست و سنور بۆ رەفتار و کردەوەکانی تاکەکان  دروست دەکەن .  بەم پێیەش سیاسەتە تەنزیمییەکان ئازادی سنوردار دەکەن، بەڵام سیاسەتە  دابەشکارییەکان بەگوێرەی ئەوەی کە چ کەسانێک لە سیاسەتەکە سوودمەند بوونە ئازادی  بەرفراوان دەکەن.  سیاسەتی پا ک  راگرتنی ژینگە لەهەمان کاتدا کە سیاسەتێکی جێبەجێکارییە،  سیاسەتێکی تەنزیمیشە. نموونەی سیاسەتە تەنزیمییەکان: تەنزیمکردنی خێرایی هاتوچۆ،  کۆنترۆڵکردنی تاوانەکان، یاسای  باج و دەرامەت، یاسای وەبەرهێنان، یاسای دامەزراندنی پارتە  سیاسیەکان و سەندیکا و ئەنجوومەنەکان</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294784790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734C-5730-B98E-C8D9-4D8D3B9A2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BA54DF-B5EB-2F5D-F160-3F3444FCF424}"/>
              </a:ext>
            </a:extLst>
          </p:cNvPr>
          <p:cNvSpPr>
            <a:spLocks noGrp="1"/>
          </p:cNvSpPr>
          <p:nvPr>
            <p:ph idx="1"/>
          </p:nvPr>
        </p:nvSpPr>
        <p:spPr/>
        <p:txBody>
          <a:bodyPr/>
          <a:lstStyle/>
          <a:p>
            <a:pPr marL="0" marR="0" algn="r"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سێیەم: سیاسەتە مادییەکان و سیاسەتە رەمزییەکان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سیاسەتە مادییەکان هەر وەک لە ناوی دەردەکەوێت، بریتین لەو سیاسەتانەی کە دەستکەوتی   ماددی یاخود دەستکەوتی مەلموس و هەستپێکراوی هەبێت بۆ نموونە یاسای دیاریکردنی کەمترین پارە بۆ هەر کاتژمێرێک کارکردن دەچێتە قاڵبی سیاسەتی مادییەوە. یاخود بەخشین و   و  بەرزکردنەوەی پۆستە ئیدارییەکان  نموونەی سیاسەتی ماددین .  کەواتە لەوانەیە لە سیاسەتە  مادییەکاندا لایەنێک هەست بکات زەرەرمەندە و لایەنیتر هەست بکات کە سوودمەندە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بەپێچەوانەی سیاسەتە مادییەکان، لە سیاسەتی ڕەمزیدا، لایەنەکان هەست ناکەن یاخود زۆر بە  کەمی هەست دەکەن کە زەرەرمەند یان سوودمەندن. زۆر جار سیاسەتە  مادییەکان بە هۆی  خراپ ئیدارەکردنی سیاسەتەکە یاخود بە هۆی ئەوەی کە دەسەڵاتی یاسادانان و جێبەجێکار  ناتوانن تێچوونی سیاسەتەکە دابین بکەن، سیاسەتی مادی دەبێت بە سیاسەتی رەمزی.  بۆ  نموونە، سیاسەتی نیشتەجێکردنی هەرێمی کوردستان، بەهۆی ناتوانایی حکومەت لە بەڕێوەبردن  و ئیدارەدانی ئەم کەرتە، بووەتە بە سیاسەتێکی ڕەمزی</a:t>
            </a:r>
            <a:r>
              <a:rPr lang="en-US" sz="1800" dirty="0">
                <a:effectLst/>
                <a:latin typeface="Calibri" panose="020F0502020204030204" pitchFamily="34" charset="0"/>
                <a:ea typeface="Calibri" panose="020F0502020204030204" pitchFamily="34" charset="0"/>
                <a:cs typeface="Calibri" panose="020F0502020204030204" pitchFamily="34" charset="0"/>
              </a:rPr>
              <a:t>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018265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8DA77-0EAF-EA1D-0E29-4FB871221C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0D8E1E-C2D4-09B8-4A59-AC8B0A8B8B63}"/>
              </a:ext>
            </a:extLst>
          </p:cNvPr>
          <p:cNvSpPr>
            <a:spLocks noGrp="1"/>
          </p:cNvSpPr>
          <p:nvPr>
            <p:ph idx="1"/>
          </p:nvPr>
        </p:nvSpPr>
        <p:spPr/>
        <p:txBody>
          <a:bodyPr>
            <a:normAutofit fontScale="92500" lnSpcReduction="20000"/>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چوارەم: سیاسەتی گشتی  جیانەکرا و  (غیر قابل للتجزئة) و سیاسەتی گشتی لێکجیاکراو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بۆ نموونە لە رووی تیۆرییەوە کاتێک کە خزمەتگوزاریی گشتی دابین دەکرێت، دەبێ ئەم  خزمەتگوزاریانە بۆ گشت کۆمەڵگا و بە یەکسانی دابین بکرێت. یا خود سیاسەتی رێکخستنی  هاتوچۆ و بەخۆرایی کردنی خوێندن دەبێ گشت تاکەکانی کۆمەڵگا لەخۆ بگرێت. یاخود  دابینکردنی  ئاسایشی نەتەوەیی، پاککردنەوەی شار و کۆکردنەوەی پاشماوە و زبڵ بۆ گشت  تاکەکانی کۆمەڵگایە .  بەڵام باجی پیشە یاخود دابینکردنی مووچە بۆ کەم ئەندامان تەنیا چینێکی  دیارکراوی کۆمەڵگا دەگرێتەوە</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ku-Arab-IQ" sz="1800" b="1" dirty="0">
                <a:effectLst/>
                <a:latin typeface="Calibri" panose="020F0502020204030204" pitchFamily="34" charset="0"/>
                <a:ea typeface="Calibri" panose="020F0502020204030204" pitchFamily="34" charset="0"/>
                <a:cs typeface="Calibri" panose="020F0502020204030204" pitchFamily="34" charset="0"/>
              </a:rPr>
              <a:t>پێنجەم: سیاسەتی بونیاتنانەوەیی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مەبەست لەم سیاسەتە،  دامەزراندنی دام و دەزگایەکی حکومی یان داخستنی دامودەزگایەک یان  گۆڕینی شێوازی سیاسەتی دامەزراوەیەک دێت. بۆ نموونە دامەزراندنی وەزارەتی مافی مرۆڤ  لە کابینەی پێنجەم و داخستنی ئەم وەزارەتە لە کابینەکانی دواتر.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926113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CF004-C43B-AFE3-881A-B0FBE31485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32F54A-FFAD-45A2-8564-05A73CB30F77}"/>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پەیوەندی نێوان ژینگە و سیاسەتی گشتی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هەروەک  باسمانکرد سیاسەتی گشتی هەڵقوڵاوی ژینگەی ناوخۆ و دەرەوەی کۆمەڵگایە، کۆمەڵێک  فاکتەر، کاریگەری لەسەر دارێژەری سیاسەتی گشتی و خودی سیاسەتی گشتیدا  دروست دەکەن ، ئەم فاکتەرانە بریتین لە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فاکتەری کولتوریی- سیاسی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فاکتەری کۆمەڵایەتی و ئابوریی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فاکتەری گۆڕانکارییە نێودەوڵەتییەکان (دەرەکی)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012354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4B9B5-5B33-28E7-E559-0066D072F3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98746B-8537-40E1-4E74-7BEF0263BA9A}"/>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لە دارێشتنی سیاسەتە گشتییەکاندا پێویستە گرنگی بە هەر یەک لەم فاکتەرانەی سەرەوە بدرێت  چونکە :</a:t>
            </a:r>
          </a:p>
          <a:p>
            <a:pPr marL="0" marR="0" indent="0" algn="just" rtl="1">
              <a:lnSpc>
                <a:spcPct val="107000"/>
              </a:lnSpc>
              <a:spcBef>
                <a:spcPts val="0"/>
              </a:spcBef>
              <a:spcAft>
                <a:spcPts val="800"/>
              </a:spcAft>
              <a:buNone/>
            </a:pPr>
            <a:r>
              <a:rPr lang="ku-Arab-IQ" sz="1800" dirty="0">
                <a:effectLst/>
                <a:latin typeface="Calibri" panose="020F0502020204030204" pitchFamily="34" charset="0"/>
                <a:ea typeface="Calibri" panose="020F0502020204030204" pitchFamily="34" charset="0"/>
                <a:cs typeface="Calibri" panose="020F0502020204030204" pitchFamily="34" charset="0"/>
              </a:rPr>
              <a:t>  ١- سیاسەتە گشتتیەکان ناتوانن کارا و کاریگەر بن ئەگەر رەچاوی دۆخی ژینگەیی دەوروبەری خۆی نەکات . </a:t>
            </a:r>
          </a:p>
          <a:p>
            <a:pPr marL="0" marR="0" indent="0" algn="just" rtl="1">
              <a:lnSpc>
                <a:spcPct val="107000"/>
              </a:lnSpc>
              <a:spcBef>
                <a:spcPts val="0"/>
              </a:spcBef>
              <a:spcAft>
                <a:spcPts val="800"/>
              </a:spcAft>
              <a:buNone/>
            </a:pPr>
            <a:r>
              <a:rPr lang="ku-Arab-IQ" sz="1800" dirty="0">
                <a:effectLst/>
                <a:latin typeface="Calibri" panose="020F0502020204030204" pitchFamily="34" charset="0"/>
                <a:ea typeface="Calibri" panose="020F0502020204030204" pitchFamily="34" charset="0"/>
                <a:cs typeface="Calibri" panose="020F0502020204030204" pitchFamily="34" charset="0"/>
              </a:rPr>
              <a:t>  ٢- لە ژینگەیەکی تایبەتدا، سیاسەتێکی گشتی سەرچاوە دەگرێت و لە میانەی کەناڵە فەرمی و    نافەرمییەکانەوە دەچێتە ناو سیستەمی سیاسیدا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07000"/>
              </a:lnSpc>
              <a:spcBef>
                <a:spcPts val="0"/>
              </a:spcBef>
              <a:spcAft>
                <a:spcPts val="800"/>
              </a:spcAft>
              <a:buNone/>
            </a:pPr>
            <a:r>
              <a:rPr lang="ku-Arab-IQ" dirty="0">
                <a:latin typeface="Calibri" panose="020F0502020204030204" pitchFamily="34" charset="0"/>
                <a:ea typeface="Calibri" panose="020F0502020204030204" pitchFamily="34" charset="0"/>
                <a:cs typeface="Calibri" panose="020F0502020204030204" pitchFamily="34" charset="0"/>
              </a:rPr>
              <a:t>٣- </a:t>
            </a:r>
            <a:r>
              <a:rPr lang="ku-Arab-IQ" sz="1800" dirty="0">
                <a:effectLst/>
                <a:latin typeface="Calibri" panose="020F0502020204030204" pitchFamily="34" charset="0"/>
                <a:ea typeface="Calibri" panose="020F0502020204030204" pitchFamily="34" charset="0"/>
                <a:cs typeface="Calibri" panose="020F0502020204030204" pitchFamily="34" charset="0"/>
              </a:rPr>
              <a:t>هەندێ جار لە لایەن ژینگەوە توانایی دارێژەی سیاسەتە گشتییەکان سنوردار دەکرێت .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rtl="1">
              <a:lnSpc>
                <a:spcPct val="107000"/>
              </a:lnSpc>
              <a:spcBef>
                <a:spcPts val="0"/>
              </a:spcBef>
              <a:spcAft>
                <a:spcPts val="800"/>
              </a:spcAft>
              <a:buNone/>
            </a:pPr>
            <a:r>
              <a:rPr lang="ku-Arab-IQ" dirty="0">
                <a:latin typeface="Calibri" panose="020F0502020204030204" pitchFamily="34" charset="0"/>
                <a:ea typeface="Calibri" panose="020F0502020204030204" pitchFamily="34" charset="0"/>
                <a:cs typeface="Calibri" panose="020F0502020204030204" pitchFamily="34" charset="0"/>
              </a:rPr>
              <a:t>٤- </a:t>
            </a:r>
            <a:r>
              <a:rPr lang="ku-Arab-IQ" sz="1800" dirty="0">
                <a:effectLst/>
                <a:latin typeface="Calibri" panose="020F0502020204030204" pitchFamily="34" charset="0"/>
                <a:ea typeface="Calibri" panose="020F0502020204030204" pitchFamily="34" charset="0"/>
                <a:cs typeface="Calibri" panose="020F0502020204030204" pitchFamily="34" charset="0"/>
              </a:rPr>
              <a:t>خەسڵەتە جیوگرافیاییەکانی وڵات، قەبارەی سەرچاوەکان، ژمارەی دانیشتوان و پێکهاتەی کۆمەڵایەتی و کولتوریی کاریگەری لەسەر چۆنیەتی دارێشتن و جێبەجێکردنی سیاسەتی گشتی  دادەنێت</a:t>
            </a:r>
            <a:r>
              <a:rPr lang="en-US" sz="1800" dirty="0">
                <a:effectLst/>
                <a:latin typeface="Calibri" panose="020F0502020204030204" pitchFamily="34" charset="0"/>
                <a:ea typeface="Calibri" panose="020F0502020204030204" pitchFamily="34" charset="0"/>
                <a:cs typeface="Calibri" panose="020F0502020204030204" pitchFamily="34" charset="0"/>
              </a:rPr>
              <a:t>. </a:t>
            </a:r>
          </a:p>
          <a:p>
            <a:endParaRPr lang="en-US" dirty="0"/>
          </a:p>
        </p:txBody>
      </p:sp>
    </p:spTree>
    <p:extLst>
      <p:ext uri="{BB962C8B-B14F-4D97-AF65-F5344CB8AC3E}">
        <p14:creationId xmlns:p14="http://schemas.microsoft.com/office/powerpoint/2010/main" val="166925855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A5E5D-1C6F-FCD7-24FC-CE6B1A5D66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534DF5-630F-C3A3-2F06-5AD29A01012E}"/>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یەکەم کاریگەریی فاکتەری کولتوری سیاسیی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کولتوری سیاسیی بەشێکە لە کولتوری گشتی کۆمەڵگا. واتە جۆری پەیوەندیی لە نێوان هاوڵاتی  و حکومەت  و ئەو بەها و هەڵوێستانەی کە کۆمەڵگا و حکومەت لە کایەی سیاسیدا دەگرنەبەر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ئەڵمون دوو جۆرە کولتوری سیاسیی کە پەیوەستن بە پرسەکانی سیاسەتی گشتی لێکجیا  دەکاتەوە</a:t>
            </a:r>
            <a:r>
              <a:rPr lang="en-US" sz="1800" dirty="0">
                <a:effectLst/>
                <a:latin typeface="Calibri" panose="020F0502020204030204" pitchFamily="34" charset="0"/>
                <a:ea typeface="Calibri" panose="020F0502020204030204" pitchFamily="34" charset="0"/>
                <a:cs typeface="Calibri" panose="020F0502020204030204" pitchFamily="34" charset="0"/>
              </a:rPr>
              <a:t>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یەکەم:</a:t>
            </a:r>
            <a:r>
              <a:rPr lang="ku-Arab-IQ" sz="1800" dirty="0">
                <a:effectLst/>
                <a:latin typeface="Calibri" panose="020F0502020204030204" pitchFamily="34" charset="0"/>
                <a:ea typeface="Calibri" panose="020F0502020204030204" pitchFamily="34" charset="0"/>
                <a:cs typeface="Calibri" panose="020F0502020204030204" pitchFamily="34" charset="0"/>
              </a:rPr>
              <a:t> کولتوری سیاسیی تەوافوقی: واتە ئەو کولتورەی کە لە میانەیدا هاولاتیان بە سازان و  رێکەوتن دەگەن  و جۆرە روانگەیەکی هاوبەشیان  سەبارەت بە پرسە سیاسییەکان و کێشە  سەرەکییەکانی کۆمەڵگادا هەیە . </a:t>
            </a: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دووەم:</a:t>
            </a:r>
            <a:r>
              <a:rPr lang="ku-Arab-IQ" sz="1800" dirty="0">
                <a:effectLst/>
                <a:latin typeface="Calibri" panose="020F0502020204030204" pitchFamily="34" charset="0"/>
                <a:ea typeface="Calibri" panose="020F0502020204030204" pitchFamily="34" charset="0"/>
                <a:cs typeface="Calibri" panose="020F0502020204030204" pitchFamily="34" charset="0"/>
              </a:rPr>
              <a:t> کولتوریی سیاسی ململانێی: لەمجۆرە کولتورەدا هاوڵاتیان بەسەر چەندین لایەندا دابەش  بوونە و روانگەیەکی هاوبەشیان سەبارەت بە کۆی گشتی سیستەمی سیاسی و پرسە سیاسی   و ئابورییەکان و چۆنیەتی چارەسەرکردنی کیشەکان نییە. واتە کۆمەڵگایەکی پەرتەوازەیە</a:t>
            </a:r>
            <a:r>
              <a:rPr lang="en-US" sz="1800" dirty="0">
                <a:effectLst/>
                <a:latin typeface="Calibri" panose="020F0502020204030204" pitchFamily="34" charset="0"/>
                <a:ea typeface="Calibri" panose="020F0502020204030204" pitchFamily="34" charset="0"/>
                <a:cs typeface="Calibri" panose="020F0502020204030204" pitchFamily="34" charset="0"/>
              </a:rPr>
              <a:t>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587805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17D99-030E-D879-AECD-B3F1ED1BBB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BA5F87-40E9-EC59-53AB-EE1164C5CE5F}"/>
              </a:ext>
            </a:extLst>
          </p:cNvPr>
          <p:cNvSpPr>
            <a:spLocks noGrp="1"/>
          </p:cNvSpPr>
          <p:nvPr>
            <p:ph idx="1"/>
          </p:nvPr>
        </p:nvSpPr>
        <p:spPr/>
        <p:txBody>
          <a:bodyPr>
            <a:normAutofit fontScale="85000" lnSpcReduction="10000"/>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دووەم: فاکتەریی ئابوری- کۆمەڵایەتی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ناکرێت فاکتەرە  ئابوری و کۆمەڵایەتییەکان لێکجیا بکرێنەوە. چونکە هەر وەک باسمانکرد  سیاسەتی گشتی لە دەرەنجامی ململانێی هێزە کۆمەڵایەتی-سیاسییەکانە بۆ دەستەبەرکردنی  بەرژەوەندییەکانیان کە ئەم بەرژەوەندیانە بە پلەی سەرەکی بەرژەوەندی ئابورین. زیاد لەمەش  ڕادەی سەرچاوە سروشتییەکان و ئاستی پێشکەوتنی کۆمەڵگا و جۆری ئابوری (پیشەسازیی،  کشتوکاڵ، بازرگانی) کاریگەریی لەسەر رادەی پێشکەوتنی کۆمەڵگا و دروستکردنی چینە  کۆمەڵایەتیە جۆراوجۆرەکان دادەنێت. ئەمەو سەرەڕای پەیوەندی راستەخۆ لە نێوان جۆری  پێکهاتەی کۆمەڵگا و کاریگەریی لەسەر پێشکەوتنی  ئابوری کۆمەڵگاکە. بۆ نموونە، رادەی بەرزی  خوێندەواریی دەبێتە هۆی بەرزبوونەوەی ئاستی داهاتی تاکەکەسی و پێشکەوتنی کەرتی ئابوری  کۆمەڵگا. لە هەما ن  کاتدا، ئاستی سەرچاوە مادیی و ئابورییەکانی کۆمەڵگا کاریگەریی لەسەر  ئاست و جۆری سیستەمی پەروەردە دروست دەکات.   کاریگەری فاکتەریی کۆمەڵایەتی-ئابوری لەسەر سیاسەتی گشتیدا لەو سیاسەتە ئابوریانەدا  دەردەکەوێت کە حکومەت لە پێناو بوژانەوەی کەرتی ئابوریدا دەگرێتەبەر. بۆ نموونە،  سیاسەتەکانی تایبەت بە بیمەی کۆمەڵایەتی، یاخود دیارکردنی رێژەی باج و جۆرەکانی باج.  سیاسەتەکانی تایبەت بە دەوڵەتی خۆشگوزەران. گشت ئەم سیاسەتانە سیاسەتی ئابورین کە  دەرنجامی ئابوری-کۆمەڵایەتی لیدەکەوێتەوە. بەم جۆرەش بۆمان دەردەکەویت کە ئێمە ناتوانین  سیاسەتێکی گشتی بە بێ رەچاوکردنی فاکتەرە کۆمەڵایەتی-ئابورییەکان دابڕێژین</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4702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DEA11-D9AF-B543-D4ED-69D56AD394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5EEC20-CB08-136F-922C-A7E1B2671EA5}"/>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Calibri" panose="020F0502020204030204" pitchFamily="34" charset="0"/>
              </a:rPr>
              <a:t>سێیەم: فاکتەری   گۆڕانکارییە  نێودەوڵەتییەکان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دوای نەمانی ململانێی ئایدیۆلۆژییەکان و ڕووخانی جەمسەربەندی جیهانی و سەرهەڵدانی  چەمکی بەجیهانیبوون، زۆر پرس بوونەتە پرسی جیهانی.  پرسی وەک تیرۆر، پیسبوونی ژینگە،  هەژاریی، کۆچ، چەکی کۆمەڵکوژ، توانەوەی بەستەڵەکی  جەمسەری  باکور و باشور،  گەرمبوونەوەی گۆی زەوی و مافی مرۆڤ پرسی جیهانین و کاریگەری لەسەر داڕشتنی</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ku-Arab-IQ" sz="1800" dirty="0">
                <a:effectLst/>
                <a:latin typeface="Calibri" panose="020F0502020204030204" pitchFamily="34" charset="0"/>
                <a:ea typeface="Calibri" panose="020F0502020204030204" pitchFamily="34" charset="0"/>
                <a:cs typeface="Calibri" panose="020F0502020204030204" pitchFamily="34" charset="0"/>
              </a:rPr>
              <a:t>سیاسەتی گشتی وڵاتاندا دروست دەکات.  هاوکات، لە سەردەمی ئەمڕۆدا، هیچ وڵاتێک ناتوانێت  قۆناغەکانی پێشکەوتن بە دوورەپەریزێ لەگەڵ جیهانی دەرەوەدا ببڕێت. بەم مانایەش وڵاتان بۆ  پێشکەوتن و چارەسەرکردنی  کێشەکان پێویستە سیاسەتی پشت بەیەکتر بەستنی دوولایەنە  پەیڕەو بکەن</a:t>
            </a:r>
            <a:r>
              <a:rPr lang="en-US" sz="1800">
                <a:effectLst/>
                <a:latin typeface="Calibri" panose="020F0502020204030204" pitchFamily="34" charset="0"/>
                <a:ea typeface="Calibri" panose="020F0502020204030204" pitchFamily="34" charset="0"/>
                <a:cs typeface="Calibri" panose="020F0502020204030204" pitchFamily="34" charset="0"/>
              </a:rPr>
              <a:t> . </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146726462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942BE-761E-9727-1624-53D66418347C}"/>
              </a:ext>
            </a:extLst>
          </p:cNvPr>
          <p:cNvSpPr>
            <a:spLocks noGrp="1"/>
          </p:cNvSpPr>
          <p:nvPr>
            <p:ph type="title"/>
          </p:nvPr>
        </p:nvSpPr>
        <p:spPr/>
        <p:txBody>
          <a:bodyPr/>
          <a:lstStyle/>
          <a:p>
            <a:pPr algn="ctr"/>
            <a:r>
              <a:rPr lang="ku-Arab-IQ" sz="3600" b="1" dirty="0">
                <a:effectLst/>
                <a:latin typeface="Calibri" panose="020F0502020204030204" pitchFamily="34" charset="0"/>
                <a:ea typeface="Calibri" panose="020F0502020204030204" pitchFamily="34" charset="0"/>
                <a:cs typeface="Calibri" panose="020F0502020204030204" pitchFamily="34" charset="0"/>
              </a:rPr>
              <a:t>لایەنە  بەشدارەکانی  داڕێشتنی سیاسەتی گشتی</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8A47C66-3D9D-7BDF-8B62-A3E0BBDD15AB}"/>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لە کۆمەڵگایەکی فرەیی و دیموکراسیدا کە ململانێی ئازاد تێدا بوونی هەبیت،  ئەو لایەنانەی کە  بەشداری لە داڕێشتی سیاسەتە  گشتییەکاندا دەکەن زۆر و جۆراوجۆرن و هەر یەک لەم  لایەنانەش چ لە ناوخۆ یاخود لە دەرەوەی خۆیدا  ململانێی یەکتر دەکەن ؛  لە هەمان کاتدا هاوکاری  یەکتریش دەکەن. گشت ئەو لایانانەی کە دەکەونە ناوەوەی دامەزراوە فەرمییەکانی حکومەت کە  بە پلەی سەرەکی بریتین لە دەسەڵاتەکانی یاسادانان، دادوەری و جێبەجێکردن  و دامەزراوە  کارگێرییەکان، لەگەڵ ئەو لایانەی کە  دەکەونە دەرەوەی دامەزراوە فەرمییەکانی حکومەت وەک  پارتە سیاسییەکان، گروپەکانی گوشار، رێکخراوەکانی کۆمەڵگای مەدەنی و هاوڵاتیان، لایەنی  بەشدارن لە دارێشتنی سیاسەتی گشتیدا.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کەواتە دوو لەیەن هەن لە دارێشتنی سیاسەت گشتیدا : یەکەم: داڕێژەرە فەرمییەکان کە بە پلەی سەرەکی بریتین لە دەسەڵاتی یاسادانان، جێبەجێکردن  و دادگاکان و دامەزراوە بیرۆکراتیکەکان. دووەم: داڕێژەرە نافەرمییەکان کە بریتین لە پارتە سیاسییەکان، گروپەکانی گوشار، گروپی بەرژەوەندیخواز و هاوڵاتیان.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257007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3ABF4-3582-0027-673B-E83458AC40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649964-729E-5959-B63A-62FF9560E52C}"/>
              </a:ext>
            </a:extLst>
          </p:cNvPr>
          <p:cNvSpPr>
            <a:spLocks noGrp="1"/>
          </p:cNvSpPr>
          <p:nvPr>
            <p:ph idx="1"/>
          </p:nvPr>
        </p:nvSpPr>
        <p:spPr/>
        <p:txBody>
          <a:bodyPr/>
          <a:lstStyle/>
          <a:p>
            <a:pPr marL="0" marR="0" algn="just" rtl="1">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ku-Arab-IQ" sz="1800" b="1" dirty="0">
                <a:effectLst/>
                <a:latin typeface="Calibri" panose="020F0502020204030204" pitchFamily="34" charset="0"/>
                <a:ea typeface="Calibri" panose="020F0502020204030204" pitchFamily="34" charset="0"/>
                <a:cs typeface="Calibri" panose="020F0502020204030204" pitchFamily="34" charset="0"/>
              </a:rPr>
              <a:t>یەکەم: دا ڕێژەرە فەرمییەکانی سیاسەتی گشتی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Calibri" panose="020F0502020204030204" pitchFamily="34" charset="0"/>
              </a:rPr>
              <a:t>داڕێژەرە فە رمییەکان گشت ئەو لایەن و دامودەزگایانەن کە بە پێی دەستور و یاسا دەتوانن  سیاسەتی گشتی وڵات دیار بکەن. بۆ نموونە، سەرۆکی هەرێم، سەرۆک وەزیران، پەرلەمانتاران،  دادوەران و دەسەڵاتی دادوەری و کارگێڕیی. هەر یەک لەم لایەن و دامەزراوانە دەسەڵات و  سەلاحیاتی دیارکراو  و  سنورداریان هەیە. لایە نە فەرمییەکان بەم شێوەی خووارەوە لە دارێشتنی  سیاسەتە گشتییەکاندا بەشدارن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91591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764</TotalTime>
  <Words>15191</Words>
  <Application>Microsoft Office PowerPoint</Application>
  <PresentationFormat>Widescreen</PresentationFormat>
  <Paragraphs>331</Paragraphs>
  <Slides>126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126</vt:i4>
      </vt:variant>
    </vt:vector>
  </HeadingPairs>
  <TitlesOfParts>
    <vt:vector size="133" baseType="lpstr">
      <vt:lpstr>Arial</vt:lpstr>
      <vt:lpstr>Calibri</vt:lpstr>
      <vt:lpstr>Century Gothic</vt:lpstr>
      <vt:lpstr>Symbol</vt:lpstr>
      <vt:lpstr>Times New Roman</vt:lpstr>
      <vt:lpstr>Wingdings 3</vt:lpstr>
      <vt:lpstr>Ion Boardroom</vt:lpstr>
      <vt:lpstr>Public Policy </vt:lpstr>
      <vt:lpstr>سروشتى سياسةتى طشتى و بنضينةكانى تيؤرى </vt:lpstr>
      <vt:lpstr>PowerPoint Presentation</vt:lpstr>
      <vt:lpstr>PowerPoint Presentation</vt:lpstr>
      <vt:lpstr>PowerPoint Presentation</vt:lpstr>
      <vt:lpstr>بابةتةكانى سياسةتى طشتى </vt:lpstr>
      <vt:lpstr>PowerPoint Presentation</vt:lpstr>
      <vt:lpstr>PowerPoint Presentation</vt:lpstr>
      <vt:lpstr>PowerPoint Presentation</vt:lpstr>
      <vt:lpstr>PowerPoint Presentation</vt:lpstr>
      <vt:lpstr>چەمکەکانی سیاسەتی گشتی و پەرەپێدانیان لە ژێر رۆشنایی ڕوانگە فکرییە مۆدێرنەکاندا:  </vt:lpstr>
      <vt:lpstr>١- سياسةتى طشتى لة رِوانطةى ثراكتيزةكردنى هيَزةوة:   </vt:lpstr>
      <vt:lpstr>PowerPoint Presentation</vt:lpstr>
      <vt:lpstr>٢- سياسةتى طشتى لة رِوانطةى شيكردنةوةى سيستةمةوة:  </vt:lpstr>
      <vt:lpstr>PowerPoint Presentation</vt:lpstr>
      <vt:lpstr>PowerPoint Presentation</vt:lpstr>
      <vt:lpstr>PowerPoint Presentation</vt:lpstr>
      <vt:lpstr>PowerPoint Presentation</vt:lpstr>
      <vt:lpstr>PowerPoint Presentation</vt:lpstr>
      <vt:lpstr>٣- سياسةتى طشتى لة رِوانطةى حكومةتةوة: </vt:lpstr>
      <vt:lpstr>PowerPoint Presentation</vt:lpstr>
      <vt:lpstr>PowerPoint Presentation</vt:lpstr>
      <vt:lpstr>PowerPoint Presentation</vt:lpstr>
      <vt:lpstr>PowerPoint Presentation</vt:lpstr>
      <vt:lpstr>PowerPoint Presentation</vt:lpstr>
      <vt:lpstr>PowerPoint Presentation</vt:lpstr>
      <vt:lpstr>تايبةتمةندى سياسةتى طشتى و سياسةتةكانى طشتى  </vt:lpstr>
      <vt:lpstr>PowerPoint Presentation</vt:lpstr>
      <vt:lpstr>PowerPoint Presentation</vt:lpstr>
      <vt:lpstr>PowerPoint Presentation</vt:lpstr>
      <vt:lpstr>٢- کە سیاسەتی گشتی دەسەڵاتی شەرعی هەبێت: </vt:lpstr>
      <vt:lpstr>PowerPoint Presentation</vt:lpstr>
      <vt:lpstr>٣- سیاسەتی گشتی چاڵاکییەکی ئامانجدار و مەبەستدارە: </vt:lpstr>
      <vt:lpstr>٤- سیاسەتی گشتی وەڵامێکی واقیعی و دەرئەنجامێکی ڕاستەقینەیە:  </vt:lpstr>
      <vt:lpstr>٥- سیاسەتی گشتی گشتگیرە و درێژدەبێتەوە بۆ هەموو ئەو کۆمەڵگایەی بۆی دانراوە: </vt:lpstr>
      <vt:lpstr>٦- سیاسەتی گشتی هاوسەنگی لە نێوان گروپە بەرژەوەندیخوازەکان و گروپەکاندا دروست دەکات:  </vt:lpstr>
      <vt:lpstr>٧- سیاسەتی گشتی دەتوانێ ڕانەگەیەنرێت یان لە چوارچێوە نەبێت بە یاسا یان ڕێسا: </vt:lpstr>
      <vt:lpstr>PowerPoint Presentation</vt:lpstr>
      <vt:lpstr>٨- سیاسەتی گشتی ڕەنگدانەوەی ئەوەیە کە پێی دەووترێت (ئیمتیازاتی سیاسی): </vt:lpstr>
      <vt:lpstr>جۆرەکانی سیاسەتی گشتی </vt:lpstr>
      <vt:lpstr>سیاسەتە گشتییە هەمووەکییەکان Macro Policy </vt:lpstr>
      <vt:lpstr>PowerPoint Presentation</vt:lpstr>
      <vt:lpstr>سیاسەتی گشتی بەشەکی </vt:lpstr>
      <vt:lpstr>سیاسەتە گشتییە فەرعییەکان Subsystem : </vt:lpstr>
      <vt:lpstr>دووەم: سیاسەتی گشتی لە چوارچێوەی دامو دەزگا سەرەکیەکانی دەوڵەت </vt:lpstr>
      <vt:lpstr>PowerPoint Presentation</vt:lpstr>
      <vt:lpstr>PowerPoint Presentation</vt:lpstr>
      <vt:lpstr>PowerPoint Presentation</vt:lpstr>
      <vt:lpstr>PowerPoint Presentation</vt:lpstr>
      <vt:lpstr>PowerPoint Presentation</vt:lpstr>
      <vt:lpstr>ئامرازەکانی سیاسەتی گشتی: </vt:lpstr>
      <vt:lpstr>١- ڕێسا پابەندەکان Binding Rules </vt:lpstr>
      <vt:lpstr>٢- کردارە پرۆگڕامیەکان Program Operation  </vt:lpstr>
      <vt:lpstr>٣- پاڵپشتی دارایی Subsides and Payments </vt:lpstr>
      <vt:lpstr>PowerPoint Presentation</vt:lpstr>
      <vt:lpstr>٤- سەپاندنی باج taxation </vt:lpstr>
      <vt:lpstr>٥- باوەڕپێهێنانی ئەخڵاقی Moral Persuasion </vt:lpstr>
      <vt:lpstr>شیکردنەوەی سیاسەتە گشتیەکان </vt:lpstr>
      <vt:lpstr>PowerPoint Presentation</vt:lpstr>
      <vt:lpstr>یەکەم/ خستنە ڕووی پێناسەکانی شیکردنەوەی سیاسەتی گشتی: </vt:lpstr>
      <vt:lpstr>PowerPoint Presentation</vt:lpstr>
      <vt:lpstr>PowerPoint Presentation</vt:lpstr>
      <vt:lpstr>قۆناغەکانی شیکردنەوەی سیاسەتی گشتی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پێنجەم: تاقیکرنەوەی باشترین بەدیلی هەڵبژێردراو  </vt:lpstr>
      <vt:lpstr>شەشەم: جێبەجێکردنی بەدیل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لایەنە  بەشدارەکانی  داڕێشتنی سیاسەتی گشتی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گروپە خاوەن بەرژەوەندییەکان و گروپەکانی گوشار: </vt:lpstr>
      <vt:lpstr>PowerPoint Presentation</vt:lpstr>
      <vt:lpstr>PowerPoint Presentation</vt:lpstr>
      <vt:lpstr>PowerPoint Presentation</vt:lpstr>
      <vt:lpstr>PowerPoint Presentation</vt:lpstr>
      <vt:lpstr>مۆدێلی نوخبە </vt:lpstr>
      <vt:lpstr>PowerPoint Presentation</vt:lpstr>
      <vt:lpstr>کاریگەری مۆدێلی نوخبەکان لەسەر سیاسەتی گشتی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هەڵسەنگاندنی کاریگەرییەکان، لەبری هەڵسەنگاندنی دەرهاوێشتەکان (تقییم التاثیرات بدلا من تقییم المخرجات):-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Policy </dc:title>
  <dc:creator>Hazha</dc:creator>
  <cp:lastModifiedBy>BEST TECH</cp:lastModifiedBy>
  <cp:revision>308</cp:revision>
  <dcterms:created xsi:type="dcterms:W3CDTF">2021-09-18T10:59:50Z</dcterms:created>
  <dcterms:modified xsi:type="dcterms:W3CDTF">2023-11-25T16:41:01Z</dcterms:modified>
</cp:coreProperties>
</file>