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7" d="100"/>
          <a:sy n="97" d="100"/>
        </p:scale>
        <p:origin x="68"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A2D6E-7962-479B-B640-4FA8F51C9F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368205-3244-4797-BE13-C13E1DD955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BF7ACD-FAD5-4AC4-882F-941C48FDD5D9}"/>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5" name="Footer Placeholder 4">
            <a:extLst>
              <a:ext uri="{FF2B5EF4-FFF2-40B4-BE49-F238E27FC236}">
                <a16:creationId xmlns:a16="http://schemas.microsoft.com/office/drawing/2014/main" id="{0E61612D-ABD9-44EC-BA42-AC48292BF7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3A3B64-3ACC-452B-8EBE-E5177FDE5BB6}"/>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430497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AC03-63F5-4C4F-AACA-C7CED2BA96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FB7B38-2667-45D0-A7ED-4CF7B18BA2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EC948D-7FBB-401A-8883-453AC001EA27}"/>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5" name="Footer Placeholder 4">
            <a:extLst>
              <a:ext uri="{FF2B5EF4-FFF2-40B4-BE49-F238E27FC236}">
                <a16:creationId xmlns:a16="http://schemas.microsoft.com/office/drawing/2014/main" id="{247D4C86-7461-446E-85DA-260EE8C4B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FF88C1-8C5D-498F-92B0-BB93D23AB837}"/>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337064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498504-66F9-43C0-8FE4-EF534E6360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36EA7A-5163-48C8-A82F-77E5A92A76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8591AD-A223-4FF8-8EE0-0BB81A226A7C}"/>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5" name="Footer Placeholder 4">
            <a:extLst>
              <a:ext uri="{FF2B5EF4-FFF2-40B4-BE49-F238E27FC236}">
                <a16:creationId xmlns:a16="http://schemas.microsoft.com/office/drawing/2014/main" id="{370C9133-1ABA-43D4-8B81-DC2F20F8F8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4BFD-280A-4898-B536-2F7564A7C74E}"/>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95571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FA3BF-47DB-4960-89E0-9E83278CE1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C0CA0B-E96A-470B-9C7F-25617DC0C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33FD83-72E4-484F-B053-C5FA5ACA640E}"/>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5" name="Footer Placeholder 4">
            <a:extLst>
              <a:ext uri="{FF2B5EF4-FFF2-40B4-BE49-F238E27FC236}">
                <a16:creationId xmlns:a16="http://schemas.microsoft.com/office/drawing/2014/main" id="{4D9AF0A9-0F80-4297-9714-57280C74B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E219D3-670D-45A9-B0FB-0D0C2A78DE62}"/>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2807718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5FCCA-CF79-4095-9D50-72731BD245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9A8329-2E6F-45BE-A300-88DE73420B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BAF8AC-F794-45D0-95D9-5A55A3A269B4}"/>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5" name="Footer Placeholder 4">
            <a:extLst>
              <a:ext uri="{FF2B5EF4-FFF2-40B4-BE49-F238E27FC236}">
                <a16:creationId xmlns:a16="http://schemas.microsoft.com/office/drawing/2014/main" id="{3E46E4A0-1C72-42D2-A92A-6C6804E29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2001E4-F304-434B-B137-011C08547163}"/>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296648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37969-759C-4AD7-9D01-82C6175F01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B4F6FD-A732-49BD-9B8A-5236BEEA21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BC7384-DCE5-4840-9F00-35FEC6B02B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D5F09A-FEAC-4D37-9BBD-D76F0A746FD2}"/>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6" name="Footer Placeholder 5">
            <a:extLst>
              <a:ext uri="{FF2B5EF4-FFF2-40B4-BE49-F238E27FC236}">
                <a16:creationId xmlns:a16="http://schemas.microsoft.com/office/drawing/2014/main" id="{1C87DD6D-FDC0-48D6-9CD5-1FD43A2AA9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94FAA-1CFF-4EEE-ADC1-342FC91242D8}"/>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4410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A4118-D339-4A28-A133-6667213ED0B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8047F7-9992-423F-A344-680F3BEBD3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41012C-734E-4061-85F2-9B2156CF19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00EAE4-5EA3-45D1-B79E-A17CFFA364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E1F12B-D536-4056-AC17-F0D28484E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6DC7C6-E1DB-4C81-BFFC-4C75F265EF94}"/>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8" name="Footer Placeholder 7">
            <a:extLst>
              <a:ext uri="{FF2B5EF4-FFF2-40B4-BE49-F238E27FC236}">
                <a16:creationId xmlns:a16="http://schemas.microsoft.com/office/drawing/2014/main" id="{A21A7FDE-FE0A-4063-B4F4-182E167925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FFC015-051D-45AB-930B-9290D6847FB0}"/>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2474071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81CC-2F88-4FAB-BB5A-309A622193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C8FEC5-A093-4A1B-A844-C9AD47BF9628}"/>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4" name="Footer Placeholder 3">
            <a:extLst>
              <a:ext uri="{FF2B5EF4-FFF2-40B4-BE49-F238E27FC236}">
                <a16:creationId xmlns:a16="http://schemas.microsoft.com/office/drawing/2014/main" id="{3B43EE7D-C739-44A4-A0F4-3AFD6B012D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AFA5E7-B0D4-44D4-B08E-AFF0ADF6008C}"/>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360470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B79B2-CBE5-4EA5-A6B6-8BC9D1C77E8E}"/>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3" name="Footer Placeholder 2">
            <a:extLst>
              <a:ext uri="{FF2B5EF4-FFF2-40B4-BE49-F238E27FC236}">
                <a16:creationId xmlns:a16="http://schemas.microsoft.com/office/drawing/2014/main" id="{AAC8C2A1-073C-4874-8FC1-D5F4ECF1B9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1CFE06-8BBA-4917-BAA9-6DA9A389B646}"/>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130254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83021-81C6-4929-AAA9-6BCB4FF0BF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6897A1-CEE1-42C0-8EE3-EF961DD509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1B4E30-4EC2-43F4-9DA1-2AA7534EB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BFF5B0-E72C-4D74-9988-17D1773E55C5}"/>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6" name="Footer Placeholder 5">
            <a:extLst>
              <a:ext uri="{FF2B5EF4-FFF2-40B4-BE49-F238E27FC236}">
                <a16:creationId xmlns:a16="http://schemas.microsoft.com/office/drawing/2014/main" id="{D8634ED3-E3F8-4CFD-93AC-E9C27338BE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5AF69E-8218-4608-A290-8B7DF71ACCA7}"/>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3094284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2A8F7-BAE0-487B-9DFE-9B01AB6975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61D05E-6D45-4D90-A84A-C0B5CB4A02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ECD721-92C8-4F4E-BFAD-E00A5DF72A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3CF486-571C-4AF6-B4E2-B00281FBB223}"/>
              </a:ext>
            </a:extLst>
          </p:cNvPr>
          <p:cNvSpPr>
            <a:spLocks noGrp="1"/>
          </p:cNvSpPr>
          <p:nvPr>
            <p:ph type="dt" sz="half" idx="10"/>
          </p:nvPr>
        </p:nvSpPr>
        <p:spPr/>
        <p:txBody>
          <a:bodyPr/>
          <a:lstStyle/>
          <a:p>
            <a:fld id="{E9EF1030-5735-49FB-97B2-A428F4B9296D}" type="datetimeFigureOut">
              <a:rPr lang="en-US" smtClean="0"/>
              <a:t>2/10/2025</a:t>
            </a:fld>
            <a:endParaRPr lang="en-US"/>
          </a:p>
        </p:txBody>
      </p:sp>
      <p:sp>
        <p:nvSpPr>
          <p:cNvPr id="6" name="Footer Placeholder 5">
            <a:extLst>
              <a:ext uri="{FF2B5EF4-FFF2-40B4-BE49-F238E27FC236}">
                <a16:creationId xmlns:a16="http://schemas.microsoft.com/office/drawing/2014/main" id="{21EB0312-8C4A-40C2-B404-302C7EB942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0884E-84BB-4D4A-9CB0-7727462ECB61}"/>
              </a:ext>
            </a:extLst>
          </p:cNvPr>
          <p:cNvSpPr>
            <a:spLocks noGrp="1"/>
          </p:cNvSpPr>
          <p:nvPr>
            <p:ph type="sldNum" sz="quarter" idx="12"/>
          </p:nvPr>
        </p:nvSpPr>
        <p:spPr/>
        <p:txBody>
          <a:bodyPr/>
          <a:lstStyle/>
          <a:p>
            <a:fld id="{51E99454-C073-467A-958F-DE645519CC85}" type="slidenum">
              <a:rPr lang="en-US" smtClean="0"/>
              <a:t>‹#›</a:t>
            </a:fld>
            <a:endParaRPr lang="en-US"/>
          </a:p>
        </p:txBody>
      </p:sp>
    </p:spTree>
    <p:extLst>
      <p:ext uri="{BB962C8B-B14F-4D97-AF65-F5344CB8AC3E}">
        <p14:creationId xmlns:p14="http://schemas.microsoft.com/office/powerpoint/2010/main" val="2860515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A75A10-EC0D-4532-AAF4-9F8446D8AC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239734-D2D5-4D6E-ABF8-52CFE96CDA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E4A2-4FC1-4C95-9667-A052B24E28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1030-5735-49FB-97B2-A428F4B9296D}" type="datetimeFigureOut">
              <a:rPr lang="en-US" smtClean="0"/>
              <a:t>2/10/2025</a:t>
            </a:fld>
            <a:endParaRPr lang="en-US"/>
          </a:p>
        </p:txBody>
      </p:sp>
      <p:sp>
        <p:nvSpPr>
          <p:cNvPr id="5" name="Footer Placeholder 4">
            <a:extLst>
              <a:ext uri="{FF2B5EF4-FFF2-40B4-BE49-F238E27FC236}">
                <a16:creationId xmlns:a16="http://schemas.microsoft.com/office/drawing/2014/main" id="{40BA5F0F-DB30-471A-ABB6-E2E165F4A3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E9829E-4DFD-4149-B189-17679778B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99454-C073-467A-958F-DE645519CC85}" type="slidenum">
              <a:rPr lang="en-US" smtClean="0"/>
              <a:t>‹#›</a:t>
            </a:fld>
            <a:endParaRPr lang="en-US"/>
          </a:p>
        </p:txBody>
      </p:sp>
    </p:spTree>
    <p:extLst>
      <p:ext uri="{BB962C8B-B14F-4D97-AF65-F5344CB8AC3E}">
        <p14:creationId xmlns:p14="http://schemas.microsoft.com/office/powerpoint/2010/main" val="1680153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E7653-029D-4348-86BD-066078097195}"/>
              </a:ext>
            </a:extLst>
          </p:cNvPr>
          <p:cNvSpPr>
            <a:spLocks noGrp="1"/>
          </p:cNvSpPr>
          <p:nvPr>
            <p:ph type="ctrTitle"/>
          </p:nvPr>
        </p:nvSpPr>
        <p:spPr/>
        <p:txBody>
          <a:bodyPr/>
          <a:lstStyle/>
          <a:p>
            <a:r>
              <a:rPr lang="ar-IQ" dirty="0">
                <a:solidFill>
                  <a:schemeClr val="accent2">
                    <a:lumMod val="50000"/>
                  </a:schemeClr>
                </a:solidFill>
              </a:rPr>
              <a:t>سیاسەتی گشتی هەرێمی کوردستان</a:t>
            </a:r>
            <a:endParaRPr lang="en-US" dirty="0">
              <a:solidFill>
                <a:schemeClr val="accent2">
                  <a:lumMod val="50000"/>
                </a:schemeClr>
              </a:solidFill>
            </a:endParaRPr>
          </a:p>
        </p:txBody>
      </p:sp>
      <p:sp>
        <p:nvSpPr>
          <p:cNvPr id="3" name="Subtitle 2">
            <a:extLst>
              <a:ext uri="{FF2B5EF4-FFF2-40B4-BE49-F238E27FC236}">
                <a16:creationId xmlns:a16="http://schemas.microsoft.com/office/drawing/2014/main" id="{9FD9B1F4-BB05-47D0-9A54-19EA07DD736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65767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D36D1-F5E2-4E39-9544-8BC9E7DF9CBE}"/>
              </a:ext>
            </a:extLst>
          </p:cNvPr>
          <p:cNvSpPr>
            <a:spLocks noGrp="1"/>
          </p:cNvSpPr>
          <p:nvPr>
            <p:ph type="title"/>
          </p:nvPr>
        </p:nvSpPr>
        <p:spPr/>
        <p:txBody>
          <a:bodyPr/>
          <a:lstStyle/>
          <a:p>
            <a:pPr algn="ctr"/>
            <a:r>
              <a:rPr lang="ar-IQ" b="1" dirty="0">
                <a:cs typeface="Ali_K_Alwand" pitchFamily="2" charset="-78"/>
              </a:rPr>
              <a:t>4- ياساكانى ئابورى</a:t>
            </a:r>
            <a:endParaRPr lang="en-US" b="1" dirty="0">
              <a:cs typeface="Ali_K_Alwand" pitchFamily="2" charset="-78"/>
            </a:endParaRPr>
          </a:p>
        </p:txBody>
      </p:sp>
      <p:sp>
        <p:nvSpPr>
          <p:cNvPr id="3" name="Content Placeholder 2">
            <a:extLst>
              <a:ext uri="{FF2B5EF4-FFF2-40B4-BE49-F238E27FC236}">
                <a16:creationId xmlns:a16="http://schemas.microsoft.com/office/drawing/2014/main" id="{748AA8C0-436E-418F-A9B2-F535E4AB0E5E}"/>
              </a:ext>
            </a:extLst>
          </p:cNvPr>
          <p:cNvSpPr>
            <a:spLocks noGrp="1"/>
          </p:cNvSpPr>
          <p:nvPr>
            <p:ph idx="1"/>
          </p:nvPr>
        </p:nvSpPr>
        <p:spPr/>
        <p:txBody>
          <a:bodyPr>
            <a:normAutofit/>
          </a:bodyPr>
          <a:lstStyle/>
          <a:p>
            <a:pPr marL="0" marR="0" lvl="0" indent="0" algn="just" rtl="1">
              <a:lnSpc>
                <a:spcPct val="107000"/>
              </a:lnSpc>
              <a:spcBef>
                <a:spcPts val="0"/>
              </a:spcBef>
              <a:spcAft>
                <a:spcPts val="800"/>
              </a:spcAft>
              <a:buNone/>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دامةزراوةكان بةثيَى ياساى ئابورى، سياسةتى ئابورى دادةريَذن. طرنطترين و بانترين سياسةتى ئابورى سياسةتى ثةرةسةندنى ئابوريية بةلاَم يةكيَك لة كةرةستةكانى سياسةتى ثةرةسةندنى ئابورى هةبوونى ياساى ثةرةسةندنة. كوردستان لةبةر دؤخة سياسيةكةى و طريَدراوى بة عيَراق ناتوانيَت ياساى دذ بة ياساى حكومةتى مةركةزى دابنيَ و تا ئيَستاش نةيتوانيوة دةستور بكاتة ئامرازي كارثيَكى كاروبارى طشتى. نةبوونى دةقيَكى دةستورى ثةرةسةندووطةرا بؤتة هؤى ئةوةى ياساكان دريَذبرِ نةبن و بةثيَى طؤرِاوة رؤذييةكان ياساكانيش سةنط و سووكيان بؤ بكريَت ئةمةش بة طشتى دةبيَتة هؤى ئةوةى سياسةتيَكى دياريكراوى ثةرةسةندنى ئابورى كة دينطةى سةرةكى ئابورييةكى سةركةوتووة دروست نةبيَت. بؤ ئةوةى حكومةت لةم دؤخة رِزطارى بيَت ثيَويستة بة هةموو تواناى خؤى كار بكات بؤ ئةوةى دةستوريَكى ثةرةسةندوومةدار دابنيَت. بوونى دةستور و ياساى سةرةكى لةسةر بنةماى ثةرةسةندن دةبيَتة سةنطى مةحةكى هةلَسةنطاندنى سةركةوتن يان شكستى سياسةتيَك.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1779258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B6CA3-8F16-41B9-811D-C96C530B0492}"/>
              </a:ext>
            </a:extLst>
          </p:cNvPr>
          <p:cNvSpPr>
            <a:spLocks noGrp="1"/>
          </p:cNvSpPr>
          <p:nvPr>
            <p:ph type="title"/>
          </p:nvPr>
        </p:nvSpPr>
        <p:spPr/>
        <p:txBody>
          <a:bodyPr/>
          <a:lstStyle/>
          <a:p>
            <a:pPr algn="ctr"/>
            <a:r>
              <a:rPr lang="ar-IQ" b="1" dirty="0">
                <a:solidFill>
                  <a:schemeClr val="accent5">
                    <a:lumMod val="50000"/>
                  </a:schemeClr>
                </a:solidFill>
                <a:cs typeface="Ali_K_Alwand" pitchFamily="2" charset="-78"/>
              </a:rPr>
              <a:t>5- كزيي بةشداريي </a:t>
            </a:r>
            <a:endParaRPr lang="en-US" b="1" dirty="0">
              <a:solidFill>
                <a:schemeClr val="accent5">
                  <a:lumMod val="50000"/>
                </a:schemeClr>
              </a:solidFill>
              <a:cs typeface="Ali_K_Alwand" pitchFamily="2" charset="-78"/>
            </a:endParaRPr>
          </a:p>
        </p:txBody>
      </p:sp>
      <p:sp>
        <p:nvSpPr>
          <p:cNvPr id="3" name="Content Placeholder 2">
            <a:extLst>
              <a:ext uri="{FF2B5EF4-FFF2-40B4-BE49-F238E27FC236}">
                <a16:creationId xmlns:a16="http://schemas.microsoft.com/office/drawing/2014/main" id="{99514897-27BD-483F-A26B-11C268345EA2}"/>
              </a:ext>
            </a:extLst>
          </p:cNvPr>
          <p:cNvSpPr>
            <a:spLocks noGrp="1"/>
          </p:cNvSpPr>
          <p:nvPr>
            <p:ph idx="1"/>
          </p:nvPr>
        </p:nvSpPr>
        <p:spPr/>
        <p:txBody>
          <a:bodyPr>
            <a:no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سةرمايةى مرؤيى وةك بةرزترين خالَى سةرمايةى كؤمةلاَيةتى يارمةتيدةرى بةشداريي طشتية لة ئابوريدا. ئةطةر سةرمايةى رِاستةقينةى مرؤيي سوودى ليَوةربطيريَت و كةسة بة فةرِاسةتةكان بخريَنة كار و ريَطة لة هةلاَتنى ميَشكةكان بطيريَت و ئةو كاتة متمانة و بةشدارى دروستدةبيَت. لةم وارةدا دامةزراوةى وةك بانكى نيَودةولَةتى طرنطى داوةتة ئةم تيؤريية. بةلاَم ئةم سةرماية وةك ثيَويست نةخراوةتة ناو كةنالَى بةشدارى. لةكاتيَكدا نابيَ سياسةتمةدانةران ليَبطةريَن ئةم سةرمايةية ببيَتة هةلَم و بة هةوادا برِوا و بطاتة ئاستى رؤيشتنى هزرة درةوشاوةكان و هةلَاتنى ميَشكةكان باوبيَت. ثيَويستة بةرزكردنةوى ئاستى بةشدارى لة ثرؤسةى ئابورى زياتر بير لة خؤشطوزةرانى هاولاَتييان بة شيَوةيةكى ئاسؤيي بكريَتةوة و كةسانى ليَوةشاوةش بة شيَوةيةكى ستوونى كاريان بؤ بكريَت و كاريان ليَبكيَشريَت. هةروةها شةفافيةت كة ريَطايةكة بؤ بةشدارى طشتى لة كاروبارى دةولَةتيدا ثيَويستة تا ئةو جيَيةى دةكريَت حكومةت شةفاف بيَت و بيَتة حكومةتى بلوورين. بيَطومان ئةو دةولَةتانةى حكومةتةكانيان طلؤث ئاسان، بةشدارييان تيَدا ثرِترة و لة ثةرةسةندنى ئابورى سةركةوتووترن. كوردستان كة هيَشتا لة قؤناغى سةرةتايي ثرؤسةى دةولَةت-نةتةوةسازيداية ثيَويستة طرنطى بداتة ريَذةى بةشدارى و  بة تايبةت بةشدارى ذنان لة رِووى ضؤنيةتةوة لة بوارة طشتيةكاندا زؤرتر بكات تاكو جطة لة بةهيَزكردنى بارى ئابورى، ثرؤسةى نةتةوةسازيش ثتةوتر بيَت.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400" dirty="0"/>
          </a:p>
        </p:txBody>
      </p:sp>
    </p:spTree>
    <p:extLst>
      <p:ext uri="{BB962C8B-B14F-4D97-AF65-F5344CB8AC3E}">
        <p14:creationId xmlns:p14="http://schemas.microsoft.com/office/powerpoint/2010/main" val="48632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BD5A-993C-4784-A078-B144BF3FE6B5}"/>
              </a:ext>
            </a:extLst>
          </p:cNvPr>
          <p:cNvSpPr>
            <a:spLocks noGrp="1"/>
          </p:cNvSpPr>
          <p:nvPr>
            <p:ph type="title"/>
          </p:nvPr>
        </p:nvSpPr>
        <p:spPr/>
        <p:txBody>
          <a:bodyPr/>
          <a:lstStyle/>
          <a:p>
            <a:r>
              <a:rPr lang="ar-IQ" sz="4400" b="1" dirty="0">
                <a:solidFill>
                  <a:srgbClr val="FF0000"/>
                </a:solidFill>
                <a:effectLst/>
                <a:latin typeface="Calibri" panose="020F0502020204030204" pitchFamily="34" charset="0"/>
                <a:ea typeface="Calibri" panose="020F0502020204030204" pitchFamily="34" charset="0"/>
                <a:cs typeface="Ali_K_Alwand" pitchFamily="2" charset="-78"/>
              </a:rPr>
              <a:t>6- طرفتى ئاسايشى و نةبوونى سةقامطيرى سيستةمى سياسي</a:t>
            </a:r>
            <a:r>
              <a:rPr lang="ar-IQ" sz="4400" dirty="0">
                <a:effectLst/>
                <a:latin typeface="Calibri" panose="020F0502020204030204" pitchFamily="34" charset="0"/>
                <a:ea typeface="Calibri" panose="020F0502020204030204" pitchFamily="34" charset="0"/>
                <a:cs typeface="Ali_K_Alwand" pitchFamily="2" charset="-78"/>
              </a:rPr>
              <a:t>:</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2A1BEBA-323C-4BAB-A90B-B5973FDDD450}"/>
              </a:ext>
            </a:extLst>
          </p:cNvPr>
          <p:cNvSpPr>
            <a:spLocks noGrp="1"/>
          </p:cNvSpPr>
          <p:nvPr>
            <p:ph idx="1"/>
          </p:nvPr>
        </p:nvSpPr>
        <p:spPr/>
        <p:txBody>
          <a:bodyPr>
            <a:normAutofit/>
          </a:bodyPr>
          <a:lstStyle/>
          <a:p>
            <a:pPr marL="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سةقامطيرى سيستةمى سياسي ولاَت كليلى زيَرينى سةركةوتنى ئابوريية. بة داخةوة دؤخى سياسي كوردستان جؤريَكة كة هيَشتا رِةنطى دوو ئيدارةيي و بة بةرطيةوة ديارة و حزبايةتى و فةرهةنطى ليبراليزم بة شيَوةيةكى خاويَن خؤى نةطرتووة و هيَشتا هةر شل و شؤقة، ئةمة دةبيَتة هؤى ئةوةى كة سياسةتى نايةكطرتوو و هةلَدرِ و دادرِى ئابورى بكات و لة كؤتاييدا كورد نةتوانيَت سياسةتيَكى دريَذ مةوداى طشتى و ستراتيذى لة بوارى ئابورى و بوارى تر بطريَتة بةر. لةم دؤخةدا نةك هةر سياسةتى ئابورى تووشى هةلَديَر دةبيَت. بةلَكو رِةنطة قةيرانة ئابورييةكان ببنة قةيرانى سياسي و كيَشةى طةورةترى ليَبكةويَتةوة. لة رِاستيدا هةر ولاَتيَك ناسةقامطيرى سيستةمى سياسي تيَدا بيَت ئابورييةكةى تووشى شلؤقى دةبيَت. لةم رِوانطةيةوة هةريَمى كوردستان دؤخيَكى خراثتر لة دةولَةت-نةتوةكانى ترى هةية، ضونكة هيَشتا دةولَةتيَكى سةربةخؤ نية بؤية ناسةقامطيرى سيستةمى سياسي مةترسى زؤرتر لة قةيرانيَكى ئابورى بؤ كورد هةية و لة ئامانجى سياسي خؤى دووردةخاتةوة.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2006847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5A59-5EFB-4250-9EB3-665148F96310}"/>
              </a:ext>
            </a:extLst>
          </p:cNvPr>
          <p:cNvSpPr>
            <a:spLocks noGrp="1"/>
          </p:cNvSpPr>
          <p:nvPr>
            <p:ph type="title"/>
          </p:nvPr>
        </p:nvSpPr>
        <p:spPr/>
        <p:txBody>
          <a:bodyPr/>
          <a:lstStyle/>
          <a:p>
            <a:pPr algn="ctr"/>
            <a:r>
              <a:rPr lang="ar-IQ" b="1" dirty="0">
                <a:latin typeface="Calibri" panose="020F0502020204030204" pitchFamily="34" charset="0"/>
                <a:ea typeface="Calibri" panose="020F0502020204030204" pitchFamily="34" charset="0"/>
                <a:cs typeface="Ali_K_Alwand" pitchFamily="2" charset="-78"/>
              </a:rPr>
              <a:t>7- شياوسالارى </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CA3A7581-F12D-4977-8357-A7B54016A467}"/>
              </a:ext>
            </a:extLst>
          </p:cNvPr>
          <p:cNvSpPr>
            <a:spLocks noGrp="1"/>
          </p:cNvSpPr>
          <p:nvPr>
            <p:ph idx="1"/>
          </p:nvPr>
        </p:nvSpPr>
        <p:spPr/>
        <p:txBody>
          <a:bodyPr>
            <a:noAutofit/>
          </a:bodyPr>
          <a:lstStyle/>
          <a:p>
            <a:pPr marL="22860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يةكيَك لة كيَشة سةرةكيةكانى كزيى سياسةتى ئابورى لةلايةن دامةزراوة طةرِدةرةكانى ئابورى، دياردةى ناشياو سالارى و ئةشرةف سالاريية. لة رِاستيدا ولاَتانى جيهانى سيَيةم ناشايستة سالارى لة زؤربةى بوارةكان و لة مةيدانى ئابوريشدا دةبينريَت. كوردستانيش بةدةر نيية لةم دةردة و هيَشتا بذاردة و دانستةى هزرى و ئامرازى ليَك ناكاتةوة. ئةطةر جارجار دةشطوترىَ حكومةتى تةكنؤكرات دادةمةزريَت.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22860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وةك طوترا طرفتى شياوسالارى لة كوردستان ئةوةية كة جياوازى نيَوان دةستةبذيَر و دانستةى ئةكاديمى و بذاردةى ئامرازيي نةكراوة، واتا كةسى ئامرازى دةضيَتة جيَي كةسى ئةكاديمى و كةسانى سياسةتمةدار كارى سياسةتدانان دةكةن، لة كاتيَكدا دةبيَ سياسةتزان سياسةت دابنيَ و بضيَتة ناو مةدارى سياسي و بكريَتة سياسةتمةدار. لةم ولاَتة نةك هةر شويَنةكان شايستةى كةسى شياو بة سياسةت نين بةلَكو ضةمك و ووشةكانيش تيَكةلَ بوونة. ئةم طرفتانة هةموويان كارى سياسةتى ئابورى تووشى رِاوةستان و ضةقين دةكةن و دواجا دامةزراوةطةرايي دروست نابيَت و تةنها دامةزراوةى شكلى بة شيَوةيةكى خوار و خيَض دروست دةبن و تةكنيك سالارى ديَتة جيَى شياوسالارى.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en-GB" sz="2400" dirty="0">
                <a:effectLst/>
                <a:latin typeface="Ali_K_Alwand" pitchFamily="2" charset="-78"/>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420140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6E390-602B-4F0F-A990-A0D8CD8CBA2D}"/>
              </a:ext>
            </a:extLst>
          </p:cNvPr>
          <p:cNvSpPr>
            <a:spLocks noGrp="1"/>
          </p:cNvSpPr>
          <p:nvPr>
            <p:ph type="title"/>
          </p:nvPr>
        </p:nvSpPr>
        <p:spPr/>
        <p:txBody>
          <a:bodyPr/>
          <a:lstStyle/>
          <a:p>
            <a:pPr algn="ctr"/>
            <a:r>
              <a:rPr lang="ar-IQ" sz="4400" dirty="0">
                <a:effectLst/>
                <a:latin typeface="Calibri" panose="020F0502020204030204" pitchFamily="34" charset="0"/>
                <a:ea typeface="Calibri" panose="020F0502020204030204" pitchFamily="34" charset="0"/>
                <a:cs typeface="Ali_K_Alwand" pitchFamily="2" charset="-78"/>
              </a:rPr>
              <a:t>سياسةتى ئابورى </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5182E8B-B417-4745-BE1B-0CFFE67C42CC}"/>
              </a:ext>
            </a:extLst>
          </p:cNvPr>
          <p:cNvSpPr>
            <a:spLocks noGrp="1"/>
          </p:cNvSpPr>
          <p:nvPr>
            <p:ph idx="1"/>
          </p:nvPr>
        </p:nvSpPr>
        <p:spPr/>
        <p:txBody>
          <a:bodyPr>
            <a:noAutofit/>
          </a:bodyPr>
          <a:lstStyle/>
          <a:p>
            <a:pPr marL="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يةكيَك لة كيَشة سةرةكيةكانى سياسةتى ئابورى هةريَمى كوردستان طرنطى نةدانة بة سياسةتى طشتى، واتة طرفتةكان ناضنة ناو ضةرخة و سورِي سياسةت و قؤناغبةندى سياسةتى بؤ ناكريَت. لة كاتيَكدا سياسةت دانان و ضاوى تويَذةر و سياسةتدانةر تيذ دةكات، هةموو قولينضك و كةليَنيَكى نيشاندةدات و دةتوانيَت بةراوردكارى لةجيَ و زانستى بؤ دياردة و طرفتةكان بكات. سياسةتدانان ئةو زانست و ئامرازةية كة سياسةتدانةر لة عةرشى تيؤر و بةراوردكارى ويَكنةضوو ديَنيَتة سةر فةرشى رِاستةقينةى ويَضوو رِةهةندى ثةيوةنديدار بة دؤخى خؤى بؤ رِووندةكاتةوة. ليَرةدا ئةطةر سةيرى بابةتى ئابورى بكةين دةبيَ بلَيَين ئةطةر ئابورى كوردستان لة ضوارضيَوةى تيؤريَكدا ليَكبدريَتةوة دةبيَ تيؤرةكةش لةطةلَ دؤخة رِاستةقينةكةى سازطار و خؤمالَى بكريَت. هةروةها نابيَ دامةزراوةكان ريَك وةك دامةزراوةى ولاَتيَكى تر و بةهةمان شيَوة و ئامانج و ئارِاستةدا برؤن. كوردستان دؤخيَكى تايبةت و ئامانجى تايبةت بة خؤي هةية كة دةبيَ بةثيَى ئةم ئامانجطة و هةلَطرتةية كارى سياسةتدانانى سياسي ئابورى و كؤمةلَايةتى بؤ بكريَت. لةم دالاَنةوة بؤ طةيشتن بة سياسةتدانانيَكى رِاست لةم قؤناغةدا ثيَويستة سةرةتا كارى خةسارناسيي سياسةتةكانى ثيَشوو بكريَت.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236099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C5AF9-A536-4885-9D1C-7237862B08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F6973D-02B2-4A77-993B-24F866E9EBD8}"/>
              </a:ext>
            </a:extLst>
          </p:cNvPr>
          <p:cNvSpPr>
            <a:spLocks noGrp="1"/>
          </p:cNvSpPr>
          <p:nvPr>
            <p:ph idx="1"/>
          </p:nvPr>
        </p:nvSpPr>
        <p:spPr/>
        <p:txBody>
          <a:bodyPr>
            <a:norm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بةو ثيَيةى كة باشورى كوردستان لة دواى سالَى 1991 كؤمةلَة ريَضكة و سياسةتيَكى بؤ ثرسة سةرةكيةكانى خؤى هةلَبذاردووة و بة سياسةتى كةوتن و هةستانةوة ريَطةى ئامانجى طرتؤتةبةر، ثيَويستة بةوانة وةرطرتن لة طلان و شكان، سياسةتةكانى ثيَشوو و شيبكاتةوة. لة دواى ثاتؤلؤذى سياسةتةكانى رِابردوو بةثيَى ناسينى دؤخى تايبةتى سياسى، ئابورى و كؤمةلاَيةتى ستراتيذى بةجيَ، لةجيَ، لةبار، خؤكرد و خؤمالَى بؤ ثرسة سةرةكيةكانى خؤى دابنيَت. بة واتايةكى تر باشورى كوردستان بةم جؤرة دةتوانيَت وردة وردة بطاتة ثةرةسةندنيَكى دةروونزا (</a:t>
            </a:r>
            <a:r>
              <a:rPr lang="en-US" sz="2400" dirty="0">
                <a:effectLst/>
                <a:latin typeface="Calibri" panose="020F0502020204030204" pitchFamily="34" charset="0"/>
                <a:ea typeface="Calibri" panose="020F0502020204030204" pitchFamily="34" charset="0"/>
                <a:cs typeface="Ali_K_Alwand" pitchFamily="2" charset="-78"/>
              </a:rPr>
              <a:t>Endogenous Development </a:t>
            </a:r>
            <a:r>
              <a:rPr lang="ar-IQ" sz="2400" dirty="0">
                <a:effectLst/>
                <a:latin typeface="Calibri" panose="020F0502020204030204" pitchFamily="34" charset="0"/>
                <a:ea typeface="Calibri" panose="020F0502020204030204" pitchFamily="34" charset="0"/>
                <a:cs typeface="Ali_K_Alwand" pitchFamily="2" charset="-78"/>
              </a:rPr>
              <a:t>) و ريَطةى ثيَشكةوتن لةناوةوة بطريَتة بةر.</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400" dirty="0"/>
          </a:p>
        </p:txBody>
      </p:sp>
    </p:spTree>
    <p:extLst>
      <p:ext uri="{BB962C8B-B14F-4D97-AF65-F5344CB8AC3E}">
        <p14:creationId xmlns:p14="http://schemas.microsoft.com/office/powerpoint/2010/main" val="3185462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C4D-5869-4EF8-AA4C-268D92395D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0D0190-541C-4083-B273-CAF7462A9C90}"/>
              </a:ext>
            </a:extLst>
          </p:cNvPr>
          <p:cNvSpPr>
            <a:spLocks noGrp="1"/>
          </p:cNvSpPr>
          <p:nvPr>
            <p:ph idx="1"/>
          </p:nvPr>
        </p:nvSpPr>
        <p:spPr/>
        <p:txBody>
          <a:bodyPr>
            <a:norm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كةواتة طرفت و كيَشة سةرةكيةكانى بةردةم ئابورى كوردستان دةطةريَتةوة بؤ طرفتى ستراكضةرِى و سياسى واتة ضارةيةك نية جطة لة سةربةخؤيي و سةربةخؤيي ئابورى. بةلاَم ليَرةدا مةبةست طرفتة سياسةتيةكانن و ثيَويستة بة زانستى سياسةتدانان كيَشة سياسةتييةكان ضارةسةر بكريَن. لةم سؤنطةيةيةوة سةرةكيترين خةسارة ئابورى و طرفتة سياسةتييةكانى بةم شيَوةية دةستنيشان دةكريَن: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lgn="just" rtl="1">
              <a:buNone/>
            </a:pPr>
            <a:r>
              <a:rPr lang="ar-IQ" sz="2400" dirty="0">
                <a:effectLst/>
                <a:latin typeface="Calibri" panose="020F0502020204030204" pitchFamily="34" charset="0"/>
                <a:ea typeface="Calibri" panose="020F0502020204030204" pitchFamily="34" charset="0"/>
                <a:cs typeface="Ali_K_Alwand" pitchFamily="2" charset="-78"/>
              </a:rPr>
              <a:t>1- ئابورى رِانتى: ئةو ئابورييةية كة تيَيدا ثتر لةسةدا 42 ى سةرضاوة سروشتيةكانى بةبيَ ماندووبووون لة سروشت يان لة هةليَكى تايبةتدا دةستدةكةون. رِانتى بوونى ئابورى جطة لةوةى ريَضكةى ستراكضةرِى هةية، هؤيةكى خراثي بةريَوةبردنيشى هةية. ئةم ئابوريية ئةطةرضى رِةنطة بؤ نةوةيةك خؤشطوزةرانى ثيَوةبيَت و بة رِوالَةت قةلَةوبوونى ئابورى ثيَوةبيَت، بةلاَم ئةطةر بة باشى بةريَوةنةبردريَت وردة وردة داهيَزانى داهيَنانى ليَدةكةويَتةوة و نةوةيةكى تةمبةلَ لةسةر شانى دةولَةت دةكاتة بار. لة رؤذى ثةيدابوونى نةوت تا ئيَستا ئابورى ولاَتانى نةوتزيَ و دواكةوتوو كةوتؤتة ذيَر كاريطةرى ئابورى رِانتى. بة جؤريَك كة زؤريَك لة بيرمةندان زيَرى رِةش بة زةرِى رِةش ناودةبةن و وةك بةلاَيةك لة بةردةم نةتةوةكان ناوى ديَنن.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400" dirty="0"/>
          </a:p>
        </p:txBody>
      </p:sp>
    </p:spTree>
    <p:extLst>
      <p:ext uri="{BB962C8B-B14F-4D97-AF65-F5344CB8AC3E}">
        <p14:creationId xmlns:p14="http://schemas.microsoft.com/office/powerpoint/2010/main" val="300006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8231D-3169-42A1-ABDD-38097434CBB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F0B171-535A-4168-8B56-D65DCEA41936}"/>
              </a:ext>
            </a:extLst>
          </p:cNvPr>
          <p:cNvSpPr>
            <a:spLocks noGrp="1"/>
          </p:cNvSpPr>
          <p:nvPr>
            <p:ph idx="1"/>
          </p:nvPr>
        </p:nvSpPr>
        <p:spPr/>
        <p:txBody>
          <a:bodyPr>
            <a:norm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كوردستانيش لة زةلكاوى رِانتريزم بةدةر نيية لة دواى رِووخانى رذيَمى بةعس ئابورييةكةى رِانتى تر بووة و نةيتوانيوة بةرهةمة سروشتيةكانى خؤى بةمةبةستى ثةرةسةندنى ئابورى بةكاربيَنيَت. لةبةر ئةم سيستةمة ئابوريية نةك هةر ثةرةسةندن و ثايةداريَتى ئابورى بةماناى وشة ثيَى نةطرتووة، بةلَكو فةرهةنطيَكى ناريَكى بلاَوكردؤتةوة و بةشيَكى كيَشة سياسي و فةرهةنطييةكانى ناوخؤش رِةطيان لةناو ئةم فةرهةنطة ئابورييةداية. بة واتايةكى تر لةناو زطى ئابورى رِانتى فةرهةنطى طةندةلَى زاوة بؤتة كلتورى طشتى و تيَزاوةتة ناو كؤمةلَطا و كاريطةرى نةريَنى هةية لة سةر دؤخة سياسييةكةشى.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400" dirty="0"/>
          </a:p>
        </p:txBody>
      </p:sp>
    </p:spTree>
    <p:extLst>
      <p:ext uri="{BB962C8B-B14F-4D97-AF65-F5344CB8AC3E}">
        <p14:creationId xmlns:p14="http://schemas.microsoft.com/office/powerpoint/2010/main" val="969524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B5E8-53A6-471D-9ED4-94A419AEE348}"/>
              </a:ext>
            </a:extLst>
          </p:cNvPr>
          <p:cNvSpPr>
            <a:spLocks noGrp="1"/>
          </p:cNvSpPr>
          <p:nvPr>
            <p:ph type="title"/>
          </p:nvPr>
        </p:nvSpPr>
        <p:spPr/>
        <p:txBody>
          <a:bodyPr/>
          <a:lstStyle/>
          <a:p>
            <a:pPr algn="ctr"/>
            <a:r>
              <a:rPr lang="ar-IQ" sz="4400" b="1" dirty="0">
                <a:solidFill>
                  <a:srgbClr val="C00000"/>
                </a:solidFill>
                <a:effectLst/>
                <a:latin typeface="Calibri" panose="020F0502020204030204" pitchFamily="34" charset="0"/>
                <a:ea typeface="Calibri" panose="020F0502020204030204" pitchFamily="34" charset="0"/>
                <a:cs typeface="Ali_K_Alwand" pitchFamily="2" charset="-78"/>
              </a:rPr>
              <a:t>2- بةرةنطاربوونةوةى طةندةلَى</a:t>
            </a:r>
            <a:br>
              <a:rPr lang="en-US" sz="4400" b="1" dirty="0">
                <a:solidFill>
                  <a:srgbClr val="C00000"/>
                </a:solidFill>
                <a:effectLst/>
                <a:latin typeface="Calibri" panose="020F0502020204030204" pitchFamily="34" charset="0"/>
                <a:ea typeface="Calibri" panose="020F0502020204030204" pitchFamily="34" charset="0"/>
                <a:cs typeface="Arial" panose="020B0604020202020204" pitchFamily="34" charset="0"/>
              </a:rPr>
            </a:br>
            <a:endParaRPr lang="en-US" b="1" dirty="0">
              <a:solidFill>
                <a:srgbClr val="C00000"/>
              </a:solidFill>
            </a:endParaRPr>
          </a:p>
        </p:txBody>
      </p:sp>
      <p:sp>
        <p:nvSpPr>
          <p:cNvPr id="3" name="Content Placeholder 2">
            <a:extLst>
              <a:ext uri="{FF2B5EF4-FFF2-40B4-BE49-F238E27FC236}">
                <a16:creationId xmlns:a16="http://schemas.microsoft.com/office/drawing/2014/main" id="{39DEFA2E-D2CE-451B-A0EF-72B8E9717131}"/>
              </a:ext>
            </a:extLst>
          </p:cNvPr>
          <p:cNvSpPr>
            <a:spLocks noGrp="1"/>
          </p:cNvSpPr>
          <p:nvPr>
            <p:ph idx="1"/>
          </p:nvPr>
        </p:nvSpPr>
        <p:spPr>
          <a:xfrm>
            <a:off x="838200" y="1209675"/>
            <a:ext cx="10515600" cy="4967288"/>
          </a:xfrm>
        </p:spPr>
        <p:txBody>
          <a:bodyPr>
            <a:noAutofit/>
          </a:bodyPr>
          <a:lstStyle/>
          <a:p>
            <a:pPr marL="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هةروةك رِوون و ئاشكراية دروست بوونى دةولَةتى عيَراق لةسةر بنةماى طةندةلَى بووة واتة لة بنةرِةتدا نةخؤشى طةنيبوون و طةندةلَى بة هةموو جؤرةكانيةوة بوونى هةية بؤية هةريَمى كوردستانيش كة وةك هةريَميَكى فيدرالَى بةشيَكة لة عيَراق بيَبةش نةبووة لةم طةندةلَية، ريَطة ضارةى ئةم نةخؤشية لة بنضينةدا دةبيَ بة ئاميَر و ئامرازى زانستى و فةرهةنطى بيَت، و يةكيَك لة هؤكارةكانى تةشةنةكردنى ئةم طةندةلَيةش بريتية لة بةشينةوةى دةسةلاَتةكان لة نيَوان لايةنة سياسيةكان، واتة ثرسي طةندةلَى تةنها رِوويةكى نةرمى فةرهةنطى نية بةلَكو لة هةمان كاتدا رِةهةنديَكى سياسى هةية و كة ئةمة واى كردووة ضارةسةركردنى سةخت بيَت.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800"/>
              </a:spcAft>
            </a:pPr>
            <a:r>
              <a:rPr lang="ar-IQ" sz="2400" dirty="0">
                <a:effectLst/>
                <a:latin typeface="Calibri" panose="020F0502020204030204" pitchFamily="34" charset="0"/>
                <a:ea typeface="Calibri" panose="020F0502020204030204" pitchFamily="34" charset="0"/>
                <a:cs typeface="Ali_K_Alwand" pitchFamily="2" charset="-78"/>
              </a:rPr>
              <a:t>هةروةها جطة لةم هؤكارانة، هؤكاريَكى ترى سةرهةلَدان و بوونى طةندةلَى بريتية لة ليَكةوتةى هةلَةى ئابورى، لة كاتيَكدا ئابورى دةولَةتى جيَطاى خؤى دةداتة ئابورى بازارِ و كةرتى تايبةت، ثيَويستة دةولَةت بة ضاوديَرى توندى خؤى رِيَطة لة طةندةلَى بطريَت، بةلاَم ضونكة ئةم جيَطؤركيَية بة ضاوليَكةرى و ديتنى تةنها يةك رِةهةندى ئابورى و بة ناريَكى ئةنجامدراوة، ديسان طةندةلَى ثةرةى سةندووة. لة رِووى ئابورى كةرتى تايبةت بؤتة هؤى طةندةلَى و لةجياتى تايبةتسازى ئابورى بكةويَتةر سةر ثيَ، بةشينةوةسازى دروست بووة، ئةمة دةبيَتة هؤى ئةوةى كةرتى تايبةت و ئابورى بازارِ بة شيَوةيةكى دروست نةكةويَتة رِيَ.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889835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F032-D336-45D4-BFF5-B7FF78692E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C25059-5833-428B-9A14-D3A4060ECD09}"/>
              </a:ext>
            </a:extLst>
          </p:cNvPr>
          <p:cNvSpPr>
            <a:spLocks noGrp="1"/>
          </p:cNvSpPr>
          <p:nvPr>
            <p:ph idx="1"/>
          </p:nvPr>
        </p:nvSpPr>
        <p:spPr/>
        <p:txBody>
          <a:bodyPr>
            <a:norm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رِاستة هةولَيَك دراوة بؤ بةرةنطاربوونةوةى طةندةلَى و كارى لةسةر كراوة، بؤ نموونة دةتوانين ئاماذة بة كارةكانى دةستةى دةستثاكى و دانانى هةنديَك ياسا و بةرنامةى نةهيَشتنى طةندةلَى لةلايةن كابينةى نؤيةم و دروستبوونى طوتارى هاوبةش بؤ نةهيَشتنى طةندةلَى بدةين، بةلاَم كارى ستراتيذى و فةرهةنطى لةسةر كةمكردنةوةى طةندةلَى سترِاكضةرى نةكراوة و رِيشةكانى طةندةلَى هيَشتا بوونيان ماوة. لة كاتيَكدا بؤ نةهيَشتنى طةندةلَى ثيَويستة رِةطى زةمينةسازى طةندةلَى ووشك بكريَت. بة واتايةكى تر كةمكردنةوةى طةندةلَى تةنها كارى ثؤليس و ياسا نية، بةلَكو ثيَويستى بة زانستى سياسةت دانان هةية. نةهيَشتنى طةندةلَى دةبيَ لة مةبةستى سياسي بيَتةدةريَ و بة ئامانجى ئابورى ثةرةسةندوو دةماركيَش بكريَت. ئةطةرضى بة طوتةى هانتينطتؤن لة ولاَتانى ثةرةنةسةندوو هةنديَك جار بؤ كارى سياسي و خيَرايي ثةرةسةندن لة هةنديَك واردا طةندةلَى ئابورى جيَي سةرنجة. بؤ نموونة بؤ رِاكيَشانى كؤمثانيا طةورةكان بؤ مةبةستة سياسي و نيشتمانيةكان زؤرجار ثيَويستة ثاداشتى زياتريان ثيَبدريَت. بةو ديدطاية دةبيَ كارى نةهيَشتنى طةندةلَى بةزانايانى سياسي و ئابورى بسثيَردريَت بؤ ئةوةى بزانن بة مةبةستى ثةرةسةندن لة كويَ شل و ثةيتة بدةنة ياساكان.</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400" dirty="0"/>
          </a:p>
        </p:txBody>
      </p:sp>
    </p:spTree>
    <p:extLst>
      <p:ext uri="{BB962C8B-B14F-4D97-AF65-F5344CB8AC3E}">
        <p14:creationId xmlns:p14="http://schemas.microsoft.com/office/powerpoint/2010/main" val="377442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1682C-AC62-4ABF-849D-FD1554F92ECA}"/>
              </a:ext>
            </a:extLst>
          </p:cNvPr>
          <p:cNvSpPr>
            <a:spLocks noGrp="1"/>
          </p:cNvSpPr>
          <p:nvPr>
            <p:ph type="title"/>
          </p:nvPr>
        </p:nvSpPr>
        <p:spPr/>
        <p:txBody>
          <a:bodyPr/>
          <a:lstStyle/>
          <a:p>
            <a:pPr algn="ctr"/>
            <a:r>
              <a:rPr lang="ar-IQ" b="1" dirty="0">
                <a:solidFill>
                  <a:srgbClr val="C00000"/>
                </a:solidFill>
                <a:latin typeface="Calibri" panose="020F0502020204030204" pitchFamily="34" charset="0"/>
                <a:ea typeface="Calibri" panose="020F0502020204030204" pitchFamily="34" charset="0"/>
                <a:cs typeface="Ali_K_Alwand" pitchFamily="2" charset="-78"/>
              </a:rPr>
              <a:t>3- دامةزراوة ئابورييةكان </a:t>
            </a:r>
            <a:br>
              <a:rPr lang="en-US" sz="4400" dirty="0">
                <a:solidFill>
                  <a:srgbClr val="C00000"/>
                </a:solidFill>
                <a:effectLst/>
                <a:latin typeface="Calibri" panose="020F0502020204030204" pitchFamily="34" charset="0"/>
                <a:ea typeface="Calibri" panose="020F0502020204030204" pitchFamily="34" charset="0"/>
                <a:cs typeface="Arial" panose="020B0604020202020204" pitchFamily="34" charset="0"/>
              </a:rPr>
            </a:br>
            <a:endParaRPr lang="en-US" dirty="0">
              <a:solidFill>
                <a:srgbClr val="C00000"/>
              </a:solidFill>
            </a:endParaRPr>
          </a:p>
        </p:txBody>
      </p:sp>
      <p:sp>
        <p:nvSpPr>
          <p:cNvPr id="3" name="Content Placeholder 2">
            <a:extLst>
              <a:ext uri="{FF2B5EF4-FFF2-40B4-BE49-F238E27FC236}">
                <a16:creationId xmlns:a16="http://schemas.microsoft.com/office/drawing/2014/main" id="{94AFC180-5387-4A63-8A36-446C1247D1EB}"/>
              </a:ext>
            </a:extLst>
          </p:cNvPr>
          <p:cNvSpPr>
            <a:spLocks noGrp="1"/>
          </p:cNvSpPr>
          <p:nvPr>
            <p:ph idx="1"/>
          </p:nvPr>
        </p:nvSpPr>
        <p:spPr/>
        <p:txBody>
          <a:bodyPr>
            <a:norm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دامةزراوةكان شكلدةرى رِةفتارى كؤمةلَطان و واتة دةبيَ طؤشةى جياجياى سياسي، ئابورى، كؤمةلاَيةتى و فةرهةنطييان هةبيَ. ليَرةدا ئةوةى جيَى ثرسيارة ئةوةية كة ئايا دامةزراوةطةرايي لةناو حكومةتى هةريَمى كوردستاندا كراوة، ئايا ئةو دامةزراوة ئابورييانة ديدطاى ضةندلايي و ضؤنيةتييان هةية؟ ئايا دامةزراوةكان بةثيَى ئامانجى ثةرةسةندن، سةربةخؤيي، ئازادى و ديموكراسي رِيَكخراونةتةوة يان هةمان شيَوة و شيَوازى ثيَش رِاثةرينيان هةية و بةثيَى نيزامى عيَراقى سؤسيال عةشايةرى كؤنة؟ لة وةلاَمدا دةبيَ بلَيَين دامةزراوة ئابورييةكانى هةريَمى كوردستان هيَشتا رِوويةكى كلاسيكى ئابورييان هةية زؤرتر كارى تاكرِةهةندى دةكةن. هةرضةندة سياسةتى ئابورى لةم دامةزراوانة ديتراوة، بةلاَم تا ئيَستاش لةسةر بنةماى سياسي دووربينانة و هةمةلابينانة و قولَ دانةرِيَذراون، بؤية لة هةلَسةنطاندنى دةركةوتةى سياسةتة ئابورييةكان تةنها طةشةى ئابورى بة شيَوةيةكى ضةنديَتى (</a:t>
            </a:r>
            <a:r>
              <a:rPr lang="en-GB" sz="2400" dirty="0" err="1">
                <a:effectLst/>
                <a:latin typeface="Calibri" panose="020F0502020204030204" pitchFamily="34" charset="0"/>
                <a:ea typeface="Calibri" panose="020F0502020204030204" pitchFamily="34" charset="0"/>
                <a:cs typeface="Ali_K_Alwand" pitchFamily="2" charset="-78"/>
              </a:rPr>
              <a:t>Quantitive</a:t>
            </a:r>
            <a:r>
              <a:rPr lang="ar-IQ" sz="2400" dirty="0">
                <a:effectLst/>
                <a:latin typeface="Calibri" panose="020F0502020204030204" pitchFamily="34" charset="0"/>
                <a:ea typeface="Calibri" panose="020F0502020204030204" pitchFamily="34" charset="0"/>
                <a:cs typeface="Ali_K_Alwand" pitchFamily="2" charset="-78"/>
              </a:rPr>
              <a:t>) دةديتريَت و ثةرةسةندنى ئابورى بة شيَوةيةكى بةربةرين و ضؤنيي (</a:t>
            </a:r>
            <a:r>
              <a:rPr lang="en-US" sz="2400" dirty="0">
                <a:effectLst/>
                <a:latin typeface="Calibri" panose="020F0502020204030204" pitchFamily="34" charset="0"/>
                <a:ea typeface="Calibri" panose="020F0502020204030204" pitchFamily="34" charset="0"/>
                <a:cs typeface="Ali_K_Alwand" pitchFamily="2" charset="-78"/>
              </a:rPr>
              <a:t>Qualitative</a:t>
            </a:r>
            <a:r>
              <a:rPr lang="ar-IQ" sz="2400" dirty="0">
                <a:effectLst/>
                <a:latin typeface="Calibri" panose="020F0502020204030204" pitchFamily="34" charset="0"/>
                <a:ea typeface="Calibri" panose="020F0502020204030204" pitchFamily="34" charset="0"/>
                <a:cs typeface="Ali_K_Alwand" pitchFamily="2" charset="-78"/>
              </a:rPr>
              <a:t>)</a:t>
            </a:r>
            <a:r>
              <a:rPr lang="en-US" sz="2400" dirty="0">
                <a:effectLst/>
                <a:latin typeface="Calibri" panose="020F0502020204030204" pitchFamily="34" charset="0"/>
                <a:ea typeface="Calibri" panose="020F0502020204030204" pitchFamily="34" charset="0"/>
                <a:cs typeface="Ali_K_Alwand" pitchFamily="2" charset="-78"/>
              </a:rPr>
              <a:t>  </a:t>
            </a:r>
            <a:r>
              <a:rPr lang="ar-IQ" sz="2400" dirty="0">
                <a:effectLst/>
                <a:latin typeface="Calibri" panose="020F0502020204030204" pitchFamily="34" charset="0"/>
                <a:ea typeface="Calibri" panose="020F0502020204030204" pitchFamily="34" charset="0"/>
                <a:cs typeface="Ali_K_Alwand" pitchFamily="2" charset="-78"/>
              </a:rPr>
              <a:t> هيَشتا لة طرِوطالَداية و ساواية. لة كاتيَكدا كوردستان ثيَش ئةوةى ثيَويستى بة دامةزراوةى ميكانيكى و فيزيكى هةبيَ ثيَويستى بة دامةزراوةى هزرى و زانستى سياسةتيية. </a:t>
            </a:r>
            <a:endParaRPr lang="en-US" sz="2400" dirty="0"/>
          </a:p>
        </p:txBody>
      </p:sp>
    </p:spTree>
    <p:extLst>
      <p:ext uri="{BB962C8B-B14F-4D97-AF65-F5344CB8AC3E}">
        <p14:creationId xmlns:p14="http://schemas.microsoft.com/office/powerpoint/2010/main" val="2763625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D603-6F1B-4103-A5B6-4F3FF3B623D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D68B93-5DE8-4CD8-AE44-DBF4895A4787}"/>
              </a:ext>
            </a:extLst>
          </p:cNvPr>
          <p:cNvSpPr>
            <a:spLocks noGrp="1"/>
          </p:cNvSpPr>
          <p:nvPr>
            <p:ph idx="1"/>
          </p:nvPr>
        </p:nvSpPr>
        <p:spPr/>
        <p:txBody>
          <a:bodyPr>
            <a:normAutofit/>
          </a:bodyPr>
          <a:lstStyle/>
          <a:p>
            <a:pPr algn="just" rtl="1"/>
            <a:r>
              <a:rPr lang="ar-IQ" sz="2400" dirty="0">
                <a:effectLst/>
                <a:latin typeface="Calibri" panose="020F0502020204030204" pitchFamily="34" charset="0"/>
                <a:ea typeface="Calibri" panose="020F0502020204030204" pitchFamily="34" charset="0"/>
                <a:cs typeface="Ali_K_Alwand" pitchFamily="2" charset="-78"/>
              </a:rPr>
              <a:t>بؤية ثيَويستة زياتر بير لة دامةزراوةسازى ثةرةسةندنى ئابورى بكريَتةوة. ثةرةسةندن ثيَويستى بة دامةزراوةى بانسياسي هةية، بة جؤريَك وةك دةولَةتيَك لةناو دةولَةتدا بيَت. هةروةها دامةزراوة ئابورى و سياسةتييةكان دةبيَ لةطةلَ يةكتر لة هةماهةنطى تةواو دابن، ئةم هةماهةنطيية ثيَويستى بة دامةزراوةيةكى زانستتةوةر هةية. هةروةها بةشيَكى سستى سياسةتى ئابورى ثشت بةستنة بة يةك لاي ياسايي و تةنانةت ئةو ناوةندانةى كارى سياسةتى ئابورى دةكةن تةنها ياسا بؤ كارةكةيان دادةنيَن. بيَئاطا لةوةى كة كارى ياسادانان تةنها ريَطة خؤشكردنة بؤ كار، دةنا كارى سةرةكى ثيَويستى بة دانانى ستراتيذ و سةنةدى سياسي هةية. لة رِاستيدا دةبيَ ياسا لة خزمةتى ستراتيذ دابيَت، بةلاَم لة ولاَتانى ثةرةنةسةندوو ياسا وةك ستراتيذ و ئامانج سةير دةكريَت، هةروةها لةو كيَشانةى كة تووشي سياسةتى ئابورى دةبنةوة كيَشةى تيؤريين. تيؤرى باش و طونجاو يان طونجاندنى تيؤريَك يان لكاندنى ضةند تيؤريَك بة يةكةوة و سازانيان لةطةلَ دؤخى سياسي، ئابورى  كؤمةلاَيةتى ريَطة خؤشكةرن بؤ سياسةتيَكى سةركةوتوو.</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1"/>
            <a:endParaRPr lang="en-US" sz="2400" dirty="0"/>
          </a:p>
        </p:txBody>
      </p:sp>
    </p:spTree>
    <p:extLst>
      <p:ext uri="{BB962C8B-B14F-4D97-AF65-F5344CB8AC3E}">
        <p14:creationId xmlns:p14="http://schemas.microsoft.com/office/powerpoint/2010/main" val="772046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1839</Words>
  <Application>Microsoft Office PowerPoint</Application>
  <PresentationFormat>Widescreen</PresentationFormat>
  <Paragraphs>25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Ali_K_Alwand</vt:lpstr>
      <vt:lpstr>Arial</vt:lpstr>
      <vt:lpstr>Calibri</vt:lpstr>
      <vt:lpstr>Calibri Light</vt:lpstr>
      <vt:lpstr>Office Theme</vt:lpstr>
      <vt:lpstr>سیاسەتی گشتی هەرێمی کوردستان</vt:lpstr>
      <vt:lpstr>سياسةتى ئابورى  </vt:lpstr>
      <vt:lpstr>PowerPoint Presentation</vt:lpstr>
      <vt:lpstr>PowerPoint Presentation</vt:lpstr>
      <vt:lpstr>PowerPoint Presentation</vt:lpstr>
      <vt:lpstr>2- بةرةنطاربوونةوةى طةندةلَى </vt:lpstr>
      <vt:lpstr>PowerPoint Presentation</vt:lpstr>
      <vt:lpstr>3- دامةزراوة ئابورييةكان  </vt:lpstr>
      <vt:lpstr>PowerPoint Presentation</vt:lpstr>
      <vt:lpstr>4- ياساكانى ئابورى</vt:lpstr>
      <vt:lpstr>5- كزيي بةشداريي </vt:lpstr>
      <vt:lpstr>6- طرفتى ئاسايشى و نةبوونى سةقامطيرى سيستةمى سياسي: </vt:lpstr>
      <vt:lpstr>7- شياوسالارى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سیاسەتی گشتی هەرێمی کوردستان</dc:title>
  <dc:creator>Hazha</dc:creator>
  <cp:lastModifiedBy>BEST TECH</cp:lastModifiedBy>
  <cp:revision>27</cp:revision>
  <dcterms:created xsi:type="dcterms:W3CDTF">2022-04-16T17:19:17Z</dcterms:created>
  <dcterms:modified xsi:type="dcterms:W3CDTF">2025-02-10T08:08:44Z</dcterms:modified>
</cp:coreProperties>
</file>