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0" autoAdjust="0"/>
    <p:restoredTop sz="94660"/>
  </p:normalViewPr>
  <p:slideViewPr>
    <p:cSldViewPr snapToGrid="0">
      <p:cViewPr varScale="1">
        <p:scale>
          <a:sx n="93" d="100"/>
          <a:sy n="93" d="100"/>
        </p:scale>
        <p:origin x="92"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5233D-5F43-D847-72BE-7D12F800E8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370A9-4AD5-048B-BE8B-9A6D3D0986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014A0E-2D2A-34FF-905C-59CF33001FD0}"/>
              </a:ext>
            </a:extLst>
          </p:cNvPr>
          <p:cNvSpPr>
            <a:spLocks noGrp="1"/>
          </p:cNvSpPr>
          <p:nvPr>
            <p:ph type="dt" sz="half" idx="10"/>
          </p:nvPr>
        </p:nvSpPr>
        <p:spPr/>
        <p:txBody>
          <a:bodyPr/>
          <a:lstStyle/>
          <a:p>
            <a:fld id="{8F3CD13A-969D-4F12-8176-78D409B8643E}" type="datetimeFigureOut">
              <a:rPr lang="en-US" smtClean="0"/>
              <a:t>2/5/2025</a:t>
            </a:fld>
            <a:endParaRPr lang="en-US"/>
          </a:p>
        </p:txBody>
      </p:sp>
      <p:sp>
        <p:nvSpPr>
          <p:cNvPr id="5" name="Footer Placeholder 4">
            <a:extLst>
              <a:ext uri="{FF2B5EF4-FFF2-40B4-BE49-F238E27FC236}">
                <a16:creationId xmlns:a16="http://schemas.microsoft.com/office/drawing/2014/main" id="{D4B213E5-F09E-EE1F-9864-808C4FA4C4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55433C-0587-15AD-F45B-CD60A632E08E}"/>
              </a:ext>
            </a:extLst>
          </p:cNvPr>
          <p:cNvSpPr>
            <a:spLocks noGrp="1"/>
          </p:cNvSpPr>
          <p:nvPr>
            <p:ph type="sldNum" sz="quarter" idx="12"/>
          </p:nvPr>
        </p:nvSpPr>
        <p:spPr/>
        <p:txBody>
          <a:bodyPr/>
          <a:lstStyle/>
          <a:p>
            <a:fld id="{37D72928-3971-4D40-9321-6FF5AF6AB7F0}" type="slidenum">
              <a:rPr lang="en-US" smtClean="0"/>
              <a:t>‹#›</a:t>
            </a:fld>
            <a:endParaRPr lang="en-US"/>
          </a:p>
        </p:txBody>
      </p:sp>
    </p:spTree>
    <p:extLst>
      <p:ext uri="{BB962C8B-B14F-4D97-AF65-F5344CB8AC3E}">
        <p14:creationId xmlns:p14="http://schemas.microsoft.com/office/powerpoint/2010/main" val="1158357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DCA81-58F7-A61E-6116-1650A67BD1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E17371-4D70-3A80-9FC4-02DEB7D134E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55DA5C-51EA-FDC9-BCEA-4BC87A33A646}"/>
              </a:ext>
            </a:extLst>
          </p:cNvPr>
          <p:cNvSpPr>
            <a:spLocks noGrp="1"/>
          </p:cNvSpPr>
          <p:nvPr>
            <p:ph type="dt" sz="half" idx="10"/>
          </p:nvPr>
        </p:nvSpPr>
        <p:spPr/>
        <p:txBody>
          <a:bodyPr/>
          <a:lstStyle/>
          <a:p>
            <a:fld id="{8F3CD13A-969D-4F12-8176-78D409B8643E}" type="datetimeFigureOut">
              <a:rPr lang="en-US" smtClean="0"/>
              <a:t>2/5/2025</a:t>
            </a:fld>
            <a:endParaRPr lang="en-US"/>
          </a:p>
        </p:txBody>
      </p:sp>
      <p:sp>
        <p:nvSpPr>
          <p:cNvPr id="5" name="Footer Placeholder 4">
            <a:extLst>
              <a:ext uri="{FF2B5EF4-FFF2-40B4-BE49-F238E27FC236}">
                <a16:creationId xmlns:a16="http://schemas.microsoft.com/office/drawing/2014/main" id="{EDC226E1-776F-5174-46DE-5D553D21FC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3A3E05-F211-E0D9-1107-F2D2D90F3593}"/>
              </a:ext>
            </a:extLst>
          </p:cNvPr>
          <p:cNvSpPr>
            <a:spLocks noGrp="1"/>
          </p:cNvSpPr>
          <p:nvPr>
            <p:ph type="sldNum" sz="quarter" idx="12"/>
          </p:nvPr>
        </p:nvSpPr>
        <p:spPr/>
        <p:txBody>
          <a:bodyPr/>
          <a:lstStyle/>
          <a:p>
            <a:fld id="{37D72928-3971-4D40-9321-6FF5AF6AB7F0}" type="slidenum">
              <a:rPr lang="en-US" smtClean="0"/>
              <a:t>‹#›</a:t>
            </a:fld>
            <a:endParaRPr lang="en-US"/>
          </a:p>
        </p:txBody>
      </p:sp>
    </p:spTree>
    <p:extLst>
      <p:ext uri="{BB962C8B-B14F-4D97-AF65-F5344CB8AC3E}">
        <p14:creationId xmlns:p14="http://schemas.microsoft.com/office/powerpoint/2010/main" val="4207278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DE3B32-AD49-D934-3C2B-A51DBB516E0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0355C1C-8175-F36C-51DC-A820B2C2E3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DB3F7E-7DE6-D6ED-F3E9-5687825C7F01}"/>
              </a:ext>
            </a:extLst>
          </p:cNvPr>
          <p:cNvSpPr>
            <a:spLocks noGrp="1"/>
          </p:cNvSpPr>
          <p:nvPr>
            <p:ph type="dt" sz="half" idx="10"/>
          </p:nvPr>
        </p:nvSpPr>
        <p:spPr/>
        <p:txBody>
          <a:bodyPr/>
          <a:lstStyle/>
          <a:p>
            <a:fld id="{8F3CD13A-969D-4F12-8176-78D409B8643E}" type="datetimeFigureOut">
              <a:rPr lang="en-US" smtClean="0"/>
              <a:t>2/5/2025</a:t>
            </a:fld>
            <a:endParaRPr lang="en-US"/>
          </a:p>
        </p:txBody>
      </p:sp>
      <p:sp>
        <p:nvSpPr>
          <p:cNvPr id="5" name="Footer Placeholder 4">
            <a:extLst>
              <a:ext uri="{FF2B5EF4-FFF2-40B4-BE49-F238E27FC236}">
                <a16:creationId xmlns:a16="http://schemas.microsoft.com/office/drawing/2014/main" id="{92C91C7F-C1F7-7A18-1F34-CD2E9A6008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F91962-2F26-E95D-4ABB-97485BA20F44}"/>
              </a:ext>
            </a:extLst>
          </p:cNvPr>
          <p:cNvSpPr>
            <a:spLocks noGrp="1"/>
          </p:cNvSpPr>
          <p:nvPr>
            <p:ph type="sldNum" sz="quarter" idx="12"/>
          </p:nvPr>
        </p:nvSpPr>
        <p:spPr/>
        <p:txBody>
          <a:bodyPr/>
          <a:lstStyle/>
          <a:p>
            <a:fld id="{37D72928-3971-4D40-9321-6FF5AF6AB7F0}" type="slidenum">
              <a:rPr lang="en-US" smtClean="0"/>
              <a:t>‹#›</a:t>
            </a:fld>
            <a:endParaRPr lang="en-US"/>
          </a:p>
        </p:txBody>
      </p:sp>
    </p:spTree>
    <p:extLst>
      <p:ext uri="{BB962C8B-B14F-4D97-AF65-F5344CB8AC3E}">
        <p14:creationId xmlns:p14="http://schemas.microsoft.com/office/powerpoint/2010/main" val="2511453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26F64-7E15-9776-43DB-1D3E325B38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A8EDB-94EC-8291-F5B3-B1AB81DADB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638627-A8C9-6C09-3946-EC3B04AA8029}"/>
              </a:ext>
            </a:extLst>
          </p:cNvPr>
          <p:cNvSpPr>
            <a:spLocks noGrp="1"/>
          </p:cNvSpPr>
          <p:nvPr>
            <p:ph type="dt" sz="half" idx="10"/>
          </p:nvPr>
        </p:nvSpPr>
        <p:spPr/>
        <p:txBody>
          <a:bodyPr/>
          <a:lstStyle/>
          <a:p>
            <a:fld id="{8F3CD13A-969D-4F12-8176-78D409B8643E}" type="datetimeFigureOut">
              <a:rPr lang="en-US" smtClean="0"/>
              <a:t>2/5/2025</a:t>
            </a:fld>
            <a:endParaRPr lang="en-US"/>
          </a:p>
        </p:txBody>
      </p:sp>
      <p:sp>
        <p:nvSpPr>
          <p:cNvPr id="5" name="Footer Placeholder 4">
            <a:extLst>
              <a:ext uri="{FF2B5EF4-FFF2-40B4-BE49-F238E27FC236}">
                <a16:creationId xmlns:a16="http://schemas.microsoft.com/office/drawing/2014/main" id="{40CC8291-0C6A-96DF-07B4-91928158B1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3A01F5-65ED-F176-8702-79A7210F0C0B}"/>
              </a:ext>
            </a:extLst>
          </p:cNvPr>
          <p:cNvSpPr>
            <a:spLocks noGrp="1"/>
          </p:cNvSpPr>
          <p:nvPr>
            <p:ph type="sldNum" sz="quarter" idx="12"/>
          </p:nvPr>
        </p:nvSpPr>
        <p:spPr/>
        <p:txBody>
          <a:bodyPr/>
          <a:lstStyle/>
          <a:p>
            <a:fld id="{37D72928-3971-4D40-9321-6FF5AF6AB7F0}" type="slidenum">
              <a:rPr lang="en-US" smtClean="0"/>
              <a:t>‹#›</a:t>
            </a:fld>
            <a:endParaRPr lang="en-US"/>
          </a:p>
        </p:txBody>
      </p:sp>
    </p:spTree>
    <p:extLst>
      <p:ext uri="{BB962C8B-B14F-4D97-AF65-F5344CB8AC3E}">
        <p14:creationId xmlns:p14="http://schemas.microsoft.com/office/powerpoint/2010/main" val="3601369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D36BC-33D7-5E15-6D7C-7CE76FC4898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AD15C44-9023-78B5-DA6E-D7D4F96D03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631455A-E109-486E-13E0-8786390046F0}"/>
              </a:ext>
            </a:extLst>
          </p:cNvPr>
          <p:cNvSpPr>
            <a:spLocks noGrp="1"/>
          </p:cNvSpPr>
          <p:nvPr>
            <p:ph type="dt" sz="half" idx="10"/>
          </p:nvPr>
        </p:nvSpPr>
        <p:spPr/>
        <p:txBody>
          <a:bodyPr/>
          <a:lstStyle/>
          <a:p>
            <a:fld id="{8F3CD13A-969D-4F12-8176-78D409B8643E}" type="datetimeFigureOut">
              <a:rPr lang="en-US" smtClean="0"/>
              <a:t>2/5/2025</a:t>
            </a:fld>
            <a:endParaRPr lang="en-US"/>
          </a:p>
        </p:txBody>
      </p:sp>
      <p:sp>
        <p:nvSpPr>
          <p:cNvPr id="5" name="Footer Placeholder 4">
            <a:extLst>
              <a:ext uri="{FF2B5EF4-FFF2-40B4-BE49-F238E27FC236}">
                <a16:creationId xmlns:a16="http://schemas.microsoft.com/office/drawing/2014/main" id="{009E1A24-2196-19C3-016D-B1196E3BC4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6BCE28-3B48-2CF9-D3CB-9EE9653EACF1}"/>
              </a:ext>
            </a:extLst>
          </p:cNvPr>
          <p:cNvSpPr>
            <a:spLocks noGrp="1"/>
          </p:cNvSpPr>
          <p:nvPr>
            <p:ph type="sldNum" sz="quarter" idx="12"/>
          </p:nvPr>
        </p:nvSpPr>
        <p:spPr/>
        <p:txBody>
          <a:bodyPr/>
          <a:lstStyle/>
          <a:p>
            <a:fld id="{37D72928-3971-4D40-9321-6FF5AF6AB7F0}" type="slidenum">
              <a:rPr lang="en-US" smtClean="0"/>
              <a:t>‹#›</a:t>
            </a:fld>
            <a:endParaRPr lang="en-US"/>
          </a:p>
        </p:txBody>
      </p:sp>
    </p:spTree>
    <p:extLst>
      <p:ext uri="{BB962C8B-B14F-4D97-AF65-F5344CB8AC3E}">
        <p14:creationId xmlns:p14="http://schemas.microsoft.com/office/powerpoint/2010/main" val="168684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400D6-9809-036C-9201-5D30028E6E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0B37D0-2C31-3CCC-B749-1F4575107E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FA613C4-1446-3110-76FD-AC8A2578C6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2478D90-9FD5-8952-F949-5CE25A8F6412}"/>
              </a:ext>
            </a:extLst>
          </p:cNvPr>
          <p:cNvSpPr>
            <a:spLocks noGrp="1"/>
          </p:cNvSpPr>
          <p:nvPr>
            <p:ph type="dt" sz="half" idx="10"/>
          </p:nvPr>
        </p:nvSpPr>
        <p:spPr/>
        <p:txBody>
          <a:bodyPr/>
          <a:lstStyle/>
          <a:p>
            <a:fld id="{8F3CD13A-969D-4F12-8176-78D409B8643E}" type="datetimeFigureOut">
              <a:rPr lang="en-US" smtClean="0"/>
              <a:t>2/5/2025</a:t>
            </a:fld>
            <a:endParaRPr lang="en-US"/>
          </a:p>
        </p:txBody>
      </p:sp>
      <p:sp>
        <p:nvSpPr>
          <p:cNvPr id="6" name="Footer Placeholder 5">
            <a:extLst>
              <a:ext uri="{FF2B5EF4-FFF2-40B4-BE49-F238E27FC236}">
                <a16:creationId xmlns:a16="http://schemas.microsoft.com/office/drawing/2014/main" id="{9CFF6CB3-45C4-D5F2-62E9-A203E2460B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3A7F63-B17B-723A-7D51-376294709711}"/>
              </a:ext>
            </a:extLst>
          </p:cNvPr>
          <p:cNvSpPr>
            <a:spLocks noGrp="1"/>
          </p:cNvSpPr>
          <p:nvPr>
            <p:ph type="sldNum" sz="quarter" idx="12"/>
          </p:nvPr>
        </p:nvSpPr>
        <p:spPr/>
        <p:txBody>
          <a:bodyPr/>
          <a:lstStyle/>
          <a:p>
            <a:fld id="{37D72928-3971-4D40-9321-6FF5AF6AB7F0}" type="slidenum">
              <a:rPr lang="en-US" smtClean="0"/>
              <a:t>‹#›</a:t>
            </a:fld>
            <a:endParaRPr lang="en-US"/>
          </a:p>
        </p:txBody>
      </p:sp>
    </p:spTree>
    <p:extLst>
      <p:ext uri="{BB962C8B-B14F-4D97-AF65-F5344CB8AC3E}">
        <p14:creationId xmlns:p14="http://schemas.microsoft.com/office/powerpoint/2010/main" val="3343707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204C4-54D4-1C79-67A2-3830D9BC28F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3A93396-2AC1-C5E6-B30C-8734F45DA7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73C8AD-AA13-BCBD-0437-BFC60051DF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7FDAA6F-8D14-15F1-57A6-6D78EA7C4E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13A4EC7-C57E-6CF4-0684-0B507ECAC21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73E304F-7ED8-841C-9489-E4A809BACB36}"/>
              </a:ext>
            </a:extLst>
          </p:cNvPr>
          <p:cNvSpPr>
            <a:spLocks noGrp="1"/>
          </p:cNvSpPr>
          <p:nvPr>
            <p:ph type="dt" sz="half" idx="10"/>
          </p:nvPr>
        </p:nvSpPr>
        <p:spPr/>
        <p:txBody>
          <a:bodyPr/>
          <a:lstStyle/>
          <a:p>
            <a:fld id="{8F3CD13A-969D-4F12-8176-78D409B8643E}" type="datetimeFigureOut">
              <a:rPr lang="en-US" smtClean="0"/>
              <a:t>2/5/2025</a:t>
            </a:fld>
            <a:endParaRPr lang="en-US"/>
          </a:p>
        </p:txBody>
      </p:sp>
      <p:sp>
        <p:nvSpPr>
          <p:cNvPr id="8" name="Footer Placeholder 7">
            <a:extLst>
              <a:ext uri="{FF2B5EF4-FFF2-40B4-BE49-F238E27FC236}">
                <a16:creationId xmlns:a16="http://schemas.microsoft.com/office/drawing/2014/main" id="{1BE805D1-5505-5A32-B35D-D73F4F9451E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8D8885B-7628-846F-E0AD-4C46C7BC6632}"/>
              </a:ext>
            </a:extLst>
          </p:cNvPr>
          <p:cNvSpPr>
            <a:spLocks noGrp="1"/>
          </p:cNvSpPr>
          <p:nvPr>
            <p:ph type="sldNum" sz="quarter" idx="12"/>
          </p:nvPr>
        </p:nvSpPr>
        <p:spPr/>
        <p:txBody>
          <a:bodyPr/>
          <a:lstStyle/>
          <a:p>
            <a:fld id="{37D72928-3971-4D40-9321-6FF5AF6AB7F0}" type="slidenum">
              <a:rPr lang="en-US" smtClean="0"/>
              <a:t>‹#›</a:t>
            </a:fld>
            <a:endParaRPr lang="en-US"/>
          </a:p>
        </p:txBody>
      </p:sp>
    </p:spTree>
    <p:extLst>
      <p:ext uri="{BB962C8B-B14F-4D97-AF65-F5344CB8AC3E}">
        <p14:creationId xmlns:p14="http://schemas.microsoft.com/office/powerpoint/2010/main" val="2089609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80C02-645E-5F91-A02B-6AC28913DE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5856B7-429E-577F-92C3-52CC7C58A4AD}"/>
              </a:ext>
            </a:extLst>
          </p:cNvPr>
          <p:cNvSpPr>
            <a:spLocks noGrp="1"/>
          </p:cNvSpPr>
          <p:nvPr>
            <p:ph type="dt" sz="half" idx="10"/>
          </p:nvPr>
        </p:nvSpPr>
        <p:spPr/>
        <p:txBody>
          <a:bodyPr/>
          <a:lstStyle/>
          <a:p>
            <a:fld id="{8F3CD13A-969D-4F12-8176-78D409B8643E}" type="datetimeFigureOut">
              <a:rPr lang="en-US" smtClean="0"/>
              <a:t>2/5/2025</a:t>
            </a:fld>
            <a:endParaRPr lang="en-US"/>
          </a:p>
        </p:txBody>
      </p:sp>
      <p:sp>
        <p:nvSpPr>
          <p:cNvPr id="4" name="Footer Placeholder 3">
            <a:extLst>
              <a:ext uri="{FF2B5EF4-FFF2-40B4-BE49-F238E27FC236}">
                <a16:creationId xmlns:a16="http://schemas.microsoft.com/office/drawing/2014/main" id="{F4D8604A-A3F0-58B8-191C-8044F41D8C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D2A58B0-4459-C90E-657A-0B04F05383B6}"/>
              </a:ext>
            </a:extLst>
          </p:cNvPr>
          <p:cNvSpPr>
            <a:spLocks noGrp="1"/>
          </p:cNvSpPr>
          <p:nvPr>
            <p:ph type="sldNum" sz="quarter" idx="12"/>
          </p:nvPr>
        </p:nvSpPr>
        <p:spPr/>
        <p:txBody>
          <a:bodyPr/>
          <a:lstStyle/>
          <a:p>
            <a:fld id="{37D72928-3971-4D40-9321-6FF5AF6AB7F0}" type="slidenum">
              <a:rPr lang="en-US" smtClean="0"/>
              <a:t>‹#›</a:t>
            </a:fld>
            <a:endParaRPr lang="en-US"/>
          </a:p>
        </p:txBody>
      </p:sp>
    </p:spTree>
    <p:extLst>
      <p:ext uri="{BB962C8B-B14F-4D97-AF65-F5344CB8AC3E}">
        <p14:creationId xmlns:p14="http://schemas.microsoft.com/office/powerpoint/2010/main" val="3557838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DB8E92-23C9-9723-2A81-5ED8681A0F9A}"/>
              </a:ext>
            </a:extLst>
          </p:cNvPr>
          <p:cNvSpPr>
            <a:spLocks noGrp="1"/>
          </p:cNvSpPr>
          <p:nvPr>
            <p:ph type="dt" sz="half" idx="10"/>
          </p:nvPr>
        </p:nvSpPr>
        <p:spPr/>
        <p:txBody>
          <a:bodyPr/>
          <a:lstStyle/>
          <a:p>
            <a:fld id="{8F3CD13A-969D-4F12-8176-78D409B8643E}" type="datetimeFigureOut">
              <a:rPr lang="en-US" smtClean="0"/>
              <a:t>2/5/2025</a:t>
            </a:fld>
            <a:endParaRPr lang="en-US"/>
          </a:p>
        </p:txBody>
      </p:sp>
      <p:sp>
        <p:nvSpPr>
          <p:cNvPr id="3" name="Footer Placeholder 2">
            <a:extLst>
              <a:ext uri="{FF2B5EF4-FFF2-40B4-BE49-F238E27FC236}">
                <a16:creationId xmlns:a16="http://schemas.microsoft.com/office/drawing/2014/main" id="{E5AC6C77-1B95-920E-991D-DE514F83A08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6C8841D-9A52-AE16-6C01-81955C4A496E}"/>
              </a:ext>
            </a:extLst>
          </p:cNvPr>
          <p:cNvSpPr>
            <a:spLocks noGrp="1"/>
          </p:cNvSpPr>
          <p:nvPr>
            <p:ph type="sldNum" sz="quarter" idx="12"/>
          </p:nvPr>
        </p:nvSpPr>
        <p:spPr/>
        <p:txBody>
          <a:bodyPr/>
          <a:lstStyle/>
          <a:p>
            <a:fld id="{37D72928-3971-4D40-9321-6FF5AF6AB7F0}" type="slidenum">
              <a:rPr lang="en-US" smtClean="0"/>
              <a:t>‹#›</a:t>
            </a:fld>
            <a:endParaRPr lang="en-US"/>
          </a:p>
        </p:txBody>
      </p:sp>
    </p:spTree>
    <p:extLst>
      <p:ext uri="{BB962C8B-B14F-4D97-AF65-F5344CB8AC3E}">
        <p14:creationId xmlns:p14="http://schemas.microsoft.com/office/powerpoint/2010/main" val="1703616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569C8-6135-B980-0064-FD1D242E13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A00E075-74C6-3C86-5B46-2E6DFBFAC0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72E7BD-30B3-E0EF-0697-BA80C5676A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322FB3-9170-E270-8AB9-851FDDCE2243}"/>
              </a:ext>
            </a:extLst>
          </p:cNvPr>
          <p:cNvSpPr>
            <a:spLocks noGrp="1"/>
          </p:cNvSpPr>
          <p:nvPr>
            <p:ph type="dt" sz="half" idx="10"/>
          </p:nvPr>
        </p:nvSpPr>
        <p:spPr/>
        <p:txBody>
          <a:bodyPr/>
          <a:lstStyle/>
          <a:p>
            <a:fld id="{8F3CD13A-969D-4F12-8176-78D409B8643E}" type="datetimeFigureOut">
              <a:rPr lang="en-US" smtClean="0"/>
              <a:t>2/5/2025</a:t>
            </a:fld>
            <a:endParaRPr lang="en-US"/>
          </a:p>
        </p:txBody>
      </p:sp>
      <p:sp>
        <p:nvSpPr>
          <p:cNvPr id="6" name="Footer Placeholder 5">
            <a:extLst>
              <a:ext uri="{FF2B5EF4-FFF2-40B4-BE49-F238E27FC236}">
                <a16:creationId xmlns:a16="http://schemas.microsoft.com/office/drawing/2014/main" id="{DD72A5AF-88C8-A138-A90D-118BC84040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39EED2-6365-EE3C-218A-50B8D4DA5073}"/>
              </a:ext>
            </a:extLst>
          </p:cNvPr>
          <p:cNvSpPr>
            <a:spLocks noGrp="1"/>
          </p:cNvSpPr>
          <p:nvPr>
            <p:ph type="sldNum" sz="quarter" idx="12"/>
          </p:nvPr>
        </p:nvSpPr>
        <p:spPr/>
        <p:txBody>
          <a:bodyPr/>
          <a:lstStyle/>
          <a:p>
            <a:fld id="{37D72928-3971-4D40-9321-6FF5AF6AB7F0}" type="slidenum">
              <a:rPr lang="en-US" smtClean="0"/>
              <a:t>‹#›</a:t>
            </a:fld>
            <a:endParaRPr lang="en-US"/>
          </a:p>
        </p:txBody>
      </p:sp>
    </p:spTree>
    <p:extLst>
      <p:ext uri="{BB962C8B-B14F-4D97-AF65-F5344CB8AC3E}">
        <p14:creationId xmlns:p14="http://schemas.microsoft.com/office/powerpoint/2010/main" val="3746466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D1062-3397-44F7-36E8-3516522B47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DD22DBA-DFEA-9D37-5FEC-F071558BB4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2A73780-8565-B36B-B606-5E117A5071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66B7B2-E386-AAF2-4813-8B23474AA511}"/>
              </a:ext>
            </a:extLst>
          </p:cNvPr>
          <p:cNvSpPr>
            <a:spLocks noGrp="1"/>
          </p:cNvSpPr>
          <p:nvPr>
            <p:ph type="dt" sz="half" idx="10"/>
          </p:nvPr>
        </p:nvSpPr>
        <p:spPr/>
        <p:txBody>
          <a:bodyPr/>
          <a:lstStyle/>
          <a:p>
            <a:fld id="{8F3CD13A-969D-4F12-8176-78D409B8643E}" type="datetimeFigureOut">
              <a:rPr lang="en-US" smtClean="0"/>
              <a:t>2/5/2025</a:t>
            </a:fld>
            <a:endParaRPr lang="en-US"/>
          </a:p>
        </p:txBody>
      </p:sp>
      <p:sp>
        <p:nvSpPr>
          <p:cNvPr id="6" name="Footer Placeholder 5">
            <a:extLst>
              <a:ext uri="{FF2B5EF4-FFF2-40B4-BE49-F238E27FC236}">
                <a16:creationId xmlns:a16="http://schemas.microsoft.com/office/drawing/2014/main" id="{4824843B-E262-B406-4767-BECBCAFEA3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52D65D-9AFC-5504-26FF-8252856FE15B}"/>
              </a:ext>
            </a:extLst>
          </p:cNvPr>
          <p:cNvSpPr>
            <a:spLocks noGrp="1"/>
          </p:cNvSpPr>
          <p:nvPr>
            <p:ph type="sldNum" sz="quarter" idx="12"/>
          </p:nvPr>
        </p:nvSpPr>
        <p:spPr/>
        <p:txBody>
          <a:bodyPr/>
          <a:lstStyle/>
          <a:p>
            <a:fld id="{37D72928-3971-4D40-9321-6FF5AF6AB7F0}" type="slidenum">
              <a:rPr lang="en-US" smtClean="0"/>
              <a:t>‹#›</a:t>
            </a:fld>
            <a:endParaRPr lang="en-US"/>
          </a:p>
        </p:txBody>
      </p:sp>
    </p:spTree>
    <p:extLst>
      <p:ext uri="{BB962C8B-B14F-4D97-AF65-F5344CB8AC3E}">
        <p14:creationId xmlns:p14="http://schemas.microsoft.com/office/powerpoint/2010/main" val="1488979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708330-9F45-A9D1-C632-E313EA5B24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8328AC2-D81C-4AAC-478A-5B5A24AEA9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69555F-02A4-9867-1FA4-7751CBC8A7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CD13A-969D-4F12-8176-78D409B8643E}" type="datetimeFigureOut">
              <a:rPr lang="en-US" smtClean="0"/>
              <a:t>2/5/2025</a:t>
            </a:fld>
            <a:endParaRPr lang="en-US"/>
          </a:p>
        </p:txBody>
      </p:sp>
      <p:sp>
        <p:nvSpPr>
          <p:cNvPr id="5" name="Footer Placeholder 4">
            <a:extLst>
              <a:ext uri="{FF2B5EF4-FFF2-40B4-BE49-F238E27FC236}">
                <a16:creationId xmlns:a16="http://schemas.microsoft.com/office/drawing/2014/main" id="{9D451429-9C88-E1DF-45D8-79FCE33512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292C74-6220-03B4-D46A-DB17613931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72928-3971-4D40-9321-6FF5AF6AB7F0}" type="slidenum">
              <a:rPr lang="en-US" smtClean="0"/>
              <a:t>‹#›</a:t>
            </a:fld>
            <a:endParaRPr lang="en-US"/>
          </a:p>
        </p:txBody>
      </p:sp>
    </p:spTree>
    <p:extLst>
      <p:ext uri="{BB962C8B-B14F-4D97-AF65-F5344CB8AC3E}">
        <p14:creationId xmlns:p14="http://schemas.microsoft.com/office/powerpoint/2010/main" val="1267943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0AE7B-69E9-E1CE-FF35-A9F881773FE9}"/>
              </a:ext>
            </a:extLst>
          </p:cNvPr>
          <p:cNvSpPr>
            <a:spLocks noGrp="1"/>
          </p:cNvSpPr>
          <p:nvPr>
            <p:ph type="ctrTitle"/>
          </p:nvPr>
        </p:nvSpPr>
        <p:spPr/>
        <p:txBody>
          <a:bodyPr>
            <a:normAutofit/>
          </a:bodyPr>
          <a:lstStyle/>
          <a:p>
            <a:r>
              <a:rPr lang="ku-Arab-IQ" sz="4000" dirty="0">
                <a:solidFill>
                  <a:srgbClr val="FF99FF"/>
                </a:solidFill>
                <a:latin typeface="+mn-lt"/>
              </a:rPr>
              <a:t>نموونەکانی سیاسەتی گشتی</a:t>
            </a:r>
            <a:br>
              <a:rPr lang="ku-Arab-IQ" sz="4000" dirty="0">
                <a:solidFill>
                  <a:srgbClr val="FF99FF"/>
                </a:solidFill>
                <a:latin typeface="+mn-lt"/>
              </a:rPr>
            </a:br>
            <a:r>
              <a:rPr lang="ku-Arab-IQ" sz="4000" dirty="0">
                <a:solidFill>
                  <a:srgbClr val="FF99FF"/>
                </a:solidFill>
                <a:latin typeface="+mn-lt"/>
              </a:rPr>
              <a:t>ساڵی خوێندن (٢٠٢٤-٢٠٢٥) </a:t>
            </a:r>
            <a:endParaRPr lang="en-US" sz="4000" dirty="0">
              <a:solidFill>
                <a:srgbClr val="FF99FF"/>
              </a:solidFill>
              <a:latin typeface="+mn-lt"/>
            </a:endParaRPr>
          </a:p>
        </p:txBody>
      </p:sp>
      <p:sp>
        <p:nvSpPr>
          <p:cNvPr id="3" name="Subtitle 2">
            <a:extLst>
              <a:ext uri="{FF2B5EF4-FFF2-40B4-BE49-F238E27FC236}">
                <a16:creationId xmlns:a16="http://schemas.microsoft.com/office/drawing/2014/main" id="{5E758F5C-9F62-6947-AB65-DAA6864A241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6476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85029-41F2-5F5A-DFF2-EE6644113A5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16F6B0E-0770-6FEB-AF98-B47BD79DD6B6}"/>
              </a:ext>
            </a:extLst>
          </p:cNvPr>
          <p:cNvSpPr>
            <a:spLocks noGrp="1"/>
          </p:cNvSpPr>
          <p:nvPr>
            <p:ph idx="1"/>
          </p:nvPr>
        </p:nvSpPr>
        <p:spPr/>
        <p:txBody>
          <a:bodyPr/>
          <a:lstStyle/>
          <a:p>
            <a:pPr marL="0" marR="0" algn="just" rtl="1">
              <a:lnSpc>
                <a:spcPct val="107000"/>
              </a:lnSpc>
              <a:spcBef>
                <a:spcPts val="0"/>
              </a:spcBef>
              <a:spcAft>
                <a:spcPts val="800"/>
              </a:spcAft>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یەکەم: سەرۆکایەتی هەرێمی کوردستان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سەرکردایەتی بەرەی کوردستانی لە ساڵی ١٩٩٢ بە گوێرەی یاسای ژمارە "٢" بڕیاریدا هەڵبژاردن بۆ دەستنیشانکردنی سەرکردەی بزووتنەوەی ڕزگاریخوازی کورد ئەنجام بدرێت، ئەم یاسایە لە "١٥" ماددە پێکهاتبوو تەواوی مەرج و دەسەڵات و ئەرکەکانی سەرکردەی تێیدا دەستنیشانکرابوو. لە گەڕی یەکەمی هەڵبژاردن دا هیچ کام لە بەربژێرەکان نەیان توانی "٥٠+١" ی دەنگەکان بەدەستبهێنن، لەبەرئەوە پێویست بوو گەڕی دووەمی هەڵبژاردن ئەنجام بدرێ، بەڵام بارودۆخی ناوخۆی هەرێمی کوردستان گونجاو نەبوو بۆ ئەنجامدانی گەڕی دووەمی هەڵبژاردنی سەرکرەی بزووتنەوەی ڕزگاریخوازی کورد، چونکە هەر دوو پارتی خاوەن هەژموون "پارتی، یەکێتی" پاش دابەشکردنی هەموو کایە و پۆستەکان لەسەر بنەمای پەنجا بە پەنجا، ئەمەش هۆکار بوو بۆ یەکتر قبوڵ نەکردن، ئەم قۆناغە زیاتر ململانێکردنی یەکتری بوو، نەوەک هەماهەنگی و هاوکاری یەکتر، ئەم دۆخەش لە دەرئەنجامدا، شەڕی ناوخۆ و دوو ئیدارەیی لێ دەرئەنجام هات.</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463459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66893-8F4E-DD77-CD62-28802B0408A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EBB3373-3448-59A6-063A-EBB5C51FF997}"/>
              </a:ext>
            </a:extLst>
          </p:cNvPr>
          <p:cNvSpPr>
            <a:spLocks noGrp="1"/>
          </p:cNvSpPr>
          <p:nvPr>
            <p:ph idx="1"/>
          </p:nvPr>
        </p:nvSpPr>
        <p:spPr/>
        <p:txBody>
          <a:bodyPr/>
          <a:lstStyle/>
          <a:p>
            <a:pPr marL="0" marR="0" algn="just"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لەگەڵ ئەوەشدا بۆ ئاسایی کردنەوە و جێبەجێکردنی یاسا بەرکارەکان، ئەنجومنەی نیشتمانی یاسای ژمارە "٩" ی ساڵی ١٩٩٣ ی دەرکرد. ئەم یاسایە بڕیاری پێکهێنانی دەستەیەکی باڵای دەرکرد، وەک جێگیرەوەیەک بۆبەجێگەیاندنی ئەرک و دەسەڵاتەکانی سەرکردەی بزووتنەوەی ڕزگاریخوزی کورد، بەڵام ئەو دەستەیەش پێکنەهات، بارودۆخی دوو ئیدارەیی بەردەوام بوو، ئیدارەی هەولێر یاسای ژمارە "٩" ی ساڵی ١٩٩٧ ی دەرکرد، دەسەڵاتەکانی سەرۆکی هەرێم لە نێوان سەرۆکی پەرلەمان و سەرۆکی حکومەت دابەش کرا، ئیدارەی سلێمانی ئەرک و دەسەڵاتەکانی سەرۆکی هەرێمی بە سکرتێری یەکێتی نیشتمانی کوردستان سپارد.</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دوای ئەوەی سیستەمی سیاسی لە عێراق ساڵی ٢٠٠٣ دا گۆڕدرا بۆ کۆماری فیدڕاڵی، بۆ ئەم مەبەستە پەرلەمانی کوردستان یاسای ژمارە "١" ی ساڵی ٢٠٠٥ تایبەت بە سەرۆکایەتی هەرێم دەرکرد، ئەم یاسایە زیاتر بۆ ڕێکخستن و هاوسەنگکردنی هەر دوو لقی دامەزراوەی جێبەجێكردن دەرچوو، بە گوێرەی ئەم یاسایە سەرۆکی هەرێم سەرۆکی باڵای دەسەڵاتی جێبەجێکردنە، نوێنەرایەتی هەرێم دەکات لە ئاستی ناوخۆ و دەرەوەدا، هەماهەنگی دەکات لە نێوان هەرێم و حکومەتی ناوەند، لە هەمان کاتدا سەرکردەی باڵای هێزەکانی پێشمەرگەیە، ماوەی فەرمانڕەواییەکەی بۆ چوار ساڵە لەو پۆستەدا، دەکرێت دووبارە بکرێتەوە بۆ جاری دووەم.</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955784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00328-EDF7-98A2-48AA-345B868F0479}"/>
              </a:ext>
            </a:extLst>
          </p:cNvPr>
          <p:cNvSpPr>
            <a:spLocks noGrp="1"/>
          </p:cNvSpPr>
          <p:nvPr>
            <p:ph type="title"/>
          </p:nvPr>
        </p:nvSpPr>
        <p:spPr/>
        <p:txBody>
          <a:bodyPr>
            <a:normAutofit/>
          </a:bodyPr>
          <a:lstStyle/>
          <a:p>
            <a:pPr algn="ctr"/>
            <a:r>
              <a:rPr lang="ku-Arab-IQ" sz="3200" b="1" dirty="0">
                <a:solidFill>
                  <a:srgbClr val="00B0F0"/>
                </a:solidFill>
                <a:effectLst/>
                <a:latin typeface="Calibri" panose="020F0502020204030204" pitchFamily="34" charset="0"/>
                <a:ea typeface="Calibri" panose="020F0502020204030204" pitchFamily="34" charset="0"/>
                <a:cs typeface="Unikurd Goran" panose="020B0604030504040204" pitchFamily="34" charset="-78"/>
              </a:rPr>
              <a:t>دامەزراوەی  دیوانی سەرۆکایەتی هەرێمی کوردستان</a:t>
            </a:r>
            <a:br>
              <a:rPr lang="en-US" sz="3200" dirty="0">
                <a:solidFill>
                  <a:srgbClr val="00B0F0"/>
                </a:solidFill>
                <a:effectLst/>
                <a:latin typeface="Calibri" panose="020F0502020204030204" pitchFamily="34" charset="0"/>
                <a:ea typeface="Calibri" panose="020F0502020204030204" pitchFamily="34" charset="0"/>
                <a:cs typeface="Arial" panose="020B0604020202020204" pitchFamily="34" charset="0"/>
              </a:rPr>
            </a:br>
            <a:endParaRPr lang="en-US" sz="3200" dirty="0">
              <a:solidFill>
                <a:srgbClr val="00B0F0"/>
              </a:solidFill>
            </a:endParaRPr>
          </a:p>
        </p:txBody>
      </p:sp>
      <p:sp>
        <p:nvSpPr>
          <p:cNvPr id="3" name="Content Placeholder 2">
            <a:extLst>
              <a:ext uri="{FF2B5EF4-FFF2-40B4-BE49-F238E27FC236}">
                <a16:creationId xmlns:a16="http://schemas.microsoft.com/office/drawing/2014/main" id="{F43261F8-A572-3ED1-9217-905012A56B2B}"/>
              </a:ext>
            </a:extLst>
          </p:cNvPr>
          <p:cNvSpPr>
            <a:spLocks noGrp="1"/>
          </p:cNvSpPr>
          <p:nvPr>
            <p:ph idx="1"/>
          </p:nvPr>
        </p:nvSpPr>
        <p:spPr/>
        <p:txBody>
          <a:bodyPr>
            <a:normAutofit/>
          </a:bodyPr>
          <a:lstStyle/>
          <a:p>
            <a:pPr marL="0" marR="0" algn="just"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ئەم دامەزراوەیە بە گوێرەی یاسای ژمارە "١" ی ساڵی ٢٠٠٥ دامەزرا، ئەم ئەرکانە لەخۆوە دەگرێت:</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سەرپەرشتیکردنی بەڕێوەبەرایەتییەکانی دیوان.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ڕێکخستنی پەیوەندییەکانی نێوان هەرسێ سەرۆکایەتی "هەرێم، پەرلەمانی کوردستان، ئەنجومەنی وەزیران".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ڕێکخستنی پەیوەندییەکانی سەرۆکایەتی هەرێم لەگەڵ دەسەڵاتەکانی عێراقی فیدراڵی.</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رێکخستنی کار و چاڵاکییەکانی سەرۆکایەتی هەرێم لە ناوخۆ و دەرەوە.'</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سەرۆکی هەرێم فەرمانبەرێک بە پلەی وەزیر وەک سەرۆکی دیوان دادەمەزرێنێت، ئەم فەرمانبەرە مافی بەشداریکردنی هەیە لە کۆبوونەوەکانی ئەنجومەنی وەزیراندا، سەرۆکایەتی هەرێمی کوردستان دامەزراوەیەکی سیاسی و کارگێری و یاساییە، سەرۆکی هەرێم بە گوێرەی یاسای ژمارە "١" ساڵی ٢٠٠٥ ی هەموارکراو، جێگرێکی دەبێت هاوکاری دەکات لە ڕاپەڕاندنی ئەرکەکانی دا، لە کاتی ئامادەنەبوونی سەرۆکی هەرێمدا جێگیرەکەی جێگەی دەگرێتەوە.</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529004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601C5-F5C1-3501-4B66-B3B496E7CA5B}"/>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70306EF9-79CA-A35E-B9BF-CBD0F16B6CD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829594"/>
            <a:ext cx="10515600" cy="4343400"/>
          </a:xfrm>
        </p:spPr>
      </p:pic>
    </p:spTree>
    <p:extLst>
      <p:ext uri="{BB962C8B-B14F-4D97-AF65-F5344CB8AC3E}">
        <p14:creationId xmlns:p14="http://schemas.microsoft.com/office/powerpoint/2010/main" val="2420920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9F8DE-2366-4D07-32D4-DD59732E9C6D}"/>
              </a:ext>
            </a:extLst>
          </p:cNvPr>
          <p:cNvSpPr>
            <a:spLocks noGrp="1"/>
          </p:cNvSpPr>
          <p:nvPr>
            <p:ph type="title"/>
          </p:nvPr>
        </p:nvSpPr>
        <p:spPr/>
        <p:txBody>
          <a:bodyPr>
            <a:normAutofit/>
          </a:bodyPr>
          <a:lstStyle/>
          <a:p>
            <a:pPr algn="ctr"/>
            <a:r>
              <a:rPr lang="ku-Arab-IQ" sz="3200" b="1" dirty="0">
                <a:effectLst/>
                <a:latin typeface="Calibri" panose="020F0502020204030204" pitchFamily="34" charset="0"/>
                <a:ea typeface="Calibri" panose="020F0502020204030204" pitchFamily="34" charset="0"/>
                <a:cs typeface="Unikurd Goran" panose="020B0604030504040204" pitchFamily="34" charset="-78"/>
              </a:rPr>
              <a:t>دووەم: دامەزراوەی ئەنجومەنی وەزیران "حکومەت"</a:t>
            </a:r>
            <a:br>
              <a:rPr lang="en-US" sz="3200" dirty="0">
                <a:effectLst/>
                <a:latin typeface="Calibri" panose="020F0502020204030204" pitchFamily="34" charset="0"/>
                <a:ea typeface="Calibri" panose="020F0502020204030204" pitchFamily="34" charset="0"/>
                <a:cs typeface="Arial" panose="020B0604020202020204" pitchFamily="34" charset="0"/>
              </a:rPr>
            </a:br>
            <a:endParaRPr lang="en-US" sz="3200" dirty="0"/>
          </a:p>
        </p:txBody>
      </p:sp>
      <p:sp>
        <p:nvSpPr>
          <p:cNvPr id="3" name="Content Placeholder 2">
            <a:extLst>
              <a:ext uri="{FF2B5EF4-FFF2-40B4-BE49-F238E27FC236}">
                <a16:creationId xmlns:a16="http://schemas.microsoft.com/office/drawing/2014/main" id="{86924F39-7A41-D46B-A267-F4E0E38DA788}"/>
              </a:ext>
            </a:extLst>
          </p:cNvPr>
          <p:cNvSpPr>
            <a:spLocks noGrp="1"/>
          </p:cNvSpPr>
          <p:nvPr>
            <p:ph idx="1"/>
          </p:nvPr>
        </p:nvSpPr>
        <p:spPr/>
        <p:txBody>
          <a:bodyPr/>
          <a:lstStyle/>
          <a:p>
            <a:endParaRPr lang="en-US" dirty="0"/>
          </a:p>
        </p:txBody>
      </p:sp>
      <p:sp>
        <p:nvSpPr>
          <p:cNvPr id="5" name="TextBox 4">
            <a:extLst>
              <a:ext uri="{FF2B5EF4-FFF2-40B4-BE49-F238E27FC236}">
                <a16:creationId xmlns:a16="http://schemas.microsoft.com/office/drawing/2014/main" id="{9313B4B5-5158-D4E8-5A9B-C54D2BB415B8}"/>
              </a:ext>
            </a:extLst>
          </p:cNvPr>
          <p:cNvSpPr txBox="1"/>
          <p:nvPr/>
        </p:nvSpPr>
        <p:spPr>
          <a:xfrm>
            <a:off x="1038153" y="2344439"/>
            <a:ext cx="9975898" cy="1870512"/>
          </a:xfrm>
          <a:prstGeom prst="rect">
            <a:avLst/>
          </a:prstGeom>
          <a:noFill/>
        </p:spPr>
        <p:txBody>
          <a:bodyPr wrap="square">
            <a:spAutoFit/>
          </a:bodyPr>
          <a:lstStyle/>
          <a:p>
            <a:pPr marL="0" marR="0" algn="just"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ئەم دامەزراوەیە خاوەن دەسەڵاتی کارگێری باڵایە لە هەرێمی کوردستان، ئەمەش بە گوێرەی یاسای ژمارە "٣" ی هەموارکراو ساڵی ١٩٩٢، کە بۆ ڕێکخستنی ئیش و کارەکانی دامەزراوەی جێبەجێکردن ذەرچوو، ئەم دامەزراوەیە  پێکهاتووە لە سەرۆک وەزیران، جێگیری سەرۆک وەزیران، وەزیرەکان، سەرۆکی دیوانی ئەنجومەن، دەستە و فەرمانگەکانی سەر بە ئەنجومەنی وەزیران، تاکو ئێستا نۆ کابینەی حکومەت پێکهێنراوە، دوای ڕاگەیاندنی ئەنجامەکانی هەڵبژاردنی خولی شەشەمی پەرلەمانی کوردستان لە رێکەوتی (٢٠ ی ئۆکتۆبەری ٢٠٢٤) گفتوگۆی پارت و لایەنە سیاسییەکانیش بۆ پێکهێنانی کابینەی دەیەم بەردەوامە.</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8927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83825-C0DE-7AFE-78BD-E13DBABB89DF}"/>
              </a:ext>
            </a:extLst>
          </p:cNvPr>
          <p:cNvSpPr>
            <a:spLocks noGrp="1"/>
          </p:cNvSpPr>
          <p:nvPr>
            <p:ph type="title"/>
          </p:nvPr>
        </p:nvSpPr>
        <p:spPr/>
        <p:txBody>
          <a:bodyPr>
            <a:noAutofit/>
          </a:bodyPr>
          <a:lstStyle/>
          <a:p>
            <a:pPr marL="0" marR="0" algn="ctr" rtl="1">
              <a:lnSpc>
                <a:spcPct val="107000"/>
              </a:lnSpc>
              <a:spcBef>
                <a:spcPts val="0"/>
              </a:spcBef>
              <a:spcAft>
                <a:spcPts val="800"/>
              </a:spcAft>
            </a:pPr>
            <a:r>
              <a:rPr lang="ku-Arab-IQ" sz="2800" b="1" dirty="0">
                <a:effectLst/>
                <a:latin typeface="Calibri" panose="020F0502020204030204" pitchFamily="34" charset="0"/>
                <a:ea typeface="Calibri" panose="020F0502020204030204" pitchFamily="34" charset="0"/>
                <a:cs typeface="Unikurd Goran" panose="020B0604030504040204" pitchFamily="34" charset="-78"/>
              </a:rPr>
              <a:t>یەکەم: ئەرک و پسپۆڕییەتی ئەنجومەنی وەزیران "حکومەت":</a:t>
            </a:r>
            <a:br>
              <a:rPr lang="en-US" sz="2800" dirty="0">
                <a:effectLst/>
                <a:latin typeface="Calibri" panose="020F0502020204030204" pitchFamily="34" charset="0"/>
                <a:ea typeface="Calibri" panose="020F0502020204030204" pitchFamily="34" charset="0"/>
                <a:cs typeface="Arial" panose="020B0604020202020204" pitchFamily="34" charset="0"/>
              </a:rPr>
            </a:br>
            <a:r>
              <a:rPr lang="ku-Arab-IQ" sz="2800" dirty="0">
                <a:effectLst/>
                <a:latin typeface="Calibri" panose="020F0502020204030204" pitchFamily="34" charset="0"/>
                <a:ea typeface="Calibri" panose="020F0502020204030204" pitchFamily="34" charset="0"/>
                <a:cs typeface="Unikurd Goran" panose="020B0604030504040204" pitchFamily="34" charset="-78"/>
              </a:rPr>
              <a:t>ئەم ئەرک و پسپۆڕییانە بوارەکانی کارگێری و جێبەجێکاری و چاودێری لەخۆوە دەگرێت وەک:</a:t>
            </a:r>
            <a:br>
              <a:rPr lang="en-US" sz="2800" dirty="0">
                <a:effectLst/>
                <a:latin typeface="Calibri" panose="020F0502020204030204" pitchFamily="34" charset="0"/>
                <a:ea typeface="Calibri" panose="020F050202020403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EBFCDDFA-4D2D-0711-4D3B-74AD7BF6BAE7}"/>
              </a:ext>
            </a:extLst>
          </p:cNvPr>
          <p:cNvSpPr>
            <a:spLocks noGrp="1"/>
          </p:cNvSpPr>
          <p:nvPr>
            <p:ph idx="1"/>
          </p:nvPr>
        </p:nvSpPr>
        <p:spPr/>
        <p:txBody>
          <a:bodyPr>
            <a:normAutofit fontScale="92500" lnSpcReduction="10000"/>
          </a:bodyPr>
          <a:lstStyle/>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داڕشتنی سیاسەتی گشتی هەرێمی کوردستان و جێبەجێکردنی.</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ئامادەکردن و جێبەجێکردنی پرۆژە و سیستەمی ڕێکخستنەکان.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ئامادەکردنی پرۆژە بودجەی هەرێمی کوردستان و ناردنی بۆ پەرلەمان، بە مەبەستی خوێندنەوە و گۆڕانکاریکردن و ڕەزامەندی  بوون لەسەری پێویستە ساڵانە ئەم ئەرکە جێبەجێ بکات.</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ئامادەکردن و داڕشتنی پلان بۆ گەشەپێدانی هەرێمی کوردستان لە بوارە جیاوازەکاندا.</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وەرگرتنی و پێدانی قەرز بە ڕەزامەندی پەرلەمان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جێبەجێکاری یاساکانە، هەروەها پارێزگاری مافی هاوڵاتیان و موڵکە گشتیەکانە لەگەڵ پاراستنی ئاسایشی کوردستان.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پێشنیازکردن و ئامادەکردنی پرۆژە یاساکان و پێشکەش کردنی بە پەرلەمانی کوردستان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چاودێریکردن و هەماهەنگی کردنی کارەکانی گشت وەزارەت و دەستە و دامەزراوەکان و بەدواداچوونی سەرجەم کارەکانیان.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پێدانی مەشروعیەت بە ڕێنماییەکانی سەرجەم وەزارەت و دەستەکان.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دەرکردنی بڕیەرە کارگێری و جێبەجێکارییەکان بە گوێرەی یاسا کارپێکراوەکان، چاودێریکردنی جێبەجێکردنی بڕیارەکان.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دامەزراندنی فەرمانبەران و بەرپرسە گشتییەکان، لەهەمان کاتدا لەکارلادانیان و بڕیاری خانە نشین بوونیان بە گوێرەی یاسا.</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1128539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D4CEA-01A3-26E5-F0D4-4B8AE18DF56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7A2FBAD-BC04-53A4-E7B4-40A7CFB14BC4}"/>
              </a:ext>
            </a:extLst>
          </p:cNvPr>
          <p:cNvSpPr>
            <a:spLocks noGrp="1"/>
          </p:cNvSpPr>
          <p:nvPr>
            <p:ph idx="1"/>
          </p:nvPr>
        </p:nvSpPr>
        <p:spPr/>
        <p:txBody>
          <a:bodyPr/>
          <a:lstStyle/>
          <a:p>
            <a:pPr marL="228600" marR="0" algn="just" rtl="1">
              <a:lnSpc>
                <a:spcPct val="107000"/>
              </a:lnSpc>
              <a:spcBef>
                <a:spcPts val="0"/>
              </a:spcBef>
              <a:spcAft>
                <a:spcPts val="800"/>
              </a:spcAft>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دووەم: ئەرک و پسپۆڕییە هاوبەشەکانی لەگەڵ حکومەتی فیدراڵیدا:</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بە شێوەیەکی گشتی لە هەندێک ئەرک هاوبەشن، لە نێوان هەر دوو حکومەتی هەرێمی کوردستان و حکومەتی فیدراڵیدا، لەوانە: بەڕێوەبردنی کەرتی نەوت و گاز لە خاکی هەرێمی کوردستاندا، بە گوێرەی کارگێڕییەکی هاوبەش ئەمەش لە بڕگەی "٢" ی ماددەی "١١٢" دەستوری هەمیشەیی عێراقدا هاتووە.</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040256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20EF3-0111-82E8-6697-B6E86A0BCC6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0AB6F9B-28B7-8939-5AAB-8F695EB017EA}"/>
              </a:ext>
            </a:extLst>
          </p:cNvPr>
          <p:cNvSpPr>
            <a:spLocks noGrp="1"/>
          </p:cNvSpPr>
          <p:nvPr>
            <p:ph idx="1"/>
          </p:nvPr>
        </p:nvSpPr>
        <p:spPr/>
        <p:txBody>
          <a:bodyPr/>
          <a:lstStyle/>
          <a:p>
            <a:pPr marL="228600" marR="0" algn="just" rtl="1">
              <a:lnSpc>
                <a:spcPct val="107000"/>
              </a:lnSpc>
              <a:spcBef>
                <a:spcPts val="0"/>
              </a:spcBef>
              <a:spcAft>
                <a:spcPts val="800"/>
              </a:spcAft>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لقی سێیەم: دامەزراوەی دادوەری:</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لە ساڵی ١٩٩٢ ئەنجومەنی نیشتمانی کوردستان بە گوێرەی یاسای ژمارە "١٤" بەناوی یاسای دەسەڵاتی دادوەری دەرکرد. ئەمەش بۆ پڕکردنەوەی ئەو بۆشاییە کارگێری و یاساییە بوو، کە پاش کشاندنەوەی دامەزراوە فەرمییەکانی عێراق لە هەرێمی کوردستان دروست بوو، پاشان پەرلەمانی کوردستان یاسایەکی نوێی بە ژمارە "٢٣" ی ساڵی ٢٠٠٧ بە ناوی یاسای دەستەڵاتی دادوەریی هەرێمی کوردستان-عێراق دەرکرد، بەمەبەستی رێکخستنی دامەزراوە و دەسەڵاتی دادوەری لە هەرێمی کوردستاندا، ئەم یاسایە ئەنجومەنی دادوەریی وەک دەسەڵاتێکی باڵای دادوەری لە هەرێمی کوردستان ناساند، هەروەها ئەم دامەزراوەیە لە "ئەنجومەنی دادوەریی، ئەنجومەنی شورا، دەستەی سەرپەرشتیاری دادی، داواکاری گشتی، لەگەڵ دادگاکان بە گشت پلە و  جۆر و پۆستەکانییەوە پێکدێت". </a:t>
            </a:r>
            <a:endParaRPr lang="en-US" sz="1800">
              <a:effectLst/>
              <a:latin typeface="Calibri" panose="020F0502020204030204" pitchFamily="34" charset="0"/>
              <a:ea typeface="Calibri" panose="020F0502020204030204" pitchFamily="34" charset="0"/>
              <a:cs typeface="Arial" panose="020B0604020202020204" pitchFamily="34" charset="0"/>
            </a:endParaRPr>
          </a:p>
          <a:p>
            <a:endParaRPr lang="en-US"/>
          </a:p>
        </p:txBody>
      </p:sp>
    </p:spTree>
    <p:extLst>
      <p:ext uri="{BB962C8B-B14F-4D97-AF65-F5344CB8AC3E}">
        <p14:creationId xmlns:p14="http://schemas.microsoft.com/office/powerpoint/2010/main" val="33873332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7C188-3860-85A3-E3C9-8A58469FCB01}"/>
              </a:ext>
            </a:extLst>
          </p:cNvPr>
          <p:cNvSpPr>
            <a:spLocks noGrp="1"/>
          </p:cNvSpPr>
          <p:nvPr>
            <p:ph type="title"/>
          </p:nvPr>
        </p:nvSpPr>
        <p:spPr/>
        <p:txBody>
          <a:bodyPr>
            <a:noAutofit/>
          </a:bodyPr>
          <a:lstStyle/>
          <a:p>
            <a:pPr algn="ctr"/>
            <a:r>
              <a:rPr lang="ar-KW" sz="3200" b="1" dirty="0">
                <a:effectLst/>
                <a:latin typeface="Calibri" panose="020F0502020204030204" pitchFamily="34" charset="0"/>
                <a:ea typeface="Calibri" panose="020F0502020204030204" pitchFamily="34" charset="0"/>
                <a:cs typeface="Unikurd Goran" panose="020B0604030504040204" pitchFamily="34" charset="-78"/>
              </a:rPr>
              <a:t>فاکتەرە ناوخۆیی و دەرەکییەکانی دروستکردنی سیاسەتی گشتی لە هەرێمی کوردستان</a:t>
            </a:r>
            <a:br>
              <a:rPr lang="en-US" sz="3200" dirty="0">
                <a:effectLst/>
                <a:latin typeface="Calibri" panose="020F0502020204030204" pitchFamily="34" charset="0"/>
                <a:ea typeface="Calibri" panose="020F0502020204030204" pitchFamily="34" charset="0"/>
                <a:cs typeface="Arial" panose="020B0604020202020204" pitchFamily="34" charset="0"/>
              </a:rPr>
            </a:br>
            <a:endParaRPr lang="en-US" sz="3200" dirty="0"/>
          </a:p>
        </p:txBody>
      </p:sp>
      <p:sp>
        <p:nvSpPr>
          <p:cNvPr id="3" name="Content Placeholder 2">
            <a:extLst>
              <a:ext uri="{FF2B5EF4-FFF2-40B4-BE49-F238E27FC236}">
                <a16:creationId xmlns:a16="http://schemas.microsoft.com/office/drawing/2014/main" id="{4F8BB0A7-5764-9488-57D1-8E94D22B9842}"/>
              </a:ext>
            </a:extLst>
          </p:cNvPr>
          <p:cNvSpPr>
            <a:spLocks noGrp="1"/>
          </p:cNvSpPr>
          <p:nvPr>
            <p:ph idx="1"/>
          </p:nvPr>
        </p:nvSpPr>
        <p:spPr/>
        <p:txBody>
          <a:bodyPr/>
          <a:lstStyle/>
          <a:p>
            <a:pPr marL="0" marR="0" indent="0" algn="just" rtl="1">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0"/>
              </a:spcAft>
            </a:pPr>
            <a:r>
              <a:rPr lang="ar-KW" sz="1800" dirty="0">
                <a:solidFill>
                  <a:srgbClr val="000000"/>
                </a:solidFill>
                <a:effectLst/>
                <a:latin typeface="Calibri" panose="020F0502020204030204" pitchFamily="34" charset="0"/>
                <a:ea typeface="Times New Roman" panose="02020603050405020304" pitchFamily="18" charset="0"/>
                <a:cs typeface="Unikurd Goran" panose="020B0604030504040204" pitchFamily="34" charset="-78"/>
              </a:rPr>
              <a:t>هەروەک پێشتر ئاماژەمان پێدا سیاسەتی گشتی بریتییە لەو بازنانەی حكومەت بە ژینگەی دەوروبەری دەبەستێتەوە، بە شێوەیەك كە ئەو پەیوەندییەی لە نێوان ئاستە باڵاكانی كۆمەڵگە و ئاستە نزمەكانی كۆمەڵگەدا هه‌یه‌، لە ڕێگەی سیاسەتی گشتییەوە دروست ده‌بێت. ئەو پرۆژانەی كە حكومەت لە بەرنامەیدایە بۆ ئەوەی لە داهاتوو ئەنجامی بدات، پێی دەگوترێت سیاسەتی گشتی. پرۆسه‌ی داڕشتنی سیاسه‌تی گشتی ژینگه‌یه‌كی تایبه‌تی هه‌یه‌، ئه‌م ژینگه‌یه‌ش ده‌كه‌وێته‌ ژێر كاریگه‌ری چه‌ند فاكته‌رێك، كه‌ هه‌ندێ له‌و فاكته‌رانه‌ په‌یوه‌ندییان به ‌ڕه‌وشی ناوخۆ هه‌یه‌، هه‌ندێكیشیان په‌یوه‌ستن به‌ ژینگه‌ی ده‌ره‌وه‌ی سیسته‌مه‌ و لێكه‌وته‌ ده‌ره‌كییه‌كان</a:t>
            </a:r>
            <a:r>
              <a:rPr lang="ku-Arab-IQ" sz="1800" dirty="0">
                <a:solidFill>
                  <a:srgbClr val="000000"/>
                </a:solidFill>
                <a:latin typeface="Calibri" panose="020F0502020204030204" pitchFamily="34" charset="0"/>
                <a:ea typeface="Times New Roman" panose="02020603050405020304" pitchFamily="18" charset="0"/>
                <a:cs typeface="Unikurd Goran" panose="020B0604030504040204" pitchFamily="34" charset="-78"/>
              </a:rPr>
              <a:t>. </a:t>
            </a:r>
            <a:r>
              <a:rPr lang="ar-KW" sz="1800" dirty="0">
                <a:solidFill>
                  <a:srgbClr val="000000"/>
                </a:solidFill>
                <a:effectLst/>
                <a:latin typeface="Calibri" panose="020F0502020204030204" pitchFamily="34" charset="0"/>
                <a:ea typeface="Times New Roman" panose="02020603050405020304" pitchFamily="18" charset="0"/>
                <a:cs typeface="Unikurd Goran" panose="020B0604030504040204" pitchFamily="34" charset="-78"/>
              </a:rPr>
              <a:t>له‌م چوارچێوه‌یه‌دا لێكدانه‌وه‌مان كردووه‌ بۆ ئه‌و فاكته‌ره‌ ناوخۆییانەی كه‌ له‌هه‌رێمی كوردستان كارلێكی ڕاسته‌وخۆ و ناڕاسته‌وخۆیان له‌گه‌ڵ ئه‌م دروستكردنه‌دا هه‌یه‌. له‌به‌رامبه‌ردا شیكردنه‌وه‌مان كردووه‌ ئه‌و فاكته‌ره‌ ده‌ره‌كییانه‌ی كاریگه‌رییان هه‌یه‌ له‌سه‌ر چۆنیه‌تی دارشتنی سیاسه‌تی گشتی.</a:t>
            </a:r>
            <a:r>
              <a:rPr lang="en-US" sz="1800" dirty="0">
                <a:solidFill>
                  <a:srgbClr val="000000"/>
                </a:solidFill>
                <a:effectLst/>
                <a:latin typeface="Unikurd Goran" panose="020B0604030504040204" pitchFamily="34" charset="-78"/>
                <a:ea typeface="Times New Roman" panose="02020603050405020304" pitchFamily="18"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180517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8E651-4511-7B63-EC7E-9DC8BC6AB3C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18A95ED-336A-7992-A879-E6664BD2295E}"/>
              </a:ext>
            </a:extLst>
          </p:cNvPr>
          <p:cNvSpPr>
            <a:spLocks noGrp="1"/>
          </p:cNvSpPr>
          <p:nvPr>
            <p:ph idx="1"/>
          </p:nvPr>
        </p:nvSpPr>
        <p:spPr/>
        <p:txBody>
          <a:bodyPr/>
          <a:lstStyle/>
          <a:p>
            <a:pPr marL="0" marR="0" indent="228600" algn="ctr" rtl="1">
              <a:lnSpc>
                <a:spcPct val="107000"/>
              </a:lnSpc>
              <a:spcBef>
                <a:spcPts val="0"/>
              </a:spcBef>
              <a:spcAft>
                <a:spcPts val="800"/>
              </a:spcAft>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تەوەری یەکەم: ژینگەی دروستکردنی سیاسەتی گشتی لە هەرێمی کوردستان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228600" algn="justLow"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دروستکردنی سیاسەتی گشتی لە هەر وڵات و قەوارەیەکدا ڕاستەوخۆ وابەستەیە بەو ژینگەیەی کە سیستەمە سیاسییەکە تێیدایەتی، ئەم ژینگەیەش پەیوەستە بە پەیکەربەندی دام و دەزگاکان، سروشتی کۆمەڵگە و ڕەوشی ئابووری، هەلومەرجی سیاسی، کاریگەری هەرێمی و نێودەوڵەتی. دروستکردنی سیاسەتی گشتی لە هەرێمی کوردستان ڕاستەوخۆ لە ژێر کاریگەری ئەم ژینگانە دایە:</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Low" rtl="1">
              <a:lnSpc>
                <a:spcPct val="115000"/>
              </a:lnSpc>
              <a:spcBef>
                <a:spcPts val="0"/>
              </a:spcBef>
              <a:spcAft>
                <a:spcPts val="0"/>
              </a:spcAft>
              <a:buNone/>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١- ژینگەی ڕێکخستن (البیئة التنظیمیة): مەبەست لە ژینگەی ڕێکخستن لە هەر وڵات و قەوارەیەکدا بریتییە لە </a:t>
            </a:r>
            <a:r>
              <a:rPr lang="ku-Arab-IQ" sz="1800" b="1" dirty="0">
                <a:effectLst/>
                <a:latin typeface="Calibri" panose="020F0502020204030204" pitchFamily="34" charset="0"/>
                <a:ea typeface="Calibri" panose="020F0502020204030204" pitchFamily="34" charset="0"/>
                <a:cs typeface="Unikurd Goran" panose="020B0604030504040204" pitchFamily="34" charset="-78"/>
              </a:rPr>
              <a:t>پەیکەربەندی دەستووری و یاسایی حکومەت</a:t>
            </a:r>
            <a:r>
              <a:rPr lang="ku-Arab-IQ" sz="1800" dirty="0">
                <a:effectLst/>
                <a:latin typeface="Calibri" panose="020F0502020204030204" pitchFamily="34" charset="0"/>
                <a:ea typeface="Calibri" panose="020F0502020204030204" pitchFamily="34" charset="0"/>
                <a:cs typeface="Unikurd Goran" panose="020B0604030504040204" pitchFamily="34" charset="-78"/>
              </a:rPr>
              <a:t> کە ئاخۆ مەرکەزییە یاخود نامەرکەزییە، </a:t>
            </a:r>
            <a:r>
              <a:rPr lang="ku-Arab-IQ" sz="1800" b="1" dirty="0">
                <a:effectLst/>
                <a:latin typeface="Calibri" panose="020F0502020204030204" pitchFamily="34" charset="0"/>
                <a:ea typeface="Calibri" panose="020F0502020204030204" pitchFamily="34" charset="0"/>
                <a:cs typeface="Unikurd Goran" panose="020B0604030504040204" pitchFamily="34" charset="-78"/>
              </a:rPr>
              <a:t>بونیادی پەیکەربەندییەکە</a:t>
            </a:r>
            <a:r>
              <a:rPr lang="ku-Arab-IQ" sz="1800" dirty="0">
                <a:effectLst/>
                <a:latin typeface="Calibri" panose="020F0502020204030204" pitchFamily="34" charset="0"/>
                <a:ea typeface="Calibri" panose="020F0502020204030204" pitchFamily="34" charset="0"/>
                <a:cs typeface="Unikurd Goran" panose="020B0604030504040204" pitchFamily="34" charset="-78"/>
              </a:rPr>
              <a:t> کە پەیوەندی نێوان دام و دەزگاکان و هەر سێ دەسەڵاتەکان دەگرێتەوە و </a:t>
            </a:r>
            <a:r>
              <a:rPr lang="ku-Arab-IQ" sz="1800" b="1" dirty="0">
                <a:effectLst/>
                <a:latin typeface="Calibri" panose="020F0502020204030204" pitchFamily="34" charset="0"/>
                <a:ea typeface="Calibri" panose="020F0502020204030204" pitchFamily="34" charset="0"/>
                <a:cs typeface="Unikurd Goran" panose="020B0604030504040204" pitchFamily="34" charset="-78"/>
              </a:rPr>
              <a:t>سیستمی فەرمانڕەوایەتی</a:t>
            </a:r>
            <a:r>
              <a:rPr lang="ku-Arab-IQ" sz="1800" dirty="0">
                <a:effectLst/>
                <a:latin typeface="Calibri" panose="020F0502020204030204" pitchFamily="34" charset="0"/>
                <a:ea typeface="Calibri" panose="020F0502020204030204" pitchFamily="34" charset="0"/>
                <a:cs typeface="Unikurd Goran" panose="020B0604030504040204" pitchFamily="34" charset="-78"/>
              </a:rPr>
              <a:t>-یش جۆری ئەو سیستمەیە کە فەرمانڕەوایەتی دەکات کە پادشایەتییە، کۆمارییە یان چ جۆرە سیسمێکە.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Low"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هەرێمی کوردستان هەرێمێکی دەستووری و یاساییە لە چوارچێوەی وڵاتی عێراقی فیدڕاڵ و لە ناوخۆی هەرێمەکەش لامەرکەزیەت پەیڕەو دەکرێت، هەرسێ دەسەڵاتەکان لێک جیاکراونەتەوە و پەیوەندی نێوانیان بە یاسا ڕێکخراوە و سیستمی فەرمانڕەوایەتیشی نیمچە سەرۆکایەتییە.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r" rtl="1"/>
            <a:endParaRPr lang="en-US" dirty="0"/>
          </a:p>
        </p:txBody>
      </p:sp>
    </p:spTree>
    <p:extLst>
      <p:ext uri="{BB962C8B-B14F-4D97-AF65-F5344CB8AC3E}">
        <p14:creationId xmlns:p14="http://schemas.microsoft.com/office/powerpoint/2010/main" val="3999346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AD504-6CDF-227F-9BA4-F2DEA90AC93C}"/>
              </a:ext>
            </a:extLst>
          </p:cNvPr>
          <p:cNvSpPr>
            <a:spLocks noGrp="1"/>
          </p:cNvSpPr>
          <p:nvPr>
            <p:ph type="title"/>
          </p:nvPr>
        </p:nvSpPr>
        <p:spPr/>
        <p:txBody>
          <a:bodyPr/>
          <a:lstStyle/>
          <a:p>
            <a:pPr algn="ctr"/>
            <a:r>
              <a:rPr lang="ku-Arab-IQ" sz="4400" b="1" dirty="0">
                <a:effectLst/>
                <a:latin typeface="Calibri" panose="020F0502020204030204" pitchFamily="34" charset="0"/>
                <a:ea typeface="Calibri" panose="020F0502020204030204" pitchFamily="34" charset="0"/>
                <a:cs typeface="Unikurd Goran" panose="020B0604030504040204" pitchFamily="34" charset="-78"/>
              </a:rPr>
              <a:t>نموونەکانی سیاسەتی گشتی</a:t>
            </a:r>
            <a:br>
              <a:rPr lang="en-US" sz="44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BB298728-3DC4-47DC-B42D-0CEE0E312DA4}"/>
              </a:ext>
            </a:extLst>
          </p:cNvPr>
          <p:cNvSpPr>
            <a:spLocks noGrp="1"/>
          </p:cNvSpPr>
          <p:nvPr>
            <p:ph idx="1"/>
          </p:nvPr>
        </p:nvSpPr>
        <p:spPr/>
        <p:txBody>
          <a:bodyPr/>
          <a:lstStyle/>
          <a:p>
            <a:pPr marL="0" marR="0" algn="just" rtl="1">
              <a:lnSpc>
                <a:spcPct val="107000"/>
              </a:lnSpc>
              <a:spcBef>
                <a:spcPts val="0"/>
              </a:spcBef>
              <a:spcAft>
                <a:spcPts val="800"/>
              </a:spcAft>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دامەزراوە فەرمییەکانی هەرێمی کوردستان: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دامەزراوە فەرمییەکانی هەرێمی کوردستان پێکدێن لە دامەزراوەکانی "یاسادانان و جێبەجێکردن و دادوەری" ئەم دامەزراوانە بە گوێرەی دەستووری هەمیشەیی عێراقی فیدراڵ ساڵی "٢٠٠٥" لە ماددەی "١٢١" بڕگەی یەکەم جێگیرکراوە، بەو شێوەیەیەی کە هەرێمەکان دەتوانن پراکتیزەی دەسەڵاتەکانی یاسادانان و جێبەجێکردن و دادوەری بکەن، بەم شێوەیەیەی خوارەوە:</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لقی یەکەم: دامەزراوەی یاسادانان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ئەم دامەزراوەیە لە هەرێمی کوردستاندا سەرەتا لە ژێر ناوی ئەنجومەنی نیشتمانی کوردستان دامەزرێنرا کە بەرهەمی یەکەمین هەڵبژاردنی (١٩/٥/١٩٩٢) ئەنجام درابوو کە لەلایەن بەرەی کوردستانی بڕیاری لەسەر درابوو، ئەنجومەن لە "١٠٥" ئەندام پێکهاتبوو، کە هەر ئەندامێک نوێنەرایەتی "٣٠" هەزار دەنگدەر بوو. کەواتە یەکەم دامەزراوەی یاسایی کە لە هەرێمی کوردستان پێکهێنرا ئەنجومەنی نیشتمانی کوردستان بوو، ئەمەش یەکەم هەوڵی بە دامەزراوەیی بوونی هەرێم بوو لەلایەن بەرەی کوردستانییەوە، کە ئەمەی دووەمیان ڕاستەوخۆ هەڵوەشایەوە، ئەنجومەنی نیشتمانی وەک دەسەڵاتی یەکەم لە هەرێم ناسێنرا.</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1273174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8F5B0-ABDD-FE68-344C-DE80B281397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06F1B7D-FA38-5E72-1577-BC8A2AA0DAC8}"/>
              </a:ext>
            </a:extLst>
          </p:cNvPr>
          <p:cNvSpPr>
            <a:spLocks noGrp="1"/>
          </p:cNvSpPr>
          <p:nvPr>
            <p:ph idx="1"/>
          </p:nvPr>
        </p:nvSpPr>
        <p:spPr/>
        <p:txBody>
          <a:bodyPr/>
          <a:lstStyle/>
          <a:p>
            <a:pPr marL="0" marR="0" lvl="0" indent="0" algn="justLow" rtl="1">
              <a:lnSpc>
                <a:spcPct val="115000"/>
              </a:lnSpc>
              <a:spcBef>
                <a:spcPts val="0"/>
              </a:spcBef>
              <a:spcAft>
                <a:spcPts val="0"/>
              </a:spcAft>
              <a:buNone/>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٢- ژینگەی کۆمەڵایەتی و ئابووری: لێرەدا بۆیە هەردوو بابەتی کۆمەڵایەتی و ئابووری پێکەوە باس دەکرێت، چونکە کاریگەریان لەسەر یەکتری هەیە و دەچنە ناو چالاکی سیاسییەوە. گروپ و یەکە کۆمەڵایەتییەکان لە یەکتری جیاوازن، بۆیەش بەرژەوەندی و هەڵوێست و ئارەزووەکانیان لە یەکتری جیاوازە. چالاکی ئابووری یەکێکە لە سەرچاوەکانی تێکگیرانی گروپە کۆمەڵایەتییەکان بە تایبەتی لە کۆمەڵگەی مۆدێرندا وەکو بازرگان لەگەڵ خاوەنی پڕۆژە بچووکەکان یاخود خاوەن کار و کرێکار و زۆر نمونەی دیکەش.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Low" rtl="1">
              <a:lnSpc>
                <a:spcPct val="115000"/>
              </a:lnSpc>
              <a:spcBef>
                <a:spcPts val="0"/>
              </a:spcBef>
              <a:spcAft>
                <a:spcPts val="0"/>
              </a:spcAft>
              <a:buNone/>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٣- </a:t>
            </a:r>
            <a:r>
              <a:rPr lang="ar-IQ" sz="1800" dirty="0">
                <a:effectLst/>
                <a:latin typeface="Calibri" panose="020F0502020204030204" pitchFamily="34" charset="0"/>
                <a:ea typeface="Calibri" panose="020F0502020204030204" pitchFamily="34" charset="0"/>
                <a:cs typeface="Unikurd Goran" panose="020B0604030504040204" pitchFamily="34" charset="-78"/>
              </a:rPr>
              <a:t>لە هەرێمی کوردستان یەکە کۆمەڵایەتییەکان (خێزان، بنەماڵە، بەرەباب، عەشیرەت و خێڵ) بوونی هەیە و سروشتی کۆمەڵگەکەش تێکەڵاویەکی نەریتی و مۆدێرنە، ئەمە جگە لەوەی کە گروپی کۆمەڵایەتی دیکە لەسەر بنەمای بەرژەوەندی بوونیان هەیە. لە هەمان کاتدا ژمارەیەک گروپی ئابووری بوونیان هەیە وەکو بازرگان، بەڵێندەر، خاوەن کارگەکان....هتد.</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845387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6F09A-D724-E91B-860D-2DDCF45F005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72A7870-6673-6B7B-04C0-D04B5B435FCF}"/>
              </a:ext>
            </a:extLst>
          </p:cNvPr>
          <p:cNvSpPr>
            <a:spLocks noGrp="1"/>
          </p:cNvSpPr>
          <p:nvPr>
            <p:ph idx="1"/>
          </p:nvPr>
        </p:nvSpPr>
        <p:spPr/>
        <p:txBody>
          <a:bodyPr/>
          <a:lstStyle/>
          <a:p>
            <a:pPr marL="0" marR="0" lvl="0" indent="0" algn="justLow" rtl="1">
              <a:lnSpc>
                <a:spcPct val="115000"/>
              </a:lnSpc>
              <a:spcBef>
                <a:spcPts val="0"/>
              </a:spcBef>
              <a:spcAft>
                <a:spcPts val="0"/>
              </a:spcAft>
              <a:buNone/>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٤- ژینگەی سیاسی: مەبەست پێی ئەو ژینگە سیاسیەیە کە دەوڵەت و حکومەت، سیاسەتەکانی تێدا دادەڕێژن و جێبەجێ دەکەن و ئەو ئامراز و هۆکارە سیاسیانەی کە کاریگەریان لەسەر ئەو سیاسەتە هەیە، هەروەها حکومڕانی، ڕۆڵی پارتە سیاسییەکان و گروپەکانی گوشاریش لەو ژینگە</a:t>
            </a:r>
            <a:r>
              <a:rPr lang="ar-IQ" sz="1800" dirty="0">
                <a:effectLst/>
                <a:latin typeface="Calibri" panose="020F0502020204030204" pitchFamily="34" charset="0"/>
                <a:ea typeface="Calibri" panose="020F0502020204030204" pitchFamily="34" charset="0"/>
                <a:cs typeface="Unikurd Goran" panose="020B0604030504040204" pitchFamily="34" charset="-78"/>
              </a:rPr>
              <a:t>. ژینگەی سیاسی لە هەرێمی کوردستان کاریگەرە بە  پارتە سیاسییەکان و کەسایەتییەکان، هەروەها گروپەکانی گوشار و ڕێکخراوەکانی کۆمەڵگەی مەدەنیش تاڕادەیەک ڕۆڵیان لەو بارەیەوە هەیە. سەقامگیری سیاسی لە ناو ژینگەی سیاسی هەژمار دەکرێت.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Low" rtl="1">
              <a:lnSpc>
                <a:spcPct val="115000"/>
              </a:lnSpc>
              <a:spcBef>
                <a:spcPts val="0"/>
              </a:spcBef>
              <a:spcAft>
                <a:spcPts val="0"/>
              </a:spcAft>
              <a:buNone/>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٥- ژینگەی هەرێمی: وڵاتانی هەرێمی و ژینگەی سیاسی هەرێمی کاریگەری لەسەر سیاسەتی گشتی وڵات یان قەوارەیەک، چونکە ئەم بابەتە پەیوەستە بە ئاسایش، دەروازەکان، سەقامگیری تەناهی و ئابووری و بازرگانی، هەروەها ئەو دیاردە و کارانەی لە ژینگەی هەرێمایەتی دەگوزەرێن وەکو تیرۆر و تاوانی ڕێکخراو</a:t>
            </a:r>
            <a:r>
              <a:rPr lang="ar-IQ" sz="1800" dirty="0">
                <a:effectLst/>
                <a:latin typeface="Calibri" panose="020F0502020204030204" pitchFamily="34" charset="0"/>
                <a:ea typeface="Calibri" panose="020F0502020204030204" pitchFamily="34" charset="0"/>
                <a:cs typeface="Unikurd Goran" panose="020B0604030504040204" pitchFamily="34" charset="-78"/>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Low"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هەریەک لە وڵاتانی ئێران و تورکیا کە سنووریان لەگەڵ هەرێمی کوردستان هەیە، کاریگەرییان لەسەر داڕشتن و جێبەجێکردنی بەشێک لە سیاسەتی گشتی لە هەرێمی کوردستان هەیە، بەڵام وڵاتی سوریا بە بەراورد بە دوو وڵاتەکەی دیکە کەمتر ئەو کاریگەریەی هەیە. جیا لەوەش ئەو ژینگە هەرێمایەتییەی کە عێراق تێیدا دەژیت تاڕادەیەک کاریگەری لەسەر هەرێمی کوردستان هەیە وەکو بەشێک لە عێراق.</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4623401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CFF69-6E76-5DC9-C417-DEEFE080111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E737E02-3B90-DB56-0933-1DEEA9B3508A}"/>
              </a:ext>
            </a:extLst>
          </p:cNvPr>
          <p:cNvSpPr>
            <a:spLocks noGrp="1"/>
          </p:cNvSpPr>
          <p:nvPr>
            <p:ph idx="1"/>
          </p:nvPr>
        </p:nvSpPr>
        <p:spPr/>
        <p:txBody>
          <a:bodyPr/>
          <a:lstStyle/>
          <a:p>
            <a:pPr marL="0" marR="0" lvl="0" indent="0" algn="justLow" rtl="1">
              <a:lnSpc>
                <a:spcPct val="115000"/>
              </a:lnSpc>
              <a:spcBef>
                <a:spcPts val="0"/>
              </a:spcBef>
              <a:spcAft>
                <a:spcPts val="0"/>
              </a:spcAft>
              <a:buNone/>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٦- ژینگەی نێودەوڵەتی: بارودۆخی جیهانی و پەیوەندییە نێودەوڵەتییەکان، هەندێکجار وا لە حکومەتەکان دەکات سیاسەتێکی گشتی دابنێن، یاخود حکومەت ناچار بکەن کە لە داڕشتنی سیاسەتی گشتیدا ڕەچاوی پێوەرە نێودەوڵەتییەکان بکرێت</a:t>
            </a:r>
            <a:r>
              <a:rPr lang="ar-IQ" sz="1800" dirty="0">
                <a:effectLst/>
                <a:latin typeface="Calibri" panose="020F0502020204030204" pitchFamily="34" charset="0"/>
                <a:ea typeface="Calibri" panose="020F0502020204030204" pitchFamily="34" charset="0"/>
                <a:cs typeface="Unikurd Goran" panose="020B0604030504040204" pitchFamily="34" charset="-78"/>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Low"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هەرێمی کوردستان بەشێکە لە کۆمەڵگەی نێودەڵەتی کە بێگومان ڕەوشی جیهان و پەیوەندییەکانی ئەو هەرێمە لەگەڵ وڵاتانی دیکە کاریگەرییان لەسەر داڕشتنی سیاسەتی گشتی لە هەرێم دەبێت، بە تایبەتی ویلایەتە یەکگرتووەکانی ئەمریکا، بەشێک لە وڵاتانی ئەوروپا و ڕێکخراوی نێودەوڵەتیەکانیش ڕۆڵیان هەیە لە دانانی بەشێک لە سیاسەتی گشتی لە هەرێمی کوردستانی عێراق.</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6491022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921F-48E8-7D47-DA57-CD1A6110B3A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7D47FBE-A89F-76FD-D622-C8467BFF970F}"/>
              </a:ext>
            </a:extLst>
          </p:cNvPr>
          <p:cNvSpPr>
            <a:spLocks noGrp="1"/>
          </p:cNvSpPr>
          <p:nvPr>
            <p:ph idx="1"/>
          </p:nvPr>
        </p:nvSpPr>
        <p:spPr/>
        <p:txBody>
          <a:bodyPr/>
          <a:lstStyle/>
          <a:p>
            <a:pPr marL="0" marR="0" indent="0" algn="ctr" rtl="1">
              <a:lnSpc>
                <a:spcPct val="107000"/>
              </a:lnSpc>
              <a:spcBef>
                <a:spcPts val="0"/>
              </a:spcBef>
              <a:spcAft>
                <a:spcPts val="800"/>
              </a:spcAft>
              <a:buNone/>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تەوەری دووەم: فاکتەرە ناوخۆییەکان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228600" algn="justLow"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فاكته‌ره‌ ناوخۆییەکان جیاواز له‌ فاكته‌ری ده‌ره‌كی، زۆرترین و به‌رچاوترین كاریگه‌ری له‌سه‌ر ژینگه‌ی دروستكردنی سیاسه‌تی گشتیدا هه‌یه‌، به‌و مانایه‌ی كه‌ پرۆسه‌ی دروستكردنی سیاسه‌تی گشتی هه‌ر له‌نێو ئه‌م ژینگه‌ ناوخۆییە دروست ده‌بێت، بۆیه‌ فاكته‌ره‌ ناوخۆییەکان كاریگه‌رییه‌كه‌یان راسته‌وخۆییه‌ به‌سه‌ر ئه‌م دروستكردنه‌وه‌. هه‌موو ئه‌و بابه‌تانه‌ی له‌م چوارچێوه‌یه‌دا له ‌جوڵه‌دایه‌، په‌یوه‌ستن به‌؛ سیسته‌می سیاسی، سیسته‌می حوكمرانی، پرۆسه‌ی سیاسی، بارودۆخی ئابووری، به‌هاكان و ڕه‌وشی كۆمه‌ڵایه‌تی، ئاسایشی نه‌ته‌وه‌یی و نیشتمانی.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228600" algn="justLow"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پرۆسه‌ی دروستكردنی سیاسه‌تی گشتی له‌ هه‌رێمی كوردستان، جیاواز لە قەوارە سیاسییه‌كانی دیكه‌، پرۆسه‌یه‌كی پر كێشه‌یه‌، ئه‌مه‌ له‌به‌ر ئه‌وه‌ نییه‌ كه‌ پرۆسه‌یه‌كی ئاڵۆزه‌ (وه‌ك ئه‌و پێوه‌ره‌ی هانتگتۆن باسی ده‌كات) به‌ڵكو په‌یوه‌سته‌ به‌ئاڵۆزی پرۆسه‌ی سیاسی و ئابووری و كۆمه‌ڵایه‌تی هه‌رێمی كوردستان له‌لایه‌ك، ناسه‌قامگیری سروشتی سیسته‌می سیاسیی له‌ هه‌رێمی كوردستان له‌لایه‌كی دیكه‌وه‌، ئه‌مانه‌ش لێكه‌وته‌ی گه‌وره‌یان دروست كردووه‌ له‌سه‌ر دروستكردنی سیاسه‌تی گشتی له‌هه‌رێمی كوردستان. له‌م چوارچێوه‌یه‌دا، ده‌توانین فاكته‌ره‌ ناوخۆییەکان كاریگه‌ر له‌سه‌ر ژینگه‌ی دروستكردنی سیاسه‌تی گشتی له‌ هه‌رێمی كوردستان، به‌شێوه‌یه‌ك پۆڵین بكه‌ین كه‌وا دابه‌شی بكه‌ین بۆ چوار فاكته‌ری سه‌ره‌كی.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1108841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44552-F614-0905-7C7A-BA6A4A845F1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72AACC2-BE78-4889-A996-82EDC8205A7E}"/>
              </a:ext>
            </a:extLst>
          </p:cNvPr>
          <p:cNvSpPr>
            <a:spLocks noGrp="1"/>
          </p:cNvSpPr>
          <p:nvPr>
            <p:ph idx="1"/>
          </p:nvPr>
        </p:nvSpPr>
        <p:spPr/>
        <p:txBody>
          <a:bodyPr/>
          <a:lstStyle/>
          <a:p>
            <a:pPr marL="2540" marR="0" algn="justLow" rtl="1">
              <a:lnSpc>
                <a:spcPct val="107000"/>
              </a:lnSpc>
              <a:spcBef>
                <a:spcPts val="0"/>
              </a:spcBef>
              <a:spcAft>
                <a:spcPts val="800"/>
              </a:spcAft>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یه‌كه‌م: فاکتەرە سیاسییەکان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228600" algn="justLow" rtl="1">
              <a:lnSpc>
                <a:spcPct val="107000"/>
              </a:lnSpc>
              <a:spcBef>
                <a:spcPts val="0"/>
              </a:spcBef>
              <a:spcAft>
                <a:spcPts val="800"/>
              </a:spcAft>
            </a:pPr>
            <a:r>
              <a:rPr lang="ar-KW" sz="1800" dirty="0">
                <a:effectLst/>
                <a:latin typeface="Calibri" panose="020F0502020204030204" pitchFamily="34" charset="0"/>
                <a:ea typeface="Calibri" panose="020F0502020204030204" pitchFamily="34" charset="0"/>
                <a:cs typeface="Unikurd Goran" panose="020B0604030504040204" pitchFamily="34" charset="-78"/>
              </a:rPr>
              <a:t>له‌ماوه‌ی 32 ساڵه‌ی ته‌مه‌نی حکومەتی كوردستان، پاشانیش ناساندنی وه‌ك قەوارەیەکی فیدراڵی دانپێدانراو، ئه‌وه‌ی كه ‌تێیدا سه‌قامگیر </a:t>
            </a:r>
            <a:r>
              <a:rPr lang="ku-Arab-IQ" sz="1800" dirty="0">
                <a:effectLst/>
                <a:latin typeface="Calibri" panose="020F0502020204030204" pitchFamily="34" charset="0"/>
                <a:ea typeface="Calibri" panose="020F0502020204030204" pitchFamily="34" charset="0"/>
                <a:cs typeface="Unikurd Goran" panose="020B0604030504040204" pitchFamily="34" charset="-78"/>
              </a:rPr>
              <a:t>نه‌بووه‌</a:t>
            </a:r>
            <a:r>
              <a:rPr lang="ar-KW" sz="1800" dirty="0">
                <a:effectLst/>
                <a:latin typeface="Calibri" panose="020F0502020204030204" pitchFamily="34" charset="0"/>
                <a:ea typeface="Calibri" panose="020F0502020204030204" pitchFamily="34" charset="0"/>
                <a:cs typeface="Unikurd Goran" panose="020B0604030504040204" pitchFamily="34" charset="-78"/>
              </a:rPr>
              <a:t>، سیسته‌می سیاسی بووه‌، كه‌ له‌م ماوه‌یه‌دا به‌چه‌ندین شێوه‌ ئه‌م سیسته‌مه‌ گۆرانكاری به‌سه‌رداهاتووه‌، یان توشی قه‌یرانی سیاسی بووه‌، به‌شێوه‌یه‌ك كه‌وا سیسته‌مه‌ حوكمرانییه‌كه‌ی زۆرجار دووچاری قه‌یرانی سیاسی و ئابووری و ئه‌منی بووه‌ته‌وه‌، ئه‌مه‌ش به‌ پله‌ی یه‌كه‌م كاریگه‌ری له‌سه‌ر سیاسه‌تی گشتی هه‌رێمی كوردستان كردووه‌، بۆیه‌ ده‌بینین جۆرێك له‌ناسه‌قامگیری به‌م پرۆسه‌یه‌وه‌ دیاره‌. ده‌توانین فاكته‌ره‌ سیاسیه‌كان له‌چه‌ند خاڵێكدا كورت بكه‌ینه‌وه‌: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2846162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A2303-B515-8E5E-5965-9918E81A361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ABCFA93-94C6-777D-B9B7-D14A8FDC169F}"/>
              </a:ext>
            </a:extLst>
          </p:cNvPr>
          <p:cNvSpPr>
            <a:spLocks noGrp="1"/>
          </p:cNvSpPr>
          <p:nvPr>
            <p:ph idx="1"/>
          </p:nvPr>
        </p:nvSpPr>
        <p:spPr/>
        <p:txBody>
          <a:bodyPr>
            <a:normAutofit lnSpcReduction="10000"/>
          </a:bodyPr>
          <a:lstStyle/>
          <a:p>
            <a:pPr marL="0" marR="0" lvl="0" indent="0" algn="justLow" rtl="1">
              <a:lnSpc>
                <a:spcPct val="115000"/>
              </a:lnSpc>
              <a:spcBef>
                <a:spcPts val="0"/>
              </a:spcBef>
              <a:spcAft>
                <a:spcPts val="1000"/>
              </a:spcAft>
              <a:buNone/>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١- م</a:t>
            </a:r>
            <a:r>
              <a:rPr lang="ar-KW" sz="1800" dirty="0">
                <a:effectLst/>
                <a:latin typeface="Calibri" panose="020F0502020204030204" pitchFamily="34" charset="0"/>
                <a:ea typeface="Calibri" panose="020F0502020204030204" pitchFamily="34" charset="0"/>
                <a:cs typeface="Unikurd Goran" panose="020B0604030504040204" pitchFamily="34" charset="-78"/>
              </a:rPr>
              <a:t>سیسته‌می سیاسی، كه‌ ناڕوونییه‌كی زۆری پێوه‌دیاره‌، له‌نێوان سیسته‌می سه‌رۆكایه‌تی و په‌رله‌مانی و تێكه‌ڵدا. ئه‌م ناسه‌قامگیرییه‌ كاریگه‌ری زۆری له‌سه‌ر په‌یوه‌ندی نێوان ده‌سه‌ڵاته فه‌رمییه‌كان دروست كردووه‌، كه‌ په‌یوه‌ندی نێوان ده‌سه‌ڵاته‌ فه‌رمییه‌كان فاكته‌رێكی كاریگه‌ره‌ له‌سه‌ر پرۆسه‌ی دروستكردنی سیاسه‌تی گشتیدا. سه‌نگی دامه‌زراوه‌ له‌هه‌رێمی كوردستان به‌پێی وێستگه‌كان گۆرانكارییان به‌سه‌رداهاتووه‌، ته‌نانه‌ت له‌بارودۆخه‌ جیاوازه‌كانیش ئه‌م گۆرانكارییه‌ هه‌ستی پێكراوه‌. له‌هه‌ندێ وێستگه‌دا په‌رله‌مان سه‌نگی دامه‌زراوه‌ی له‌لابووه‌، پاشان له‌ وێستگه‌ی دیكه‌دا سه‌رۆكایه‌تی ئه‌نجومه‌نی وه‌زیران. له‌هه‌ندێ بارودۆخی تایبه‌تیشدا، سه‌رۆكایه‌تی هه‌رێم ڕۆڵی یه‌كلاكه‌ره‌وه‌ی هه‌بووه‌. ئه‌م گۆرانكارییانه‌ وای كردووه‌ پرۆسه‌ی دروستكردنی سیاسه‌تی گشتی سه‌قامگیر و درێژخایه‌ن نه‌بێت.</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Low" rtl="1">
              <a:lnSpc>
                <a:spcPct val="115000"/>
              </a:lnSpc>
              <a:spcBef>
                <a:spcPts val="0"/>
              </a:spcBef>
              <a:spcAft>
                <a:spcPts val="1000"/>
              </a:spcAft>
              <a:buNone/>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٢- </a:t>
            </a:r>
            <a:r>
              <a:rPr lang="ar-KW" sz="1800" dirty="0">
                <a:effectLst/>
                <a:latin typeface="Calibri" panose="020F0502020204030204" pitchFamily="34" charset="0"/>
                <a:ea typeface="Calibri" panose="020F0502020204030204" pitchFamily="34" charset="0"/>
                <a:cs typeface="Unikurd Goran" panose="020B0604030504040204" pitchFamily="34" charset="-78"/>
              </a:rPr>
              <a:t>سیسته‌می حزبی و ململانێیه‌كان، ئاشكرایه‌ كه‌وا پارته‌ سیاسییه‌كان گه‌وره‌ترین كاریگه‌ریان هه‌یه‌ له‌سه‌ر سه‌قامگیری سیاسی و ژینگه‌ی دروستكردنی سیاسه‌تی گشتی. له‌ ئێستادا ژماره‌ی پارته‌ سیاسییه‌كانی هه‌رێمی كوردستان نزیکەی (40) پارت و جولانه‌وه‌ی سیاسییه‌، كه‌ هه‌ریه‌كێ له‌مانه‌ ئاراسته‌ی سیاسی تایبه‌تی خۆی هه‌یه‌. به‌سه‌ر ژمارەیەک بەرەدا دابه‌ش بوون‌، هه‌ندێكیان له‌حكومه‌تن و به‌شێكیان وه‌ك ئۆپۆزسیۆن خۆیان ده‌رخستووه‌. ئه‌وه‌ی ململانێی نێوان پارته‌ سیاسییه‌كانی هه‌رێمی كوردستانی جیاكردۆته‌وه‌، ئه‌وه‌یه‌ كه‌وا ململانێیه‌كان جگه ‌له‌وه‌ی له‌ نێوان پارته‌كانی ده‌سه‌ڵات و ئۆپۆزسیۆنه‌، له‌نێوان پارته‌ سیاسییه‌كانی نێو ده‌سه‌ڵاتیش ئه‌و ململانێیانه‌ كاریگه‌ری گه‌وره‌یان دروست كردووه‌.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1912534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81137-61AA-5228-D756-589F2C66249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FBCB712-6107-2999-5386-65C6D50306A0}"/>
              </a:ext>
            </a:extLst>
          </p:cNvPr>
          <p:cNvSpPr>
            <a:spLocks noGrp="1"/>
          </p:cNvSpPr>
          <p:nvPr>
            <p:ph idx="1"/>
          </p:nvPr>
        </p:nvSpPr>
        <p:spPr/>
        <p:txBody>
          <a:bodyPr>
            <a:normAutofit lnSpcReduction="10000"/>
          </a:bodyPr>
          <a:lstStyle/>
          <a:p>
            <a:pPr marL="0" marR="0" lvl="0" indent="0" algn="justLow" rtl="1">
              <a:lnSpc>
                <a:spcPct val="115000"/>
              </a:lnSpc>
              <a:spcBef>
                <a:spcPts val="0"/>
              </a:spcBef>
              <a:spcAft>
                <a:spcPts val="1000"/>
              </a:spcAft>
              <a:buNone/>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٣- </a:t>
            </a:r>
            <a:r>
              <a:rPr lang="ar-KW" sz="1800" dirty="0">
                <a:effectLst/>
                <a:latin typeface="Calibri" panose="020F0502020204030204" pitchFamily="34" charset="0"/>
                <a:ea typeface="Calibri" panose="020F0502020204030204" pitchFamily="34" charset="0"/>
                <a:cs typeface="Unikurd Goran" panose="020B0604030504040204" pitchFamily="34" charset="-78"/>
              </a:rPr>
              <a:t>په‌یوه‌ندی نێوان هاوڵاتیان و كارگێری گشتی، نزیكی یەک لەسەر چواری دانیشتووانى ئەو هەرێمە، بەشێکن لە دەزگه حکومییەکان؛ بەو پێیەى حکومەت قەبارەیەکی زۆر گەورەی وەرگرتووە. بەڵام لە دەرەوەی ئەو چوارچێوەیە، پەیوەندیی هاووڵاتیان بە دەزگه کارگێڕییە گشتییەکانى هەرێم، پەیوەندییەکی ئۆرگانی نییە، بەڵکوو پەیوەستە بە چەندین فاکتەرەوە. هاووڵاتی، چونکە جگە لە چاودێریکردن و هەڵسەنگاندن، هاووڵاتی لە داڕشتنی ئەو سیاسەتە گشتییانەدا كه‌ بە پرسە کارگێڕییەکانەوە پەیوەستن، بەشدارە. ئەگەر ئەو ئەرکە لە هاووڵاتی وەربگیرێتەوە، بە مانای ئەوەیە کە شەرعییەت لە دەزگه کارگێڕییەکان وەرگیراوه‌تەوە.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Low" rtl="1">
              <a:lnSpc>
                <a:spcPct val="115000"/>
              </a:lnSpc>
              <a:spcBef>
                <a:spcPts val="0"/>
              </a:spcBef>
              <a:spcAft>
                <a:spcPts val="1000"/>
              </a:spcAft>
              <a:buNone/>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٤- </a:t>
            </a:r>
            <a:r>
              <a:rPr lang="ar-KW" sz="1800" dirty="0">
                <a:effectLst/>
                <a:latin typeface="Calibri" panose="020F0502020204030204" pitchFamily="34" charset="0"/>
                <a:ea typeface="Calibri" panose="020F0502020204030204" pitchFamily="34" charset="0"/>
                <a:cs typeface="Unikurd Goran" panose="020B0604030504040204" pitchFamily="34" charset="-78"/>
              </a:rPr>
              <a:t>حكومه‌ته‌ خۆجێیه‌كان، ئەزموونی پەیڕەوكردنی حوكمی خۆجێیی لە هەرێمی كوردستان مێژوویەكی درێژی نییە؛ بۆیە پاڵپشت نییە بە پێشینەیەكی پتەو لە ڕووی كاری دامەزراوەیییەوه‌. هەنگاونان بۆ پەیڕەوكردنی ئەو شێوازە لە هەرێمی كوردستان، سەرەتاكانی دەگەڕێتەوە بۆ ساڵی 2005. پاشان لە ڕێگەی دەركردنی چەندین یاسا و ڕێنماییی تایبەت بەو بوارە، درك بە بوونی حكوومەتە خۆجێیییەكان كرا. بەڵام لەگەڵ ئەوەیشدا هێشتا هەندێ پرسی تایبەت بەو حوكمڕانییه‌ خۆجێیییه‌ی لە هەرێمی كوردستان بۆ پارێزگاكان هه‌یه‌، شوێنی پرسیاری جددییە. لێره‌دا گرنگه‌ بپرسین، ئایا حكوومەتە خۆجێیییەكان دەتوانن لە داڕشتنی سیاسەتی گشتیدا بەشدار بن؟ ئەو حكوومەتە خۆجێیییانە جۆرە سیاسەتێك دروست دەكەن؟ ئایا حكوومەتە خۆجێیییەكان لە چ ئاستێكدا كار دەكەن؟ ئەوەی ماوەتەوە بۆ حكوومەتە خۆجێیییەكان سنوورێكی تەسكە، بۆیە لە داڕشتنی سیاسەتی گشتیی خۆجێییشدا ڕەنگدانەوەی ئەوە بەدی دەكرێت.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2108451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5DC50-6A6C-B4A0-4B96-20071145512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A9570EC-41D0-BE7B-9B18-BE3BCF41E333}"/>
              </a:ext>
            </a:extLst>
          </p:cNvPr>
          <p:cNvSpPr>
            <a:spLocks noGrp="1"/>
          </p:cNvSpPr>
          <p:nvPr>
            <p:ph idx="1"/>
          </p:nvPr>
        </p:nvSpPr>
        <p:spPr/>
        <p:txBody>
          <a:bodyPr/>
          <a:lstStyle/>
          <a:p>
            <a:pPr marL="2540" marR="0" algn="justLow" rtl="1">
              <a:lnSpc>
                <a:spcPct val="107000"/>
              </a:lnSpc>
              <a:spcBef>
                <a:spcPts val="0"/>
              </a:spcBef>
              <a:spcAft>
                <a:spcPts val="800"/>
              </a:spcAft>
            </a:pPr>
            <a:r>
              <a:rPr lang="ar-KW" sz="1800" b="1" dirty="0">
                <a:effectLst/>
                <a:latin typeface="Calibri" panose="020F0502020204030204" pitchFamily="34" charset="0"/>
                <a:ea typeface="Calibri" panose="020F0502020204030204" pitchFamily="34" charset="0"/>
                <a:cs typeface="Unikurd Goran" panose="020B0604030504040204" pitchFamily="34" charset="-78"/>
              </a:rPr>
              <a:t>دووه‌م: فاكته‌ره‌ ئه‌منییه‌كان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228600" algn="justLow" rtl="1">
              <a:lnSpc>
                <a:spcPct val="107000"/>
              </a:lnSpc>
              <a:spcBef>
                <a:spcPts val="0"/>
              </a:spcBef>
              <a:spcAft>
                <a:spcPts val="800"/>
              </a:spcAft>
            </a:pPr>
            <a:r>
              <a:rPr lang="ar-KW" sz="1800" dirty="0">
                <a:effectLst/>
                <a:latin typeface="Calibri" panose="020F0502020204030204" pitchFamily="34" charset="0"/>
                <a:ea typeface="Calibri" panose="020F0502020204030204" pitchFamily="34" charset="0"/>
                <a:cs typeface="Unikurd Goran" panose="020B0604030504040204" pitchFamily="34" charset="-78"/>
              </a:rPr>
              <a:t>سیستمە سیاسییەکان لەپاڵ ئاسایشى سەربازى، گیرۆدەى دابینکردنى ئاسایشى سیاسى، تەندروستى، ئەلیکترۆنى، ئابوورى، خۆراک، ئاو، ژینگە، پەروەردە و سێکتەرەکانى ترن. هەرێمى کوردستان لەبەردەم کۆمەڵێک هەڕەشەى ئاسایشى ناوخۆیى و دەرەکییە له‌سه‌رجه‌م سێكته‌ره‌كان،  ئه‌مه‌ش كاریگه‌ری زۆری دروست كردووه‌ له‌سه‌ر پرۆسه‌ی دارشتنی سیاسه‌تی گشتی. ئه‌م فاكته‌ره‌ ئه‌منییانه‌ وای كردووه‌ له‌ قۆناغه‌كانی دارشتنی سیاسه‌تی گشتیدا، پرۆسه‌كه‌ بكه‌وێته‌ به‌رده‌م كێشه‌وه‌، چونكه‌ ئه‌وله‌ویه‌تی زۆر دراوه‌ بۆ هه‌ره‌شه‌ سه‌ربازییه‌كان. به‌ڵام له‌گه‌ڵ ئه‌وه‌شدا هه‌ره‌شه‌كانی دیكه‌ی سه‌ر ئاسایشی هه‌رێم، بوونه‌ته‌ ته‌وه‌ری دارشتنی سیاسه‌تی گشتی، بۆیه‌ به‌هه‌ردوو باردا فاكته‌ره‌ ئه‌منییه‌كان كاریگه‌ری گه‌وره‌یان دروست كردووه‌. ده‌توانین كاریگه‌ری ئه‌م فاكته‌رانه‌ له‌چه‌ند خاڵێكدا پوخت بكه‌ینه‌وه‌:</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113356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C42BD-4AD4-0D04-9F57-2729797F038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8733BE4-CDE6-C54B-5EF7-E5174C0E341E}"/>
              </a:ext>
            </a:extLst>
          </p:cNvPr>
          <p:cNvSpPr>
            <a:spLocks noGrp="1"/>
          </p:cNvSpPr>
          <p:nvPr>
            <p:ph idx="1"/>
          </p:nvPr>
        </p:nvSpPr>
        <p:spPr/>
        <p:txBody>
          <a:bodyPr/>
          <a:lstStyle/>
          <a:p>
            <a:pPr marL="0" marR="0" lvl="0" indent="0" algn="justLow" rtl="1">
              <a:lnSpc>
                <a:spcPct val="115000"/>
              </a:lnSpc>
              <a:spcBef>
                <a:spcPts val="0"/>
              </a:spcBef>
              <a:spcAft>
                <a:spcPts val="1000"/>
              </a:spcAft>
              <a:buNone/>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١- </a:t>
            </a:r>
            <a:r>
              <a:rPr lang="ar-KW" sz="1800" dirty="0">
                <a:effectLst/>
                <a:latin typeface="Calibri" panose="020F0502020204030204" pitchFamily="34" charset="0"/>
                <a:ea typeface="Calibri" panose="020F0502020204030204" pitchFamily="34" charset="0"/>
                <a:cs typeface="Unikurd Goran" panose="020B0604030504040204" pitchFamily="34" charset="-78"/>
              </a:rPr>
              <a:t>كاتێك كێشه‌یه‌ك ده‌گاته‌ ئاستی ئه‌وه‌ی ببێته‌ هه‌ره‌شه‌یه‌ك بۆ سه‌ر ئاسایشی ناوخۆیی هه‌رێمی كوردستان، دروستكردنی سیاسه‌تی گشتی به‌ ئاراسته‌ی چاره‌سه‌ركردن ده‌بێته‌ پێویستییه‌كی سه‌ره‌كی، ئه‌مه‌ بۆ هه‌موو سێكته‌ره‌كان راسته‌. ئه‌مه‌ كاریگه‌رییه‌كی ئه‌رێنیه‌ له‌سه‌ر ژینگه‌ی دروستكردنی سیاسه‌تی گشتی.</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Low" rtl="1">
              <a:lnSpc>
                <a:spcPct val="115000"/>
              </a:lnSpc>
              <a:spcBef>
                <a:spcPts val="0"/>
              </a:spcBef>
              <a:spcAft>
                <a:spcPts val="1000"/>
              </a:spcAft>
              <a:buNone/>
            </a:pPr>
            <a:r>
              <a:rPr lang="ku-Arab-IQ" sz="1800">
                <a:effectLst/>
                <a:latin typeface="Calibri" panose="020F0502020204030204" pitchFamily="34" charset="0"/>
                <a:ea typeface="Calibri" panose="020F0502020204030204" pitchFamily="34" charset="0"/>
                <a:cs typeface="Unikurd Goran" panose="020B0604030504040204" pitchFamily="34" charset="-78"/>
              </a:rPr>
              <a:t>٢- </a:t>
            </a:r>
            <a:r>
              <a:rPr lang="ar-KW" sz="1800">
                <a:effectLst/>
                <a:latin typeface="Calibri" panose="020F0502020204030204" pitchFamily="34" charset="0"/>
                <a:ea typeface="Calibri" panose="020F0502020204030204" pitchFamily="34" charset="0"/>
                <a:cs typeface="Unikurd Goran" panose="020B0604030504040204" pitchFamily="34" charset="-78"/>
              </a:rPr>
              <a:t>به‌ </a:t>
            </a:r>
            <a:r>
              <a:rPr lang="ar-KW" sz="1800" dirty="0">
                <a:effectLst/>
                <a:latin typeface="Calibri" panose="020F0502020204030204" pitchFamily="34" charset="0"/>
                <a:ea typeface="Calibri" panose="020F0502020204030204" pitchFamily="34" charset="0"/>
                <a:cs typeface="Unikurd Goran" panose="020B0604030504040204" pitchFamily="34" charset="-78"/>
              </a:rPr>
              <a:t>ئه‌وله‌ویه‌ت وه‌رگرتنی هه‌ره‌شه‌ی سه‌ربازی و رووبه‌رووبوونه‌وه‌ی تیرۆر، وای كردووه‌ به‌شێك له‌ كێشه‌كان زۆر بیر له‌ چاره‌سه‌ركردنی نه‌كرێته‌وه‌. بۆیه‌ ئه‌مه‌ كاریگه‌رییه‌كی نێگه‌تیڤی دروستكردووه‌ له‌سه‌ر پرۆسه‌كه‌.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7231877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5CB2E-7FDA-6069-5796-3FC4F5D0673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0963F3E-9743-B072-0DE9-BC80487556BE}"/>
              </a:ext>
            </a:extLst>
          </p:cNvPr>
          <p:cNvSpPr>
            <a:spLocks noGrp="1"/>
          </p:cNvSpPr>
          <p:nvPr>
            <p:ph idx="1"/>
          </p:nvPr>
        </p:nvSpPr>
        <p:spPr/>
        <p:txBody>
          <a:bodyPr/>
          <a:lstStyle/>
          <a:p>
            <a:pPr marL="0" marR="0" algn="justLow" rtl="1">
              <a:lnSpc>
                <a:spcPct val="107000"/>
              </a:lnSpc>
              <a:spcBef>
                <a:spcPts val="0"/>
              </a:spcBef>
              <a:spcAft>
                <a:spcPts val="800"/>
              </a:spcAft>
            </a:pPr>
            <a:r>
              <a:rPr lang="ar-KW" sz="1800" b="1" dirty="0">
                <a:effectLst/>
                <a:latin typeface="Calibri" panose="020F0502020204030204" pitchFamily="34" charset="0"/>
                <a:ea typeface="Calibri" panose="020F0502020204030204" pitchFamily="34" charset="0"/>
                <a:cs typeface="Unikurd Goran" panose="020B0604030504040204" pitchFamily="34" charset="-78"/>
              </a:rPr>
              <a:t>سێیه‌م: فاكته‌ره‌ ئابوورییه‌كان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228600" algn="justLow" rtl="1">
              <a:lnSpc>
                <a:spcPct val="107000"/>
              </a:lnSpc>
              <a:spcBef>
                <a:spcPts val="0"/>
              </a:spcBef>
              <a:spcAft>
                <a:spcPts val="800"/>
              </a:spcAft>
            </a:pPr>
            <a:r>
              <a:rPr lang="ar-KW" sz="1800" dirty="0">
                <a:solidFill>
                  <a:srgbClr val="000000"/>
                </a:solidFill>
                <a:effectLst/>
                <a:latin typeface="Calibri" panose="020F0502020204030204" pitchFamily="34" charset="0"/>
                <a:ea typeface="Calibri" panose="020F0502020204030204" pitchFamily="34" charset="0"/>
                <a:cs typeface="Unikurd Goran" panose="020B0604030504040204" pitchFamily="34" charset="-78"/>
              </a:rPr>
              <a:t>كێشه‌ سیاسییه‌كان هه‌میشه‌ له‌ دوای دروستبوونی كێشه‌ی ئابووری و پێشكه‌وتنی ئابووری وه‌ستاون، ئه‌مه‌ش چه‌ندین هۆكاری له‌پشته‌، </a:t>
            </a:r>
            <a:r>
              <a:rPr lang="ar-KW" sz="1800" dirty="0">
                <a:effectLst/>
                <a:latin typeface="Calibri" panose="020F0502020204030204" pitchFamily="34" charset="0"/>
                <a:ea typeface="Calibri" panose="020F0502020204030204" pitchFamily="34" charset="0"/>
                <a:cs typeface="Unikurd Goran" panose="020B0604030504040204" pitchFamily="34" charset="-78"/>
              </a:rPr>
              <a:t>له‌سه‌رووی</a:t>
            </a:r>
            <a:r>
              <a:rPr lang="ar-KW" sz="1800" dirty="0">
                <a:solidFill>
                  <a:srgbClr val="000000"/>
                </a:solidFill>
                <a:effectLst/>
                <a:latin typeface="Calibri" panose="020F0502020204030204" pitchFamily="34" charset="0"/>
                <a:ea typeface="Calibri" panose="020F0502020204030204" pitchFamily="34" charset="0"/>
                <a:cs typeface="Unikurd Goran" panose="020B0604030504040204" pitchFamily="34" charset="-78"/>
              </a:rPr>
              <a:t> هه‌موویانه‌وه‌ زۆری تێروانینه‌ سیاسییه‌كان بۆ به‌رێوه‌بردنی هه‌رێمی كوردستان و چۆنیه‌تی مامه‌ڵه‌كردن له‌گه‌ڵ به‌غدا له‌رووی داراییه‌وه‌. بۆیه‌ كێشه‌ ئابوورییه‌كان كاریگه‌رییه‌كی راسته‌وخۆیان هه‌یه‌ له‌سه‌ر پرۆسه‌ی دروستكردنی سیاسه‌تی گشتی له‌هه‌رێمی كوردستان. به‌و پێیه‌ی یه‌كێك له‌ وێستگه‌كانی دارشتنی سیاسه‌تی گشتی، له‌به‌رچاوگرتنی ئه‌و ئیمكانیاتانه‌یه‌ كه‌له‌به‌رده‌ستن، بۆیه‌ كاتێك توانا داراییه‌كان سنوردار ده‌بن، له‌ دارشتنی سیاسه‌تی گشتیدا بیركردنه‌وه‌ له‌ چاره‌سه‌ریه‌كان سنوردار ده‌بێت.</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228600" algn="justLow" rtl="1">
              <a:lnSpc>
                <a:spcPct val="107000"/>
              </a:lnSpc>
              <a:spcBef>
                <a:spcPts val="0"/>
              </a:spcBef>
              <a:spcAft>
                <a:spcPts val="800"/>
              </a:spcAft>
            </a:pPr>
            <a:r>
              <a:rPr lang="ar-KW" sz="1800" dirty="0">
                <a:solidFill>
                  <a:srgbClr val="000000"/>
                </a:solidFill>
                <a:effectLst/>
                <a:latin typeface="Calibri" panose="020F0502020204030204" pitchFamily="34" charset="0"/>
                <a:ea typeface="Calibri" panose="020F0502020204030204" pitchFamily="34" charset="0"/>
                <a:cs typeface="Unikurd Goran" panose="020B0604030504040204" pitchFamily="34" charset="-78"/>
              </a:rPr>
              <a:t>چه‌ندین ساڵه‌ هه‌رێمی كوردستان له‌ دۆخی قه‌یران و ناسه‌قامگیری ئابوری و داراییدایه‌. كێشه‌ ئابوریه قوڵه‌كان و لاسه‌نگییه‌ جۆراوجۆره‌كانی بونیادی ئابوری كه له‌چه‌ندین ده‌یه‌ی ڕابوردوه‌وه‌‌ كه‌ڵه‌كه‌ بون به‌تایبه‌تی لاوازیی سێكته‌ره‌ نانه‌وتیه‌كان له‌به‌رهه‌مهێنان و دروستكردنی داهات و وه‌خۆگرتنی ده‌ستی كار، لاسه‌نگیه‌كانی بواری دارایی گشتی و بازرگانیی ده‌ره‌كی و په‌یكه‌ری هێزی كار له‌و هۆكاره‌ سه‌ره‌كیانه‌ن كه‌ بونه‌ته‌ هۆی ئه‌وه‌ی ئابوریی هه‌رێم به ‌به‌رده‌وامی له‌به‌رده‌م هه‌ڕە‌شه‌ی قه‌یران و كێشه‌ی گه‌وره‌دا بێت، ئه‌وانه‌ به‌گشتی له‌ گرنگترین‌ ئه‌و پاساوه‌ سه‌ره‌كیانه‌ن كه‌ چاكسازی ئابوری بۆ‌هه‌رێمی كوردستان ده‌كه‌نه‌ پێویستیه‌كی گرنگ و ژیانی.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783662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C8843-44D7-DAF3-3284-997C8B87279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76D84AC-7623-878E-8E9D-E6BF44CFB899}"/>
              </a:ext>
            </a:extLst>
          </p:cNvPr>
          <p:cNvSpPr>
            <a:spLocks noGrp="1"/>
          </p:cNvSpPr>
          <p:nvPr>
            <p:ph idx="1"/>
          </p:nvPr>
        </p:nvSpPr>
        <p:spPr/>
        <p:txBody>
          <a:bodyPr/>
          <a:lstStyle/>
          <a:p>
            <a:pPr algn="just" rtl="1"/>
            <a:r>
              <a:rPr lang="ku-Arab-IQ" sz="1800" dirty="0">
                <a:effectLst/>
                <a:latin typeface="Calibri" panose="020F0502020204030204" pitchFamily="34" charset="0"/>
                <a:ea typeface="Calibri" panose="020F0502020204030204" pitchFamily="34" charset="0"/>
                <a:cs typeface="Unikurd Goran" panose="020B0604030504040204" pitchFamily="34" charset="-78"/>
              </a:rPr>
              <a:t>خولی یەکەمی پەرلەمانی کوردستان درێژترین خول بووە، چونکە ماوەی "١٣" ساڵ بەردەوام بوو، بەگوێرەی هەر یەکە لە یاساکانی ژمارە "١"ی ساڵی ١٩٩٥ویاسای ژمارە  "١" ی ساڵی ١٩٩٦ درێژکردنەوەی خولی یەکەمی ئەنجومەنی نیشتمانی کوردستان ئەنجام درا، فاکتەری سەرەکی دەرکردن و هەموارکردنەوەی ئەم یاسایانە، و هەروەها درێژکردنەوەی تەمەنی ئەنجومەنی نیشتمانی هەڵگیرسانی شەڕی ناوخۆ لە رێکەوتی ١/٥/١٩٩٤ و دروست بوونی دوو ئیدارەیی بوو.</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ئەرک و دەسەڵاتەکانی پەرلەمانی کوردستان-عێراق:</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وەک پێشتر ئاماژەمان پێکرد ئەم دامەزراوانە بنەمایەکی یاساییان هەیە، لەبەرئەوە ئەرک و بەرپرسیاریەتیان بە یاسا رێكخراوە، ئەرک و دەسەڵاتەکانی ئەنجومەن بە گوێرەی ماددە "٥٦" لە یاسای پەرلەمانی کوردستانی عێراق ژمارە "١" ساڵی ١٩٩٢ بەم شێوەیە بوو:</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just" rtl="1"/>
            <a:endParaRPr lang="en-US" dirty="0"/>
          </a:p>
        </p:txBody>
      </p:sp>
    </p:spTree>
    <p:extLst>
      <p:ext uri="{BB962C8B-B14F-4D97-AF65-F5344CB8AC3E}">
        <p14:creationId xmlns:p14="http://schemas.microsoft.com/office/powerpoint/2010/main" val="33175314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5FAC-45B5-33C9-6353-A04123FD55B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99A48FB-53AB-5B4F-1B19-1982E150DC53}"/>
              </a:ext>
            </a:extLst>
          </p:cNvPr>
          <p:cNvSpPr>
            <a:spLocks noGrp="1"/>
          </p:cNvSpPr>
          <p:nvPr>
            <p:ph idx="1"/>
          </p:nvPr>
        </p:nvSpPr>
        <p:spPr/>
        <p:txBody>
          <a:bodyPr/>
          <a:lstStyle/>
          <a:p>
            <a:pPr algn="r" rtl="1"/>
            <a:r>
              <a:rPr lang="ar-KW" sz="1800" dirty="0">
                <a:solidFill>
                  <a:srgbClr val="000000"/>
                </a:solidFill>
                <a:effectLst/>
                <a:latin typeface="Calibri" panose="020F0502020204030204" pitchFamily="34" charset="0"/>
                <a:ea typeface="Calibri" panose="020F0502020204030204" pitchFamily="34" charset="0"/>
                <a:cs typeface="Unikurd Goran" panose="020B0604030504040204" pitchFamily="34" charset="-78"/>
              </a:rPr>
              <a:t>له‌ساڵانی ڕابڕدوودا له‌لایه‌ن حكومه‌تی هه‌رێمی كوردستانه‌وه‌ چه‌ند هه‌وڵێك دران بۆ چاكسازی ئابوری، به‌ڵام ئامانجیان به‌ده‌ست نه‌هێنا. گیرۆده‌بونی ئابوری له‌ناو بازنه‌ی داخراوی ڕە‌یعی و لاوازی داموده‌زگاكان له‌و هۆكاره‌ هه‌ره‌ سه‌ره‌كیانه‌ن كه‌ بونه‌ته‌ هۆی سه‌رنه‌كه‌وتنی ئه‌و هه‌وڵانه‌. ده‌ربازبون له‌ بازنه‌ی داخراوی ڕە‌یعی كه‌ زیاتر له‌ په‌نجا ساڵه‌ ئابوریی عیراق و هه‌رێمی كوردستانى تێدا ده‌سوڕێته‌وه‌ هه‌نگاوی بنه‌ڕە‌تی و مه‌رجی پیویسته‌ بۆ سه‌ركه‌وتنی هه‌ر هه‌وڵێكی چاكسازی ئابوری، ئه‌وه‌یش ته‌نها له‌سایه‌ی داموده‌زگای كارادا توانای به‌دیهاتنی هه‌یه‌.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7013472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EB4BD-1F45-FCC7-A629-18F992B2913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1DEB1B9-D3EC-E07F-AB06-8003AA0C8F99}"/>
              </a:ext>
            </a:extLst>
          </p:cNvPr>
          <p:cNvSpPr>
            <a:spLocks noGrp="1"/>
          </p:cNvSpPr>
          <p:nvPr>
            <p:ph idx="1"/>
          </p:nvPr>
        </p:nvSpPr>
        <p:spPr/>
        <p:txBody>
          <a:bodyPr/>
          <a:lstStyle/>
          <a:p>
            <a:pPr marL="2540" marR="0" algn="just" rtl="1">
              <a:lnSpc>
                <a:spcPct val="107000"/>
              </a:lnSpc>
              <a:spcBef>
                <a:spcPts val="0"/>
              </a:spcBef>
              <a:spcAft>
                <a:spcPts val="800"/>
              </a:spcAft>
            </a:pPr>
            <a:r>
              <a:rPr lang="ar-KW" sz="1800" b="1" dirty="0">
                <a:solidFill>
                  <a:srgbClr val="000000"/>
                </a:solidFill>
                <a:effectLst/>
                <a:latin typeface="Calibri" panose="020F0502020204030204" pitchFamily="34" charset="0"/>
                <a:ea typeface="Calibri" panose="020F0502020204030204" pitchFamily="34" charset="0"/>
                <a:cs typeface="Unikurd Goran" panose="020B0604030504040204" pitchFamily="34" charset="-78"/>
              </a:rPr>
              <a:t>چواره‌م: فاكته‌ره‌ كۆمه‌ڵایه‌تییه‌كان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228600" algn="justLow" rtl="1">
              <a:lnSpc>
                <a:spcPct val="107000"/>
              </a:lnSpc>
              <a:spcBef>
                <a:spcPts val="0"/>
              </a:spcBef>
              <a:spcAft>
                <a:spcPts val="800"/>
              </a:spcAft>
            </a:pPr>
            <a:r>
              <a:rPr lang="ar-KW" sz="1800" dirty="0">
                <a:solidFill>
                  <a:srgbClr val="000000"/>
                </a:solidFill>
                <a:effectLst/>
                <a:latin typeface="Calibri" panose="020F0502020204030204" pitchFamily="34" charset="0"/>
                <a:ea typeface="Calibri" panose="020F0502020204030204" pitchFamily="34" charset="0"/>
                <a:cs typeface="Unikurd Goran" panose="020B0604030504040204" pitchFamily="34" charset="-78"/>
              </a:rPr>
              <a:t>یه‌كێك له‌ تایبه‌تمه‌ندییه‌كانی كۆمه‌ڵگه‌ی هه‌رێمی كوردستان، جۆرێك له‌گه‌شه‌ی خێرای پێوه‌دیاره‌ له‌بواری گۆرانی به‌ها كۆمه‌ڵایه‌تییه‌كان، ئه‌مه‌ش په‌یوه‌سته‌ به‌فاكته‌ره‌كانی ته‌كنه‌لۆژیا و جهانگیری و كرانه‌وه‌ به‌رووی كۆمه‌ڵگه‌ پێشكه‌وتووه‌. گۆرانی به‌هاكان هه‌میشه‌ كارلێكی راسته‌وخۆی له‌گه‌ڵ پرۆسه‌ی دروستكردنی سیاسه‌تی گشتی هه‌یه‌، به‌شێوه‌یه‌ك كه‌ زۆربه‌ی كات دروست كردنی سیاسه‌تی گشتی به‌های نوێ دێنێته‌ ئاراوه‌، یان جۆرێك له‌خۆگونجاندن له‌گه‌ڵ به‌های نوێ دروست ده‌كات.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228600" algn="justLow" rtl="1">
              <a:lnSpc>
                <a:spcPct val="107000"/>
              </a:lnSpc>
              <a:spcBef>
                <a:spcPts val="0"/>
              </a:spcBef>
              <a:spcAft>
                <a:spcPts val="800"/>
              </a:spcAft>
            </a:pPr>
            <a:r>
              <a:rPr lang="ar-SA" sz="1800" dirty="0">
                <a:solidFill>
                  <a:srgbClr val="000000"/>
                </a:solidFill>
                <a:effectLst/>
                <a:latin typeface="Calibri" panose="020F0502020204030204" pitchFamily="34" charset="0"/>
                <a:ea typeface="Calibri" panose="020F0502020204030204" pitchFamily="34" charset="0"/>
                <a:cs typeface="Unikurd Goran" panose="020B0604030504040204" pitchFamily="34" charset="-78"/>
              </a:rPr>
              <a:t>دیارده‌ كۆمه‌ڵایه‌تییه‌كان، ده‌بنه‌ ده‌روازه‌یه‌ك بۆ </a:t>
            </a:r>
            <a:r>
              <a:rPr lang="ar-KW" sz="1800" dirty="0">
                <a:solidFill>
                  <a:srgbClr val="000000"/>
                </a:solidFill>
                <a:effectLst/>
                <a:latin typeface="Calibri" panose="020F0502020204030204" pitchFamily="34" charset="0"/>
                <a:ea typeface="Calibri" panose="020F0502020204030204" pitchFamily="34" charset="0"/>
                <a:cs typeface="Unikurd Goran" panose="020B0604030504040204" pitchFamily="34" charset="-78"/>
              </a:rPr>
              <a:t>بیركردنه‌وه‌</a:t>
            </a:r>
            <a:r>
              <a:rPr lang="ar-SA" sz="1800" dirty="0">
                <a:solidFill>
                  <a:srgbClr val="000000"/>
                </a:solidFill>
                <a:effectLst/>
                <a:latin typeface="Calibri" panose="020F0502020204030204" pitchFamily="34" charset="0"/>
                <a:ea typeface="Calibri" panose="020F0502020204030204" pitchFamily="34" charset="0"/>
                <a:cs typeface="Unikurd Goran" panose="020B0604030504040204" pitchFamily="34" charset="-78"/>
              </a:rPr>
              <a:t> له‌ دارشتنی سیاسه‌تی گشتی، به‌تایبه‌ت له‌سه‌رده‌می پێشكه‌وتنی ته‌كنه‌لۆژیدا، كه به‌خێراترین شێوه‌ رای گشتی ده‌جولێنێ و دامه‌زراوه‌كانی دروستكردنی رای گشتی ده‌جولێنێ.</a:t>
            </a:r>
            <a:r>
              <a:rPr lang="ar-SA" sz="1800" dirty="0">
                <a:effectLst/>
                <a:latin typeface="Calibri" panose="020F0502020204030204" pitchFamily="34" charset="0"/>
                <a:ea typeface="Calibri" panose="020F0502020204030204" pitchFamily="34" charset="0"/>
                <a:cs typeface="Unikurd Goran" panose="020B0604030504040204" pitchFamily="34" charset="-78"/>
              </a:rPr>
              <a:t> </a:t>
            </a:r>
            <a:r>
              <a:rPr lang="ar-SA" sz="1800" dirty="0">
                <a:solidFill>
                  <a:srgbClr val="000000"/>
                </a:solidFill>
                <a:effectLst/>
                <a:latin typeface="Calibri" panose="020F0502020204030204" pitchFamily="34" charset="0"/>
                <a:ea typeface="Calibri" panose="020F0502020204030204" pitchFamily="34" charset="0"/>
                <a:cs typeface="Unikurd Goran" panose="020B0604030504040204" pitchFamily="34" charset="-78"/>
              </a:rPr>
              <a:t>به‌شێوه‌یه‌کى گشتى له‌ کۆمه‌ڵگه‌دا چه‌ندین پێکهاته‌ و ده‌سته ‌و گروپى جیاجیا هه‌یه‌، که‌ هه‌ریه‌که‌یان خاوه‌نى جۆرێک له‌ به‌رژه‌وه‌ندى ‌و که‌لتور و داب‌ونه‌ریتى تایبه‌ت به‌خۆیانن‌ و هه‌وڵى پاراستنیان ده‌ده‌ن. زۆرجار ئه‌م به‌رژه‌وه‌ندى ‌و که‌لتورانه‌ به‌ریه‌ک ده‌که‌ون ‌و ناکۆکى ده‌که‌وێته‌ نێوان پێکهاته‌ کۆمه‌ڵایه‌تییه‌کانه‌وه‌. ئه‌و ڕه‌هه‌نده‌ كۆمه‌ڵایه‌تیانه‌ی كۆمه‌ڵگه‌ی كوردستانی كه ‌كاریگه‌رییان له‌سه‌ر دارشتنی سیاسه‌تی گشتیدا هه‌یه‌، له‌م چه‌ند خاڵه‌دا پوخت ده‌كه‌ینه‌وه‌:</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7388229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FD700-AF0B-50B1-FBA7-36022CDA98E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8FD3525-05BE-5FBA-277A-D7FD32A678A6}"/>
              </a:ext>
            </a:extLst>
          </p:cNvPr>
          <p:cNvSpPr>
            <a:spLocks noGrp="1"/>
          </p:cNvSpPr>
          <p:nvPr>
            <p:ph idx="1"/>
          </p:nvPr>
        </p:nvSpPr>
        <p:spPr/>
        <p:txBody>
          <a:bodyPr/>
          <a:lstStyle/>
          <a:p>
            <a:pPr marL="342900" marR="0" lvl="0" indent="-342900" algn="just" rtl="1">
              <a:lnSpc>
                <a:spcPct val="115000"/>
              </a:lnSpc>
              <a:spcBef>
                <a:spcPts val="0"/>
              </a:spcBef>
              <a:spcAft>
                <a:spcPts val="1000"/>
              </a:spcAft>
              <a:buFont typeface="+mj-lt"/>
              <a:buAutoNum type="arabicPeriod"/>
            </a:pPr>
            <a:r>
              <a:rPr lang="ar-SA" sz="1800" dirty="0">
                <a:solidFill>
                  <a:srgbClr val="000000"/>
                </a:solidFill>
                <a:effectLst/>
                <a:latin typeface="Calibri" panose="020F0502020204030204" pitchFamily="34" charset="0"/>
                <a:ea typeface="Calibri" panose="020F0502020204030204" pitchFamily="34" charset="0"/>
                <a:cs typeface="Unikurd Goran" panose="020B0604030504040204" pitchFamily="34" charset="-78"/>
              </a:rPr>
              <a:t>گۆڕانی كۆمه‌ڵایه‌تی له‌رووی نوێبوونه‌وه‌ی به‌ها كۆمه‌ڵایه‌تییه‌كان.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1000"/>
              </a:spcAft>
              <a:buFont typeface="+mj-lt"/>
              <a:buAutoNum type="arabicPeriod"/>
            </a:pPr>
            <a:r>
              <a:rPr lang="ar-SA" sz="1800" dirty="0">
                <a:solidFill>
                  <a:srgbClr val="000000"/>
                </a:solidFill>
                <a:effectLst/>
                <a:latin typeface="Calibri" panose="020F0502020204030204" pitchFamily="34" charset="0"/>
                <a:ea typeface="Calibri" panose="020F0502020204030204" pitchFamily="34" charset="0"/>
                <a:cs typeface="Unikurd Goran" panose="020B0604030504040204" pitchFamily="34" charset="-78"/>
              </a:rPr>
              <a:t>زۆری دیارده‌ كۆمه‌ڵایه‌تییه‌كان و كاریگه‌ریان له‌سه‌ر رای گشتی.</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1000"/>
              </a:spcAft>
              <a:buFont typeface="+mj-lt"/>
              <a:buAutoNum type="arabicPeriod"/>
            </a:pPr>
            <a:r>
              <a:rPr lang="ar-SA" sz="1800" dirty="0">
                <a:solidFill>
                  <a:srgbClr val="000000"/>
                </a:solidFill>
                <a:effectLst/>
                <a:latin typeface="Calibri" panose="020F0502020204030204" pitchFamily="34" charset="0"/>
                <a:ea typeface="Calibri" panose="020F0502020204030204" pitchFamily="34" charset="0"/>
                <a:cs typeface="Unikurd Goran" panose="020B0604030504040204" pitchFamily="34" charset="-78"/>
              </a:rPr>
              <a:t>سروشتی كۆمه‌ڵایه‌تی و كاریگه‌ری هۆز و خێل و عه‌شیره‌ت.</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15000"/>
              </a:lnSpc>
              <a:spcBef>
                <a:spcPts val="0"/>
              </a:spcBef>
              <a:spcAft>
                <a:spcPts val="1000"/>
              </a:spcAft>
              <a:buFont typeface="+mj-lt"/>
              <a:buAutoNum type="arabicPeriod"/>
            </a:pPr>
            <a:r>
              <a:rPr lang="ar-SA" sz="1800" dirty="0">
                <a:solidFill>
                  <a:srgbClr val="000000"/>
                </a:solidFill>
                <a:effectLst/>
                <a:latin typeface="Calibri" panose="020F0502020204030204" pitchFamily="34" charset="0"/>
                <a:ea typeface="Calibri" panose="020F0502020204030204" pitchFamily="34" charset="0"/>
                <a:cs typeface="Unikurd Goran" panose="020B0604030504040204" pitchFamily="34" charset="-78"/>
              </a:rPr>
              <a:t>فره‌یی كۆمه‌ڵگه‌ی كوردستان له‌رووی پێكهاته‌وه‌.</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5283135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1FA04-8652-B3D9-3571-F7C11B16868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17EF053-A89C-163E-B20D-C431ED1CD9C2}"/>
              </a:ext>
            </a:extLst>
          </p:cNvPr>
          <p:cNvSpPr>
            <a:spLocks noGrp="1"/>
          </p:cNvSpPr>
          <p:nvPr>
            <p:ph idx="1"/>
          </p:nvPr>
        </p:nvSpPr>
        <p:spPr/>
        <p:txBody>
          <a:bodyPr/>
          <a:lstStyle/>
          <a:p>
            <a:pPr marL="0" marR="0" algn="just" rtl="1">
              <a:lnSpc>
                <a:spcPct val="107000"/>
              </a:lnSpc>
              <a:spcBef>
                <a:spcPts val="0"/>
              </a:spcBef>
              <a:spcAft>
                <a:spcPts val="0"/>
              </a:spcAft>
            </a:pPr>
            <a:r>
              <a:rPr lang="ar-SA" sz="1800" dirty="0">
                <a:solidFill>
                  <a:srgbClr val="000000"/>
                </a:solidFill>
                <a:effectLst/>
                <a:latin typeface="Calibri" panose="020F0502020204030204" pitchFamily="34" charset="0"/>
                <a:ea typeface="Times New Roman" panose="02020603050405020304" pitchFamily="18" charset="0"/>
                <a:cs typeface="Unikurd Goran" panose="020B0604030504040204" pitchFamily="34" charset="-78"/>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ctr" rtl="1">
              <a:lnSpc>
                <a:spcPct val="107000"/>
              </a:lnSpc>
              <a:spcBef>
                <a:spcPts val="0"/>
              </a:spcBef>
              <a:spcAft>
                <a:spcPts val="800"/>
              </a:spcAft>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تەوەری سێیەم: فاکتەرە دەرەکییەکان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228600" algn="justLow"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لەبەرئەوەی دەوڵەت لە بەرژەوەندییە ناوچەیی و نێودەوڵەتیەکان دابڕاو نییە، بەڵکو هەمیشە فاکتەری هەرێمی و نێودەوڵەتی بەشێکی سەرەکییە لە داڕشتنی سیاسەتی گشتی دەوڵەت. بە مانایەکی دیکە یەکێک له‌ تایبه‌تمه‌ندییه‌ هەرە سەرەکییەکانی داڕشتنی سیاسەتی گشتی بریتییە لە ڕەچاوکردنی فاکتەرە دەرەکییەکان.  بەتایبەتی ئەگەر دەوڵەت لاواز بێت و سەروەریەکەی پێشێل بکرێت، ئاسانە بۆ بەرژەوەندی لایەنە دەرەکییەکان کاریگەری لەسەر داڕشتنی سیاسەتی گشتی ناوخۆیی هەبێت.</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Low"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هەرێمی کوردستانیش بە حوکمی جیۆپۆلیتیک و بوونی بەشێک لە چوارچێوەی دەوڵەتی عێراق هەمیشە وابەستەیە بە فاکتەرە هەرێمی و دەرەکییەکانی، هەروەها لەلایەکی دیکەشەوە یەکێک لە تایبەتمەندییەکانی سیاسەتی گشتی ڕاستەوخۆ پەیوەستە بەو ئەکتەرانەی کە کاریگەری دروست دەکەن لەسەر پڕۆسەی داڕشتنی سیاسەتی گشتی، بۆیە ڕەچاو کردنی فاکتەرەکانی کاریگەر لە داڕشتنی سیاسەتی گشتی دەبێتە هۆی ئەوەی سیاسەتی گشتی گشتگیرتر و پەسەندتر بێ. فاکتەرە دەرەکییەکان دابەشی (3) سێ جۆر دەکەین: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7370524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384A7-D5F1-5D5C-4CAA-844CB98E593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90EF18C-F740-EC83-2F07-47B185925E82}"/>
              </a:ext>
            </a:extLst>
          </p:cNvPr>
          <p:cNvSpPr>
            <a:spLocks noGrp="1"/>
          </p:cNvSpPr>
          <p:nvPr>
            <p:ph idx="1"/>
          </p:nvPr>
        </p:nvSpPr>
        <p:spPr/>
        <p:txBody>
          <a:bodyPr/>
          <a:lstStyle/>
          <a:p>
            <a:pPr algn="just" rtl="1"/>
            <a:r>
              <a:rPr lang="ku-Arab-IQ" sz="1800" b="1" dirty="0">
                <a:effectLst/>
                <a:latin typeface="Calibri" panose="020F0502020204030204" pitchFamily="34" charset="0"/>
                <a:ea typeface="Calibri" panose="020F0502020204030204" pitchFamily="34" charset="0"/>
                <a:cs typeface="Unikurd Goran" panose="020B0604030504040204" pitchFamily="34" charset="-78"/>
              </a:rPr>
              <a:t>یەکەم: عێراق: </a:t>
            </a:r>
            <a:r>
              <a:rPr lang="ku-Arab-IQ" sz="1800" dirty="0">
                <a:effectLst/>
                <a:latin typeface="Calibri" panose="020F0502020204030204" pitchFamily="34" charset="0"/>
                <a:ea typeface="Calibri" panose="020F0502020204030204" pitchFamily="34" charset="0"/>
                <a:cs typeface="Unikurd Goran" panose="020B0604030504040204" pitchFamily="34" charset="-78"/>
              </a:rPr>
              <a:t>بەهۆی ئەوەی هەرێمی کوردستان بەشێکە لە عێراق، کارلێک و کاریگەری هەیە لەسەر پڕۆسەی سیاسی بە شێوەیەکی گشتی. سیاسەتی گشتی لە هەرێمی کوردستان بەردەوام لەژێر کاریگەری دۆخی عێراقدایە، بەو مانایەی بارودۆخی عێراق کاریگەری ڕاستەوخۆی لەسەر هەرێمی کوردستان و پڕۆسەی داڕشتنی سیاسەتی گشتی هەیە لەبەرئەوەی لەڕووی داراییەوە بودجەی هەرێمی کوردستان لە بەغداوە دێت سەرەڕایی ئەوەی لەدوای ساڵی ٢٠١٤ بەشە بودجەی هەرێمی کوردستان بڕدراوە ئەمەش کاریگەری ڕاستەوخۆی لەسەر سیاسەتی گشتی لە هەرێمی کوردستان دروست کردووە. بۆیە عێراق کە دەتوانێت کێشە بۆ سیاسەتی گشتی و پڕۆسەی جێبەجێکردنی سیاسەتی گشتی دروست بکات.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0049953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2B47D-E3F1-2847-A394-F38F1C7F212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B79DE01-7B9A-82A6-9E39-92699E547A2A}"/>
              </a:ext>
            </a:extLst>
          </p:cNvPr>
          <p:cNvSpPr>
            <a:spLocks noGrp="1"/>
          </p:cNvSpPr>
          <p:nvPr>
            <p:ph idx="1"/>
          </p:nvPr>
        </p:nvSpPr>
        <p:spPr/>
        <p:txBody>
          <a:bodyPr/>
          <a:lstStyle/>
          <a:p>
            <a:pPr marL="228600" marR="0" algn="justLow" rtl="1">
              <a:lnSpc>
                <a:spcPct val="107000"/>
              </a:lnSpc>
              <a:spcBef>
                <a:spcPts val="0"/>
              </a:spcBef>
              <a:spcAft>
                <a:spcPts val="800"/>
              </a:spcAft>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دووەم: فاکتەرە هەرێمییەکان: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Low"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هەرێمی کوردستان لە ڕووی جیۆپۆلیتیکەوە کەوتۆتە نێوان چەند دەوڵەتێک کە هەر یەکە لەو دەوڵەتانە بە شێواز و میکانزمی جۆراوجۆر کار لەسەر ئەوە دەکەن لە داڕشتنی سیاسەتی هەرێمی کوردستان ڕەچاوی بەرژەوەندییەکانیان بکرێت هەروەها ئاست و شێوازی پەیوەندییەکانی هەرێمی کوردستان لەگەڵ دەوڵەتانی هەرێمی ڕاستەوخۆ کاریگەری دەبێ لەسەر شیوازی چۆنیەتی داڕشتنی سیاسەتی گشتی. سەبارەت بە فاکتەرە هەرێمییەکان دەکرێت ئاماژە ئێران، تورکیا و سوریا بکەین: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7247776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C90C4-C143-3A4A-BD91-E0CF6306382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DE1737E-D132-1D9E-32D5-7571936FA279}"/>
              </a:ext>
            </a:extLst>
          </p:cNvPr>
          <p:cNvSpPr>
            <a:spLocks noGrp="1"/>
          </p:cNvSpPr>
          <p:nvPr>
            <p:ph idx="1"/>
          </p:nvPr>
        </p:nvSpPr>
        <p:spPr/>
        <p:txBody>
          <a:bodyPr/>
          <a:lstStyle/>
          <a:p>
            <a:pPr algn="just" rtl="1"/>
            <a:r>
              <a:rPr lang="ku-Arab-IQ" sz="1800" b="1" dirty="0">
                <a:effectLst/>
                <a:latin typeface="Calibri" panose="020F0502020204030204" pitchFamily="34" charset="0"/>
                <a:ea typeface="Calibri" panose="020F0502020204030204" pitchFamily="34" charset="0"/>
                <a:cs typeface="Unikurd Goran" panose="020B0604030504040204" pitchFamily="34" charset="-78"/>
              </a:rPr>
              <a:t>1-ئێران؛</a:t>
            </a:r>
            <a:r>
              <a:rPr lang="ku-Arab-IQ" sz="1800" dirty="0">
                <a:effectLst/>
                <a:latin typeface="Calibri" panose="020F0502020204030204" pitchFamily="34" charset="0"/>
                <a:ea typeface="Calibri" panose="020F0502020204030204" pitchFamily="34" charset="0"/>
                <a:cs typeface="Unikurd Goran" panose="020B0604030504040204" pitchFamily="34" charset="-78"/>
              </a:rPr>
              <a:t> یەکێکی تر لە فاکتەر هەرێمییە کاریگەرەکانی داڕشتی سیاسەتی گشتی لە هەرێمی کوردستان ئێرانە، لەبەر ئەوەی ئێران وەکو دەوڵەتێکی هەرێمی خاوەن ستراتیژییەت و جیهانبینەیکی تایبەتە لەسەر بنەمای بەرژەوەندییەکانی. لە هەمان کاتیشدا ئێران وەک دەوڵەتێکی خاوەن هەژموون لە عێراق کە لە ڕووداوە سیاسییەکان دەستی باڵای هەیە، وای کردووە لە هەرێمی کوردستانیش ئێران وەک دەوڵەتێکی خاوەن بەرژەوەندی لە دارشتنی سیاسەتی گشتی ڕەچاو بکرێت. لەلایکەی دیکەشەوە بوونی پەیوەندییەکانی ئێران لەگەڵ هەرێمی کوردستان بەتایبەت لە بواری ئابووری، بازرگانی و وەبەرهێنان، هۆکارێکی ترە لەوەی کە فاکتەرێکی کاریگەری گرنگە لەسەر پڕۆسەی داڕشتنی سیاسەتی گشتی لە هەرێمی کوردستان.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1248219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92A58-DCA3-5637-F7E4-BC7589B1EDE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2C59037-9128-569D-D134-6478FB2CB993}"/>
              </a:ext>
            </a:extLst>
          </p:cNvPr>
          <p:cNvSpPr>
            <a:spLocks noGrp="1"/>
          </p:cNvSpPr>
          <p:nvPr>
            <p:ph idx="1"/>
          </p:nvPr>
        </p:nvSpPr>
        <p:spPr/>
        <p:txBody>
          <a:bodyPr/>
          <a:lstStyle/>
          <a:p>
            <a:pPr marL="228600" marR="0" algn="justLow" rtl="1">
              <a:lnSpc>
                <a:spcPct val="107000"/>
              </a:lnSpc>
              <a:spcBef>
                <a:spcPts val="0"/>
              </a:spcBef>
              <a:spcAft>
                <a:spcPts val="800"/>
              </a:spcAft>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 2-تورکیا؛</a:t>
            </a:r>
            <a:r>
              <a:rPr lang="ku-Arab-IQ" sz="1800" dirty="0">
                <a:effectLst/>
                <a:latin typeface="Calibri" panose="020F0502020204030204" pitchFamily="34" charset="0"/>
                <a:ea typeface="Calibri" panose="020F0502020204030204" pitchFamily="34" charset="0"/>
                <a:cs typeface="Unikurd Goran" panose="020B0604030504040204" pitchFamily="34" charset="-78"/>
              </a:rPr>
              <a:t> لە دوای ئێران و عێراق، تورکیاش وەک دەوڵەتێکی هاوسێی هەرێمی کوردستان کاریگەری زۆری هەیە لە ڕووداوە سیاسییەکان و سیاسەتی گشتی. پەیوەندی نێوان تورکیا و هەرێمی کوردستان وای کردووە بە دەیان کۆمپانیا و وەبەرهێنەری تورکی ڕوو لە هەرێم بکەن و ببنە بەشێک لە پڕۆسەی ئاوەدانکردنەوە و گەشەپیدان، بۆیە لە داڕشتنی سیاسەتی گشتی نابێ تورکیا وەک فاکتەرێکی هەرێمی نایدە بکرێت بەڵکو بە پێچەوانەوە دەبێ ڕەچاوی ڕۆڵ و بەرژەوەندی تورکیا لە هەرێمی کوردستان بکرێت.</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Low" rtl="1">
              <a:lnSpc>
                <a:spcPct val="107000"/>
              </a:lnSpc>
              <a:spcBef>
                <a:spcPts val="0"/>
              </a:spcBef>
              <a:spcAft>
                <a:spcPts val="800"/>
              </a:spcAft>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3-سوریا: </a:t>
            </a:r>
            <a:r>
              <a:rPr lang="ku-Arab-IQ" sz="1800" dirty="0">
                <a:effectLst/>
                <a:latin typeface="Calibri" panose="020F0502020204030204" pitchFamily="34" charset="0"/>
                <a:ea typeface="Calibri" panose="020F0502020204030204" pitchFamily="34" charset="0"/>
                <a:cs typeface="Unikurd Goran" panose="020B0604030504040204" pitchFamily="34" charset="-78"/>
              </a:rPr>
              <a:t>دوای ئەوەی دۆخی سوریا لە ڕووی سەقامگیرییەوە تێکچوولە ئەنجامی بەهاری عەرەبی و دەرکەوتنی گرووپە چەکدارە توندڕەوەکان بەتایبەت داعش، لە دەرئەنجامدا ژمارەیەکی زۆر ئاوارەی سوری ڕوویان لە هەرێمی کوردستان کرد، ئەمەش بارگرانی و قورساییەکی زۆری لەسەر حکومەتی هەرێمی کوردستان دروستکرد لەڕووی ئابوورییەوە، ئەمەش وایکرد حکومەتی هەرێمی کوردستان لە داڕشتنی سیاسەتی گشتی ڕەچاوی ئەو فاکتەرە بکات بە تایبە لە دوای ساڵی ٢٠١٤.</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9395156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A1A55-A352-1BD4-40BE-77F45667555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741B133-96E4-2CD9-BDF7-CE925625013F}"/>
              </a:ext>
            </a:extLst>
          </p:cNvPr>
          <p:cNvSpPr>
            <a:spLocks noGrp="1"/>
          </p:cNvSpPr>
          <p:nvPr>
            <p:ph idx="1"/>
          </p:nvPr>
        </p:nvSpPr>
        <p:spPr/>
        <p:txBody>
          <a:bodyPr>
            <a:normAutofit fontScale="85000" lnSpcReduction="10000"/>
          </a:bodyPr>
          <a:lstStyle/>
          <a:p>
            <a:pPr marL="228600" marR="0" algn="justLow" rtl="1">
              <a:lnSpc>
                <a:spcPct val="107000"/>
              </a:lnSpc>
              <a:spcBef>
                <a:spcPts val="0"/>
              </a:spcBef>
              <a:spcAft>
                <a:spcPts val="800"/>
              </a:spcAft>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سێیەم: فاکتەرە نێودەوڵەتییەکان: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Low"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بە هەمان شێوەی فاکتەرە هەرێمییەکان، فاکتەرە نێودەوڵەتییەکان کاریگەرییان لەسەر داڕشتنی سیاسەتی گشتی لە هەرێمی کوردستان هەیە، چونکە کۆمەلێک لە دەوڵەتانی جیهان  و ڕێکخراو و کۆمپانیاکان خاوەنی بەرژەوەندی خۆیان و کار دەکەن بۆ ئەوەی لە داڕشتنی سیاسەتی گشتی ڕەچاوی دۆخ و بەرژەوەندییان بکرێت. لێرەدا دەکرێت فاکتەرە دەرەکییەکان بۆ ئاست دابەش بکەین: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Low" rtl="1">
              <a:lnSpc>
                <a:spcPct val="107000"/>
              </a:lnSpc>
              <a:spcBef>
                <a:spcPts val="0"/>
              </a:spcBef>
              <a:spcAft>
                <a:spcPts val="800"/>
              </a:spcAft>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یەکەم: دەوڵەتان؛</a:t>
            </a:r>
            <a:r>
              <a:rPr lang="ku-Arab-IQ" sz="1800" dirty="0">
                <a:effectLst/>
                <a:latin typeface="Calibri" panose="020F0502020204030204" pitchFamily="34" charset="0"/>
                <a:ea typeface="Calibri" panose="020F0502020204030204" pitchFamily="34" charset="0"/>
                <a:cs typeface="Unikurd Goran" panose="020B0604030504040204" pitchFamily="34" charset="-78"/>
              </a:rPr>
              <a:t> لەدوای کرانەوەی هەرێمی کوردستان بەرووی دونیای دەرەوە و دروست کردنی پەیوەندی سیاسی، ئابووری، بازرگانی و کلتووری بۆیە هۆیە ئەوەی دەوڵەتی جیهان گرنگی تایبە بە هەرێمی کوردستان بدەن بەتایبەت دەوڵەتانی ئەوروپا، ئەمریکا و ڕووسیا، ئەمانە بوونەتە بەشێکی کاریگەر لە پڕۆسەی داڕشتنی سیاسەتی گشتی لە هەرێمی کوردستان.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Low" rtl="1">
              <a:lnSpc>
                <a:spcPct val="107000"/>
              </a:lnSpc>
              <a:spcBef>
                <a:spcPts val="0"/>
              </a:spcBef>
              <a:spcAft>
                <a:spcPts val="800"/>
              </a:spcAft>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دووەم: کۆمپانیاکان</a:t>
            </a:r>
            <a:r>
              <a:rPr lang="ku-Arab-IQ" sz="1800" dirty="0">
                <a:effectLst/>
                <a:latin typeface="Calibri" panose="020F0502020204030204" pitchFamily="34" charset="0"/>
                <a:ea typeface="Calibri" panose="020F0502020204030204" pitchFamily="34" charset="0"/>
                <a:cs typeface="Unikurd Goran" panose="020B0604030504040204" pitchFamily="34" charset="-78"/>
              </a:rPr>
              <a:t>؛ یەکێکی دیکە لە هۆکارە فاکتەرەکانی کاریگەر لەسەر داڕشتنی سیاسەتی گشتی لە هەرێمی کوردستان لەچوارچێوەی هۆکارە دەرەکییەکان کۆمپانیاکانن بە تایبەت ئەو کۆمپانیایانەی خاوەن پڕۆژەی گەورەن لە بوارەکانی ووزە، ئەمانەش بوونەتە هۆی ئەوەی حکومەتی هەرێمی کوردستان لە داڕشتنی سیاسەتی گشتیدا بەرژەوەندییەکانی ئەم کۆمپانیایانە لەبەرچاو بگرێت.</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Low" rtl="1">
              <a:lnSpc>
                <a:spcPct val="107000"/>
              </a:lnSpc>
              <a:spcBef>
                <a:spcPts val="0"/>
              </a:spcBef>
              <a:spcAft>
                <a:spcPts val="800"/>
              </a:spcAft>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سییەم: ڕێکخراوە نێودەوڵەتییەکان</a:t>
            </a:r>
            <a:r>
              <a:rPr lang="ku-Arab-IQ" sz="1800" dirty="0">
                <a:effectLst/>
                <a:latin typeface="Calibri" panose="020F0502020204030204" pitchFamily="34" charset="0"/>
                <a:ea typeface="Calibri" panose="020F0502020204030204" pitchFamily="34" charset="0"/>
                <a:cs typeface="Unikurd Goran" panose="020B0604030504040204" pitchFamily="34" charset="-78"/>
              </a:rPr>
              <a:t>؛ هەرێمی کوردستان بەهۆی کرانەوەیەی بەڕووی جیهان بۆتە هۆی جێگەی سەرنج بۆ ڕێکخراوە نێودەوڵەتییە جۆراجۆرەکانی وەکو نەتەوە یەکگرتووەکان، ڕیکخراوەکانی تایبەت بە پاراستنی مافی مرۆڤ و ئازادی و پێکهاتەکان، ئەم ڕێکخراوە نێودەوڵەتییانە خاوەنی کۆمەلێک پرەنسیپ و ڕێسا و یاساکان کە دەوڵەتان بە گشتی ناچار دەکات پێگیری بەو بنەمایانە بکەن کە رێکخاروەکانی کاری لەسەر دەکەن.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br>
              <a:rPr lang="ku-Arab-IQ" sz="1800" dirty="0">
                <a:solidFill>
                  <a:srgbClr val="000000"/>
                </a:solidFill>
                <a:effectLst/>
                <a:ea typeface="Times New Roman" panose="02020603050405020304" pitchFamily="18" charset="0"/>
                <a:cs typeface="Unikurd Goran" panose="020B0604030504040204" pitchFamily="34" charset="-78"/>
              </a:rPr>
            </a:br>
            <a:endParaRPr lang="en-US" dirty="0"/>
          </a:p>
        </p:txBody>
      </p:sp>
    </p:spTree>
    <p:extLst>
      <p:ext uri="{BB962C8B-B14F-4D97-AF65-F5344CB8AC3E}">
        <p14:creationId xmlns:p14="http://schemas.microsoft.com/office/powerpoint/2010/main" val="906524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90DA5-D6AF-FDBF-D4F3-EA9FE69FA2E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C351623-7B5B-385F-D41E-A7C06F9825CD}"/>
              </a:ext>
            </a:extLst>
          </p:cNvPr>
          <p:cNvSpPr>
            <a:spLocks noGrp="1"/>
          </p:cNvSpPr>
          <p:nvPr>
            <p:ph idx="1"/>
          </p:nvPr>
        </p:nvSpPr>
        <p:spPr/>
        <p:txBody>
          <a:bodyPr>
            <a:normAutofit fontScale="85000" lnSpcReduction="10000"/>
          </a:bodyPr>
          <a:lstStyle/>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یاسادانان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بڕیاردان لەسەر رێککەوتننامەکان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دیاریکردنی پەیوەندی لەگەڵ دەسەڵاتی ناوەندیدا</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دەستنیشانکردنی سەرۆکی دەسەڵاتی جێبەجێکردن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پێدان و لێسەندنەوەی متمانە لە ئەنجومەنی وەزیران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چاودێریکردنی دەسەڵاتی جێبەجێکردن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بڕیاردان لەسەر بودجەی گشتی</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پێکهێنانی لێژنە بۆ ئەرک و پسپۆڕایەتیەکان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دانانی پەیڕەوی ناوخۆ و دیاریکردنی پێکهاتەکەی و هاوسەنگیرکردنی دامەزراندنی کارمەندەکانی</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دانانی رێسا بۆ دادگاییکردنی ئەندامەکانی ئەنجومەن لە ئەگەری سەرپێچیکردن لەو سوێندەی کە خواردوویانە</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بڕیاردان لەسەر تانە پێشکەشکراوەکان لەسەر ڕەوایەتی هەڵبژاردن و ئەندامەکانی، ئەندامێتی بە دەنگی دوو لەسەر سێی ئەندامان هەڵدەوەشێتەوە.</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ئەمانە سەرەکیترین ئەو ئەرک و دەسەڵاتانەن کە ئەنجومەن خاوەنی بووە، وردەکاری و شیکردنەوەی ئەم بڕگانە لە یاسا و رێنماییەکانی خولی یەکەم دا پێشکەشکراون.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768695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C44E-A48E-48D0-905F-607200D3D4E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10B442B-6A36-D638-C3D6-1E27E461306C}"/>
              </a:ext>
            </a:extLst>
          </p:cNvPr>
          <p:cNvSpPr>
            <a:spLocks noGrp="1"/>
          </p:cNvSpPr>
          <p:nvPr>
            <p:ph idx="1"/>
          </p:nvPr>
        </p:nvSpPr>
        <p:spPr/>
        <p:txBody>
          <a:bodyPr/>
          <a:lstStyle/>
          <a:p>
            <a:pPr marL="228600" marR="0" algn="just" rtl="1">
              <a:lnSpc>
                <a:spcPct val="107000"/>
              </a:lnSpc>
              <a:spcBef>
                <a:spcPts val="0"/>
              </a:spcBef>
              <a:spcAft>
                <a:spcPts val="800"/>
              </a:spcAft>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ئەرک و پسپۆڕییەکانی پەرلەمانی کوردستان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دامەزراندنی پەرلەمانی کوردستان بە شێوەیەکی سەرەکی ئەرکی یاسادانان لەخۆوە دەگرێت ئەمەش لە پێناو رێکخستنی ژیانی هاوڵاتیانی هەرێمی کوردستان، لە هەموو لایەنەکانی سیاسی و ئابوری و کۆمەڵایەتی، کولتووری...هتد، لێرەدا باس لە گرنگترین ئەرک و پسپۆڕییەکانی پەرلەمانی کوردستان دەکەین: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800"/>
              </a:spcAft>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یەکەم: ئەرکی یاسادانان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بە شێوەیەکی گشتی بریتیە لە داڕشتنی یاساکان و پێشنیازکردنیان هەروەها بڕیاردان لەسەر یاساکان، ڕەزامەندی دەربڕین لەسەر ئەو پرۆژە یاسایانەی کە لەلایەن دەسەڵاتی جێبەجێکردنەوە پێشکەش دەکرێن پاشان ناردنیان بۆ سەرۆکی هەرێم بەمەبەستی پەسەندکردنی لەگەڵ ئەمانەش دا پەرلەمان ئەرکی بەدواداچوون و جێبەجێکردنی یاساکانی لە ئەستۆیە لەگەڵ هەموارکردنی ئەو یاسایانەی کە پێویستە هەمواربکرێن بە گوێرەی بارودۆخ و پێشهاتەکان.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r" rtl="1"/>
            <a:endParaRPr lang="en-US" dirty="0"/>
          </a:p>
        </p:txBody>
      </p:sp>
    </p:spTree>
    <p:extLst>
      <p:ext uri="{BB962C8B-B14F-4D97-AF65-F5344CB8AC3E}">
        <p14:creationId xmlns:p14="http://schemas.microsoft.com/office/powerpoint/2010/main" val="606003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38D11-1808-C92F-40F1-202F73954AD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39CF0CD-4F39-AEBB-1AD7-C5011DF30004}"/>
              </a:ext>
            </a:extLst>
          </p:cNvPr>
          <p:cNvSpPr>
            <a:spLocks noGrp="1"/>
          </p:cNvSpPr>
          <p:nvPr>
            <p:ph idx="1"/>
          </p:nvPr>
        </p:nvSpPr>
        <p:spPr/>
        <p:txBody>
          <a:bodyPr/>
          <a:lstStyle/>
          <a:p>
            <a:pPr marL="228600" marR="0" algn="just" rtl="1">
              <a:lnSpc>
                <a:spcPct val="107000"/>
              </a:lnSpc>
              <a:spcBef>
                <a:spcPts val="0"/>
              </a:spcBef>
              <a:spcAft>
                <a:spcPts val="800"/>
              </a:spcAft>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دووەم: ئەرکی چاودێریکردن:</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ئەم ئەرکە خۆی دەبینێتەوە لە چاودێریکردنی دەسەڵاتی جێبەجێکردن و سەرۆک وەزیران و جێگیرەکەی و ئەو وەزیرانەی  کە لەو کابینەدا دەستبەکار دەبن، بۆ ئەم مەبەستەش چەند میکانیزمێک  جێبەجێدەکرێت بەم شێوەیەی وخوارەوە</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پرسیاری پەرلەمانی:</a:t>
            </a:r>
            <a:r>
              <a:rPr lang="ku-Arab-IQ" sz="1800" dirty="0">
                <a:effectLst/>
                <a:latin typeface="Calibri" panose="020F0502020204030204" pitchFamily="34" charset="0"/>
                <a:ea typeface="Calibri" panose="020F0502020204030204" pitchFamily="34" charset="0"/>
                <a:cs typeface="Unikurd Goran" panose="020B0604030504040204" pitchFamily="34" charset="-78"/>
              </a:rPr>
              <a:t> مەبەست لە پرسیارکردن ڕوونکردنەوەی کارێکە لە بەرپرس و وەزیرەکانی دەسەڵاتی جێبەجێکردن دەربارەی پرس و مەسەلەیەکی دیاریکراو کە ناڕوونە، بێ ئەوەی مانای تاوانبارکردن و ڕەخنەگرتن و لێپرسینەوە لەخۆ بگرێت، بەڵکو ئامانجی بەدەستهێنانی زانیارییە.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cs"/>
              <a:buAutoNum type="arabicDbPlain"/>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 پرساندنی پەرلەمانی:  </a:t>
            </a:r>
            <a:r>
              <a:rPr lang="ku-Arab-IQ" sz="1800" dirty="0">
                <a:effectLst/>
                <a:latin typeface="Calibri" panose="020F0502020204030204" pitchFamily="34" charset="0"/>
                <a:ea typeface="Calibri" panose="020F0502020204030204" pitchFamily="34" charset="0"/>
                <a:cs typeface="Unikurd Goran" panose="020B0604030504040204" pitchFamily="34" charset="-78"/>
              </a:rPr>
              <a:t>ئەم شێوازە  لەسەر بنەمای تۆمەتبارکردن ئەنجامدەدرێت و بریتیە لە ڕوونکردنەوەی پرسیارێک کە زۆرجار ڕەخنە لە کردار و بڕیاری سەرۆک وەزیران یاخود وەزیرێکی کابینەکەی دەگرێت، یاخود بۆ ڕاستکردنەوەی بە هەڵە جێبەجێکردنی یاسایەک دەبێت.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623108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FC988-B382-3688-D108-5696219963C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9AE0DD5-EA1B-A264-0E9F-0F1CDE159179}"/>
              </a:ext>
            </a:extLst>
          </p:cNvPr>
          <p:cNvSpPr>
            <a:spLocks noGrp="1"/>
          </p:cNvSpPr>
          <p:nvPr>
            <p:ph idx="1"/>
          </p:nvPr>
        </p:nvSpPr>
        <p:spPr/>
        <p:txBody>
          <a:bodyPr/>
          <a:lstStyle/>
          <a:p>
            <a:pPr marL="0" marR="0" lvl="0" indent="0" algn="just" rtl="1">
              <a:lnSpc>
                <a:spcPct val="107000"/>
              </a:lnSpc>
              <a:spcBef>
                <a:spcPts val="0"/>
              </a:spcBef>
              <a:spcAft>
                <a:spcPts val="800"/>
              </a:spcAft>
              <a:buNone/>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٣- لێکۆڵینەوەی پەرلەمانی:</a:t>
            </a:r>
            <a:r>
              <a:rPr lang="ku-Arab-IQ" sz="1800" dirty="0">
                <a:effectLst/>
                <a:latin typeface="Calibri" panose="020F0502020204030204" pitchFamily="34" charset="0"/>
                <a:ea typeface="Calibri" panose="020F0502020204030204" pitchFamily="34" charset="0"/>
                <a:cs typeface="Unikurd Goran" panose="020B0604030504040204" pitchFamily="34" charset="-78"/>
              </a:rPr>
              <a:t> ئەمەش یەکێکە لە میکانیزمەکانی چاودێری پەرلەمان کە بەسەر دەسەڵاتی جێبەجێکردن پیادەی دەکات، هاوکات لەڕێگەی ئەو لێژنانەوە دەبێت کە ئەندامانی پەرلەمان هەڵیان بژاردوون یان دەستەی سەرۆکایەتی پەرلەمان دایاندەنێت، ئەمەش لە پێناو ئاشکراکردنی کەم و کورتییەکان و یاخود بوونی گەندەڵی و خراپ بەکارهێنانی پۆستێک کە پەیوەست بێت بە بەرژەوەندی گشتییەوە، دواتریش ڕاپۆرتی لێکۆڵینەوەکە بە بەڵگەوە بەرزدەکاتەوە بۆ پەرلەمان،ئەم میکانیزمەش وەک ڕێخۆشکردنێک دادەنرێت لە گرتنەبەری ئەو ڕێووشوێنانەی کە بە گوێرەی یاسا پێیاندراوە.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buNone/>
            </a:pPr>
            <a:r>
              <a:rPr lang="ku-Arab-IQ" sz="1800" b="1" dirty="0">
                <a:effectLst/>
                <a:ea typeface="Calibri" panose="020F0502020204030204" pitchFamily="34" charset="0"/>
                <a:cs typeface="Unikurd Goran" panose="020B0604030504040204" pitchFamily="34" charset="-78"/>
              </a:rPr>
              <a:t>٤- بەرپرسیاریەتی سیاسی: </a:t>
            </a:r>
            <a:r>
              <a:rPr lang="ku-Arab-IQ" sz="1800" dirty="0">
                <a:effectLst/>
                <a:ea typeface="Calibri" panose="020F0502020204030204" pitchFamily="34" charset="0"/>
                <a:cs typeface="Unikurd Goran" panose="020B0604030504040204" pitchFamily="34" charset="-78"/>
              </a:rPr>
              <a:t>گرنگترین و مەترسیدارترین میکانیزمەکانی چاودێری پەرلەمانە بەسەر دەسەڵاتی جێبەجێکردن، مەبەست لێی مافی ئەندامانی پەرلەمانە لە وەرگرتنەوەی متمانە لە تەواوی کابینەی حکومەت (بەرپرسیاریەتی هاریکاری"المسؤلیة التضامنیة")، یان وەرگرتنەوەی متمانە بە شێوەی تاکلایەنانە لە یەکێک لە وەزیرەکانی کابینەی حکومەت "المسؤلیة الفردیة". </a:t>
            </a:r>
            <a:endParaRPr lang="en-US" dirty="0"/>
          </a:p>
        </p:txBody>
      </p:sp>
    </p:spTree>
    <p:extLst>
      <p:ext uri="{BB962C8B-B14F-4D97-AF65-F5344CB8AC3E}">
        <p14:creationId xmlns:p14="http://schemas.microsoft.com/office/powerpoint/2010/main" val="1204138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4E09A-C6AA-85EE-5782-79CBF65A5D6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6D5EDBF-86D1-E72E-CE06-6C6DE094248A}"/>
              </a:ext>
            </a:extLst>
          </p:cNvPr>
          <p:cNvSpPr>
            <a:spLocks noGrp="1"/>
          </p:cNvSpPr>
          <p:nvPr>
            <p:ph idx="1"/>
          </p:nvPr>
        </p:nvSpPr>
        <p:spPr/>
        <p:txBody>
          <a:bodyPr>
            <a:normAutofit fontScale="92500" lnSpcReduction="20000"/>
          </a:bodyPr>
          <a:lstStyle/>
          <a:p>
            <a:pPr marL="0" marR="0" algn="r" rtl="1">
              <a:lnSpc>
                <a:spcPct val="107000"/>
              </a:lnSpc>
              <a:spcBef>
                <a:spcPts val="0"/>
              </a:spcBef>
              <a:spcAft>
                <a:spcPts val="800"/>
              </a:spcAft>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سێییەم ئەرکی دارایی (پەسەندکردنی بودجە)</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مەبەست لەم ئەرکە ئەوەیە کە دەسەڵاتی جێبەجێکردن لەکاروباری دارایی و ئابوریدا دەستی کراوە نەبێت، ئەمەش لە ڕێگەی وابەستەکردنی دەسەڵاتی جێبەجێکردن بە ناردنی پرۆژە بودجە و ژمێرەی گشتی بۆ پەرلەمانە ئەم ئەرکە جێبەجێ دەبێت،  تا پەرلەمان بە نۆرەی خۆی هەڵستێ بە بەدواداچوون و گفتوگۆکردن و پەسەندکردن لەسەر بودجەی گشتی ساڵانە. لێژنەی دارایی پەرلەمان لە هەنگاوی یەکەمدا بەرپرسیارە لەم ئەرکە پاشان تەواوی ئەندامانی لە دانیشتنی ئاساییدا بڕیاری لەسەر دەدەن.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چوارەم: وەزیفەی سەروەریەتی:</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سەرباری ئەو سێ ئەرکەی کە پێشتر باسکران، پەرلەمان بەو پێیەی کە نوێنەری گەلە چەند ئەرکێکی تری دەکەوێتە ئەستۆ لەوانە: سەرپەرشتیاریەتی سیاسیی (الولایة السیاسیة)، ئەم سەرپەرشتیارییەش ئەو ڕێو و شوێنانە دەگرێتەوە کە پەیوەستە بە پرسە نیشتمانییەکان و بەدواداچوون لە جێبەجێکردنی ناوەرۆکی سیاسەتە گشتیەکان چ لەسەر ئاستی سیاسەتی ناوخۆیی بێت یاخود دەرەکی، بێجگە لەمانەش بڕیاردان لەسەر ڕێکەوتننامەکان و رێکخستنی پەیوەندی لەگەڵ حکومەتی فیدراڵیش دەچێتە چوارچێوەی سەروەریەتی پەرلەمانەوە، لە هەمان کاتدا لە یاسای سەرۆکایەتی هەرێم و لە چوارچێوەی دەسەڵاتە سەروەرییەکانی سەرۆکی هەرێم هاتووە کە: "سەرۆکی هەرێم مافی ئەوەی هەیە ڕێگە بدات بە هاتنە ژوورەوەی هێزە چەکدارە فیدراڵییەکان بۆناو خاکی کوردستان-عێراق، ئەمەش دوای وەرگرتنی ڕەزامەندی پەرلەمانی کوردستان". لەگەڵ ئەوەشدا: "سەرۆکی هەرێم دوای وەرگرتنی ڕەزامەندی پەرلەمانی کوردستان دەتوانێ بڕیار بدات لەسەر جوڵانەوەی هێزەکانی پێشمەرگە و ناردنیان بۆ دەرەوەی هەرێم".</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800"/>
              </a:spcAft>
            </a:pPr>
            <a:r>
              <a:rPr lang="en-US" sz="1800">
                <a:effectLst/>
                <a:latin typeface="Unikurd Goran" panose="020B0604030504040204" pitchFamily="34" charset="-78"/>
                <a:ea typeface="Calibri" panose="020F0502020204030204" pitchFamily="34" charset="0"/>
                <a:cs typeface="Arial" panose="020B0604020202020204" pitchFamily="34" charset="0"/>
              </a:rPr>
              <a:t> </a:t>
            </a:r>
            <a:endParaRPr lang="en-US" sz="1800">
              <a:effectLst/>
              <a:latin typeface="Calibri" panose="020F0502020204030204" pitchFamily="34" charset="0"/>
              <a:ea typeface="Calibri" panose="020F0502020204030204" pitchFamily="34" charset="0"/>
              <a:cs typeface="Arial" panose="020B0604020202020204" pitchFamily="34" charset="0"/>
            </a:endParaRPr>
          </a:p>
          <a:p>
            <a:endParaRPr lang="en-US"/>
          </a:p>
        </p:txBody>
      </p:sp>
    </p:spTree>
    <p:extLst>
      <p:ext uri="{BB962C8B-B14F-4D97-AF65-F5344CB8AC3E}">
        <p14:creationId xmlns:p14="http://schemas.microsoft.com/office/powerpoint/2010/main" val="2154041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68219-FA13-1C65-C47F-E9378381FF9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60CCF57-690D-E304-EF97-91393C918754}"/>
              </a:ext>
            </a:extLst>
          </p:cNvPr>
          <p:cNvSpPr>
            <a:spLocks noGrp="1"/>
          </p:cNvSpPr>
          <p:nvPr>
            <p:ph idx="1"/>
          </p:nvPr>
        </p:nvSpPr>
        <p:spPr/>
        <p:txBody>
          <a:bodyPr/>
          <a:lstStyle/>
          <a:p>
            <a:pPr marL="0" marR="0" algn="just" rtl="1">
              <a:lnSpc>
                <a:spcPct val="107000"/>
              </a:lnSpc>
              <a:spcBef>
                <a:spcPts val="0"/>
              </a:spcBef>
              <a:spcAft>
                <a:spcPts val="800"/>
              </a:spcAft>
            </a:pPr>
            <a:r>
              <a:rPr lang="ku-Arab-IQ" sz="1800" b="1" dirty="0">
                <a:effectLst/>
                <a:latin typeface="Calibri" panose="020F0502020204030204" pitchFamily="34" charset="0"/>
                <a:ea typeface="Calibri" panose="020F0502020204030204" pitchFamily="34" charset="0"/>
                <a:cs typeface="Unikurd Goran" panose="020B0604030504040204" pitchFamily="34" charset="-78"/>
              </a:rPr>
              <a:t>لقی دووەم: دامەزراوەی جێبەجێکردن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ku-Arab-IQ" sz="1800" dirty="0">
                <a:effectLst/>
                <a:latin typeface="Calibri" panose="020F0502020204030204" pitchFamily="34" charset="0"/>
                <a:ea typeface="Calibri" panose="020F0502020204030204" pitchFamily="34" charset="0"/>
                <a:cs typeface="Unikurd Goran" panose="020B0604030504040204" pitchFamily="34" charset="-78"/>
              </a:rPr>
              <a:t>لە ساڵی ١٩٩٢ بەرەی کوردستانی وەک دەسەڵاتی ئاوارتە "دیفاکتۆ" لەو قۆناغەدا بڕیاریدا، شێوازی سیستەمی پەرلەمانی پەیڕەو بکات دامەزراوەی جێبەجێکردنیش لە سیستەمی پەرلەمانیدا لە دوو دامەزراوەی سەرەکی پێکدێت، سەرکردەی بزووتنەوەی ڕزگاریخوازی کورد، کە ئەو کات لە شوێنی پۆستی سەرۆکی هەرێمی ئێستا بوو، لەگەڵ دامەزراوەی جێبەجێکردن "ئەنجومەنی وەزیران" هەر یەکە لەم دوو دامەزراوەیە بە گوێرەی یاسای تایبەت بونیادنراون، لە ڕاستیدا سیستەمی سیاسی پەیڕەەوکراو لە هەرێمی کوردستاندا زیاتر لە شێوازی سیستەمی نیمچە سەرۆکایەتیەوە نزیکە.</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5198513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4738</Words>
  <Application>Microsoft Office PowerPoint</Application>
  <PresentationFormat>Widescreen</PresentationFormat>
  <Paragraphs>121</Paragraphs>
  <Slides>38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Calibri Light</vt:lpstr>
      <vt:lpstr>Unikurd Goran</vt:lpstr>
      <vt:lpstr>Office Theme</vt:lpstr>
      <vt:lpstr>نموونەکانی سیاسەتی گشتی ساڵی خوێندن (٢٠٢٤-٢٠٢٥) </vt:lpstr>
      <vt:lpstr>نموونەکانی سیاسەتی گشتی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دامەزراوەی  دیوانی سەرۆکایەتی هەرێمی کوردستان </vt:lpstr>
      <vt:lpstr>PowerPoint Presentation</vt:lpstr>
      <vt:lpstr>دووەم: دامەزراوەی ئەنجومەنی وەزیران "حکومەت" </vt:lpstr>
      <vt:lpstr>یەکەم: ئەرک و پسپۆڕییەتی ئەنجومەنی وەزیران "حکومەت": ئەم ئەرک و پسپۆڕییانە بوارەکانی کارگێری و جێبەجێکاری و چاودێری لەخۆوە دەگرێت وەک: </vt:lpstr>
      <vt:lpstr>PowerPoint Presentation</vt:lpstr>
      <vt:lpstr>PowerPoint Presentation</vt:lpstr>
      <vt:lpstr>فاکتەرە ناوخۆیی و دەرەکییەکانی دروستکردنی سیاسەتی گشتی لە هەرێمی کوردستان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نموونەکانی سیاسەتی گشتی ساڵی خوێندن (٢٠٢٤-٢٠٢٥) </dc:title>
  <dc:creator>BEST TECH</dc:creator>
  <cp:lastModifiedBy>BEST TECH</cp:lastModifiedBy>
  <cp:revision>32</cp:revision>
  <dcterms:created xsi:type="dcterms:W3CDTF">2025-01-20T13:23:43Z</dcterms:created>
  <dcterms:modified xsi:type="dcterms:W3CDTF">2025-02-05T12:46:20Z</dcterms:modified>
</cp:coreProperties>
</file>