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333" r:id="rId3"/>
    <p:sldId id="257" r:id="rId4"/>
    <p:sldId id="258" r:id="rId5"/>
    <p:sldId id="259" r:id="rId6"/>
    <p:sldId id="334" r:id="rId7"/>
    <p:sldId id="335" r:id="rId8"/>
    <p:sldId id="260" r:id="rId9"/>
    <p:sldId id="261" r:id="rId10"/>
    <p:sldId id="262" r:id="rId11"/>
    <p:sldId id="263" r:id="rId12"/>
    <p:sldId id="264" r:id="rId13"/>
    <p:sldId id="268" r:id="rId14"/>
    <p:sldId id="336" r:id="rId15"/>
    <p:sldId id="337" r:id="rId16"/>
    <p:sldId id="338" r:id="rId17"/>
    <p:sldId id="344" r:id="rId18"/>
    <p:sldId id="339" r:id="rId19"/>
    <p:sldId id="269" r:id="rId20"/>
    <p:sldId id="345" r:id="rId21"/>
    <p:sldId id="270" r:id="rId22"/>
    <p:sldId id="347" r:id="rId23"/>
    <p:sldId id="348" r:id="rId24"/>
    <p:sldId id="271" r:id="rId25"/>
    <p:sldId id="343" r:id="rId26"/>
    <p:sldId id="349" r:id="rId27"/>
    <p:sldId id="350" r:id="rId28"/>
    <p:sldId id="272" r:id="rId29"/>
    <p:sldId id="273" r:id="rId30"/>
    <p:sldId id="274" r:id="rId31"/>
    <p:sldId id="275" r:id="rId32"/>
    <p:sldId id="351" r:id="rId33"/>
    <p:sldId id="352" r:id="rId34"/>
    <p:sldId id="353" r:id="rId35"/>
    <p:sldId id="354" r:id="rId36"/>
    <p:sldId id="355" r:id="rId37"/>
    <p:sldId id="276" r:id="rId38"/>
    <p:sldId id="277" r:id="rId39"/>
    <p:sldId id="282" r:id="rId40"/>
    <p:sldId id="283" r:id="rId41"/>
    <p:sldId id="284" r:id="rId42"/>
    <p:sldId id="356" r:id="rId43"/>
    <p:sldId id="362" r:id="rId44"/>
    <p:sldId id="363" r:id="rId45"/>
    <p:sldId id="364" r:id="rId46"/>
    <p:sldId id="365" r:id="rId47"/>
    <p:sldId id="366" r:id="rId48"/>
    <p:sldId id="286" r:id="rId49"/>
    <p:sldId id="287" r:id="rId50"/>
    <p:sldId id="288" r:id="rId51"/>
    <p:sldId id="290" r:id="rId52"/>
    <p:sldId id="291" r:id="rId53"/>
    <p:sldId id="292" r:id="rId54"/>
    <p:sldId id="367" r:id="rId55"/>
    <p:sldId id="368" r:id="rId56"/>
    <p:sldId id="369" r:id="rId57"/>
    <p:sldId id="370" r:id="rId58"/>
    <p:sldId id="371" r:id="rId59"/>
    <p:sldId id="372" r:id="rId60"/>
    <p:sldId id="373" r:id="rId61"/>
    <p:sldId id="374" r:id="rId62"/>
    <p:sldId id="375" r:id="rId63"/>
    <p:sldId id="376" r:id="rId64"/>
    <p:sldId id="377" r:id="rId65"/>
    <p:sldId id="378" r:id="rId66"/>
    <p:sldId id="379" r:id="rId67"/>
    <p:sldId id="381" r:id="rId68"/>
    <p:sldId id="382" r:id="rId69"/>
    <p:sldId id="383" r:id="rId70"/>
    <p:sldId id="384" r:id="rId71"/>
    <p:sldId id="385" r:id="rId72"/>
    <p:sldId id="386" r:id="rId73"/>
    <p:sldId id="387" r:id="rId74"/>
    <p:sldId id="388" r:id="rId75"/>
    <p:sldId id="389" r:id="rId76"/>
    <p:sldId id="390" r:id="rId77"/>
    <p:sldId id="391" r:id="rId78"/>
    <p:sldId id="293" r:id="rId79"/>
    <p:sldId id="398" r:id="rId80"/>
    <p:sldId id="399" r:id="rId81"/>
    <p:sldId id="400" r:id="rId82"/>
    <p:sldId id="401" r:id="rId83"/>
    <p:sldId id="294" r:id="rId84"/>
    <p:sldId id="295" r:id="rId85"/>
    <p:sldId id="402" r:id="rId86"/>
    <p:sldId id="403" r:id="rId87"/>
    <p:sldId id="404" r:id="rId88"/>
    <p:sldId id="405" r:id="rId89"/>
    <p:sldId id="406" r:id="rId90"/>
    <p:sldId id="407" r:id="rId91"/>
    <p:sldId id="408" r:id="rId92"/>
    <p:sldId id="409" r:id="rId93"/>
    <p:sldId id="410" r:id="rId94"/>
    <p:sldId id="411" r:id="rId95"/>
    <p:sldId id="412" r:id="rId96"/>
    <p:sldId id="413" r:id="rId97"/>
    <p:sldId id="414" r:id="rId98"/>
    <p:sldId id="416" r:id="rId99"/>
    <p:sldId id="417" r:id="rId100"/>
    <p:sldId id="314" r:id="rId10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56" d="100"/>
          <a:sy n="56" d="100"/>
        </p:scale>
        <p:origin x="10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019802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8E7E45-BC94-4678-9817-580D588DB73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360514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805460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769645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431679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1079568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725080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906342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147226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51092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30540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8E7E45-BC94-4678-9817-580D588DB73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689911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8E7E45-BC94-4678-9817-580D588DB73F}" type="datetimeFigureOut">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25415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8E7E45-BC94-4678-9817-580D588DB73F}" type="datetimeFigureOut">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14912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E7E45-BC94-4678-9817-580D588DB73F}" type="datetimeFigureOut">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88196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8E7E45-BC94-4678-9817-580D588DB73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90895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8E7E45-BC94-4678-9817-580D588DB73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65541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C8E7E45-BC94-4678-9817-580D588DB73F}" type="datetimeFigureOut">
              <a:rPr lang="en-US" smtClean="0"/>
              <a:t>5/15/2023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BBEDB5B-6A0B-44A1-BCB4-73FDD1E15DDF}" type="slidenum">
              <a:rPr lang="en-US" smtClean="0"/>
              <a:t>‹#›</a:t>
            </a:fld>
            <a:endParaRPr lang="en-US"/>
          </a:p>
        </p:txBody>
      </p:sp>
    </p:spTree>
    <p:extLst>
      <p:ext uri="{BB962C8B-B14F-4D97-AF65-F5344CB8AC3E}">
        <p14:creationId xmlns:p14="http://schemas.microsoft.com/office/powerpoint/2010/main" val="37294991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CEFF39-0D6A-43F4-AAD0-5C032D157D80}"/>
              </a:ext>
            </a:extLst>
          </p:cNvPr>
          <p:cNvPicPr>
            <a:picLocks noChangeAspect="1"/>
          </p:cNvPicPr>
          <p:nvPr/>
        </p:nvPicPr>
        <p:blipFill rotWithShape="1">
          <a:blip r:embed="rId2"/>
          <a:srcRect r="15313" b="2"/>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A5B35179-0104-4F1A-B030-7059114C0404}"/>
              </a:ext>
            </a:extLst>
          </p:cNvPr>
          <p:cNvSpPr>
            <a:spLocks noGrp="1"/>
          </p:cNvSpPr>
          <p:nvPr>
            <p:ph type="ctrTitle"/>
          </p:nvPr>
        </p:nvSpPr>
        <p:spPr>
          <a:xfrm>
            <a:off x="155276" y="0"/>
            <a:ext cx="12036724" cy="5041561"/>
          </a:xfrm>
        </p:spPr>
        <p:txBody>
          <a:bodyPr anchor="b">
            <a:normAutofit/>
          </a:bodyPr>
          <a:lstStyle/>
          <a:p>
            <a:pPr algn="ctr" rtl="1"/>
            <a:br>
              <a:rPr lang="ku-Arab-IQ" sz="4000" b="1" dirty="0">
                <a:solidFill>
                  <a:schemeClr val="accent1"/>
                </a:solidFill>
                <a:latin typeface="RudawRegular" panose="020B0604030504040204" pitchFamily="34" charset="-78"/>
                <a:cs typeface="RudawRegular" panose="020B0604030504040204" pitchFamily="34" charset="-78"/>
              </a:rPr>
            </a:br>
            <a:br>
              <a:rPr lang="ku-Arab-IQ" sz="4000" b="1" dirty="0">
                <a:solidFill>
                  <a:schemeClr val="accent1"/>
                </a:solidFill>
                <a:latin typeface="RudawRegular" panose="020B0604030504040204" pitchFamily="34" charset="-78"/>
                <a:cs typeface="RudawRegular" panose="020B0604030504040204" pitchFamily="34" charset="-78"/>
              </a:rPr>
            </a:br>
            <a:r>
              <a:rPr lang="en-US" sz="9800" b="1" dirty="0">
                <a:solidFill>
                  <a:schemeClr val="accent1"/>
                </a:solidFill>
                <a:latin typeface="RudawRegular" panose="020B0604030504040204" pitchFamily="34" charset="-78"/>
                <a:cs typeface="RudawRegular" panose="020B0604030504040204" pitchFamily="34" charset="-78"/>
              </a:rPr>
              <a:t>phonology</a:t>
            </a:r>
            <a:br>
              <a:rPr lang="ku-Arab-IQ" sz="4000" b="1" dirty="0">
                <a:solidFill>
                  <a:schemeClr val="accent1"/>
                </a:solidFill>
                <a:latin typeface="RudawRegular" panose="020B0604030504040204" pitchFamily="34" charset="-78"/>
                <a:cs typeface="RudawRegular" panose="020B0604030504040204" pitchFamily="34" charset="-78"/>
              </a:rPr>
            </a:br>
            <a:r>
              <a:rPr lang="ku-Arab-IQ" sz="4000" b="1" dirty="0">
                <a:solidFill>
                  <a:schemeClr val="accent1"/>
                </a:solidFill>
                <a:latin typeface="RudawRegular" panose="020B0604030504040204" pitchFamily="34" charset="-78"/>
                <a:cs typeface="RudawRegular" panose="020B0604030504040204" pitchFamily="34" charset="-78"/>
              </a:rPr>
              <a:t>فۆنۆلۆجی </a:t>
            </a:r>
            <a:br>
              <a:rPr lang="ku-Arab-IQ" sz="4000" b="1" dirty="0">
                <a:solidFill>
                  <a:schemeClr val="accent1"/>
                </a:solidFill>
                <a:latin typeface="RudawRegular" panose="020B0604030504040204" pitchFamily="34" charset="-78"/>
                <a:cs typeface="RudawRegular" panose="020B0604030504040204" pitchFamily="34" charset="-78"/>
              </a:rPr>
            </a:br>
            <a:r>
              <a:rPr lang="ku-Arab-IQ" sz="4000" b="1" dirty="0">
                <a:solidFill>
                  <a:schemeClr val="accent1"/>
                </a:solidFill>
                <a:latin typeface="RudawRegular" panose="020B0604030504040204" pitchFamily="34" charset="-78"/>
                <a:cs typeface="RudawRegular" panose="020B0604030504040204" pitchFamily="34" charset="-78"/>
              </a:rPr>
              <a:t> قۆناغی یەکەم سمستەری دووەم</a:t>
            </a:r>
            <a:br>
              <a:rPr lang="ku-Arab-IQ" sz="4000" b="1" dirty="0">
                <a:solidFill>
                  <a:schemeClr val="accent1"/>
                </a:solidFill>
                <a:latin typeface="RudawRegular" panose="020B0604030504040204" pitchFamily="34" charset="-78"/>
                <a:cs typeface="RudawRegular" panose="020B0604030504040204" pitchFamily="34" charset="-78"/>
              </a:rPr>
            </a:br>
            <a:endParaRPr lang="en-US" sz="4000" b="1" dirty="0">
              <a:solidFill>
                <a:schemeClr val="accent1"/>
              </a:solidFill>
              <a:latin typeface="RudawRegular" panose="020B0604030504040204" pitchFamily="34" charset="-78"/>
              <a:cs typeface="RudawRegular" panose="020B0604030504040204" pitchFamily="34" charset="-78"/>
            </a:endParaRPr>
          </a:p>
        </p:txBody>
      </p:sp>
      <p:sp>
        <p:nvSpPr>
          <p:cNvPr id="3" name="Subtitle 2">
            <a:extLst>
              <a:ext uri="{FF2B5EF4-FFF2-40B4-BE49-F238E27FC236}">
                <a16:creationId xmlns:a16="http://schemas.microsoft.com/office/drawing/2014/main" id="{C5B7D999-AC33-48EC-B0D8-1A563E74A011}"/>
              </a:ext>
            </a:extLst>
          </p:cNvPr>
          <p:cNvSpPr>
            <a:spLocks noGrp="1"/>
          </p:cNvSpPr>
          <p:nvPr>
            <p:ph type="subTitle" idx="1"/>
          </p:nvPr>
        </p:nvSpPr>
        <p:spPr>
          <a:xfrm>
            <a:off x="1908421" y="5041561"/>
            <a:ext cx="6373393" cy="1208141"/>
          </a:xfrm>
        </p:spPr>
        <p:txBody>
          <a:bodyPr>
            <a:normAutofit/>
          </a:bodyPr>
          <a:lstStyle/>
          <a:p>
            <a:pPr algn="r" rtl="1"/>
            <a:r>
              <a:rPr lang="ku-Arab-IQ" sz="2800" b="1" dirty="0">
                <a:latin typeface="Unikurd Goran" panose="020B0604030504040204" pitchFamily="34" charset="-78"/>
                <a:cs typeface="Unikurd Goran" panose="020B0604030504040204" pitchFamily="34" charset="-78"/>
              </a:rPr>
              <a:t>مامۆستای بابەت:هەژار</a:t>
            </a:r>
            <a:r>
              <a:rPr lang="ar-IQ" sz="2800" b="1" dirty="0">
                <a:latin typeface="Unikurd Goran" panose="020B0604030504040204" pitchFamily="34" charset="-78"/>
                <a:cs typeface="Unikurd Goran" panose="020B0604030504040204" pitchFamily="34" charset="-78"/>
              </a:rPr>
              <a:t> قادر اسماعيل</a:t>
            </a:r>
            <a:r>
              <a:rPr lang="en-US" sz="2800" b="1" dirty="0">
                <a:latin typeface="Unikurd Goran" panose="020B0604030504040204" pitchFamily="34" charset="-78"/>
                <a:cs typeface="Unikurd Goran" panose="020B0604030504040204" pitchFamily="34" charset="-78"/>
              </a:rPr>
              <a:t> </a:t>
            </a:r>
            <a:endParaRPr lang="ku-Arab-IQ" sz="2800" b="1" dirty="0">
              <a:latin typeface="Unikurd Goran" panose="020B0604030504040204" pitchFamily="34" charset="-78"/>
              <a:cs typeface="Unikurd Goran" panose="020B0604030504040204" pitchFamily="34" charset="-78"/>
            </a:endParaRPr>
          </a:p>
          <a:p>
            <a:pPr algn="r" rtl="1"/>
            <a:r>
              <a:rPr lang="en-US" sz="2800" b="1">
                <a:latin typeface="Times New Roman" panose="02020603050405020304" pitchFamily="18" charset="0"/>
                <a:cs typeface="Times New Roman" panose="02020603050405020304" pitchFamily="18" charset="0"/>
              </a:rPr>
              <a:t>hazhar</a:t>
            </a:r>
            <a:r>
              <a:rPr lang="en-US" sz="2800" b="1" dirty="0">
                <a:latin typeface="Times New Roman" panose="02020603050405020304" pitchFamily="18" charset="0"/>
                <a:cs typeface="Times New Roman" panose="02020603050405020304" pitchFamily="18" charset="0"/>
              </a:rPr>
              <a:t>.ismail@su.edu</a:t>
            </a:r>
            <a:r>
              <a:rPr lang="en-US" sz="2800" b="1">
                <a:latin typeface="Times New Roman" panose="02020603050405020304" pitchFamily="18" charset="0"/>
                <a:cs typeface="Times New Roman" panose="02020603050405020304" pitchFamily="18" charset="0"/>
              </a:rPr>
              <a:t>.krd</a:t>
            </a:r>
            <a:endParaRPr lang="en-US" sz="2800" b="1" dirty="0">
              <a:latin typeface="Times New Roman" panose="02020603050405020304" pitchFamily="18" charset="0"/>
              <a:cs typeface="Times New Roman" panose="02020603050405020304" pitchFamily="18" charset="0"/>
            </a:endParaRPr>
          </a:p>
        </p:txBody>
      </p:sp>
      <p:pic>
        <p:nvPicPr>
          <p:cNvPr id="4" name="Picture 3" descr="C:\Users\drb\Desktop\ماستةرى م.رووناك\زانكؤ.JPG">
            <a:extLst>
              <a:ext uri="{FF2B5EF4-FFF2-40B4-BE49-F238E27FC236}">
                <a16:creationId xmlns:a16="http://schemas.microsoft.com/office/drawing/2014/main" id="{D53D6EA1-58A7-CD41-474E-E244894C2DA6}"/>
              </a:ext>
            </a:extLst>
          </p:cNvPr>
          <p:cNvPicPr/>
          <p:nvPr/>
        </p:nvPicPr>
        <p:blipFill>
          <a:blip r:embed="rId3" cstate="print"/>
          <a:srcRect/>
          <a:stretch>
            <a:fillRect/>
          </a:stretch>
        </p:blipFill>
        <p:spPr bwMode="auto">
          <a:xfrm>
            <a:off x="685800" y="381000"/>
            <a:ext cx="1905000" cy="1447800"/>
          </a:xfrm>
          <a:prstGeom prst="rect">
            <a:avLst/>
          </a:prstGeom>
          <a:noFill/>
          <a:ln w="9525">
            <a:noFill/>
            <a:miter lim="800000"/>
            <a:headEnd/>
            <a:tailEnd/>
          </a:ln>
        </p:spPr>
      </p:pic>
      <p:sp>
        <p:nvSpPr>
          <p:cNvPr id="6" name="Title 1">
            <a:extLst>
              <a:ext uri="{FF2B5EF4-FFF2-40B4-BE49-F238E27FC236}">
                <a16:creationId xmlns:a16="http://schemas.microsoft.com/office/drawing/2014/main" id="{E2022D2B-A499-1409-CEBF-901C348215FF}"/>
              </a:ext>
            </a:extLst>
          </p:cNvPr>
          <p:cNvSpPr txBox="1">
            <a:spLocks/>
          </p:cNvSpPr>
          <p:nvPr/>
        </p:nvSpPr>
        <p:spPr>
          <a:xfrm>
            <a:off x="457199" y="198438"/>
            <a:ext cx="11412747" cy="1630362"/>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sz="2800" dirty="0">
                <a:cs typeface="Ali_K_Alwand" pitchFamily="2" charset="-78"/>
              </a:rPr>
              <a:t>زانكؤى سةلاَحةدين</a:t>
            </a:r>
            <a:br>
              <a:rPr lang="ar-SA" sz="2800" dirty="0">
                <a:cs typeface="Ali_K_Alwand" pitchFamily="2" charset="-78"/>
              </a:rPr>
            </a:br>
            <a:r>
              <a:rPr lang="ar-SA" sz="2800" dirty="0">
                <a:cs typeface="Ali_K_Alwand" pitchFamily="2" charset="-78"/>
              </a:rPr>
              <a:t>كؤليذى زمان /بةشى كوردى</a:t>
            </a:r>
            <a:br>
              <a:rPr lang="ar-SA" sz="2800" dirty="0">
                <a:cs typeface="Ali_K_Alwand" pitchFamily="2" charset="-78"/>
              </a:rPr>
            </a:br>
            <a:r>
              <a:rPr lang="ar-SA" sz="2800" dirty="0">
                <a:cs typeface="Ali_K_Alwand" pitchFamily="2" charset="-78"/>
              </a:rPr>
              <a:t>قؤناغى </a:t>
            </a:r>
            <a:r>
              <a:rPr lang="ar-IQ" sz="2800" dirty="0">
                <a:cs typeface="Ali_K_Alwand" pitchFamily="2" charset="-78"/>
              </a:rPr>
              <a:t>يةكةم</a:t>
            </a:r>
            <a:r>
              <a:rPr lang="ar-SA" sz="2800" dirty="0">
                <a:cs typeface="Ali_K_Alwand" pitchFamily="2" charset="-78"/>
              </a:rPr>
              <a:t> </a:t>
            </a:r>
            <a:br>
              <a:rPr lang="ar-SA" sz="2800" dirty="0">
                <a:cs typeface="Ali_K_Alwand" pitchFamily="2" charset="-78"/>
              </a:rPr>
            </a:br>
            <a:r>
              <a:rPr lang="ar-IQ" sz="2800" dirty="0">
                <a:cs typeface="Ali_K_Alwand" pitchFamily="2" charset="-78"/>
              </a:rPr>
              <a:t>فؤنةتيك</a:t>
            </a:r>
            <a:endParaRPr lang="ar-SA" sz="2800" dirty="0"/>
          </a:p>
        </p:txBody>
      </p:sp>
    </p:spTree>
    <p:extLst>
      <p:ext uri="{BB962C8B-B14F-4D97-AF65-F5344CB8AC3E}">
        <p14:creationId xmlns:p14="http://schemas.microsoft.com/office/powerpoint/2010/main" val="242440719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1A93C3-55AF-49CD-BC18-09CE96A4783B}"/>
              </a:ext>
            </a:extLst>
          </p:cNvPr>
          <p:cNvSpPr>
            <a:spLocks noGrp="1"/>
          </p:cNvSpPr>
          <p:nvPr>
            <p:ph idx="1"/>
          </p:nvPr>
        </p:nvSpPr>
        <p:spPr>
          <a:xfrm>
            <a:off x="1" y="0"/>
            <a:ext cx="12335434" cy="6858000"/>
          </a:xfrm>
        </p:spPr>
        <p:txBody>
          <a:bodyPr>
            <a:normAutofit/>
          </a:bodyPr>
          <a:lstStyle/>
          <a:p>
            <a:pPr marL="0" marR="0" indent="0" algn="justLow" rtl="1">
              <a:spcBef>
                <a:spcPts val="0"/>
              </a:spcBef>
              <a:spcAft>
                <a:spcPts val="0"/>
              </a:spcAft>
              <a:buNone/>
            </a:pPr>
            <a:r>
              <a:rPr lang="ar-IQ" sz="24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ثيَناسةيةكى تر : فؤنيم شتيَكى رِووتة</a:t>
            </a:r>
            <a:r>
              <a:rPr lang="ar-IQ" sz="3600" baseline="300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بةلاَم لة رِيَطاى دةنطةكانييةوة دةردةكةويَت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واتة ئةوة ئةوةى لة قسةكردندا دةردركيَنرىَ ئةلؤفؤنةكانن نةك فؤنيم، كة بضووكترين يةكةى دةنطى ية.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ku-Arab-IQ" sz="3600" dirty="0">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وةيا فؤنيم دةنطيَكى نموونةيى ية هةولَ دةدةين كة لة دركاندندا لاسايى بكةينةوة , بةلاَم لة دةركردنى بةو شيَوةيةى كة دةمانةوىَ , يا بةو شيَوةيةى كة طويَمان ليَى دةبىَ سةركةوتوو نابين"  واتة ئيَمة هةزاران دةنط بدركيَنين هيضيان وةكو يةك نابن , هةر هةموويان جياوازن , بةلاَم ئيَمة هةستيان ثيَ ناكةين مةطةر لة تاقيطةى دةنطى( مختبر الصوتى )نةبىَ .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ku-Arab-IQ" sz="3600" dirty="0">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ئةم تيَرِوانينة تا رادةيةك لة تيؤرى ( </a:t>
            </a:r>
            <a:r>
              <a:rPr lang="ar-IQ" sz="3600" dirty="0">
                <a:effectLst/>
                <a:latin typeface="Times New Roman" panose="02020603050405020304" pitchFamily="18" charset="0"/>
                <a:ea typeface="Times New Roman" panose="02020603050405020304" pitchFamily="18" charset="0"/>
                <a:cs typeface="Ali-A-Samik" pitchFamily="2" charset="-78"/>
              </a:rPr>
              <a:t>مثل</a:t>
            </a:r>
            <a:r>
              <a:rPr lang="ar-IQ" sz="3600" dirty="0">
                <a:effectLst/>
                <a:latin typeface="Times New Roman" panose="02020603050405020304" pitchFamily="18" charset="0"/>
                <a:ea typeface="Times New Roman" panose="02020603050405020304" pitchFamily="18" charset="0"/>
                <a:cs typeface="Ali_K_Sahifa" pitchFamily="2" charset="-78"/>
              </a:rPr>
              <a:t> )ى ئةفلاَتون دةضيَت , بة جؤريَك ئةو دةنطانةى دةردةبرِين ويَنةى راستةقينةى دةنطةكة خؤى نيية كة لة ميَشكدا ويَنةمان بؤ كيَشاوة , واتة هةر هةموويان لاسايى كةرةوةى ئةم دةنطةن .نموونةى ( كورسى ) كة ضةندين جؤرى هةية .  </a:t>
            </a:r>
            <a:endParaRPr lang="en-US" sz="3600"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313038088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1551E-0973-4CB6-AB37-E47E920FAB50}"/>
              </a:ext>
            </a:extLst>
          </p:cNvPr>
          <p:cNvSpPr>
            <a:spLocks noGrp="1"/>
          </p:cNvSpPr>
          <p:nvPr>
            <p:ph idx="1"/>
          </p:nvPr>
        </p:nvSpPr>
        <p:spPr>
          <a:xfrm>
            <a:off x="1484310" y="1"/>
            <a:ext cx="10018713" cy="5791200"/>
          </a:xfrm>
        </p:spPr>
        <p:txBody>
          <a:bodyPr>
            <a:normAutofit/>
          </a:bodyPr>
          <a:lstStyle/>
          <a:p>
            <a:pPr marL="0" indent="0" algn="ctr" rtl="1">
              <a:buNone/>
            </a:pPr>
            <a:r>
              <a:rPr lang="ku-Arab-IQ" sz="5400" b="1" dirty="0">
                <a:solidFill>
                  <a:srgbClr val="C00000"/>
                </a:solidFill>
                <a:latin typeface="RudawRegular" panose="020B0604030504040204" pitchFamily="34" charset="-78"/>
                <a:cs typeface="RudawRegular" panose="020B0604030504040204" pitchFamily="34" charset="-78"/>
              </a:rPr>
              <a:t>بەهیوای دیدار</a:t>
            </a:r>
            <a:endParaRPr lang="en-US" sz="5400" b="1" dirty="0">
              <a:solidFill>
                <a:srgbClr val="C00000"/>
              </a:solidFill>
              <a:latin typeface="RudawRegular" panose="020B0604030504040204" pitchFamily="34" charset="-78"/>
              <a:cs typeface="RudawRegular" panose="020B0604030504040204" pitchFamily="34" charset="-78"/>
            </a:endParaRPr>
          </a:p>
        </p:txBody>
      </p:sp>
    </p:spTree>
    <p:extLst>
      <p:ext uri="{BB962C8B-B14F-4D97-AF65-F5344CB8AC3E}">
        <p14:creationId xmlns:p14="http://schemas.microsoft.com/office/powerpoint/2010/main" val="4181292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57B806-6F42-4A82-ACB2-45C9E47FA60D}"/>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ku-Arab-IQ" sz="4000" b="1" dirty="0">
                <a:latin typeface="Times New Roman" panose="02020603050405020304" pitchFamily="18" charset="0"/>
                <a:ea typeface="Times New Roman" panose="02020603050405020304" pitchFamily="18" charset="0"/>
                <a:cs typeface="Ali_K_Sahifa" pitchFamily="2" charset="-78"/>
              </a:rPr>
              <a:t>٢</a:t>
            </a:r>
            <a:r>
              <a:rPr lang="ar-IQ" sz="4000" b="1" dirty="0">
                <a:effectLst/>
                <a:latin typeface="Times New Roman" panose="02020603050405020304" pitchFamily="18" charset="0"/>
                <a:ea typeface="Times New Roman" panose="02020603050405020304" pitchFamily="18" charset="0"/>
                <a:cs typeface="Ali_K_Sahifa" pitchFamily="2" charset="-78"/>
              </a:rPr>
              <a:t> - تايبةتمةنديةكانى فؤنيم :</a:t>
            </a:r>
            <a:r>
              <a:rPr lang="ar-IQ" sz="3600" b="1"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فؤنيم لة رِووى فؤنؤلؤجييةوة ضةند تايبةتمةندييةكى هةية، واتة بة ثيَى ئةم تايبةتمةنديانة فؤنيم دةناسرىَ :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pPr>
            <a:r>
              <a:rPr lang="ku-Arab-IQ"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أ</a:t>
            </a:r>
            <a:r>
              <a:rPr lang="ar-IQ" sz="3600" baseline="-25000" dirty="0">
                <a:effectLst/>
                <a:latin typeface="Times New Roman" panose="02020603050405020304" pitchFamily="18" charset="0"/>
                <a:ea typeface="Times New Roman" panose="02020603050405020304" pitchFamily="18" charset="0"/>
                <a:cs typeface="Ali_K_Sahifa" pitchFamily="2" charset="-78"/>
              </a:rPr>
              <a:t>-</a:t>
            </a:r>
            <a:r>
              <a:rPr lang="ar-IQ" sz="3600" dirty="0">
                <a:effectLst/>
                <a:latin typeface="Times New Roman" panose="02020603050405020304" pitchFamily="18" charset="0"/>
                <a:ea typeface="Times New Roman" panose="02020603050405020304" pitchFamily="18" charset="0"/>
                <a:cs typeface="Ali_K_Sahifa" pitchFamily="2" charset="-78"/>
              </a:rPr>
              <a:t> بضووكترين كةرتى وشةية كة واتا نابةخشىَ، بؤ كةرتى بضووكتر لة خؤى كةرت ناكريَت .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pPr>
            <a:r>
              <a:rPr lang="ku-Arab-IQ"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ب </a:t>
            </a:r>
            <a:r>
              <a:rPr lang="ar-IQ" sz="3600" baseline="-25000" dirty="0">
                <a:effectLst/>
                <a:latin typeface="Times New Roman" panose="02020603050405020304" pitchFamily="18" charset="0"/>
                <a:ea typeface="Times New Roman" panose="02020603050405020304" pitchFamily="18" charset="0"/>
                <a:cs typeface="Ali_K_Sahifa" pitchFamily="2" charset="-78"/>
              </a:rPr>
              <a:t>-</a:t>
            </a:r>
            <a:r>
              <a:rPr lang="ar-IQ" sz="3600" dirty="0">
                <a:effectLst/>
                <a:latin typeface="Times New Roman" panose="02020603050405020304" pitchFamily="18" charset="0"/>
                <a:ea typeface="Times New Roman" panose="02020603050405020304" pitchFamily="18" charset="0"/>
                <a:cs typeface="Ali_K_Sahifa" pitchFamily="2" charset="-78"/>
              </a:rPr>
              <a:t> دةبىَ رِاستى سايكؤلؤجى تيَدابيَت، واتة خاوةن زمان هةست بة بوونى بكات.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pPr>
            <a:r>
              <a:rPr lang="ku-Arab-IQ"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ج ـ بة طؤرِينةوةى لةطةلَ فؤنيميَكى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تردا، واتاى وشة دةطؤرِىَ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pPr>
            <a:r>
              <a:rPr lang="ku-Arab-IQ"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 ـ لة وشةكاندا لة ذينطةى جيا دةردةكةوىَ، واتة سةرةتاو ناوةندو كؤتايى وشة. بؤ نموونة , فؤنيمى  / و / لة سةرةتا و ناوةرِاست و كؤتايى وشةكان دةردةكةوىَ وةك ( </a:t>
            </a:r>
            <a:r>
              <a:rPr lang="ar-IQ" sz="3600" u="sng" dirty="0">
                <a:effectLst/>
                <a:latin typeface="Times New Roman" panose="02020603050405020304" pitchFamily="18" charset="0"/>
                <a:ea typeface="Times New Roman" panose="02020603050405020304" pitchFamily="18" charset="0"/>
                <a:cs typeface="Ali_K_Sahifa" pitchFamily="2" charset="-78"/>
              </a:rPr>
              <a:t>و</a:t>
            </a:r>
            <a:r>
              <a:rPr lang="ar-IQ" sz="3600" dirty="0">
                <a:effectLst/>
                <a:latin typeface="Times New Roman" panose="02020603050405020304" pitchFamily="18" charset="0"/>
                <a:ea typeface="Times New Roman" panose="02020603050405020304" pitchFamily="18" charset="0"/>
                <a:cs typeface="Ali_K_Sahifa" pitchFamily="2" charset="-78"/>
              </a:rPr>
              <a:t>شة , ك</a:t>
            </a:r>
            <a:r>
              <a:rPr lang="ar-IQ" sz="3600" u="sng" dirty="0">
                <a:effectLst/>
                <a:latin typeface="Times New Roman" panose="02020603050405020304" pitchFamily="18" charset="0"/>
                <a:ea typeface="Times New Roman" panose="02020603050405020304" pitchFamily="18" charset="0"/>
                <a:cs typeface="Ali_K_Sahifa" pitchFamily="2" charset="-78"/>
              </a:rPr>
              <a:t>و</a:t>
            </a:r>
            <a:r>
              <a:rPr lang="ar-IQ" sz="3600" dirty="0">
                <a:effectLst/>
                <a:latin typeface="Times New Roman" panose="02020603050405020304" pitchFamily="18" charset="0"/>
                <a:ea typeface="Times New Roman" panose="02020603050405020304" pitchFamily="18" charset="0"/>
                <a:cs typeface="Ali_K_Sahifa" pitchFamily="2" charset="-78"/>
              </a:rPr>
              <a:t>رِ , دا</a:t>
            </a:r>
            <a:r>
              <a:rPr lang="ar-IQ" sz="3600" u="sng" dirty="0">
                <a:effectLst/>
                <a:latin typeface="Times New Roman" panose="02020603050405020304" pitchFamily="18" charset="0"/>
                <a:ea typeface="Times New Roman" panose="02020603050405020304" pitchFamily="18" charset="0"/>
                <a:cs typeface="Ali_K_Sahifa" pitchFamily="2" charset="-78"/>
              </a:rPr>
              <a:t>و</a:t>
            </a:r>
            <a:r>
              <a:rPr lang="ar-IQ" sz="3600" dirty="0">
                <a:effectLst/>
                <a:latin typeface="Times New Roman" panose="02020603050405020304" pitchFamily="18" charset="0"/>
                <a:ea typeface="Times New Roman" panose="02020603050405020304" pitchFamily="18" charset="0"/>
                <a:cs typeface="Ali_K_Sahifa" pitchFamily="2" charset="-78"/>
              </a:rPr>
              <a:t> ) .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pPr>
            <a:r>
              <a:rPr lang="ku-Arab-IQ"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بةم ثيَيةبىَ هةر دةنطيَك بة فؤنيم دانانرىَ ، ئةطةر ئةو تايبةتمةنديانةى سةرةوةى تيَدا نةبيَت. </a:t>
            </a:r>
            <a:endParaRPr lang="en-US" sz="2800" dirty="0">
              <a:effectLst/>
              <a:latin typeface="Times New Roman" panose="02020603050405020304" pitchFamily="18" charset="0"/>
              <a:ea typeface="Times New Roman" panose="02020603050405020304" pitchFamily="18" charset="0"/>
            </a:endParaRPr>
          </a:p>
          <a:p>
            <a:pPr marL="0" indent="0" algn="just" rtl="1">
              <a:buNone/>
            </a:pPr>
            <a:endParaRPr lang="en-US" sz="3600" dirty="0"/>
          </a:p>
        </p:txBody>
      </p:sp>
    </p:spTree>
    <p:extLst>
      <p:ext uri="{BB962C8B-B14F-4D97-AF65-F5344CB8AC3E}">
        <p14:creationId xmlns:p14="http://schemas.microsoft.com/office/powerpoint/2010/main" val="731280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1A2B309-9680-2312-47EB-E9CCDE0C7509}"/>
              </a:ext>
            </a:extLst>
          </p:cNvPr>
          <p:cNvSpPr>
            <a:spLocks noGrp="1"/>
          </p:cNvSpPr>
          <p:nvPr>
            <p:ph idx="1"/>
          </p:nvPr>
        </p:nvSpPr>
        <p:spPr>
          <a:xfrm>
            <a:off x="0" y="0"/>
            <a:ext cx="12192000" cy="6857999"/>
          </a:xfrm>
        </p:spPr>
        <p:txBody>
          <a:bodyPr>
            <a:normAutofit/>
          </a:bodyPr>
          <a:lstStyle/>
          <a:p>
            <a:pPr marL="0" indent="0" algn="r" rtl="1">
              <a:buNone/>
            </a:pPr>
            <a:r>
              <a:rPr lang="ku-Arab-IQ" dirty="0"/>
              <a:t> </a:t>
            </a:r>
            <a:r>
              <a:rPr lang="ku-Arab-IQ" sz="3600" dirty="0"/>
              <a:t>3 - دةست نيشان كردنى فؤنيم و ئةركى فؤنيم : </a:t>
            </a:r>
            <a:endParaRPr lang="ku-Arab-IQ" sz="3200" dirty="0"/>
          </a:p>
          <a:p>
            <a:pPr marL="0" indent="0" algn="r" rtl="1">
              <a:buNone/>
            </a:pPr>
            <a:r>
              <a:rPr lang="ku-Arab-IQ" sz="3200" dirty="0"/>
              <a:t>    </a:t>
            </a:r>
            <a:r>
              <a:rPr lang="ku-Arab-IQ" sz="3200" dirty="0">
                <a:cs typeface="Ali_K_Alwand" pitchFamily="2" charset="-78"/>
              </a:rPr>
              <a:t>دياريكردنى فؤنيم كاريَكى كارةكى و مةيدانى ية لةو زمانةى يان لةو شيَوة زارةى كة فؤنيمةكانى تيا دةست نيشان دةكرىَ.</a:t>
            </a:r>
          </a:p>
          <a:p>
            <a:pPr marL="0" indent="0" algn="r" rtl="1">
              <a:buNone/>
            </a:pPr>
            <a:r>
              <a:rPr lang="ku-Arab-IQ" sz="3200" dirty="0">
                <a:cs typeface="Ali_K_Alwand" pitchFamily="2" charset="-78"/>
              </a:rPr>
              <a:t>    يةكيَك لة ئةركةكانى فؤنيم جيا كردنةوةى واتاية. ترِؤبتسكؤى يةكةم كةسة بة شيَوةيةكى زانستى ياسا بؤ جياكردنةوةو دةست نيشان كردنى فؤنيمةكان دادةنيَت، لةو ثةيوةنديةى كة لة نيَوان فؤنيم و شيَوة جياكانى دا خستية رِوو، كة تا ئيستاش ئةم ياسايانةى خوارةوة بة بنضينةى زانستى دادةنريَن . </a:t>
            </a:r>
          </a:p>
          <a:p>
            <a:pPr marL="0" indent="0" algn="r" rtl="1">
              <a:buNone/>
            </a:pPr>
            <a:r>
              <a:rPr lang="ku-Arab-IQ" sz="3200" dirty="0">
                <a:cs typeface="Ali_K_Alwand" pitchFamily="2" charset="-78"/>
              </a:rPr>
              <a:t>أـ ئةطةر دوو دةنط لة هةمان زمان بن و لة هةمان ذينطةى دةنطى دةربكةون، توانيان شويَنى يةكتر بطرنةوة بىَ ئةوةى لة ئةنجامى ئةم طؤرِينةوةية جياوازى واتا رِوو بدات، ئةوا ئةم دوو دةنطة دوو ويَنةى هةلَبذيَردراوى يةك فؤنيمن. وةك </a:t>
            </a:r>
          </a:p>
          <a:p>
            <a:pPr marL="0" indent="0" algn="r" rtl="1">
              <a:buNone/>
            </a:pPr>
            <a:endParaRPr lang="en-US" dirty="0"/>
          </a:p>
        </p:txBody>
      </p:sp>
    </p:spTree>
    <p:extLst>
      <p:ext uri="{BB962C8B-B14F-4D97-AF65-F5344CB8AC3E}">
        <p14:creationId xmlns:p14="http://schemas.microsoft.com/office/powerpoint/2010/main" val="1260805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a:extLst>
              <a:ext uri="{FF2B5EF4-FFF2-40B4-BE49-F238E27FC236}">
                <a16:creationId xmlns:a16="http://schemas.microsoft.com/office/drawing/2014/main" id="{489C6214-3CDA-19F8-4D31-AE28863C1ECF}"/>
              </a:ext>
            </a:extLst>
          </p:cNvPr>
          <p:cNvPicPr>
            <a:picLocks noGrp="1" noChangeAspect="1"/>
          </p:cNvPicPr>
          <p:nvPr>
            <p:ph idx="1"/>
          </p:nvPr>
        </p:nvPicPr>
        <p:blipFill>
          <a:blip r:embed="rId2"/>
          <a:stretch>
            <a:fillRect/>
          </a:stretch>
        </p:blipFill>
        <p:spPr>
          <a:xfrm>
            <a:off x="966158" y="621102"/>
            <a:ext cx="10213676" cy="4278702"/>
          </a:xfrm>
          <a:prstGeom prst="rect">
            <a:avLst/>
          </a:prstGeom>
        </p:spPr>
      </p:pic>
    </p:spTree>
    <p:extLst>
      <p:ext uri="{BB962C8B-B14F-4D97-AF65-F5344CB8AC3E}">
        <p14:creationId xmlns:p14="http://schemas.microsoft.com/office/powerpoint/2010/main" val="2792822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74A06-E09C-4507-AACC-095BB5C5314B}"/>
              </a:ext>
            </a:extLst>
          </p:cNvPr>
          <p:cNvSpPr>
            <a:spLocks noGrp="1"/>
          </p:cNvSpPr>
          <p:nvPr>
            <p:ph idx="1"/>
          </p:nvPr>
        </p:nvSpPr>
        <p:spPr>
          <a:xfrm>
            <a:off x="0" y="0"/>
            <a:ext cx="12191999" cy="6858000"/>
          </a:xfrm>
        </p:spPr>
        <p:txBody>
          <a:bodyPr>
            <a:normAutofit/>
          </a:bodyPr>
          <a:lstStyle/>
          <a:p>
            <a:pPr marL="0" indent="0" algn="just" rtl="1">
              <a:buNone/>
            </a:pPr>
            <a:r>
              <a:rPr lang="ku-Arab-IQ" sz="2800" dirty="0">
                <a:latin typeface="Unikurd Chimen" panose="020B0604030504040204" pitchFamily="34" charset="-78"/>
                <a:cs typeface="Ali_K_Alwand" pitchFamily="2" charset="-78"/>
              </a:rPr>
              <a:t>ب ـ ئةطةر هاتوو دوو دةنط لة هةمان ذينطةى دةنطى دةركةوتن و نةيانتوانى شويَنى يةكتر بطرنةوة بىَ طؤرانكارى لة واتا، ياخود بىَ ئةوةى وشةكة لَيَلَ بكا يان واى لىَ بكا لة زمانةكة نامؤ بىَ، ئةوا ئةم دوو دةنطة دوو ويَنةى دوو فؤنيمى جيان. وةك ( بير ، تير ) و ( كةرِ ، كةر ) ئةوة نيشان دةدات كة طؤرِانى هةريةكةيان بةويتريان دةبيَتة هؤى طؤرِانى واتا. </a:t>
            </a:r>
          </a:p>
          <a:p>
            <a:pPr marL="0" indent="0" algn="just" rtl="1">
              <a:buNone/>
            </a:pPr>
            <a:endParaRPr lang="ku-Arab-IQ" sz="2800" dirty="0">
              <a:latin typeface="Unikurd Chimen" panose="020B0604030504040204" pitchFamily="34" charset="-78"/>
              <a:cs typeface="Ali_K_Alwand" pitchFamily="2" charset="-78"/>
            </a:endParaRPr>
          </a:p>
          <a:p>
            <a:pPr marL="0" indent="0" algn="just" rtl="1">
              <a:buNone/>
            </a:pPr>
            <a:r>
              <a:rPr lang="ku-Arab-IQ" sz="2800" dirty="0">
                <a:latin typeface="Unikurd Chimen" panose="020B0604030504040204" pitchFamily="34" charset="-78"/>
                <a:cs typeface="Ali_K_Alwand" pitchFamily="2" charset="-78"/>
              </a:rPr>
              <a:t>ج ـ ئةطةر دوو دةنط لة هةمان زمان لة رِووى دركاندن و بيستن ليَك نزيك بن، وةهةرطيز لة هةمان ضوارضيَوةى دةنطى دةرنةكةون، ئةمانة بة دوو ويَنةى يةك فؤنيم دادةنريَ ، وةك فؤنيمى / ك / كة هةرطيز ئةلؤفؤنةكانى لة زمانى كورديدا ناضنة شويَنى يةكترى. </a:t>
            </a:r>
          </a:p>
          <a:p>
            <a:pPr marL="0" indent="0" algn="just" rtl="1">
              <a:buNone/>
            </a:pPr>
            <a:endParaRPr lang="en-US" sz="28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402077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489B805E-96E2-564E-EC62-E0C70FE42D25}"/>
              </a:ext>
            </a:extLst>
          </p:cNvPr>
          <p:cNvPicPr>
            <a:picLocks noGrp="1" noChangeAspect="1"/>
          </p:cNvPicPr>
          <p:nvPr>
            <p:ph idx="1"/>
          </p:nvPr>
        </p:nvPicPr>
        <p:blipFill>
          <a:blip r:embed="rId2"/>
          <a:stretch>
            <a:fillRect/>
          </a:stretch>
        </p:blipFill>
        <p:spPr>
          <a:xfrm>
            <a:off x="828136" y="1207697"/>
            <a:ext cx="10472468" cy="4088921"/>
          </a:xfrm>
          <a:prstGeom prst="rect">
            <a:avLst/>
          </a:prstGeom>
        </p:spPr>
      </p:pic>
    </p:spTree>
    <p:extLst>
      <p:ext uri="{BB962C8B-B14F-4D97-AF65-F5344CB8AC3E}">
        <p14:creationId xmlns:p14="http://schemas.microsoft.com/office/powerpoint/2010/main" val="249343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74A06-E09C-4507-AACC-095BB5C5314B}"/>
              </a:ext>
            </a:extLst>
          </p:cNvPr>
          <p:cNvSpPr>
            <a:spLocks noGrp="1"/>
          </p:cNvSpPr>
          <p:nvPr>
            <p:ph idx="1"/>
          </p:nvPr>
        </p:nvSpPr>
        <p:spPr>
          <a:xfrm>
            <a:off x="0" y="0"/>
            <a:ext cx="12191999" cy="6858000"/>
          </a:xfrm>
        </p:spPr>
        <p:txBody>
          <a:bodyPr>
            <a:normAutofit lnSpcReduction="10000"/>
          </a:bodyPr>
          <a:lstStyle/>
          <a:p>
            <a:pPr marL="0" indent="0" algn="just" rtl="1">
              <a:buNone/>
            </a:pPr>
            <a:r>
              <a:rPr lang="ar-IQ" sz="4000" dirty="0">
                <a:effectLst/>
                <a:latin typeface="Times New Roman" panose="02020603050405020304" pitchFamily="18" charset="0"/>
                <a:ea typeface="Times New Roman" panose="02020603050405020304" pitchFamily="18" charset="0"/>
                <a:cs typeface="Ali_K_Sahifa" pitchFamily="2" charset="-78"/>
              </a:rPr>
              <a:t> </a:t>
            </a:r>
            <a:r>
              <a:rPr lang="ku-Arab-IQ" sz="4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ئةطةر بة ووردى سةيرى ئةم ياسايانة بكةين هةست بة ليَكضوونيَك دةكةين، لة نيَوان ياساى </a:t>
            </a:r>
            <a:r>
              <a:rPr lang="ar-IQ" sz="4000" u="sng" dirty="0">
                <a:effectLst/>
                <a:latin typeface="Times New Roman" panose="02020603050405020304" pitchFamily="18" charset="0"/>
                <a:ea typeface="Times New Roman" panose="02020603050405020304" pitchFamily="18" charset="0"/>
                <a:cs typeface="Ali_K_Sahifa" pitchFamily="2" charset="-78"/>
              </a:rPr>
              <a:t>يةكةم و ياساى سيَيةم،</a:t>
            </a:r>
            <a:r>
              <a:rPr lang="ar-IQ" sz="4000" dirty="0">
                <a:effectLst/>
                <a:latin typeface="Times New Roman" panose="02020603050405020304" pitchFamily="18" charset="0"/>
                <a:ea typeface="Times New Roman" panose="02020603050405020304" pitchFamily="18" charset="0"/>
                <a:cs typeface="Ali_K_Sahifa" pitchFamily="2" charset="-78"/>
              </a:rPr>
              <a:t> ئةم ليَكضوونة جيايان دةكاتةوة لة </a:t>
            </a:r>
            <a:r>
              <a:rPr lang="ar-IQ" sz="4000" u="sng" dirty="0">
                <a:effectLst/>
                <a:latin typeface="Times New Roman" panose="02020603050405020304" pitchFamily="18" charset="0"/>
                <a:ea typeface="Times New Roman" panose="02020603050405020304" pitchFamily="18" charset="0"/>
                <a:cs typeface="Ali_K_Sahifa" pitchFamily="2" charset="-78"/>
              </a:rPr>
              <a:t>ياساى دووةم</a:t>
            </a:r>
            <a:r>
              <a:rPr lang="ar-IQ" sz="4000" dirty="0">
                <a:effectLst/>
                <a:latin typeface="Times New Roman" panose="02020603050405020304" pitchFamily="18" charset="0"/>
                <a:ea typeface="Times New Roman" panose="02020603050405020304" pitchFamily="18" charset="0"/>
                <a:cs typeface="Ali_K_Sahifa" pitchFamily="2" charset="-78"/>
              </a:rPr>
              <a:t> . ئةم ليَكضوونة لة خالَيَكدا يةك دةطرنةوة ، ئةويش ئةلؤفؤنةكانى فؤنيمن، كة لة ياساى يةكةم</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تا رِادةيةك هؤكارى ويستى قسةكةرى تيَدا رِةنط دةداتةوة، كة ئارةزوومةنديةكى تيَداية لة دركاندنى ئةم دةنطانة، كة وايان لىَ دةكات لةيةكترى جيابن. يان بةهؤى جياوازى لة دياليَكتةكان، كة ئةويش هؤكارى كةسى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ية نةك فؤنةتيكى يان فؤنؤلؤجى. هةرضى </a:t>
            </a:r>
            <a:r>
              <a:rPr lang="ar-IQ" sz="4000" u="sng" dirty="0">
                <a:effectLst/>
                <a:latin typeface="Times New Roman" panose="02020603050405020304" pitchFamily="18" charset="0"/>
                <a:ea typeface="Times New Roman" panose="02020603050405020304" pitchFamily="18" charset="0"/>
                <a:cs typeface="Ali_K_Sahifa" pitchFamily="2" charset="-78"/>
              </a:rPr>
              <a:t>ياساى سيَيةمة هؤكارةكةى فؤنؤلؤجيية</a:t>
            </a:r>
            <a:r>
              <a:rPr lang="ar-IQ" sz="4000" dirty="0">
                <a:effectLst/>
                <a:latin typeface="Times New Roman" panose="02020603050405020304" pitchFamily="18" charset="0"/>
                <a:ea typeface="Times New Roman" panose="02020603050405020304" pitchFamily="18" charset="0"/>
                <a:cs typeface="Ali_K_Sahifa" pitchFamily="2" charset="-78"/>
              </a:rPr>
              <a:t>، كة ئةم زمانة وا لةو دةنطانة دةكات لةيةكترى جيا بن </a:t>
            </a:r>
            <a:r>
              <a:rPr lang="ar-IQ" sz="9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cs typeface="Ali_K_Sahifa" pitchFamily="2" charset="-78"/>
              </a:rPr>
              <a:t>و لة شويَنى يةكتر بةكارنةهيَنريَن، بةجؤريَك قسةكةر بةسةرى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سةثاوة كة دةبىَ واى دةربرِىَ، ئةطةر نا لة واتاى رِاستةقينةى خؤى لادةدات. بة هةرجؤريَك بىَ ئةم دوو شيَوةية، لةمةولا بة دوورو دريَذى لة ذيَر ناونيشانى </a:t>
            </a:r>
            <a:r>
              <a:rPr lang="ar-IQ" sz="4000" b="1" dirty="0">
                <a:effectLst/>
                <a:latin typeface="Times New Roman" panose="02020603050405020304" pitchFamily="18" charset="0"/>
                <a:ea typeface="Times New Roman" panose="02020603050405020304" pitchFamily="18" charset="0"/>
                <a:cs typeface="Ali_K_Sahifa" pitchFamily="2" charset="-78"/>
              </a:rPr>
              <a:t>ئةلؤفؤنى مةرجدارو ئةلؤفؤنى بىَ مةرج ( سةربةست )</a:t>
            </a:r>
            <a:r>
              <a:rPr lang="ar-IQ" sz="4000" dirty="0">
                <a:effectLst/>
                <a:latin typeface="Times New Roman" panose="02020603050405020304" pitchFamily="18" charset="0"/>
                <a:ea typeface="Times New Roman" panose="02020603050405020304" pitchFamily="18" charset="0"/>
                <a:cs typeface="Ali_K_Sahifa" pitchFamily="2" charset="-78"/>
              </a:rPr>
              <a:t> باسيان دةكةين. </a:t>
            </a:r>
            <a:endParaRPr lang="en-US" sz="40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673555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74A06-E09C-4507-AACC-095BB5C5314B}"/>
              </a:ext>
            </a:extLst>
          </p:cNvPr>
          <p:cNvSpPr>
            <a:spLocks noGrp="1"/>
          </p:cNvSpPr>
          <p:nvPr>
            <p:ph idx="1"/>
          </p:nvPr>
        </p:nvSpPr>
        <p:spPr>
          <a:xfrm>
            <a:off x="0" y="0"/>
            <a:ext cx="12191999" cy="6858000"/>
          </a:xfrm>
        </p:spPr>
        <p:txBody>
          <a:bodyPr>
            <a:normAutofit/>
          </a:bodyPr>
          <a:lstStyle/>
          <a:p>
            <a:pPr marL="0" marR="0" indent="0" algn="justLow" rtl="1">
              <a:spcBef>
                <a:spcPts val="0"/>
              </a:spcBef>
              <a:spcAft>
                <a:spcPts val="0"/>
              </a:spcAft>
              <a:buNone/>
            </a:pPr>
            <a:r>
              <a:rPr lang="ku-Arab-IQ" sz="4400" dirty="0">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جطة لةمةش جياوازيةكى ترى </a:t>
            </a:r>
            <a:r>
              <a:rPr lang="ar-IQ" sz="4400" u="sng" dirty="0">
                <a:effectLst/>
                <a:latin typeface="Times New Roman" panose="02020603050405020304" pitchFamily="18" charset="0"/>
                <a:ea typeface="Times New Roman" panose="02020603050405020304" pitchFamily="18" charset="0"/>
                <a:cs typeface="Ali_K_Sahifa" pitchFamily="2" charset="-78"/>
              </a:rPr>
              <a:t>خالَى سيَيةم</a:t>
            </a:r>
            <a:r>
              <a:rPr lang="ar-IQ" sz="4400" dirty="0">
                <a:effectLst/>
                <a:latin typeface="Times New Roman" panose="02020603050405020304" pitchFamily="18" charset="0"/>
                <a:ea typeface="Times New Roman" panose="02020603050405020304" pitchFamily="18" charset="0"/>
                <a:cs typeface="Ali_K_Sahifa" pitchFamily="2" charset="-78"/>
              </a:rPr>
              <a:t> لةوة داية كة مةرج نيية، ئةم دوو دةنطة هةميشة واتا نةطؤرِن. هةر وةك " لة كوردىدا جووتة وشةيةكى وامان دةست ناكةوىَ كة بةهاى دةنطى/ خ / و /غ / لة زمانةكةدا دةربخات و بيسةلميَنىَ كة ئةمانة دوو فؤنيمن يا دوو ئةلؤفؤنى تاكة فؤنيميَكن، هةر ضةندة لة سةرةتاو ناوةرِاست</a:t>
            </a:r>
            <a:r>
              <a:rPr lang="ar-IQ" sz="100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وكؤتايى</a:t>
            </a:r>
            <a:r>
              <a:rPr lang="ar-IQ" sz="100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دا شويَن دةطؤرِنةوة بىَ</a:t>
            </a:r>
            <a:r>
              <a:rPr lang="ar-IQ" sz="100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ئةوةى واتا بطؤرِن. وةك لةم نمونانةدا.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                          خةلَوز   /    غةلَوز        ( لة شويَنى سةرةتا )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                          باخضة   /    باغضة        ( لة شويَنى ناوةرِاست )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                          داخ      /    داغ           (لة شويَنى كوَتايى ) </a:t>
            </a:r>
            <a:endParaRPr lang="en-US" sz="44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3392574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74A06-E09C-4507-AACC-095BB5C5314B}"/>
              </a:ext>
            </a:extLst>
          </p:cNvPr>
          <p:cNvSpPr>
            <a:spLocks noGrp="1"/>
          </p:cNvSpPr>
          <p:nvPr>
            <p:ph idx="1"/>
          </p:nvPr>
        </p:nvSpPr>
        <p:spPr>
          <a:xfrm>
            <a:off x="0" y="0"/>
            <a:ext cx="12191999" cy="6858000"/>
          </a:xfrm>
        </p:spPr>
        <p:txBody>
          <a:bodyPr>
            <a:normAutofit/>
          </a:bodyPr>
          <a:lstStyle/>
          <a:p>
            <a:pPr marL="0" marR="0" indent="0" algn="justLow" rtl="1">
              <a:spcBef>
                <a:spcPts val="0"/>
              </a:spcBef>
              <a:spcAft>
                <a:spcPts val="0"/>
              </a:spcAft>
              <a:buNone/>
            </a:pPr>
            <a:r>
              <a:rPr lang="ku-Arab-IQ" sz="2800" dirty="0">
                <a:effectLst/>
                <a:latin typeface="Times New Roman" panose="02020603050405020304" pitchFamily="18" charset="0"/>
                <a:ea typeface="Times New Roman" panose="02020603050405020304" pitchFamily="18" charset="0"/>
                <a:cs typeface="Ali_K_Sahifa" pitchFamily="2" charset="-78"/>
              </a:rPr>
              <a:t>   </a:t>
            </a:r>
            <a:r>
              <a:rPr lang="ar-IQ" sz="2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لةطةلَ ئةوةش دا لة هةندىَ      وشةدا هةر يةكيَكيان دىَ، وةك ( غار / خار ) بةهةر جؤريَك بىَ دةبىَ ئةم دوو دةنطة ثلةى ئةلؤفؤنيان  ثىَ بدرىَ، كةضى هةموو زمانةوانةكان رِيَكن لةسةر ئةوةى كة ئةم دوو دةنطة دوو فؤنيمى جياوازن".</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فؤن : بضوكترين يةكةى دةنطي واقعيية كة دةتوانريَ ببيسريَت , لة تاقيطة ليَى بكؤلَريَتةوة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ئةلؤفؤن : شيَوةى جيا جياى فؤنيمة . </a:t>
            </a:r>
            <a:endParaRPr lang="en-US" sz="36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542717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94C42-0B37-4541-9841-B085A083FBA3}"/>
              </a:ext>
            </a:extLst>
          </p:cNvPr>
          <p:cNvSpPr>
            <a:spLocks noGrp="1"/>
          </p:cNvSpPr>
          <p:nvPr>
            <p:ph type="title"/>
          </p:nvPr>
        </p:nvSpPr>
        <p:spPr>
          <a:xfrm>
            <a:off x="715617" y="50479"/>
            <a:ext cx="10760766" cy="931653"/>
          </a:xfrm>
        </p:spPr>
        <p:txBody>
          <a:bodyPr>
            <a:normAutofit/>
          </a:bodyPr>
          <a:lstStyle/>
          <a:p>
            <a:pPr algn="ctr" rtl="1"/>
            <a:r>
              <a:rPr lang="ku-Arab-IQ" b="1" dirty="0">
                <a:solidFill>
                  <a:srgbClr val="C00000"/>
                </a:solidFill>
                <a:latin typeface="RudawRegular" panose="020B0604030504040204" pitchFamily="34" charset="-78"/>
                <a:cs typeface="RudawRegular" panose="020B0604030504040204" pitchFamily="34" charset="-78"/>
              </a:rPr>
              <a:t>پۆلین کردنی فۆنیمەکان</a:t>
            </a:r>
            <a:endParaRPr lang="en-US" b="1" dirty="0">
              <a:solidFill>
                <a:srgbClr val="C00000"/>
              </a:solidFill>
              <a:latin typeface="RudawRegular" panose="020B0604030504040204" pitchFamily="34" charset="-78"/>
              <a:cs typeface="RudawRegular" panose="020B0604030504040204" pitchFamily="34" charset="-78"/>
            </a:endParaRPr>
          </a:p>
        </p:txBody>
      </p:sp>
      <p:sp>
        <p:nvSpPr>
          <p:cNvPr id="3" name="Content Placeholder 2">
            <a:extLst>
              <a:ext uri="{FF2B5EF4-FFF2-40B4-BE49-F238E27FC236}">
                <a16:creationId xmlns:a16="http://schemas.microsoft.com/office/drawing/2014/main" id="{491D9AB9-1E99-468C-9C90-7CED5801A364}"/>
              </a:ext>
            </a:extLst>
          </p:cNvPr>
          <p:cNvSpPr>
            <a:spLocks noGrp="1"/>
          </p:cNvSpPr>
          <p:nvPr>
            <p:ph idx="1"/>
          </p:nvPr>
        </p:nvSpPr>
        <p:spPr>
          <a:xfrm>
            <a:off x="0" y="828135"/>
            <a:ext cx="12192000" cy="5979385"/>
          </a:xfrm>
        </p:spPr>
        <p:txBody>
          <a:bodyPr>
            <a:normAutofit fontScale="92500" lnSpcReduction="10000"/>
          </a:bodyPr>
          <a:lstStyle/>
          <a:p>
            <a:pPr marL="0" marR="0" indent="0" algn="r" rtl="1">
              <a:spcBef>
                <a:spcPts val="0"/>
              </a:spcBef>
              <a:spcAft>
                <a:spcPts val="0"/>
              </a:spcAft>
              <a:buNone/>
            </a:pPr>
            <a:endParaRPr lang="ku-Arab-IQ" sz="4000" b="1"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4000" b="1" dirty="0">
                <a:effectLst/>
                <a:latin typeface="Times New Roman" panose="02020603050405020304" pitchFamily="18" charset="0"/>
                <a:ea typeface="Times New Roman" panose="02020603050405020304" pitchFamily="18" charset="0"/>
                <a:cs typeface="Ali_K_Sahifa" pitchFamily="2" charset="-78"/>
              </a:rPr>
              <a:t>أ  / فؤنيمى كةرتى  </a:t>
            </a:r>
            <a:r>
              <a:rPr lang="en-US" sz="4000" b="1" dirty="0">
                <a:effectLst/>
                <a:latin typeface="Times New Roman" panose="02020603050405020304" pitchFamily="18" charset="0"/>
                <a:ea typeface="Times New Roman" panose="02020603050405020304" pitchFamily="18" charset="0"/>
                <a:cs typeface="Ali_K_Sahifa" pitchFamily="2" charset="-78"/>
              </a:rPr>
              <a:t>Segmental phoneme </a:t>
            </a:r>
            <a:r>
              <a:rPr lang="en-US" sz="4000" b="1" dirty="0">
                <a:effectLst/>
                <a:latin typeface="Ali_K_Sahifa" pitchFamily="2" charset="-78"/>
                <a:ea typeface="Times New Roman" panose="02020603050405020304" pitchFamily="18" charset="0"/>
              </a:rPr>
              <a:t> </a:t>
            </a:r>
            <a:r>
              <a:rPr lang="ar-IQ" sz="4000" b="1" dirty="0">
                <a:effectLst/>
                <a:latin typeface="Ali_K_Sahifa" pitchFamily="2" charset="-78"/>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ئةم جؤرةيان فؤنيمى رِؤنانيشيان ثىَ دةوترىَ، لاى ئةم كؤمةلَة، ئةو فؤنيمانةن كةبةشيَكي سةرةكي لةرِؤناني وشة ثيَك ديَننن و بةطؤرِاني يا بةلابردنيان طؤرِان لةفؤرِم و واتاي وشة رِوودةدات. ئةم فؤنيمانةش هةموو كؤنسنانت و ظاولةكان دةطريَتةوة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b="1" dirty="0">
                <a:effectLst/>
                <a:latin typeface="Times New Roman" panose="02020603050405020304" pitchFamily="18" charset="0"/>
                <a:ea typeface="Times New Roman" panose="02020603050405020304" pitchFamily="18" charset="0"/>
                <a:cs typeface="Ali_K_Sahifa" pitchFamily="2" charset="-78"/>
              </a:rPr>
              <a:t> </a:t>
            </a:r>
            <a:r>
              <a:rPr lang="ku-Arab-IQ" sz="3600" b="1"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ku-Arab-IQ" sz="4000" b="1" dirty="0">
                <a:effectLst/>
                <a:latin typeface="Times New Roman" panose="02020603050405020304" pitchFamily="18" charset="0"/>
                <a:ea typeface="Times New Roman" panose="02020603050405020304" pitchFamily="18" charset="0"/>
                <a:cs typeface="Ali_K_Sahifa" pitchFamily="2" charset="-78"/>
              </a:rPr>
              <a:t> </a:t>
            </a:r>
            <a:r>
              <a:rPr lang="ar-IQ" sz="4000" b="1" dirty="0">
                <a:effectLst/>
                <a:latin typeface="Times New Roman" panose="02020603050405020304" pitchFamily="18" charset="0"/>
                <a:ea typeface="Times New Roman" panose="02020603050405020304" pitchFamily="18" charset="0"/>
                <a:cs typeface="Ali_K_Sahifa" pitchFamily="2" charset="-78"/>
              </a:rPr>
              <a:t>ب / فؤنيمى نا كةرتى</a:t>
            </a:r>
            <a:r>
              <a:rPr lang="en-US" sz="4000" b="1" dirty="0">
                <a:effectLst/>
                <a:latin typeface="Times New Roman" panose="02020603050405020304" pitchFamily="18" charset="0"/>
                <a:ea typeface="Times New Roman" panose="02020603050405020304" pitchFamily="18" charset="0"/>
                <a:cs typeface="Ali_K_Sahifa" pitchFamily="2" charset="-78"/>
              </a:rPr>
              <a:t>  Suprasegmental phoneme </a:t>
            </a:r>
            <a:r>
              <a:rPr lang="ar-IQ" sz="4000" b="1" dirty="0">
                <a:effectLst/>
                <a:latin typeface="Times New Roman" panose="02020603050405020304" pitchFamily="18" charset="0"/>
                <a:ea typeface="Times New Roman" panose="02020603050405020304" pitchFamily="18" charset="0"/>
                <a:cs typeface="Ali_K_Sahifa" pitchFamily="2" charset="-78"/>
              </a:rPr>
              <a:t>:</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r>
              <a:rPr lang="ar-IQ" sz="3600" u="sng" dirty="0">
                <a:effectLst/>
                <a:latin typeface="Times New Roman" panose="02020603050405020304" pitchFamily="18" charset="0"/>
                <a:ea typeface="Times New Roman" panose="02020603050405020304" pitchFamily="18" charset="0"/>
                <a:cs typeface="Ali_K_Sahifa" pitchFamily="2" charset="-78"/>
              </a:rPr>
              <a:t>فؤنيمى سةرو رِؤنانيشى ثىَ دةلَيَن  ( فوق تركيبية )، وةك فؤنيمى سةرةكى نابيَتة بةشيَكى سةرةكى لة رِؤنانى وشة " سيفةتيَك يان دياردةيةكى دةنطية، كة رِؤلَى هةية لة ئاخاوتن</a:t>
            </a:r>
            <a:r>
              <a:rPr lang="ar-IQ" sz="800" u="sng" dirty="0">
                <a:effectLst/>
                <a:latin typeface="Times New Roman" panose="02020603050405020304" pitchFamily="18" charset="0"/>
                <a:ea typeface="Times New Roman" panose="02020603050405020304" pitchFamily="18" charset="0"/>
                <a:cs typeface="Ali_K_Sahifa" pitchFamily="2" charset="-78"/>
              </a:rPr>
              <a:t> </a:t>
            </a:r>
            <a:r>
              <a:rPr lang="ar-IQ" sz="3600" u="sng" dirty="0">
                <a:effectLst/>
                <a:latin typeface="Times New Roman" panose="02020603050405020304" pitchFamily="18" charset="0"/>
                <a:ea typeface="Times New Roman" panose="02020603050405020304" pitchFamily="18" charset="0"/>
                <a:cs typeface="Ali_K_Sahifa" pitchFamily="2" charset="-78"/>
              </a:rPr>
              <a:t>دا و وشةكان دادةثؤشيَت و سيفةت</a:t>
            </a:r>
            <a:r>
              <a:rPr lang="ar-IQ" sz="800" u="sng" dirty="0">
                <a:effectLst/>
                <a:latin typeface="Times New Roman" panose="02020603050405020304" pitchFamily="18" charset="0"/>
                <a:ea typeface="Times New Roman" panose="02020603050405020304" pitchFamily="18" charset="0"/>
                <a:cs typeface="Ali_K_Sahifa" pitchFamily="2" charset="-78"/>
              </a:rPr>
              <a:t> </a:t>
            </a:r>
            <a:r>
              <a:rPr lang="ar-IQ" sz="3600" u="sng" dirty="0">
                <a:effectLst/>
                <a:latin typeface="Times New Roman" panose="02020603050405020304" pitchFamily="18" charset="0"/>
                <a:ea typeface="Times New Roman" panose="02020603050405020304" pitchFamily="18" charset="0"/>
                <a:cs typeface="Ali_K_Sahifa" pitchFamily="2" charset="-78"/>
              </a:rPr>
              <a:t>و شيَوةى تايبةتى ثىَ دةبةخشن</a:t>
            </a:r>
            <a:r>
              <a:rPr lang="ar-IQ" sz="3600" dirty="0">
                <a:effectLst/>
                <a:latin typeface="Times New Roman" panose="02020603050405020304" pitchFamily="18" charset="0"/>
                <a:ea typeface="Times New Roman" panose="02020603050405020304" pitchFamily="18" charset="0"/>
                <a:cs typeface="Ali_K_Sahifa" pitchFamily="2" charset="-78"/>
              </a:rPr>
              <a:t> , هةروةك كاتيَك وشةيةك بؤ ضةند واتايةك بةكار بهيَنريَ ، لةبرِطةكانيدا هةستي ثيَدةكريَ ، كةلةكورديدا </a:t>
            </a:r>
            <a:r>
              <a:rPr lang="ar-IQ" sz="3600" u="sng" dirty="0">
                <a:effectLst/>
                <a:latin typeface="Times New Roman" panose="02020603050405020304" pitchFamily="18" charset="0"/>
                <a:ea typeface="Times New Roman" panose="02020603050405020304" pitchFamily="18" charset="0"/>
                <a:cs typeface="Ali_K_Sahifa" pitchFamily="2" charset="-78"/>
              </a:rPr>
              <a:t>هيَز</a:t>
            </a:r>
            <a:r>
              <a:rPr lang="ar-IQ" sz="3600" dirty="0">
                <a:effectLst/>
                <a:latin typeface="Times New Roman" panose="02020603050405020304" pitchFamily="18" charset="0"/>
                <a:ea typeface="Times New Roman" panose="02020603050405020304" pitchFamily="18" charset="0"/>
                <a:cs typeface="Ali_K_Sahifa" pitchFamily="2" charset="-78"/>
              </a:rPr>
              <a:t> و </a:t>
            </a:r>
            <a:r>
              <a:rPr lang="ar-IQ" sz="3600" u="sng" dirty="0">
                <a:effectLst/>
                <a:latin typeface="Times New Roman" panose="02020603050405020304" pitchFamily="18" charset="0"/>
                <a:ea typeface="Times New Roman" panose="02020603050405020304" pitchFamily="18" charset="0"/>
                <a:cs typeface="Ali_K_Sahifa" pitchFamily="2" charset="-78"/>
              </a:rPr>
              <a:t>ئاوازة</a:t>
            </a:r>
            <a:r>
              <a:rPr lang="ar-IQ" sz="3600" dirty="0">
                <a:effectLst/>
                <a:latin typeface="Times New Roman" panose="02020603050405020304" pitchFamily="18" charset="0"/>
                <a:ea typeface="Times New Roman" panose="02020603050405020304" pitchFamily="18" charset="0"/>
                <a:cs typeface="Ali_K_Sahifa" pitchFamily="2" charset="-78"/>
              </a:rPr>
              <a:t> و </a:t>
            </a:r>
            <a:r>
              <a:rPr lang="ar-IQ" sz="3600" u="sng" dirty="0">
                <a:effectLst/>
                <a:latin typeface="Times New Roman" panose="02020603050405020304" pitchFamily="18" charset="0"/>
                <a:ea typeface="Times New Roman" panose="02020603050405020304" pitchFamily="18" charset="0"/>
                <a:cs typeface="Ali_K_Sahifa" pitchFamily="2" charset="-78"/>
              </a:rPr>
              <a:t>هةلَوةستة</a:t>
            </a:r>
            <a:r>
              <a:rPr lang="ar-IQ" sz="3200" baseline="30000" dirty="0">
                <a:solidFill>
                  <a:srgbClr val="FF0000"/>
                </a:solidFill>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دةطريَتةوة. وةلة زمانى تريشدا (توَن) وةك لةزمانى يابانى و هةنديَ لةزمانةكاني خواروي ئةفريقيا.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36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501841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CEFF39-0D6A-43F4-AAD0-5C032D157D80}"/>
              </a:ext>
            </a:extLst>
          </p:cNvPr>
          <p:cNvPicPr>
            <a:picLocks noChangeAspect="1"/>
          </p:cNvPicPr>
          <p:nvPr/>
        </p:nvPicPr>
        <p:blipFill rotWithShape="1">
          <a:blip r:embed="rId2"/>
          <a:srcRect r="15313" b="2"/>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A5B35179-0104-4F1A-B030-7059114C0404}"/>
              </a:ext>
            </a:extLst>
          </p:cNvPr>
          <p:cNvSpPr>
            <a:spLocks noGrp="1"/>
          </p:cNvSpPr>
          <p:nvPr>
            <p:ph type="ctrTitle"/>
          </p:nvPr>
        </p:nvSpPr>
        <p:spPr>
          <a:xfrm>
            <a:off x="2015232" y="383011"/>
            <a:ext cx="6373393" cy="3204134"/>
          </a:xfrm>
        </p:spPr>
        <p:txBody>
          <a:bodyPr anchor="b">
            <a:normAutofit/>
          </a:bodyPr>
          <a:lstStyle/>
          <a:p>
            <a:pPr algn="ctr" rtl="1"/>
            <a:r>
              <a:rPr lang="ku-Arab-IQ" sz="4000" b="1" dirty="0">
                <a:solidFill>
                  <a:schemeClr val="accent1"/>
                </a:solidFill>
                <a:latin typeface="RudawRegular" panose="020B0604030504040204" pitchFamily="34" charset="-78"/>
                <a:cs typeface="RudawRegular" panose="020B0604030504040204" pitchFamily="34" charset="-78"/>
              </a:rPr>
              <a:t>فۆنۆلۆجی – قۆناغی یەکەم سمستەری یەکەم</a:t>
            </a:r>
            <a:br>
              <a:rPr lang="ku-Arab-IQ" sz="4000" b="1" dirty="0">
                <a:solidFill>
                  <a:schemeClr val="accent1"/>
                </a:solidFill>
                <a:latin typeface="RudawRegular" panose="020B0604030504040204" pitchFamily="34" charset="-78"/>
                <a:cs typeface="RudawRegular" panose="020B0604030504040204" pitchFamily="34" charset="-78"/>
              </a:rPr>
            </a:br>
            <a:br>
              <a:rPr lang="ku-Arab-IQ" sz="4000" b="1" dirty="0">
                <a:solidFill>
                  <a:schemeClr val="accent1"/>
                </a:solidFill>
                <a:latin typeface="RudawRegular" panose="020B0604030504040204" pitchFamily="34" charset="-78"/>
                <a:cs typeface="RudawRegular" panose="020B0604030504040204" pitchFamily="34" charset="-78"/>
              </a:rPr>
            </a:br>
            <a:r>
              <a:rPr lang="ku-Arab-IQ" sz="4000" b="1" dirty="0">
                <a:solidFill>
                  <a:schemeClr val="accent1"/>
                </a:solidFill>
                <a:latin typeface="RudawRegular" panose="020B0604030504040204" pitchFamily="34" charset="-78"/>
                <a:cs typeface="RudawRegular" panose="020B0604030504040204" pitchFamily="34" charset="-78"/>
              </a:rPr>
              <a:t>وانەی یەکەم</a:t>
            </a:r>
            <a:endParaRPr lang="en-US" sz="4000" b="1" dirty="0">
              <a:solidFill>
                <a:schemeClr val="accent1"/>
              </a:solidFill>
              <a:latin typeface="RudawRegular" panose="020B0604030504040204" pitchFamily="34" charset="-78"/>
              <a:cs typeface="RudawRegular" panose="020B0604030504040204" pitchFamily="34" charset="-78"/>
            </a:endParaRPr>
          </a:p>
        </p:txBody>
      </p:sp>
      <p:sp>
        <p:nvSpPr>
          <p:cNvPr id="3" name="Subtitle 2">
            <a:extLst>
              <a:ext uri="{FF2B5EF4-FFF2-40B4-BE49-F238E27FC236}">
                <a16:creationId xmlns:a16="http://schemas.microsoft.com/office/drawing/2014/main" id="{C5B7D999-AC33-48EC-B0D8-1A563E74A011}"/>
              </a:ext>
            </a:extLst>
          </p:cNvPr>
          <p:cNvSpPr>
            <a:spLocks noGrp="1"/>
          </p:cNvSpPr>
          <p:nvPr>
            <p:ph type="subTitle" idx="1"/>
          </p:nvPr>
        </p:nvSpPr>
        <p:spPr>
          <a:xfrm>
            <a:off x="1908421" y="5041561"/>
            <a:ext cx="6373393" cy="1208141"/>
          </a:xfrm>
        </p:spPr>
        <p:txBody>
          <a:bodyPr>
            <a:normAutofit/>
          </a:bodyPr>
          <a:lstStyle/>
          <a:p>
            <a:pPr algn="r" rtl="1"/>
            <a:r>
              <a:rPr lang="ku-Arab-IQ" sz="2800" b="1" dirty="0">
                <a:latin typeface="Unikurd Goran" panose="020B0604030504040204" pitchFamily="34" charset="-78"/>
                <a:cs typeface="Unikurd Goran" panose="020B0604030504040204" pitchFamily="34" charset="-78"/>
              </a:rPr>
              <a:t>مامۆستای بابەت:هەژار</a:t>
            </a:r>
            <a:r>
              <a:rPr lang="ar-IQ" sz="2800" b="1" dirty="0">
                <a:latin typeface="Unikurd Goran" panose="020B0604030504040204" pitchFamily="34" charset="-78"/>
                <a:cs typeface="Unikurd Goran" panose="020B0604030504040204" pitchFamily="34" charset="-78"/>
              </a:rPr>
              <a:t> قادر اسماعيل</a:t>
            </a:r>
            <a:r>
              <a:rPr lang="en-US" sz="2800" b="1" dirty="0">
                <a:latin typeface="Unikurd Goran" panose="020B0604030504040204" pitchFamily="34" charset="-78"/>
                <a:cs typeface="Unikurd Goran" panose="020B0604030504040204" pitchFamily="34" charset="-78"/>
              </a:rPr>
              <a:t> </a:t>
            </a:r>
            <a:endParaRPr lang="ku-Arab-IQ" sz="2800" b="1" dirty="0">
              <a:latin typeface="Unikurd Goran" panose="020B0604030504040204" pitchFamily="34" charset="-78"/>
              <a:cs typeface="Unikurd Goran" panose="020B0604030504040204" pitchFamily="34" charset="-78"/>
            </a:endParaRPr>
          </a:p>
          <a:p>
            <a:pPr algn="r" rtl="1"/>
            <a:r>
              <a:rPr lang="en-US" sz="2800" b="1">
                <a:latin typeface="Times New Roman" panose="02020603050405020304" pitchFamily="18" charset="0"/>
                <a:cs typeface="Times New Roman" panose="02020603050405020304" pitchFamily="18" charset="0"/>
              </a:rPr>
              <a:t>hazhar</a:t>
            </a:r>
            <a:r>
              <a:rPr lang="en-US" sz="2800" b="1" dirty="0">
                <a:latin typeface="Times New Roman" panose="02020603050405020304" pitchFamily="18" charset="0"/>
                <a:cs typeface="Times New Roman" panose="02020603050405020304" pitchFamily="18" charset="0"/>
              </a:rPr>
              <a:t>.ismail@su.edu</a:t>
            </a:r>
            <a:r>
              <a:rPr lang="en-US" sz="2800" b="1">
                <a:latin typeface="Times New Roman" panose="02020603050405020304" pitchFamily="18" charset="0"/>
                <a:cs typeface="Times New Roman" panose="02020603050405020304" pitchFamily="18" charset="0"/>
              </a:rPr>
              <a:t>.krd</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553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74A06-E09C-4507-AACC-095BB5C5314B}"/>
              </a:ext>
            </a:extLst>
          </p:cNvPr>
          <p:cNvSpPr>
            <a:spLocks noGrp="1"/>
          </p:cNvSpPr>
          <p:nvPr>
            <p:ph idx="1"/>
          </p:nvPr>
        </p:nvSpPr>
        <p:spPr>
          <a:xfrm>
            <a:off x="0" y="0"/>
            <a:ext cx="12191999" cy="6858000"/>
          </a:xfrm>
        </p:spPr>
        <p:txBody>
          <a:bodyPr>
            <a:normAutofit fontScale="92500"/>
          </a:bodyPr>
          <a:lstStyle/>
          <a:p>
            <a:pPr marL="0" marR="0" indent="0" algn="just" rtl="1">
              <a:spcBef>
                <a:spcPts val="0"/>
              </a:spcBef>
              <a:spcAft>
                <a:spcPts val="0"/>
              </a:spcAft>
              <a:buNone/>
              <a:tabLst>
                <a:tab pos="1733550" algn="l"/>
                <a:tab pos="2609850" algn="l"/>
                <a:tab pos="2985770" algn="ctr"/>
                <a:tab pos="4238625" algn="l"/>
              </a:tabLst>
            </a:pPr>
            <a:r>
              <a:rPr lang="ku-Arab-IQ" sz="3600" dirty="0">
                <a:effectLst/>
                <a:latin typeface="Times New Roman" panose="02020603050405020304" pitchFamily="18" charset="0"/>
                <a:ea typeface="Times New Roman" panose="02020603050405020304" pitchFamily="18" charset="0"/>
                <a:cs typeface="Ali_K_Sahifa" pitchFamily="2" charset="-78"/>
              </a:rPr>
              <a:t>  </a:t>
            </a:r>
          </a:p>
          <a:p>
            <a:pPr marL="0" marR="0" indent="0" algn="just"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بة كورتى و ثوختى  فؤنيمة رِؤنانيةكان ( كةرتييةكان ) توخمى بنضينةيين لة رِؤنانى وشة، كةضى ناكةرتييةكان ثشكيان لة رِؤنانى وشةدا نيية. ئةمانة نابنة بةشيَكي سةرةكي لةرِؤناني وشة ، بةلَكو دياردةيةكي دةنطية رِؤلَي لةقسةكردندا هةيةو وشةكان دادةثؤشيَت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tabLst>
                <a:tab pos="1733550" algn="l"/>
                <a:tab pos="2609850" algn="l"/>
                <a:tab pos="2985770" algn="ctr"/>
                <a:tab pos="4238625" algn="l"/>
              </a:tabLst>
            </a:pPr>
            <a:r>
              <a:rPr lang="ku-Arab-IQ" sz="3600" u="sng" dirty="0">
                <a:effectLst/>
                <a:latin typeface="Times New Roman" panose="02020603050405020304" pitchFamily="18" charset="0"/>
                <a:ea typeface="Times New Roman" panose="02020603050405020304" pitchFamily="18" charset="0"/>
                <a:cs typeface="Ali_K_Sahifa" pitchFamily="2" charset="-78"/>
              </a:rPr>
              <a:t>   </a:t>
            </a:r>
            <a:r>
              <a:rPr lang="ar-IQ" sz="3600" u="sng" dirty="0">
                <a:effectLst/>
                <a:latin typeface="Times New Roman" panose="02020603050405020304" pitchFamily="18" charset="0"/>
                <a:ea typeface="Times New Roman" panose="02020603050405020304" pitchFamily="18" charset="0"/>
                <a:cs typeface="Ali_K_Sahifa" pitchFamily="2" charset="-78"/>
              </a:rPr>
              <a:t>هيَز( ستريَس ): </a:t>
            </a:r>
            <a:r>
              <a:rPr lang="ar-IQ" sz="3600" dirty="0">
                <a:effectLst/>
                <a:latin typeface="Times New Roman" panose="02020603050405020304" pitchFamily="18" charset="0"/>
                <a:ea typeface="Times New Roman" panose="02020603050405020304" pitchFamily="18" charset="0"/>
                <a:cs typeface="Ali_K_Sahifa" pitchFamily="2" charset="-78"/>
              </a:rPr>
              <a:t>ئةو هيَزةية دةكةويَتة سةر برِطةيةك لة برِطةكانى وشة , دةبيَتة هؤى طؤرِينى واتاى ئةو وشة . هيَز دةكةويَتة سةر ظاولَى برِطة بة زؤريش دةكةويَتة سةر ظاولَى برِطةى كؤتايى وشةكان .هةر كاتةى شويَنى هيَز لة وشةى ضةند برِطةيى طؤرِا واتاى وشةكةش دةطؤرِىَ . وةك :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ثاشان : هيَز لة سةر ظاولَى برِطةى كؤتايى ية .بة واتاى ( ئةوان ثاشان )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ثاشان : هيَز لة سةر ظاولَى برِطةى يةكةمة .بة واتاى ( دوايى )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كانى : هيَز لة سةر ظاولَى برِطةى كؤتايى ية .بة واتاى ( سةرضاوة )</a:t>
            </a:r>
            <a:endParaRPr lang="en-US" sz="28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كانى : هيَز لة سةر ظاولَى برِطةى يةكةمة .بة واتاى ( كوانىَ )</a:t>
            </a:r>
            <a:endParaRPr lang="en-US" sz="2800" dirty="0">
              <a:effectLst/>
              <a:latin typeface="Times New Roman" panose="02020603050405020304" pitchFamily="18" charset="0"/>
              <a:ea typeface="Times New Roman" panose="02020603050405020304" pitchFamily="18" charset="0"/>
            </a:endParaRPr>
          </a:p>
          <a:p>
            <a:pPr marL="0" indent="0" algn="just" rtl="1">
              <a:buNone/>
            </a:pPr>
            <a:endParaRPr lang="en-US" sz="28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654616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0B8A1-6E0F-4B4C-8A93-C5E4D035AB38}"/>
              </a:ext>
            </a:extLst>
          </p:cNvPr>
          <p:cNvSpPr>
            <a:spLocks noGrp="1"/>
          </p:cNvSpPr>
          <p:nvPr>
            <p:ph type="title"/>
          </p:nvPr>
        </p:nvSpPr>
        <p:spPr>
          <a:xfrm>
            <a:off x="2242868" y="1"/>
            <a:ext cx="7953556" cy="1224950"/>
          </a:xfrm>
        </p:spPr>
        <p:txBody>
          <a:bodyPr>
            <a:normAutofit fontScale="90000"/>
          </a:bodyPr>
          <a:lstStyle/>
          <a:p>
            <a:pPr marL="0" marR="0" rtl="1">
              <a:spcBef>
                <a:spcPts val="0"/>
              </a:spcBef>
              <a:spcAft>
                <a:spcPts val="0"/>
              </a:spcAft>
            </a:pPr>
            <a:r>
              <a:rPr lang="ar-IQ" sz="4800" b="1" dirty="0">
                <a:solidFill>
                  <a:srgbClr val="FF0000"/>
                </a:solidFill>
                <a:effectLst/>
                <a:latin typeface="Times New Roman" panose="02020603050405020304" pitchFamily="18" charset="0"/>
                <a:ea typeface="Times New Roman" panose="02020603050405020304" pitchFamily="18" charset="0"/>
                <a:cs typeface="Ali_K_Sahifa" pitchFamily="2" charset="-78"/>
              </a:rPr>
              <a:t>5 - ئةلؤفـــــــــــــــــؤن </a:t>
            </a:r>
            <a:r>
              <a:rPr lang="en-US" sz="4800" b="1" dirty="0">
                <a:solidFill>
                  <a:srgbClr val="FF0000"/>
                </a:solidFill>
                <a:effectLst/>
                <a:latin typeface="Times New Roman" panose="02020603050405020304" pitchFamily="18" charset="0"/>
                <a:ea typeface="Times New Roman" panose="02020603050405020304" pitchFamily="18" charset="0"/>
                <a:cs typeface="Ali_K_Sahifa" pitchFamily="2" charset="-78"/>
              </a:rPr>
              <a:t>Allophone</a:t>
            </a:r>
            <a:r>
              <a:rPr lang="ar-IQ" sz="4800" b="1" dirty="0">
                <a:solidFill>
                  <a:srgbClr val="FF0000"/>
                </a:solidFill>
                <a:effectLst/>
                <a:latin typeface="Times New Roman" panose="02020603050405020304" pitchFamily="18" charset="0"/>
                <a:ea typeface="Times New Roman" panose="02020603050405020304" pitchFamily="18" charset="0"/>
                <a:cs typeface="Ali_K_Sahifa" pitchFamily="2" charset="-78"/>
              </a:rPr>
              <a:t> :</a:t>
            </a:r>
            <a:br>
              <a:rPr lang="en-US" sz="3200" dirty="0">
                <a:effectLst/>
                <a:latin typeface="Times New Roman" panose="02020603050405020304" pitchFamily="18" charset="0"/>
                <a:ea typeface="Times New Roman" panose="02020603050405020304" pitchFamily="18" charset="0"/>
              </a:rPr>
            </a:br>
            <a:endParaRPr lang="en-US" sz="4800" b="1" dirty="0">
              <a:solidFill>
                <a:srgbClr val="C00000"/>
              </a:solidFill>
              <a:latin typeface="RudawRegular" panose="020B0604030504040204" pitchFamily="34" charset="-78"/>
              <a:cs typeface="RudawRegular" panose="020B0604030504040204" pitchFamily="34" charset="-78"/>
            </a:endParaRPr>
          </a:p>
        </p:txBody>
      </p:sp>
      <p:sp>
        <p:nvSpPr>
          <p:cNvPr id="3" name="Content Placeholder 2">
            <a:extLst>
              <a:ext uri="{FF2B5EF4-FFF2-40B4-BE49-F238E27FC236}">
                <a16:creationId xmlns:a16="http://schemas.microsoft.com/office/drawing/2014/main" id="{52DDDB8E-8785-4AFE-82C6-34B5581E5B8A}"/>
              </a:ext>
            </a:extLst>
          </p:cNvPr>
          <p:cNvSpPr>
            <a:spLocks noGrp="1"/>
          </p:cNvSpPr>
          <p:nvPr>
            <p:ph idx="1"/>
          </p:nvPr>
        </p:nvSpPr>
        <p:spPr>
          <a:xfrm>
            <a:off x="0" y="690113"/>
            <a:ext cx="12192000" cy="6167887"/>
          </a:xfrm>
        </p:spPr>
        <p:txBody>
          <a:bodyPr>
            <a:normAutofit lnSpcReduction="10000"/>
          </a:bodyPr>
          <a:lstStyle/>
          <a:p>
            <a:pPr marL="0" indent="0" algn="just" rtl="1">
              <a:buNone/>
            </a:pPr>
            <a:r>
              <a:rPr lang="ar-IQ" sz="3600" dirty="0">
                <a:effectLst/>
                <a:latin typeface="Times New Roman" panose="02020603050405020304" pitchFamily="18" charset="0"/>
                <a:ea typeface="Times New Roman" panose="02020603050405020304" pitchFamily="18" charset="0"/>
                <a:cs typeface="Ali_K_Sahifa" pitchFamily="2" charset="-78"/>
              </a:rPr>
              <a:t> لة هةر زمانيَكدا دةنطةكان سنووريان نيية، ئةوةى ئيَمة ثيَى دةلَيَين فؤنيم، ضةند جاريَك خؤى لة وشةكاندا دووبارة دةكاتةوة، بةلاَم هةر جارةو بة جؤريَكى تايبةت طؤدةكرىَ. دةشىَ ئةم جؤرانة لة رِووى بيستن و دركاندنةوة لةيةكترى نزيك نةبن، ئةو كات ئاخيَوةرانى ئةم زمانة بة ئاسانى هةستى ثىَ دةكةن. بة نموونة فؤنيمى / ب / بة ضةندين شيَوة يا جؤرى جيا لة وشةكانى وةك     ( بالَ ، بير ، باب ) طؤ دةكرىَ.  يان دركاندنى / س / لة وشةكانى ( سالَ ، سةر ). بةمةش ئةو     </a:t>
            </a:r>
            <a:r>
              <a:rPr lang="ar-IQ" sz="3600" dirty="0">
                <a:effectLst/>
                <a:ea typeface="Times New Roman" panose="02020603050405020304" pitchFamily="18" charset="0"/>
                <a:cs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ب </a:t>
            </a:r>
            <a:r>
              <a:rPr lang="ar-IQ" sz="3600" dirty="0">
                <a:effectLst/>
                <a:ea typeface="Times New Roman" panose="02020603050405020304" pitchFamily="18" charset="0"/>
                <a:cs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ى لة وشةى ( بالَ ) يةدا، جياوازة لةو </a:t>
            </a:r>
            <a:r>
              <a:rPr lang="ar-IQ" sz="3600" dirty="0">
                <a:effectLst/>
                <a:ea typeface="Times New Roman" panose="02020603050405020304" pitchFamily="18" charset="0"/>
                <a:cs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ب </a:t>
            </a:r>
            <a:r>
              <a:rPr lang="ar-IQ" sz="3600" dirty="0">
                <a:effectLst/>
                <a:ea typeface="Times New Roman" panose="02020603050405020304" pitchFamily="18" charset="0"/>
                <a:cs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ى لة وشةى ( بير ) دايةو وةك ئةوةش نيية كة لة كؤتايى وشةى ( باب )دا هاتووة. هؤكارى ئةم شيَوة جياجيايانةى فؤنيميش بؤ ئةو ذينطةية دةطةريَتةوة كة دةنطةكانى تىَ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كةوتوون، وةك </a:t>
            </a:r>
            <a:r>
              <a:rPr lang="ar-IQ" sz="3600" dirty="0">
                <a:effectLst/>
                <a:ea typeface="Times New Roman" panose="02020603050405020304" pitchFamily="18" charset="0"/>
                <a:cs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ب </a:t>
            </a:r>
            <a:r>
              <a:rPr lang="ar-IQ" sz="3600" dirty="0">
                <a:effectLst/>
                <a:ea typeface="Times New Roman" panose="02020603050405020304" pitchFamily="18" charset="0"/>
                <a:cs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ى وشةى ( بالَ )دا، بةهؤى ئةو / لَ /ى كة لة دوايى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دا هاتووة، سيماى مةلاَشوويى ثىَ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بةخشراوة، واى لىَ كردووة جيا بيَت لةوةى كة لة وشةى ( بير)   داية، كة </a:t>
            </a:r>
            <a:r>
              <a:rPr lang="en-US" sz="3600" dirty="0">
                <a:effectLst/>
                <a:latin typeface="Times New Roman" panose="02020603050405020304" pitchFamily="18" charset="0"/>
                <a:ea typeface="Times New Roman" panose="02020603050405020304" pitchFamily="18" charset="0"/>
                <a:cs typeface="Ali_K_Sahifa" pitchFamily="2" charset="-78"/>
              </a:rPr>
              <a:t>]</a:t>
            </a:r>
            <a:r>
              <a:rPr lang="ar-IQ" sz="3600" dirty="0">
                <a:effectLst/>
                <a:latin typeface="Times New Roman" panose="02020603050405020304" pitchFamily="18" charset="0"/>
                <a:ea typeface="Times New Roman" panose="02020603050405020304" pitchFamily="18" charset="0"/>
                <a:cs typeface="Ali_K_Sahifa" pitchFamily="2" charset="-78"/>
              </a:rPr>
              <a:t> ب </a:t>
            </a:r>
            <a:r>
              <a:rPr lang="en-US"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Ali_K_Sahifa" pitchFamily="2" charset="-78"/>
                <a:ea typeface="Times New Roman" panose="02020603050405020304" pitchFamily="18" charset="0"/>
              </a:rPr>
              <a:t> </a:t>
            </a:r>
            <a:r>
              <a:rPr lang="ar-IQ" sz="3600" dirty="0">
                <a:effectLst/>
                <a:latin typeface="Ali_K_Sahifa" pitchFamily="2" charset="-78"/>
                <a:ea typeface="Times New Roman" panose="02020603050405020304" pitchFamily="18" charset="0"/>
                <a:cs typeface="Ali_K_Sahifa" pitchFamily="2" charset="-78"/>
              </a:rPr>
              <a:t>يَكى ئاسايية، هةروةها جياية لةوةى كة لة كؤتايى وشةى ( باب ) داية، كة تةوذمي هةواى لة طةلَ دانيية</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و هيض تةقينةوةيةك هةست ثىَ ناكريَت</a:t>
            </a:r>
            <a:r>
              <a:rPr lang="ku-Arab-IQ" sz="3600" dirty="0">
                <a:effectLst/>
                <a:latin typeface="Times New Roman" panose="02020603050405020304" pitchFamily="18" charset="0"/>
                <a:ea typeface="Times New Roman" panose="02020603050405020304" pitchFamily="18" charset="0"/>
                <a:cs typeface="Ali_K_Sahifa" pitchFamily="2" charset="-78"/>
              </a:rPr>
              <a:t> .</a:t>
            </a:r>
            <a:endParaRPr lang="en-US" sz="36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474962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74A06-E09C-4507-AACC-095BB5C5314B}"/>
              </a:ext>
            </a:extLst>
          </p:cNvPr>
          <p:cNvSpPr>
            <a:spLocks noGrp="1"/>
          </p:cNvSpPr>
          <p:nvPr>
            <p:ph idx="1"/>
          </p:nvPr>
        </p:nvSpPr>
        <p:spPr>
          <a:xfrm>
            <a:off x="0" y="0"/>
            <a:ext cx="12191999" cy="6858000"/>
          </a:xfrm>
        </p:spPr>
        <p:txBody>
          <a:bodyPr>
            <a:normAutofit fontScale="92500"/>
          </a:bodyPr>
          <a:lstStyle/>
          <a:p>
            <a:pPr marL="0" indent="0" algn="just" rtl="1">
              <a:buNone/>
            </a:pPr>
            <a:r>
              <a:rPr lang="ar-IQ" sz="28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هةر ضةندة ئةم شيَوة جيايانةى فؤنيم لة رِووى دركاندنةوة لة يةكترى جياوازن، بةلاَم لة رِووى ئةركةوة هةمان ئةرك دةبينن. بةمةش هةر يةكةيان لة شويَنى ئةويتريان دابنرىَ لةهةر وشةيةكدا واتا ناطؤرِىَ. ضونكة ئةمانة هةندىَ تايبةتمةندين، كة بةرثرس نين لة طؤرِينى واتا. واش دةبىَ هؤكارى ئةم جياوازيية جياوازى تاكايةتى بيَت، لة نيَوان ئاخيَوةرانى هةمان زمان، كة بةندة بة ثيَكهاتنى رِشتةى ئاخاوتنةوة، كة لة وانةية ئةندامانى ئاخاوتنيان وةك يةك نةرِسكابىَ. هةروةها رِةطةزى ئاخيَوةريش هؤكاريَكة بؤ دروست بوونى ئةم شيَوة جيايانة وةك ئةوةى كة دةنطى ثياو يان ذن يان كض يان مندالَ يان طةورة لة يةكترى جياوازن لة ( طرِى ، رِيقاولَةيى ، ناسكى ) يان بارودؤخى ئاخاوتنى ( بةرز ، نزم ، خيَرا ، لةسةرخؤ ....) يان شيَوةى دياليَكتةكان بة نموونة لة شيَوةزارى هةوليَردا فؤنيمى/ لَ / نادركيَنرىَ، بةمةش يان بة </a:t>
            </a:r>
            <a:r>
              <a:rPr lang="ar-IQ" sz="4000" dirty="0">
                <a:effectLst/>
                <a:ea typeface="Times New Roman" panose="02020603050405020304" pitchFamily="18" charset="0"/>
                <a:cs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ل </a:t>
            </a:r>
            <a:r>
              <a:rPr lang="ar-IQ" sz="4000" dirty="0">
                <a:effectLst/>
                <a:ea typeface="Times New Roman" panose="02020603050405020304" pitchFamily="18" charset="0"/>
                <a:cs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ى دةطؤرِن يان بة </a:t>
            </a:r>
            <a:r>
              <a:rPr lang="ar-IQ" sz="4000" dirty="0">
                <a:effectLst/>
                <a:ea typeface="Times New Roman" panose="02020603050405020304" pitchFamily="18" charset="0"/>
                <a:cs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ر </a:t>
            </a:r>
            <a:r>
              <a:rPr lang="ar-IQ" sz="4000" dirty="0">
                <a:effectLst/>
                <a:ea typeface="Times New Roman" panose="02020603050405020304" pitchFamily="18" charset="0"/>
                <a:cs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هةموو ئةمانة هؤكارن بؤ دروست بوونى ئةم شيَوةجيايانةى كة لاى  دةنطسازة ئةمريكايى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يةكان ( ئةلؤفؤن ) </a:t>
            </a:r>
            <a:r>
              <a:rPr lang="en-US" sz="4000" dirty="0">
                <a:effectLst/>
                <a:latin typeface="Times New Roman" panose="02020603050405020304" pitchFamily="18" charset="0"/>
                <a:ea typeface="Times New Roman" panose="02020603050405020304" pitchFamily="18" charset="0"/>
                <a:cs typeface="Ali_K_Sahifa" pitchFamily="2" charset="-78"/>
              </a:rPr>
              <a:t>Allophone</a:t>
            </a:r>
            <a:r>
              <a:rPr lang="ar-IQ" sz="4000" dirty="0">
                <a:effectLst/>
                <a:latin typeface="Times New Roman" panose="02020603050405020304" pitchFamily="18" charset="0"/>
                <a:ea typeface="Times New Roman" panose="02020603050405020304" pitchFamily="18" charset="0"/>
                <a:cs typeface="Ali_K_Sahifa" pitchFamily="2" charset="-78"/>
              </a:rPr>
              <a:t> ى ثىَ دةوتريَت.</a:t>
            </a:r>
            <a:r>
              <a:rPr lang="ar-IQ" sz="4000" dirty="0">
                <a:effectLst/>
                <a:ea typeface="Times New Roman" panose="02020603050405020304" pitchFamily="18" charset="0"/>
                <a:cs typeface="Times New Roman" panose="02020603050405020304" pitchFamily="18" charset="0"/>
              </a:rPr>
              <a:t> </a:t>
            </a:r>
            <a:endParaRPr lang="en-US" sz="28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667314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74A06-E09C-4507-AACC-095BB5C5314B}"/>
              </a:ext>
            </a:extLst>
          </p:cNvPr>
          <p:cNvSpPr>
            <a:spLocks noGrp="1"/>
          </p:cNvSpPr>
          <p:nvPr>
            <p:ph idx="1"/>
          </p:nvPr>
        </p:nvSpPr>
        <p:spPr>
          <a:xfrm>
            <a:off x="0" y="0"/>
            <a:ext cx="12191999" cy="6858000"/>
          </a:xfrm>
        </p:spPr>
        <p:txBody>
          <a:bodyPr>
            <a:normAutofit/>
          </a:bodyPr>
          <a:lstStyle/>
          <a:p>
            <a:pPr marL="0" indent="0" algn="just" rtl="1">
              <a:buNone/>
            </a:pPr>
            <a:r>
              <a:rPr lang="ar-IQ" sz="4400" dirty="0">
                <a:effectLst/>
                <a:latin typeface="Times New Roman" panose="02020603050405020304" pitchFamily="18" charset="0"/>
                <a:ea typeface="Times New Roman" panose="02020603050405020304" pitchFamily="18" charset="0"/>
                <a:cs typeface="Ali_K_Sahifa" pitchFamily="2" charset="-78"/>
              </a:rPr>
              <a:t>كةواتة </a:t>
            </a:r>
            <a:r>
              <a:rPr lang="ar-IQ" sz="4400" b="1" u="sng" dirty="0">
                <a:effectLst/>
                <a:latin typeface="Times New Roman" panose="02020603050405020304" pitchFamily="18" charset="0"/>
                <a:ea typeface="Times New Roman" panose="02020603050405020304" pitchFamily="18" charset="0"/>
                <a:cs typeface="Ali_K_Sahifa" pitchFamily="2" charset="-78"/>
              </a:rPr>
              <a:t>ئةلؤفؤن</a:t>
            </a:r>
            <a:r>
              <a:rPr lang="ar-IQ" sz="4400" u="sng" dirty="0">
                <a:effectLst/>
                <a:latin typeface="Times New Roman" panose="02020603050405020304" pitchFamily="18" charset="0"/>
                <a:ea typeface="Times New Roman" panose="02020603050405020304" pitchFamily="18" charset="0"/>
                <a:cs typeface="Ali_K_Sahifa" pitchFamily="2" charset="-78"/>
              </a:rPr>
              <a:t> ئةو كؤمةلَة دةنطةن كة فؤنيميَك دةيانطريَتة خؤيةوةو بة ئةنداميَكى يان ئةلؤفؤنى ئةو فؤنيمة دادةنريَن</a:t>
            </a:r>
            <a:r>
              <a:rPr lang="ar-IQ" sz="440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ea typeface="Times New Roman" panose="02020603050405020304" pitchFamily="18" charset="0"/>
                <a:cs typeface="Times New Roman" panose="02020603050405020304" pitchFamily="18" charset="0"/>
              </a:rPr>
              <a:t>, </a:t>
            </a:r>
            <a:r>
              <a:rPr lang="ar-IQ" sz="4400" dirty="0">
                <a:effectLst/>
                <a:latin typeface="Times New Roman" panose="02020603050405020304" pitchFamily="18" charset="0"/>
                <a:ea typeface="Times New Roman" panose="02020603050405020304" pitchFamily="18" charset="0"/>
                <a:cs typeface="Ali_K_Sahifa" pitchFamily="2" charset="-78"/>
              </a:rPr>
              <a:t>واش دةبىَ كة ئةم جؤرانة لة رِووى بيستن</a:t>
            </a:r>
            <a:r>
              <a:rPr lang="ar-IQ" sz="105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و دركاندنةوة ئةوةندة لةيةكترى نزيك دةبن بة جؤريَك ئاخيَوةرى زمانةكة بة ئاسانى ليَكيان جياناكةنةوة وةك طؤكردنى  / ت / لة وشةكانى ( تةرِ ، تام ، تالَ ) لةطةلَ ئةوةشدا كة ليَك جياوازن، بةلاَم ئةوةندة ليَك نزيكن بة جؤريَك هةست بة جياوازيان ناكرىَ. هةر ئةوةشة وا دةكات، كة زوَرترين دةنط لة زمانةكان</a:t>
            </a:r>
            <a:r>
              <a:rPr lang="ar-IQ" sz="100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دا بة كاربيَت</a:t>
            </a:r>
            <a:r>
              <a:rPr lang="ar-IQ" sz="105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و وامان لىََ دةكات كة زنجيرةى قسةكردن شى بكةينةوة بؤ ضةندين سيماى جياجيا لة رِووى واتاى زمانييةوة. </a:t>
            </a:r>
            <a:endParaRPr lang="en-US" sz="44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3157847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2D45D-F3A2-4F3E-B462-A370CA607809}"/>
              </a:ext>
            </a:extLst>
          </p:cNvPr>
          <p:cNvSpPr>
            <a:spLocks noGrp="1"/>
          </p:cNvSpPr>
          <p:nvPr>
            <p:ph type="title"/>
          </p:nvPr>
        </p:nvSpPr>
        <p:spPr>
          <a:xfrm>
            <a:off x="1260024" y="1"/>
            <a:ext cx="10018713" cy="982132"/>
          </a:xfrm>
        </p:spPr>
        <p:txBody>
          <a:bodyPr>
            <a:normAutofit/>
          </a:bodyPr>
          <a:lstStyle/>
          <a:p>
            <a:pPr algn="ctr" rtl="1"/>
            <a:r>
              <a:rPr lang="ku-Arab-IQ" sz="4800" b="1" dirty="0">
                <a:solidFill>
                  <a:srgbClr val="C00000"/>
                </a:solidFill>
                <a:latin typeface="RudawRegular" panose="020B0604030504040204" pitchFamily="34" charset="-78"/>
                <a:cs typeface="RudawRegular" panose="020B0604030504040204" pitchFamily="34" charset="-78"/>
              </a:rPr>
              <a:t>٦- فۆنیم و ئەلۆفۆن</a:t>
            </a:r>
            <a:endParaRPr lang="en-US" sz="4800" b="1" dirty="0">
              <a:solidFill>
                <a:srgbClr val="C00000"/>
              </a:solidFill>
              <a:latin typeface="RudawRegular" panose="020B0604030504040204" pitchFamily="34" charset="-78"/>
              <a:cs typeface="RudawRegular" panose="020B0604030504040204" pitchFamily="34" charset="-78"/>
            </a:endParaRPr>
          </a:p>
        </p:txBody>
      </p:sp>
      <p:sp>
        <p:nvSpPr>
          <p:cNvPr id="3" name="Content Placeholder 2">
            <a:extLst>
              <a:ext uri="{FF2B5EF4-FFF2-40B4-BE49-F238E27FC236}">
                <a16:creationId xmlns:a16="http://schemas.microsoft.com/office/drawing/2014/main" id="{6503AC98-6F5F-484F-AB03-BB701C2A009E}"/>
              </a:ext>
            </a:extLst>
          </p:cNvPr>
          <p:cNvSpPr>
            <a:spLocks noGrp="1"/>
          </p:cNvSpPr>
          <p:nvPr>
            <p:ph idx="1"/>
          </p:nvPr>
        </p:nvSpPr>
        <p:spPr>
          <a:xfrm>
            <a:off x="0" y="793629"/>
            <a:ext cx="12192000" cy="6064369"/>
          </a:xfrm>
        </p:spPr>
        <p:txBody>
          <a:bodyPr>
            <a:normAutofit lnSpcReduction="10000"/>
          </a:bodyPr>
          <a:lstStyle/>
          <a:p>
            <a:pPr marL="0" marR="0" indent="0" algn="justLow" rtl="1">
              <a:spcBef>
                <a:spcPts val="0"/>
              </a:spcBef>
              <a:spcAft>
                <a:spcPts val="0"/>
              </a:spcAft>
              <a:buNone/>
            </a:pPr>
            <a:r>
              <a:rPr lang="ku-Arab-IQ" sz="3600" dirty="0">
                <a:effectLst/>
                <a:latin typeface="Times New Roman" panose="02020603050405020304" pitchFamily="18" charset="0"/>
                <a:ea typeface="Times New Roman" panose="02020603050405020304" pitchFamily="18" charset="0"/>
                <a:cs typeface="Ali_K_Sahifa" pitchFamily="2" charset="-78"/>
              </a:rPr>
              <a:t>  </a:t>
            </a: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قسة ثيَكةرانى هةر زمانيَك زؤر بة ئاسانى دةتوانن جياوازى لة نيَوان فؤنيمةكان  بةدى بكةن، بةلاَم لةوانةية ئاطادارى شيَوة جياكانى فؤنيم نةبن، كة بؤ ئةوة دةطةرِيَتةوة كة" طؤرِانى فؤنيم طؤرِانى واتاى لةطةلَداية، لة كاتيَكدا طؤرِانى دةنط طؤارِانى واتاى لةطةلَدا نيية" بةمةش طؤرِانى واتا سةرنج رِاكيَشةو قسةثيَكةرانى هةست بة جياوازى فؤنيمةكان دةكةن، هةر وةك هةردوو فؤنيمى    / ر / ، / رِ / لة وشةكانى (برِين ، برين) بة ئاشكرا هةست بة جياوازيان دةكةين. بةلاَم ئةوانةى لةبنضينةدا كورد نين ، بؤنموونة عةرةبةكان ئةم دوو فؤنيمة تيَكةلَ دةكةن ولةشويَنى يةكتر بةكاريان ديَنن</a:t>
            </a:r>
            <a:r>
              <a:rPr lang="ar-IQ" sz="3600" baseline="-250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Kurdish News"/>
              </a:rPr>
              <a:t>؛</a:t>
            </a:r>
            <a:r>
              <a:rPr lang="ar-IQ" sz="3600" dirty="0">
                <a:effectLst/>
                <a:latin typeface="Times New Roman" panose="02020603050405020304" pitchFamily="18" charset="0"/>
                <a:ea typeface="Times New Roman" panose="02020603050405020304" pitchFamily="18" charset="0"/>
                <a:cs typeface="Ali_K_Sahifa" pitchFamily="2" charset="-78"/>
              </a:rPr>
              <a:t> لة بةر ئةوةى لة سيستةمى فؤنؤلؤجى ئةم زمانة شويَن طؤرِكيَى ئةم دةنطانة، نابنة هؤى طؤرِانى واتا. كةواتة " لةسيستةمى فؤنؤلؤجى زمانيَكى تايبةتدا نرخيَك بة كؤمةلَيَك دةنطى جياواز دةدرىَ، كة هةمان ئةو كؤمةلَة دةنطة لة زمانى تر دا ...نرخى تريان ثىَ دةبةخشرىَ، جيا لةوةى ثيَشوو ".</a:t>
            </a:r>
            <a:r>
              <a:rPr lang="ar-IQ" sz="3600" dirty="0">
                <a:effectLst/>
                <a:latin typeface="Times New Roman" panose="02020603050405020304" pitchFamily="18" charset="0"/>
                <a:ea typeface="Times New Roman" panose="02020603050405020304" pitchFamily="18" charset="0"/>
              </a:rPr>
              <a:t> </a:t>
            </a:r>
            <a:r>
              <a:rPr lang="ar-IQ" sz="3600" dirty="0">
                <a:effectLst/>
                <a:latin typeface="Times New Roman" panose="02020603050405020304" pitchFamily="18" charset="0"/>
                <a:ea typeface="Times New Roman" panose="02020603050405020304" pitchFamily="18" charset="0"/>
                <a:cs typeface="Ali_K_Sahifa" pitchFamily="2" charset="-78"/>
              </a:rPr>
              <a:t>وةك  لة خوارةوة رِوون كراوةتةوة.</a:t>
            </a:r>
            <a:endParaRPr lang="en-US" sz="2800" dirty="0">
              <a:effectLst/>
              <a:latin typeface="Times New Roman" panose="02020603050405020304" pitchFamily="18" charset="0"/>
              <a:ea typeface="Times New Roman" panose="02020603050405020304" pitchFamily="18" charset="0"/>
            </a:endParaRPr>
          </a:p>
          <a:p>
            <a:pPr marL="0" indent="0" algn="just" rtl="1">
              <a:buNone/>
            </a:pPr>
            <a:endParaRPr lang="en-US" sz="3600" dirty="0"/>
          </a:p>
        </p:txBody>
      </p:sp>
    </p:spTree>
    <p:extLst>
      <p:ext uri="{BB962C8B-B14F-4D97-AF65-F5344CB8AC3E}">
        <p14:creationId xmlns:p14="http://schemas.microsoft.com/office/powerpoint/2010/main" val="2233940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F8B380EE-8E37-F779-F19B-B5CFF023103D}"/>
              </a:ext>
            </a:extLst>
          </p:cNvPr>
          <p:cNvPicPr>
            <a:picLocks noGrp="1" noChangeAspect="1"/>
          </p:cNvPicPr>
          <p:nvPr>
            <p:ph idx="1"/>
          </p:nvPr>
        </p:nvPicPr>
        <p:blipFill>
          <a:blip r:embed="rId2"/>
          <a:stretch>
            <a:fillRect/>
          </a:stretch>
        </p:blipFill>
        <p:spPr>
          <a:xfrm>
            <a:off x="362309" y="189781"/>
            <a:ext cx="11093569" cy="6262777"/>
          </a:xfrm>
          <a:prstGeom prst="rect">
            <a:avLst/>
          </a:prstGeom>
        </p:spPr>
      </p:pic>
    </p:spTree>
    <p:extLst>
      <p:ext uri="{BB962C8B-B14F-4D97-AF65-F5344CB8AC3E}">
        <p14:creationId xmlns:p14="http://schemas.microsoft.com/office/powerpoint/2010/main" val="1073393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74A06-E09C-4507-AACC-095BB5C5314B}"/>
              </a:ext>
            </a:extLst>
          </p:cNvPr>
          <p:cNvSpPr>
            <a:spLocks noGrp="1"/>
          </p:cNvSpPr>
          <p:nvPr>
            <p:ph idx="1"/>
          </p:nvPr>
        </p:nvSpPr>
        <p:spPr>
          <a:xfrm>
            <a:off x="0" y="0"/>
            <a:ext cx="12191999" cy="6858000"/>
          </a:xfrm>
        </p:spPr>
        <p:txBody>
          <a:bodyPr>
            <a:normAutofit lnSpcReduction="10000"/>
          </a:bodyPr>
          <a:lstStyle/>
          <a:p>
            <a:pPr marL="0" indent="0" algn="just" rtl="1">
              <a:buNone/>
            </a:pPr>
            <a:r>
              <a:rPr lang="ku-Arab-IQ"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ئةطةر سةرنج بدةينة هةر ليَكؤلَينةوةيةكى زمانى دةبينين كؤمةلَيَك دةنط لة رِووى سيفةت و دةربرِين دا لة نيَوان خؤياندا جياوازن. ئةمةو كاتيَك لة رِووى نوسين</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و واتاى فةرهةنطيةوة سةير دةكريَن وةك ئةوة واية كة يةك دةنط بن، بؤ نموونة / ت / لة كورديدا ضةندين دةنطى ترى لىَ دةبيَتةوة، تا رِادةيةك لة سيفةتدا جياوازن، وةك </a:t>
            </a:r>
            <a:r>
              <a:rPr lang="ar-IQ" sz="3600" dirty="0">
                <a:effectLst/>
                <a:ea typeface="Times New Roman" panose="02020603050405020304" pitchFamily="18" charset="0"/>
                <a:cs typeface="Times New Roman" panose="02020603050405020304" pitchFamily="18" charset="0"/>
              </a:rPr>
              <a:t>[ </a:t>
            </a:r>
            <a:r>
              <a:rPr lang="ar-IQ" sz="3600" dirty="0">
                <a:effectLst/>
                <a:latin typeface="Times New Roman" panose="02020603050405020304" pitchFamily="18" charset="0"/>
                <a:ea typeface="Times New Roman" panose="02020603050405020304" pitchFamily="18" charset="0"/>
                <a:cs typeface="Ali_K_Sahifa" pitchFamily="2" charset="-78"/>
              </a:rPr>
              <a:t>ت</a:t>
            </a:r>
            <a:r>
              <a:rPr lang="ar-IQ" sz="3600" dirty="0">
                <a:effectLst/>
                <a:ea typeface="Times New Roman" panose="02020603050405020304" pitchFamily="18" charset="0"/>
                <a:cs typeface="Times New Roman" panose="02020603050405020304" pitchFamily="18" charset="0"/>
              </a:rPr>
              <a:t> ] </a:t>
            </a:r>
            <a:r>
              <a:rPr lang="ar-IQ" sz="3600" dirty="0">
                <a:effectLst/>
                <a:latin typeface="Times New Roman" panose="02020603050405020304" pitchFamily="18" charset="0"/>
                <a:ea typeface="Times New Roman" panose="02020603050405020304" pitchFamily="18" charset="0"/>
                <a:cs typeface="Ali_K_Sahifa" pitchFamily="2" charset="-78"/>
              </a:rPr>
              <a:t>لة وشةى ( تير</a:t>
            </a:r>
            <a:r>
              <a:rPr lang="en-US" sz="3600" dirty="0">
                <a:effectLst/>
                <a:latin typeface="Times New Roman" panose="02020603050405020304" pitchFamily="18" charset="0"/>
                <a:ea typeface="Times New Roman" panose="02020603050405020304" pitchFamily="18" charset="0"/>
                <a:cs typeface="Ali_K_Sahifa" pitchFamily="2" charset="-78"/>
              </a:rPr>
              <a:t>1</a:t>
            </a:r>
            <a:r>
              <a:rPr lang="ar-IQ" sz="3600" dirty="0">
                <a:effectLst/>
                <a:latin typeface="Times New Roman" panose="02020603050405020304" pitchFamily="18" charset="0"/>
                <a:ea typeface="Times New Roman" panose="02020603050405020304" pitchFamily="18" charset="0"/>
                <a:cs typeface="Ali_K_Sahifa" pitchFamily="2" charset="-78"/>
              </a:rPr>
              <a:t> )دا هةية، جياوازة وةك لةوةى لة ( تالَ</a:t>
            </a:r>
            <a:r>
              <a:rPr lang="en-US" sz="3600" dirty="0">
                <a:effectLst/>
                <a:latin typeface="Times New Roman" panose="02020603050405020304" pitchFamily="18" charset="0"/>
                <a:ea typeface="Times New Roman" panose="02020603050405020304" pitchFamily="18" charset="0"/>
                <a:cs typeface="Ali_K_Sahifa" pitchFamily="2" charset="-78"/>
              </a:rPr>
              <a:t>2</a:t>
            </a:r>
            <a:r>
              <a:rPr lang="ar-IQ" sz="3600" dirty="0">
                <a:effectLst/>
                <a:latin typeface="Times New Roman" panose="02020603050405020304" pitchFamily="18" charset="0"/>
                <a:ea typeface="Times New Roman" panose="02020603050405020304" pitchFamily="18" charset="0"/>
                <a:cs typeface="Ali_K_Sahifa" pitchFamily="2" charset="-78"/>
              </a:rPr>
              <a:t> ) يا (هات</a:t>
            </a:r>
            <a:r>
              <a:rPr lang="en-US" sz="3600" dirty="0">
                <a:effectLst/>
                <a:latin typeface="Times New Roman" panose="02020603050405020304" pitchFamily="18" charset="0"/>
                <a:ea typeface="Times New Roman" panose="02020603050405020304" pitchFamily="18" charset="0"/>
                <a:cs typeface="Ali_K_Sahifa" pitchFamily="2" charset="-78"/>
              </a:rPr>
              <a:t>3</a:t>
            </a:r>
            <a:r>
              <a:rPr lang="ar-IQ" sz="3600" dirty="0">
                <a:effectLst/>
                <a:latin typeface="Times New Roman" panose="02020603050405020304" pitchFamily="18" charset="0"/>
                <a:ea typeface="Times New Roman" panose="02020603050405020304" pitchFamily="18" charset="0"/>
                <a:cs typeface="Ali_K_Sahifa" pitchFamily="2" charset="-78"/>
              </a:rPr>
              <a:t> )دا هةية، بةوةى كة </a:t>
            </a:r>
            <a:r>
              <a:rPr lang="ar-IQ" sz="3600" dirty="0">
                <a:effectLst/>
                <a:ea typeface="Times New Roman" panose="02020603050405020304" pitchFamily="18" charset="0"/>
                <a:cs typeface="Times New Roman" panose="02020603050405020304" pitchFamily="18" charset="0"/>
              </a:rPr>
              <a:t>[ </a:t>
            </a:r>
            <a:r>
              <a:rPr lang="ar-IQ" sz="3600" dirty="0">
                <a:effectLst/>
                <a:latin typeface="Times New Roman" panose="02020603050405020304" pitchFamily="18" charset="0"/>
                <a:ea typeface="Times New Roman" panose="02020603050405020304" pitchFamily="18" charset="0"/>
                <a:cs typeface="Ali_K_Sahifa" pitchFamily="2" charset="-78"/>
              </a:rPr>
              <a:t>ت </a:t>
            </a:r>
            <a:r>
              <a:rPr lang="ar-IQ" sz="3600" dirty="0">
                <a:effectLst/>
                <a:ea typeface="Times New Roman" panose="02020603050405020304" pitchFamily="18" charset="0"/>
                <a:cs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لة ( </a:t>
            </a:r>
            <a:r>
              <a:rPr lang="en-US" sz="3600" dirty="0">
                <a:effectLst/>
                <a:latin typeface="Times New Roman" panose="02020603050405020304" pitchFamily="18" charset="0"/>
                <a:ea typeface="Times New Roman" panose="02020603050405020304" pitchFamily="18" charset="0"/>
                <a:cs typeface="Ali_K_Sahifa" pitchFamily="2" charset="-78"/>
              </a:rPr>
              <a:t>2</a:t>
            </a:r>
            <a:r>
              <a:rPr lang="ar-IQ" sz="3600" dirty="0">
                <a:effectLst/>
                <a:latin typeface="Times New Roman" panose="02020603050405020304" pitchFamily="18" charset="0"/>
                <a:ea typeface="Times New Roman" panose="02020603050405020304" pitchFamily="18" charset="0"/>
                <a:cs typeface="Ali_K_Sahifa" pitchFamily="2" charset="-78"/>
              </a:rPr>
              <a:t> )دا سيفةتيَكى قةلَةوى تيَداية، كة لة ( </a:t>
            </a:r>
            <a:r>
              <a:rPr lang="en-US" sz="3600" dirty="0">
                <a:effectLst/>
                <a:latin typeface="Times New Roman" panose="02020603050405020304" pitchFamily="18" charset="0"/>
                <a:ea typeface="Times New Roman" panose="02020603050405020304" pitchFamily="18" charset="0"/>
                <a:cs typeface="Ali_K_Sahifa" pitchFamily="2" charset="-78"/>
              </a:rPr>
              <a:t>1</a:t>
            </a:r>
            <a:r>
              <a:rPr lang="ar-IQ" sz="3600" dirty="0">
                <a:effectLst/>
                <a:latin typeface="Times New Roman" panose="02020603050405020304" pitchFamily="18" charset="0"/>
                <a:ea typeface="Times New Roman" panose="02020603050405020304" pitchFamily="18" charset="0"/>
                <a:cs typeface="Ali_K_Sahifa" pitchFamily="2" charset="-78"/>
              </a:rPr>
              <a:t> )دا نيية، وة ئةو تةوذمة هةوايةى كة لة ( </a:t>
            </a:r>
            <a:r>
              <a:rPr lang="en-US" sz="3600" dirty="0">
                <a:effectLst/>
                <a:latin typeface="Times New Roman" panose="02020603050405020304" pitchFamily="18" charset="0"/>
                <a:ea typeface="Times New Roman" panose="02020603050405020304" pitchFamily="18" charset="0"/>
                <a:cs typeface="Ali_K_Sahifa" pitchFamily="2" charset="-78"/>
              </a:rPr>
              <a:t>2</a:t>
            </a:r>
            <a:r>
              <a:rPr lang="ar-IQ" sz="3600" dirty="0">
                <a:effectLst/>
                <a:latin typeface="Times New Roman" panose="02020603050405020304" pitchFamily="18" charset="0"/>
                <a:ea typeface="Times New Roman" panose="02020603050405020304" pitchFamily="18" charset="0"/>
                <a:cs typeface="Ali_K_Sahifa" pitchFamily="2" charset="-78"/>
              </a:rPr>
              <a:t> )دا هةية لة ( </a:t>
            </a:r>
            <a:r>
              <a:rPr lang="en-US" sz="3600" dirty="0">
                <a:effectLst/>
                <a:latin typeface="Times New Roman" panose="02020603050405020304" pitchFamily="18" charset="0"/>
                <a:ea typeface="Times New Roman" panose="02020603050405020304" pitchFamily="18" charset="0"/>
                <a:cs typeface="Ali_K_Sahifa" pitchFamily="2" charset="-78"/>
              </a:rPr>
              <a:t>1</a:t>
            </a:r>
            <a:r>
              <a:rPr lang="ar-IQ" sz="3600" dirty="0">
                <a:effectLst/>
                <a:latin typeface="Times New Roman" panose="02020603050405020304" pitchFamily="18" charset="0"/>
                <a:ea typeface="Times New Roman" panose="02020603050405020304" pitchFamily="18" charset="0"/>
                <a:cs typeface="Ali_K_Sahifa" pitchFamily="2" charset="-78"/>
              </a:rPr>
              <a:t> ) و ( </a:t>
            </a:r>
            <a:r>
              <a:rPr lang="en-US" sz="3600" dirty="0">
                <a:effectLst/>
                <a:latin typeface="Times New Roman" panose="02020603050405020304" pitchFamily="18" charset="0"/>
                <a:ea typeface="Times New Roman" panose="02020603050405020304" pitchFamily="18" charset="0"/>
                <a:cs typeface="Ali_K_Sahifa" pitchFamily="2" charset="-78"/>
              </a:rPr>
              <a:t>3</a:t>
            </a:r>
            <a:r>
              <a:rPr lang="ar-IQ" sz="3600" dirty="0">
                <a:effectLst/>
                <a:latin typeface="Times New Roman" panose="02020603050405020304" pitchFamily="18" charset="0"/>
                <a:ea typeface="Times New Roman" panose="02020603050405020304" pitchFamily="18" charset="0"/>
                <a:cs typeface="Ali_K_Sahifa" pitchFamily="2" charset="-78"/>
              </a:rPr>
              <a:t> )  دانية، لةطةلَ ئةوةشدا بة هةريةكيَكيان دةوتريَت ( ت )  هةمان هيَماشيان بؤ دادةنريَت. ئةم دةنطة جياوازانةش لة دركاندن  دا بة ئةلؤفؤن </a:t>
            </a:r>
            <a:r>
              <a:rPr lang="en-US" sz="3600" dirty="0">
                <a:effectLst/>
                <a:latin typeface="Times New Roman" panose="02020603050405020304" pitchFamily="18" charset="0"/>
                <a:ea typeface="Times New Roman" panose="02020603050405020304" pitchFamily="18" charset="0"/>
                <a:cs typeface="Ali_K_Sahifa" pitchFamily="2" charset="-78"/>
              </a:rPr>
              <a:t>Allophone</a:t>
            </a:r>
            <a:r>
              <a:rPr lang="ar-IQ" sz="3600" dirty="0">
                <a:effectLst/>
                <a:latin typeface="Times New Roman" panose="02020603050405020304" pitchFamily="18" charset="0"/>
                <a:ea typeface="Times New Roman" panose="02020603050405020304" pitchFamily="18" charset="0"/>
                <a:cs typeface="Ali_K_Sahifa" pitchFamily="2" charset="-78"/>
              </a:rPr>
              <a:t> ناودةبريَن. هةروةها دريَذى و مامناوةندى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و كورتى طؤكردنى دةنطةكان نابيَتة هؤى جياوازى دانةى دةنطى، بؤ نموونة / ا / لة ( شار )  دا كورت يا دريَذ طؤبكريَت ماناى وشةكة ناطؤرىَ ، ئةم دانة كورت</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و دريَذانةش ئةلؤفؤنيان ثىَ دةوترىَ.جطة لةمانةش هةر هةمان فؤنيم بة ضةندين دةنطى تر دةردةكةويَت، بة هؤى ئةو شويَنةو دةوروبةرةى كة تيَى كةوتووة، يان بة طويَرةى سروشتى ئةندامانى ئاخاوتنى تاك، يان بارى دةروونى و رِؤشنبيرى و ... هتد، </a:t>
            </a:r>
            <a:endParaRPr lang="en-US" sz="36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191265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74A06-E09C-4507-AACC-095BB5C5314B}"/>
              </a:ext>
            </a:extLst>
          </p:cNvPr>
          <p:cNvSpPr>
            <a:spLocks noGrp="1"/>
          </p:cNvSpPr>
          <p:nvPr>
            <p:ph idx="1"/>
          </p:nvPr>
        </p:nvSpPr>
        <p:spPr>
          <a:xfrm>
            <a:off x="0" y="0"/>
            <a:ext cx="12191999" cy="6858000"/>
          </a:xfrm>
        </p:spPr>
        <p:txBody>
          <a:bodyPr>
            <a:normAutofit/>
          </a:bodyPr>
          <a:lstStyle/>
          <a:p>
            <a:pPr marL="0" indent="0" algn="just" rtl="1">
              <a:buNone/>
            </a:pPr>
            <a:r>
              <a:rPr lang="ku-Arab-IQ" sz="4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كةواتة " دةنطةكانى هةر زمانيَك لة واقعدا هيض سنوريَكى نيية،  ئةوةى ئيَمة ثيَى دةلَيَن يان ناوى دةنيَين يةك دةنط، لةوانةية ضةند جاريَك لة يةكيَك لة وشةكان دووبارة بيَتةوة، بةلاَم هةموو جاريَك بة يةك شيَوة طؤ ناكريَت". محمد ئةمين هةورامى نموونةيةكى جوانى بؤ ئةلؤفؤنةكان هيَناوةتةوة، كة دةيضويَنىَ بة دنكةكانى هيَشوةترىَ و دةلَىَ: " فؤنيم بة طشتى بريتية لة هيَشووة دةنطيَك وةكو بلَيَين هيَشووة ترىَ</a:t>
            </a:r>
            <a:r>
              <a:rPr lang="ar-IQ" sz="105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يةك... كة قلةكانى وةك يةك نين، لة طةورةو بضوكى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لة رةنط وتام دا، لة ذمارةى دةنكةكانياندا، بةلاَم هةر قليَك ترىَ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ية، وة قلةكانى بة تيَكرِايى هيَشووة ترىَ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يةك دروست دةكةن، هةر قليَك لةو قلانة ثىَ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ى دةوتريَت (ئةلؤفؤن  </a:t>
            </a:r>
            <a:r>
              <a:rPr lang="en-US" sz="4000" dirty="0">
                <a:effectLst/>
                <a:latin typeface="Times New Roman" panose="02020603050405020304" pitchFamily="18" charset="0"/>
                <a:ea typeface="Times New Roman" panose="02020603050405020304" pitchFamily="18" charset="0"/>
                <a:cs typeface="Ali_K_Sahifa" pitchFamily="2" charset="-78"/>
              </a:rPr>
              <a:t>allophone</a:t>
            </a:r>
            <a:r>
              <a:rPr lang="ar-IQ" sz="4000" dirty="0">
                <a:effectLst/>
                <a:latin typeface="Times New Roman" panose="02020603050405020304" pitchFamily="18" charset="0"/>
                <a:ea typeface="Times New Roman" panose="02020603050405020304" pitchFamily="18" charset="0"/>
                <a:cs typeface="Ali_K_Sahifa" pitchFamily="2" charset="-78"/>
              </a:rPr>
              <a:t>) وة بة هيَشووةكة (واتا هةموو قلةكان دةطوتريَت) فؤنيم </a:t>
            </a:r>
            <a:r>
              <a:rPr lang="en-US" sz="4000" dirty="0">
                <a:effectLst/>
                <a:latin typeface="Times New Roman" panose="02020603050405020304" pitchFamily="18" charset="0"/>
                <a:ea typeface="Times New Roman" panose="02020603050405020304" pitchFamily="18" charset="0"/>
                <a:cs typeface="Ali_K_Sahifa" pitchFamily="2" charset="-78"/>
              </a:rPr>
              <a:t>phoneme</a:t>
            </a:r>
            <a:r>
              <a:rPr lang="en-US" sz="4000" dirty="0">
                <a:effectLst/>
                <a:latin typeface="PG_Helebje Title"/>
                <a:ea typeface="Times New Roman" panose="02020603050405020304" pitchFamily="18" charset="0"/>
              </a:rPr>
              <a:t> </a:t>
            </a:r>
            <a:r>
              <a:rPr lang="ar-IQ" sz="4000" dirty="0">
                <a:effectLst/>
                <a:ea typeface="Times New Roman" panose="02020603050405020304" pitchFamily="18" charset="0"/>
                <a:cs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ئةم ئةلؤفؤنانةش ضةندين ثةيوةندى و سيفةت لة نيَوانياندا هةية، بة جؤريَك خزمةت بة سيستةمى فؤنؤلؤجى زمانةكة دةكةن. </a:t>
            </a:r>
            <a:endParaRPr lang="en-US" sz="40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663517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AB62C-AF91-460D-88C3-5391DEC0B8B0}"/>
              </a:ext>
            </a:extLst>
          </p:cNvPr>
          <p:cNvSpPr>
            <a:spLocks noGrp="1"/>
          </p:cNvSpPr>
          <p:nvPr>
            <p:ph type="title"/>
          </p:nvPr>
        </p:nvSpPr>
        <p:spPr>
          <a:xfrm>
            <a:off x="1484311" y="0"/>
            <a:ext cx="10018713" cy="1276709"/>
          </a:xfrm>
        </p:spPr>
        <p:txBody>
          <a:bodyPr>
            <a:normAutofit fontScale="90000"/>
          </a:bodyPr>
          <a:lstStyle/>
          <a:p>
            <a:pPr marL="0" marR="0" rtl="1">
              <a:spcBef>
                <a:spcPts val="0"/>
              </a:spcBef>
              <a:spcAft>
                <a:spcPts val="0"/>
              </a:spcAft>
            </a:pPr>
            <a:r>
              <a:rPr lang="ar-IQ" sz="4800" b="1" dirty="0">
                <a:solidFill>
                  <a:srgbClr val="FF0000"/>
                </a:solidFill>
                <a:effectLst/>
                <a:latin typeface="Times New Roman" panose="02020603050405020304" pitchFamily="18" charset="0"/>
                <a:ea typeface="Times New Roman" panose="02020603050405020304" pitchFamily="18" charset="0"/>
                <a:cs typeface="Ali_K_Sahifa" pitchFamily="2" charset="-78"/>
              </a:rPr>
              <a:t>7 - ثةيوةندى نيَوان ئةلؤفؤنةكانى يةك فؤنيم :</a:t>
            </a:r>
            <a:r>
              <a:rPr lang="ar-IQ" sz="4400" b="1" dirty="0">
                <a:solidFill>
                  <a:srgbClr val="FF0000"/>
                </a:solidFill>
                <a:effectLst/>
                <a:latin typeface="Times New Roman" panose="02020603050405020304" pitchFamily="18" charset="0"/>
                <a:ea typeface="Times New Roman" panose="02020603050405020304" pitchFamily="18" charset="0"/>
                <a:cs typeface="Ali_K_Sahifa" pitchFamily="2" charset="-78"/>
              </a:rPr>
              <a:t>   </a:t>
            </a:r>
            <a:br>
              <a:rPr lang="en-US" sz="3600" dirty="0">
                <a:effectLst/>
                <a:latin typeface="Times New Roman" panose="02020603050405020304" pitchFamily="18" charset="0"/>
                <a:ea typeface="Times New Roman" panose="02020603050405020304" pitchFamily="18" charset="0"/>
              </a:rPr>
            </a:br>
            <a:endParaRPr lang="en-US" sz="4800" b="1" dirty="0">
              <a:solidFill>
                <a:srgbClr val="C00000"/>
              </a:solidFill>
              <a:latin typeface="RudawRegular" panose="020B0604030504040204" pitchFamily="34" charset="-78"/>
              <a:cs typeface="RudawRegular" panose="020B0604030504040204" pitchFamily="34" charset="-78"/>
            </a:endParaRPr>
          </a:p>
        </p:txBody>
      </p:sp>
      <p:sp>
        <p:nvSpPr>
          <p:cNvPr id="3" name="Content Placeholder 2">
            <a:extLst>
              <a:ext uri="{FF2B5EF4-FFF2-40B4-BE49-F238E27FC236}">
                <a16:creationId xmlns:a16="http://schemas.microsoft.com/office/drawing/2014/main" id="{2C049F78-2DD1-4F6A-9CBC-9AAE134EA660}"/>
              </a:ext>
            </a:extLst>
          </p:cNvPr>
          <p:cNvSpPr>
            <a:spLocks noGrp="1"/>
          </p:cNvSpPr>
          <p:nvPr>
            <p:ph idx="1"/>
          </p:nvPr>
        </p:nvSpPr>
        <p:spPr>
          <a:xfrm>
            <a:off x="0" y="741872"/>
            <a:ext cx="12192000" cy="6116128"/>
          </a:xfrm>
        </p:spPr>
        <p:txBody>
          <a:bodyPr>
            <a:normAutofit/>
          </a:bodyPr>
          <a:lstStyle/>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ثةيوةندى نيَوان ئةلؤفؤنةكان ياخود ئةندامة جياوازةكانى يةك فؤنيم، يان ئةوةتا ـ ئةندامى ـ دةبىَ وةيان ـ دةنطى ـ بة واتايةكى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تر يان دةبىَ ثةيوةندى بة سازطةوة هةبىَ يان سيفةت، وةك ثةيوةندى نيَوان ئةو ( ت ) جياوازانةى كة لة وشةكانى ( تالَ )، ( تاك )دا هةية، كة ثةيوةنديةكى سيفةتة لةطةلَ جياوازى لة سازطةوة، وة ثةيوةندى نيَوان ئةو دوو ( ب )ةى، كة لةكاتى ذيَدار بوون و بىَ ذىَ بوون دروست دةبىَ وةك</a:t>
            </a:r>
            <a:endParaRPr lang="en-US" sz="3200" dirty="0">
              <a:effectLst/>
              <a:latin typeface="Times New Roman" panose="02020603050405020304" pitchFamily="18" charset="0"/>
              <a:ea typeface="Times New Roman" panose="02020603050405020304" pitchFamily="18" charset="0"/>
            </a:endParaRPr>
          </a:p>
          <a:p>
            <a:pPr marL="0" indent="0" algn="r" rtl="1">
              <a:buNone/>
            </a:pPr>
            <a:endParaRPr lang="en-US" sz="3600" dirty="0">
              <a:latin typeface="Unikurd Chimen" panose="020B0604030504040204" pitchFamily="34" charset="-78"/>
              <a:cs typeface="Unikurd Chimen" panose="020B0604030504040204" pitchFamily="34" charset="-78"/>
            </a:endParaRPr>
          </a:p>
        </p:txBody>
      </p:sp>
      <p:pic>
        <p:nvPicPr>
          <p:cNvPr id="4" name="Picture 3">
            <a:extLst>
              <a:ext uri="{FF2B5EF4-FFF2-40B4-BE49-F238E27FC236}">
                <a16:creationId xmlns:a16="http://schemas.microsoft.com/office/drawing/2014/main" id="{483C01AB-AD5D-2CE0-40EC-0ABA24912DE5}"/>
              </a:ext>
            </a:extLst>
          </p:cNvPr>
          <p:cNvPicPr>
            <a:picLocks noChangeAspect="1"/>
          </p:cNvPicPr>
          <p:nvPr/>
        </p:nvPicPr>
        <p:blipFill>
          <a:blip r:embed="rId2"/>
          <a:stretch>
            <a:fillRect/>
          </a:stretch>
        </p:blipFill>
        <p:spPr>
          <a:xfrm>
            <a:off x="638355" y="4641011"/>
            <a:ext cx="9558068" cy="2216989"/>
          </a:xfrm>
          <a:prstGeom prst="rect">
            <a:avLst/>
          </a:prstGeom>
        </p:spPr>
      </p:pic>
    </p:spTree>
    <p:extLst>
      <p:ext uri="{BB962C8B-B14F-4D97-AF65-F5344CB8AC3E}">
        <p14:creationId xmlns:p14="http://schemas.microsoft.com/office/powerpoint/2010/main" val="746963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8C155EE4-FA51-4CA6-B544-78C4C694450D}"/>
              </a:ext>
            </a:extLst>
          </p:cNvPr>
          <p:cNvSpPr>
            <a:spLocks noGrp="1"/>
          </p:cNvSpPr>
          <p:nvPr>
            <p:ph idx="1"/>
          </p:nvPr>
        </p:nvSpPr>
        <p:spPr>
          <a:xfrm>
            <a:off x="0" y="0"/>
            <a:ext cx="12192000" cy="6857999"/>
          </a:xfrm>
        </p:spPr>
        <p:txBody>
          <a:bodyPr>
            <a:normAutofit fontScale="85000" lnSpcReduction="20000"/>
          </a:bodyPr>
          <a:lstStyle/>
          <a:p>
            <a:pPr marL="0" marR="0" indent="0" algn="justLow" rtl="1">
              <a:spcBef>
                <a:spcPts val="0"/>
              </a:spcBef>
              <a:spcAft>
                <a:spcPts val="0"/>
              </a:spcAft>
              <a:buNone/>
            </a:pPr>
            <a:endParaRPr lang="ku-Arab-IQ" sz="40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ku-Arab-IQ" sz="4000" dirty="0">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ku-Arab-IQ" sz="4000" dirty="0">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ku-Arab-IQ" sz="40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ئةم دوو دةنطة لة رِووى سازطةوة ,سازطةيان جياوازة ، بةلاَم هةمان سيفةتيان هةية، كة هةردووكيان بىَ ذيَن, واتة ثةيوةندى نيَوانيان ثةيوةنديةكى سيفةتة </a:t>
            </a:r>
            <a:r>
              <a:rPr lang="ar-IQ" sz="2400" dirty="0">
                <a:effectLst/>
                <a:latin typeface="Times New Roman" panose="02020603050405020304" pitchFamily="18" charset="0"/>
                <a:ea typeface="Times New Roman" panose="02020603050405020304" pitchFamily="18" charset="0"/>
                <a:cs typeface="Ali_K_Sahifa" pitchFamily="2" charset="-78"/>
              </a:rPr>
              <a:t>.</a:t>
            </a:r>
            <a:endParaRPr lang="en-US" sz="1800" dirty="0">
              <a:effectLst/>
              <a:latin typeface="Times New Roman" panose="02020603050405020304" pitchFamily="18" charset="0"/>
              <a:ea typeface="Times New Roman" panose="02020603050405020304" pitchFamily="18" charset="0"/>
            </a:endParaRPr>
          </a:p>
          <a:p>
            <a:pPr marL="0" indent="0" algn="r" rtl="1">
              <a:buNone/>
            </a:pPr>
            <a:endParaRPr lang="ku-Arab-IQ" dirty="0"/>
          </a:p>
          <a:p>
            <a:pPr marL="0" indent="0" algn="r" rtl="1">
              <a:buNone/>
            </a:pPr>
            <a:endParaRPr lang="ku-Arab-IQ" dirty="0"/>
          </a:p>
          <a:p>
            <a:pPr marL="0" indent="0" algn="r" rtl="1">
              <a:buNone/>
            </a:pPr>
            <a:endParaRPr lang="ku-Arab-IQ" dirty="0"/>
          </a:p>
          <a:p>
            <a:pPr marL="0" indent="0" algn="r" rtl="1">
              <a:buNone/>
            </a:pPr>
            <a:endParaRPr lang="ku-Arab-IQ" dirty="0"/>
          </a:p>
          <a:p>
            <a:pPr marL="0" indent="0" algn="r" rtl="1">
              <a:buNone/>
            </a:pPr>
            <a:endParaRPr lang="ku-Arab-IQ" dirty="0"/>
          </a:p>
          <a:p>
            <a:pPr marL="0" indent="0" algn="r" rtl="1">
              <a:buNone/>
            </a:pPr>
            <a:endParaRPr lang="ku-Arab-IQ" dirty="0"/>
          </a:p>
          <a:p>
            <a:pPr marL="0" indent="0" algn="r" rtl="1">
              <a:buNone/>
            </a:pPr>
            <a:endParaRPr lang="ku-Arab-IQ" dirty="0"/>
          </a:p>
          <a:p>
            <a:pPr marL="0" indent="0" algn="r" rtl="1">
              <a:buNone/>
            </a:pPr>
            <a:endParaRPr lang="ku-Arab-IQ" dirty="0"/>
          </a:p>
          <a:p>
            <a:pPr marL="0" indent="0" algn="r" rtl="1">
              <a:buNone/>
            </a:pPr>
            <a:endParaRPr lang="ku-Arab-IQ" dirty="0"/>
          </a:p>
          <a:p>
            <a:pPr marL="0" marR="0" indent="0" algn="justLow" rtl="1">
              <a:spcBef>
                <a:spcPts val="0"/>
              </a:spcBef>
              <a:spcAft>
                <a:spcPts val="0"/>
              </a:spcAft>
              <a:buNone/>
            </a:pPr>
            <a:r>
              <a:rPr lang="ku-Arab-IQ" sz="2400" dirty="0">
                <a:effectLst/>
                <a:latin typeface="Times New Roman" panose="02020603050405020304" pitchFamily="18" charset="0"/>
                <a:ea typeface="Times New Roman" panose="02020603050405020304" pitchFamily="18" charset="0"/>
                <a:cs typeface="Ali_K_Sahifa" pitchFamily="2" charset="-78"/>
              </a:rPr>
              <a:t>   </a:t>
            </a:r>
            <a:r>
              <a:rPr lang="ar-IQ" sz="3800" dirty="0">
                <a:effectLst/>
                <a:latin typeface="Times New Roman" panose="02020603050405020304" pitchFamily="18" charset="0"/>
                <a:ea typeface="Times New Roman" panose="02020603050405020304" pitchFamily="18" charset="0"/>
                <a:cs typeface="Ali_K_Sahifa" pitchFamily="2" charset="-78"/>
              </a:rPr>
              <a:t>ئةم دوو دةنطة لة رِووى سازطةوة هةمان سازطةيان هةية، واتة ثةيوةندى نيَوانيان ثةيوةنديةكى سازطةيية، بةلاَم لة رِووى سيفةتدا جياوازن، كة يةكيَكيان ذيدارةو ئةويتر بىَ ذىَ. </a:t>
            </a:r>
            <a:endParaRPr lang="en-US" sz="3200" dirty="0">
              <a:effectLst/>
              <a:latin typeface="Times New Roman" panose="02020603050405020304" pitchFamily="18" charset="0"/>
              <a:ea typeface="Times New Roman" panose="02020603050405020304" pitchFamily="18" charset="0"/>
            </a:endParaRPr>
          </a:p>
          <a:p>
            <a:pPr marL="0" indent="0" algn="r" rtl="1">
              <a:buNone/>
            </a:pPr>
            <a:endParaRPr lang="ku-Arab-IQ" dirty="0"/>
          </a:p>
          <a:p>
            <a:pPr marL="0" indent="0" algn="r" rtl="1">
              <a:buNone/>
            </a:pPr>
            <a:endParaRPr lang="ku-Arab-IQ" dirty="0"/>
          </a:p>
          <a:p>
            <a:pPr marL="0" indent="0" algn="r" rtl="1">
              <a:buNone/>
            </a:pPr>
            <a:endParaRPr lang="ku-Arab-IQ" dirty="0"/>
          </a:p>
          <a:p>
            <a:pPr marL="0" indent="0" algn="r" rtl="1">
              <a:buNone/>
            </a:pPr>
            <a:endParaRPr lang="ku-Arab-IQ" dirty="0"/>
          </a:p>
          <a:p>
            <a:pPr marL="0" indent="0" algn="r" rtl="1">
              <a:buNone/>
            </a:pPr>
            <a:endParaRPr lang="ku-Arab-IQ" dirty="0"/>
          </a:p>
          <a:p>
            <a:pPr marL="0" indent="0" algn="r" rtl="1">
              <a:buNone/>
            </a:pPr>
            <a:endParaRPr lang="en-US" dirty="0"/>
          </a:p>
        </p:txBody>
      </p:sp>
      <p:pic>
        <p:nvPicPr>
          <p:cNvPr id="11" name="Picture 10">
            <a:extLst>
              <a:ext uri="{FF2B5EF4-FFF2-40B4-BE49-F238E27FC236}">
                <a16:creationId xmlns:a16="http://schemas.microsoft.com/office/drawing/2014/main" id="{45A027D9-6BE9-9A7C-963F-0C12F570EE7E}"/>
              </a:ext>
            </a:extLst>
          </p:cNvPr>
          <p:cNvPicPr>
            <a:picLocks noChangeAspect="1"/>
          </p:cNvPicPr>
          <p:nvPr/>
        </p:nvPicPr>
        <p:blipFill>
          <a:blip r:embed="rId2"/>
          <a:stretch>
            <a:fillRect/>
          </a:stretch>
        </p:blipFill>
        <p:spPr>
          <a:xfrm>
            <a:off x="621103" y="1828800"/>
            <a:ext cx="11007306" cy="2777706"/>
          </a:xfrm>
          <a:prstGeom prst="rect">
            <a:avLst/>
          </a:prstGeom>
        </p:spPr>
      </p:pic>
    </p:spTree>
    <p:extLst>
      <p:ext uri="{BB962C8B-B14F-4D97-AF65-F5344CB8AC3E}">
        <p14:creationId xmlns:p14="http://schemas.microsoft.com/office/powerpoint/2010/main" val="2980166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E2E4F2-2861-4FAE-A325-0A0025B0E47B}"/>
              </a:ext>
            </a:extLst>
          </p:cNvPr>
          <p:cNvSpPr>
            <a:spLocks noGrp="1"/>
          </p:cNvSpPr>
          <p:nvPr>
            <p:ph idx="1"/>
          </p:nvPr>
        </p:nvSpPr>
        <p:spPr>
          <a:xfrm>
            <a:off x="0" y="0"/>
            <a:ext cx="12192000" cy="6857999"/>
          </a:xfrm>
        </p:spPr>
        <p:txBody>
          <a:bodyPr>
            <a:normAutofit fontScale="92500" lnSpcReduction="20000"/>
          </a:bodyPr>
          <a:lstStyle/>
          <a:p>
            <a:pPr marL="0" marR="0" indent="0" algn="r" rtl="1">
              <a:spcBef>
                <a:spcPts val="0"/>
              </a:spcBef>
              <a:spcAft>
                <a:spcPts val="0"/>
              </a:spcAft>
              <a:buNone/>
              <a:tabLst>
                <a:tab pos="2228850" algn="l"/>
                <a:tab pos="2789555" algn="ctr"/>
              </a:tabLst>
            </a:pPr>
            <a:r>
              <a:rPr lang="ar-IQ" sz="3500" b="1" dirty="0">
                <a:solidFill>
                  <a:srgbClr val="FF0000"/>
                </a:solidFill>
                <a:effectLst/>
                <a:latin typeface="Times New Roman" panose="02020603050405020304" pitchFamily="18" charset="0"/>
                <a:ea typeface="Times New Roman" panose="02020603050405020304" pitchFamily="18" charset="0"/>
                <a:cs typeface="Ali_K_Sahifa" pitchFamily="2" charset="-78"/>
              </a:rPr>
              <a:t>يةكةم : فؤنيم  </a:t>
            </a:r>
            <a:r>
              <a:rPr lang="en-US" sz="3500" b="1" dirty="0">
                <a:solidFill>
                  <a:srgbClr val="FF0000"/>
                </a:solidFill>
                <a:effectLst/>
                <a:latin typeface="Times New Roman" panose="02020603050405020304" pitchFamily="18" charset="0"/>
                <a:ea typeface="Times New Roman" panose="02020603050405020304" pitchFamily="18" charset="0"/>
                <a:cs typeface="Ali_K_Sahifa" pitchFamily="2" charset="-78"/>
              </a:rPr>
              <a:t> :Phoneme</a:t>
            </a:r>
            <a:endParaRPr lang="en-US" sz="3500" b="1" dirty="0">
              <a:solidFill>
                <a:srgbClr val="FF0000"/>
              </a:solidFill>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2228850" algn="l"/>
                <a:tab pos="2789555" algn="ctr"/>
              </a:tabLst>
            </a:pPr>
            <a:r>
              <a:rPr lang="en-US" sz="2800" b="1" dirty="0">
                <a:effectLst/>
                <a:latin typeface="Times New Roman" panose="02020603050405020304" pitchFamily="18" charset="0"/>
                <a:ea typeface="Times New Roman" panose="02020603050405020304" pitchFamily="18" charset="0"/>
                <a:cs typeface="Ali_K_Sahifa" pitchFamily="2" charset="-78"/>
              </a:rPr>
              <a:t> </a:t>
            </a:r>
            <a:r>
              <a:rPr lang="ar-IQ" sz="3800" dirty="0">
                <a:effectLst/>
                <a:latin typeface="Times New Roman" panose="02020603050405020304" pitchFamily="18" charset="0"/>
                <a:ea typeface="Times New Roman" panose="02020603050405020304" pitchFamily="18" charset="0"/>
                <a:cs typeface="Ali_K_Sahifa" pitchFamily="2" charset="-78"/>
              </a:rPr>
              <a:t>   فؤنيم يةكةى ثيَكهاتةى فؤنؤلؤجيية، كة خؤى هيض واتايةكى نيية ، بةلاَم هؤكاريَكى سةرةكى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3800" dirty="0">
                <a:effectLst/>
                <a:latin typeface="Times New Roman" panose="02020603050405020304" pitchFamily="18" charset="0"/>
                <a:ea typeface="Times New Roman" panose="02020603050405020304" pitchFamily="18" charset="0"/>
                <a:cs typeface="Ali_K_Sahifa" pitchFamily="2" charset="-78"/>
              </a:rPr>
              <a:t>ية بؤ طورِانى واتاى وشةو مؤرفيمةكان . ئةم زاراوةية لة سالَى ( 1873) ز لةلايةن زاناى دةنطسازى فرةنسى </a:t>
            </a:r>
            <a:r>
              <a:rPr lang="ar-IQ" sz="3800" b="1" dirty="0">
                <a:effectLst/>
                <a:latin typeface="Times New Roman" panose="02020603050405020304" pitchFamily="18" charset="0"/>
                <a:ea typeface="Times New Roman" panose="02020603050405020304" pitchFamily="18" charset="0"/>
                <a:cs typeface="Ali_K_Sahifa" pitchFamily="2" charset="-78"/>
              </a:rPr>
              <a:t>أ.دؤفريش ـ ديز ضيت </a:t>
            </a:r>
            <a:r>
              <a:rPr lang="en-US" sz="3800" b="1" dirty="0" err="1">
                <a:effectLst/>
                <a:latin typeface="Times New Roman" panose="02020603050405020304" pitchFamily="18" charset="0"/>
                <a:ea typeface="Times New Roman" panose="02020603050405020304" pitchFamily="18" charset="0"/>
                <a:cs typeface="Ali_K_Sahifa" pitchFamily="2" charset="-78"/>
              </a:rPr>
              <a:t>Dufriche</a:t>
            </a:r>
            <a:r>
              <a:rPr lang="en-US" sz="3800" b="1" dirty="0">
                <a:effectLst/>
                <a:latin typeface="Times New Roman" panose="02020603050405020304" pitchFamily="18" charset="0"/>
                <a:ea typeface="Times New Roman" panose="02020603050405020304" pitchFamily="18" charset="0"/>
                <a:cs typeface="Ali_K_Sahifa" pitchFamily="2" charset="-78"/>
              </a:rPr>
              <a:t> </a:t>
            </a:r>
            <a:r>
              <a:rPr lang="en-US" sz="3800" b="1" dirty="0" err="1">
                <a:effectLst/>
                <a:latin typeface="Times New Roman" panose="02020603050405020304" pitchFamily="18" charset="0"/>
                <a:ea typeface="Times New Roman" panose="02020603050405020304" pitchFamily="18" charset="0"/>
                <a:cs typeface="Ali_K_Sahifa" pitchFamily="2" charset="-78"/>
              </a:rPr>
              <a:t>desgenttes</a:t>
            </a:r>
            <a:r>
              <a:rPr lang="en-US" sz="3800" b="1" dirty="0">
                <a:effectLst/>
                <a:latin typeface="Ali_K_Sahifa" pitchFamily="2" charset="-78"/>
                <a:ea typeface="Times New Roman" panose="02020603050405020304" pitchFamily="18" charset="0"/>
              </a:rPr>
              <a:t> </a:t>
            </a:r>
            <a:r>
              <a:rPr lang="ar-IQ" sz="3800" dirty="0">
                <a:effectLst/>
                <a:latin typeface="Times New Roman" panose="02020603050405020304" pitchFamily="18" charset="0"/>
                <a:ea typeface="Times New Roman" panose="02020603050405020304" pitchFamily="18" charset="0"/>
                <a:cs typeface="Ali_K_Sahifa" pitchFamily="2" charset="-78"/>
              </a:rPr>
              <a:t> لة فةرةنسا سةرى هةلَدا . </a:t>
            </a:r>
            <a:r>
              <a:rPr lang="en-US" sz="2800" dirty="0">
                <a:latin typeface="Times New Roman" panose="02020603050405020304" pitchFamily="18" charset="0"/>
                <a:ea typeface="Times New Roman" panose="02020603050405020304" pitchFamily="18" charset="0"/>
              </a:rPr>
              <a:t> </a:t>
            </a:r>
          </a:p>
          <a:p>
            <a:pPr marL="0" marR="0" indent="0" algn="justLow" rtl="1">
              <a:spcBef>
                <a:spcPts val="0"/>
              </a:spcBef>
              <a:spcAft>
                <a:spcPts val="0"/>
              </a:spcAft>
              <a:buNone/>
            </a:pP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3800" dirty="0">
                <a:effectLst/>
                <a:latin typeface="Times New Roman" panose="02020603050405020304" pitchFamily="18" charset="0"/>
                <a:ea typeface="Times New Roman" panose="02020603050405020304" pitchFamily="18" charset="0"/>
                <a:cs typeface="Ali_K_Sahifa" pitchFamily="2" charset="-78"/>
              </a:rPr>
              <a:t>  لة سةرةتادا فؤنيم لة زانستى زماندا وةك دةنط سةير دةكرا . بةوةى كةدةنط و فؤنيم بؤ هةمان مةبةست بةكاردةهات و جياوازيان لة نيَواندا نةدةكرا،    و ثيت و فؤنيميشيان بؤ دوو مةبةستى جياواز بةكاردةهيَنا . بةلاَم زانستى زمانةوانى نوىَ ئةمانةى رِةت كردةوةو، دةنط و فؤنيمى ليَك جيا كردةوة</a:t>
            </a:r>
            <a:r>
              <a:rPr lang="ar-IQ" sz="3800" dirty="0">
                <a:effectLst/>
                <a:latin typeface="Times New Roman" panose="02020603050405020304" pitchFamily="18" charset="0"/>
                <a:ea typeface="Times New Roman" panose="02020603050405020304" pitchFamily="18" charset="0"/>
                <a:cs typeface="Kurdish News"/>
              </a:rPr>
              <a:t>؛</a:t>
            </a:r>
            <a:r>
              <a:rPr lang="ar-IQ" sz="3800" dirty="0">
                <a:effectLst/>
                <a:latin typeface="Times New Roman" panose="02020603050405020304" pitchFamily="18" charset="0"/>
                <a:ea typeface="Times New Roman" panose="02020603050405020304" pitchFamily="18" charset="0"/>
                <a:cs typeface="Ali_K_Sahifa" pitchFamily="2" charset="-78"/>
              </a:rPr>
              <a:t> واى دانا كة هةموو دةنطيَكى ئاخاوتن فؤنيم نيية " تةنيا ئةو دةنطانة فؤنيَمن كة تايبةتن بة زمانيَكى ديارى كراوو توانستى طؤرينى واتاى مؤرفيم و ووشةيان هةية" ، ئةويش بة طؤرِانى  شويَنيان لة ووشةدا ، ئةركى جياوازيى واتا دةبينىَ، لةو جووتة ووشانةى كة هةر ووشةيةك بة فؤنيميَك لة هاوةلَةكةى جياوازة، ئةم تاكة جياوازية لةم فؤنيمةدا واى لة وشةى هاوةلَى كردووة كة ماناى جياواز بيَت. وةك " ئةم ووشانةى هةموو دةنطةكانيان لة ذمارةو ريزبةنديان وةك يةكن تةنيا لة تاكة دةنطيَكى بةرامبةريةك نةبىَ، ئةم جياييية لةم تاكة دةنطةدا ماناى جيا بة وشةكان دةبةخشيَت ( جووتوَكة) ى ثىَ دةلَيَن "    ، وةك لةم نموونانة </a:t>
            </a:r>
            <a:r>
              <a:rPr lang="ar-IQ" sz="2400" dirty="0">
                <a:effectLst/>
                <a:latin typeface="Times New Roman" panose="02020603050405020304" pitchFamily="18" charset="0"/>
                <a:ea typeface="Times New Roman" panose="02020603050405020304" pitchFamily="18" charset="0"/>
                <a:cs typeface="Ali_K_Sahifa" pitchFamily="2" charset="-78"/>
              </a:rPr>
              <a:t>: </a:t>
            </a:r>
            <a:endParaRPr lang="en-US" sz="1800" dirty="0">
              <a:effectLst/>
              <a:latin typeface="Times New Roman" panose="02020603050405020304" pitchFamily="18" charset="0"/>
              <a:ea typeface="Times New Roman" panose="02020603050405020304" pitchFamily="18" charset="0"/>
            </a:endParaRPr>
          </a:p>
          <a:p>
            <a:pPr marL="0" indent="0" algn="r" rtl="1">
              <a:buNone/>
            </a:pPr>
            <a:endParaRPr lang="en-US" dirty="0"/>
          </a:p>
        </p:txBody>
      </p:sp>
    </p:spTree>
    <p:extLst>
      <p:ext uri="{BB962C8B-B14F-4D97-AF65-F5344CB8AC3E}">
        <p14:creationId xmlns:p14="http://schemas.microsoft.com/office/powerpoint/2010/main" val="2433588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01188F-95F9-4B7B-A215-DC434668E7E0}"/>
              </a:ext>
            </a:extLst>
          </p:cNvPr>
          <p:cNvSpPr>
            <a:spLocks noGrp="1"/>
          </p:cNvSpPr>
          <p:nvPr>
            <p:ph idx="1"/>
          </p:nvPr>
        </p:nvSpPr>
        <p:spPr>
          <a:xfrm>
            <a:off x="0" y="0"/>
            <a:ext cx="12192000" cy="6857999"/>
          </a:xfrm>
        </p:spPr>
        <p:txBody>
          <a:bodyPr>
            <a:noAutofit/>
          </a:bodyPr>
          <a:lstStyle/>
          <a:p>
            <a:pPr marL="0" marR="0" indent="0" algn="just" rtl="1">
              <a:spcBef>
                <a:spcPts val="0"/>
              </a:spcBef>
              <a:spcAft>
                <a:spcPts val="0"/>
              </a:spcAft>
              <a:buNone/>
              <a:tabLst>
                <a:tab pos="579120" algn="l"/>
              </a:tabLst>
            </a:pPr>
            <a:r>
              <a:rPr lang="en-US" sz="4000" b="1" u="sng" dirty="0">
                <a:solidFill>
                  <a:srgbClr val="FF0000"/>
                </a:solidFill>
                <a:latin typeface="Times New Roman" panose="02020603050405020304" pitchFamily="18" charset="0"/>
                <a:ea typeface="Times New Roman" panose="02020603050405020304" pitchFamily="18" charset="0"/>
                <a:cs typeface="Ali_K_Sahifa" pitchFamily="2" charset="-78"/>
              </a:rPr>
              <a:t>8</a:t>
            </a:r>
            <a:r>
              <a:rPr lang="ar-IQ" sz="4000" b="1" u="sng" dirty="0">
                <a:solidFill>
                  <a:srgbClr val="FF0000"/>
                </a:solidFill>
                <a:effectLst/>
                <a:latin typeface="Times New Roman" panose="02020603050405020304" pitchFamily="18" charset="0"/>
                <a:ea typeface="Times New Roman" panose="02020603050405020304" pitchFamily="18" charset="0"/>
                <a:cs typeface="Ali_K_Sahifa" pitchFamily="2" charset="-78"/>
              </a:rPr>
              <a:t> - دةستنيشانكردنى فؤنيمةكانى زمان و زار و شيَوةزاردا :                                                  </a:t>
            </a:r>
            <a:endParaRPr lang="en-US" sz="2800" dirty="0">
              <a:solidFill>
                <a:srgbClr val="FF0000"/>
              </a:solidFill>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tabLst>
                <a:tab pos="579120" algn="l"/>
              </a:tabLst>
            </a:pPr>
            <a:r>
              <a:rPr lang="en-US" sz="4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دةستنيشانكردنى فؤنيم لة</a:t>
            </a:r>
            <a:r>
              <a:rPr lang="ar-IQ" sz="7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هةر زمانيَك</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يا</a:t>
            </a:r>
            <a:r>
              <a:rPr lang="ar-IQ" sz="105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دياليَكت و شيَوةزاريَكدا ثرِؤسةيةكى كارةكى مةيدانية. كة تياياندا بة دواى هةموو ئةو جووتة وشانةدا دةطةريَين كة لة هةموو دةنطةكاندا وةك يةكن بةلاَم لة تاكة دةنطيَكى بةرامبةر يةك جياواز بن و واتايان طؤرِيبىَ . </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بةمةش شويَن طرتنةوةي فؤنيميَك لة جيَطاي يةكيَكي تر دةبيَتة هؤي رِووداني طؤرِان لةواتادا "  بةمةش دةتوانين بةراوردي ئةنجامي شويَن طرتنةوةوي /ب/ و/ث/بكةين لةجووتة وشةي (( ثار )) و (( بار )) دا ، كةدةبيَتة هؤي طؤرِاني واتا ،  بؤ ئةم مةبةستةش طةشتيَ بةنيَو فةرهةنطي وشةو زاراوةكاني زمانةكةدا دةكةين وبةدواى ئةو جووتة وشانةدا دةطةريَين و بةراورديان دةكةين .بةهةر</a:t>
            </a:r>
            <a:r>
              <a:rPr lang="ar-IQ" sz="3600" dirty="0">
                <a:effectLst/>
                <a:latin typeface="Times New Roman" panose="02020603050405020304" pitchFamily="18" charset="0"/>
                <a:ea typeface="Times New Roman" panose="02020603050405020304" pitchFamily="18" charset="0"/>
                <a:cs typeface="Ali_K_Sahifa" pitchFamily="2" charset="-78"/>
              </a:rPr>
              <a:t> جووتة وشةيةكيش لةمانة دةوتريَت جووتؤكة </a:t>
            </a:r>
            <a:r>
              <a:rPr lang="en-US" sz="3600" dirty="0" err="1">
                <a:effectLst/>
                <a:latin typeface="Times New Roman" panose="02020603050405020304" pitchFamily="18" charset="0"/>
                <a:ea typeface="Times New Roman" panose="02020603050405020304" pitchFamily="18" charset="0"/>
                <a:cs typeface="Ali_K_Sahifa" pitchFamily="2" charset="-78"/>
              </a:rPr>
              <a:t>Minimalpairs</a:t>
            </a:r>
            <a:r>
              <a:rPr lang="en-US" sz="3600" dirty="0">
                <a:effectLst/>
                <a:latin typeface="Ali_K_Sahifa" pitchFamily="2" charset="-78"/>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cs typeface="Ali_K_Sahifa" pitchFamily="2" charset="-78"/>
              </a:rPr>
              <a:t>وةك (بير ، تير ) (هار ، مار) (مير ، تير ) ...هتد</a:t>
            </a:r>
            <a:r>
              <a:rPr lang="en-US" sz="4000" dirty="0">
                <a:effectLst/>
                <a:latin typeface="Times New Roman" panose="02020603050405020304" pitchFamily="18" charset="0"/>
                <a:ea typeface="Times New Roman" panose="02020603050405020304" pitchFamily="18" charset="0"/>
                <a:cs typeface="Ali_K_Sahifa" pitchFamily="2" charset="-78"/>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8504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19CD12-9E8F-41A3-BF57-442944C3E69F}"/>
              </a:ext>
            </a:extLst>
          </p:cNvPr>
          <p:cNvSpPr>
            <a:spLocks noGrp="1"/>
          </p:cNvSpPr>
          <p:nvPr>
            <p:ph idx="1"/>
          </p:nvPr>
        </p:nvSpPr>
        <p:spPr>
          <a:xfrm>
            <a:off x="0" y="0"/>
            <a:ext cx="12192000" cy="6857999"/>
          </a:xfrm>
        </p:spPr>
        <p:txBody>
          <a:bodyPr>
            <a:normAutofit/>
          </a:bodyPr>
          <a:lstStyle/>
          <a:p>
            <a:pPr marL="0" indent="0" algn="r" rtl="1">
              <a:buNone/>
            </a:pPr>
            <a:r>
              <a:rPr lang="ar-IQ" sz="4400" dirty="0">
                <a:effectLst/>
                <a:latin typeface="Times New Roman" panose="02020603050405020304" pitchFamily="18" charset="0"/>
                <a:ea typeface="Times New Roman" panose="02020603050405020304" pitchFamily="18" charset="0"/>
                <a:cs typeface="Ali_K_Sahifa" pitchFamily="2" charset="-78"/>
              </a:rPr>
              <a:t>بؤنمونة لةشيَوة زارى هةليَردا جووتؤكةي (داو ، رِاو) كةتيايدا هةردوو فؤنيمي (د،رِ) لةهةمان ذينطةدا بوونةتة هؤي طؤرِاني واتاي وشةكان . كةواتة (د،رِ) دووفؤنيمي سةربةخؤن لةم شيَوةزارةدا .هةروةها لة جووتة وشةى ( كةل ، كةر ) دابة هةمان شيَوةى جووتة وشةكانى ثيَشتر (ل ، ر) دوو فؤنيمن بوونةتة هؤكاري جياوازي واتايي ، لةم رِوانطةيةوة (بةراوردكردني جووتؤكة ) بةهؤى بةرامبةر كردنةوةيان ،دةتوانين طشت فؤنيمةكاني شيَوةزاري هةوليَر دةست نيشان بكةين وةك لة خشتةي ذمارة ( 1 ) ديارة. </a:t>
            </a:r>
            <a:endParaRPr lang="en-US" sz="44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525884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Content Placeholder 19">
            <a:extLst>
              <a:ext uri="{FF2B5EF4-FFF2-40B4-BE49-F238E27FC236}">
                <a16:creationId xmlns:a16="http://schemas.microsoft.com/office/drawing/2014/main" id="{407D68AC-2C4B-038D-B910-D35601671B61}"/>
              </a:ext>
            </a:extLst>
          </p:cNvPr>
          <p:cNvPicPr>
            <a:picLocks noGrp="1" noChangeAspect="1"/>
          </p:cNvPicPr>
          <p:nvPr>
            <p:ph idx="1"/>
          </p:nvPr>
        </p:nvPicPr>
        <p:blipFill>
          <a:blip r:embed="rId3"/>
          <a:stretch>
            <a:fillRect/>
          </a:stretch>
        </p:blipFill>
        <p:spPr>
          <a:xfrm>
            <a:off x="938843" y="603850"/>
            <a:ext cx="10788769" cy="5676180"/>
          </a:xfrm>
          <a:prstGeom prst="rect">
            <a:avLst/>
          </a:prstGeom>
        </p:spPr>
      </p:pic>
    </p:spTree>
    <p:extLst>
      <p:ext uri="{BB962C8B-B14F-4D97-AF65-F5344CB8AC3E}">
        <p14:creationId xmlns:p14="http://schemas.microsoft.com/office/powerpoint/2010/main" val="30865156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19CD12-9E8F-41A3-BF57-442944C3E69F}"/>
              </a:ext>
            </a:extLst>
          </p:cNvPr>
          <p:cNvSpPr>
            <a:spLocks noGrp="1"/>
          </p:cNvSpPr>
          <p:nvPr>
            <p:ph idx="1"/>
          </p:nvPr>
        </p:nvSpPr>
        <p:spPr>
          <a:xfrm>
            <a:off x="0" y="0"/>
            <a:ext cx="12192000" cy="6857999"/>
          </a:xfrm>
        </p:spPr>
        <p:txBody>
          <a:bodyPr>
            <a:normAutofit lnSpcReduction="10000"/>
          </a:bodyPr>
          <a:lstStyle/>
          <a:p>
            <a:pPr marL="0" marR="0" indent="0" algn="just" rtl="1">
              <a:spcBef>
                <a:spcPts val="0"/>
              </a:spcBef>
              <a:spcAft>
                <a:spcPts val="0"/>
              </a:spcAft>
              <a:buNone/>
              <a:tabLst>
                <a:tab pos="1733550" algn="l"/>
                <a:tab pos="4238625" algn="l"/>
              </a:tabLst>
            </a:pPr>
            <a:r>
              <a:rPr lang="en-US" sz="3900" dirty="0">
                <a:latin typeface="Times New Roman" panose="02020603050405020304" pitchFamily="18" charset="0"/>
                <a:ea typeface="Times New Roman" panose="02020603050405020304" pitchFamily="18" charset="0"/>
                <a:cs typeface="Ali_K_Sahifa" pitchFamily="2" charset="-78"/>
              </a:rPr>
              <a:t>   </a:t>
            </a:r>
            <a:r>
              <a:rPr lang="ar-IQ" sz="3900" dirty="0">
                <a:effectLst/>
                <a:latin typeface="Times New Roman" panose="02020603050405020304" pitchFamily="18" charset="0"/>
                <a:ea typeface="Times New Roman" panose="02020603050405020304" pitchFamily="18" charset="0"/>
                <a:cs typeface="Ali_K_Sahifa" pitchFamily="2" charset="-78"/>
              </a:rPr>
              <a:t>بةم شيَوةية دةتوانين ضةندين جووتؤكةي تربهيَنينةوة، بةلاَم هيض فؤنيميَكي تازةمان بؤ دةستنيشان ناكريَ.</a:t>
            </a:r>
            <a:endParaRPr lang="en-US" sz="2600"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tabLst>
                <a:tab pos="1733550" algn="l"/>
                <a:tab pos="4238625" algn="l"/>
              </a:tabLst>
            </a:pPr>
            <a:r>
              <a:rPr lang="en-US" sz="3900" dirty="0">
                <a:latin typeface="Times New Roman" panose="02020603050405020304" pitchFamily="18" charset="0"/>
                <a:ea typeface="Times New Roman" panose="02020603050405020304" pitchFamily="18" charset="0"/>
                <a:cs typeface="Ali_K_Sahifa" pitchFamily="2" charset="-78"/>
              </a:rPr>
              <a:t>   </a:t>
            </a:r>
            <a:r>
              <a:rPr lang="ar-IQ" sz="3900" dirty="0">
                <a:effectLst/>
                <a:latin typeface="Times New Roman" panose="02020603050405020304" pitchFamily="18" charset="0"/>
                <a:ea typeface="Times New Roman" panose="02020603050405020304" pitchFamily="18" charset="0"/>
                <a:cs typeface="Ali_K_Sahifa" pitchFamily="2" charset="-78"/>
              </a:rPr>
              <a:t>    ئةطةر سةرنج بدةينة هةنديَ لةو فؤنيمانةي كة لةمةوثيَش دةستنيشانمان كردن ، وةك ( ع ، غ ، ح ) دةبينين بونيَكي رِةسةنيان نيية لة زمانى كورديدا، ضونكة زؤربةي ئةو وشانةي ئةم فؤنيمانةيان تيَداية لةفةرهةنطي زمانةكةدا رِةسةن نين ، بةتايبةتي ناوة تايبةتيةكان بؤ نمونة (علي ، غةيبةت ، حةسةن ، .....هتد ) " ئةمةش ثتر دةطةرِيَتةوة بؤ تيَكةلَ بووني زماني كوردي كةلة خيَزاني زمانةكاني هيندؤ ئؤروثية ، لةطةلَ عةرةبي، كةلةخيَزاني زمانة ساميةكانة" كةزياتر لةرِيَطاي بلاَوبونةوةي ئايني ئيسلامةوة ثةرِيوةتةوة ناو زماني كوردي ، لةبةرئةوةي " ئةم دةنطانة لةطةلَ سازطةي قورِطي مرؤظي كوردي ناطونجيَ "بةمةش رِيَذةيةكي كةمي ئةو وشانةي كةئةم فؤنيمةيان تيَداية وةك (عةبا، لةعل، باعة) ناطؤرِيَن ئةطينا يا لائةبريَن وةياخود لةطةلَ فؤنؤلؤجي زمانةكة دةيطونجيَنن وةك :</a:t>
            </a:r>
            <a:endParaRPr lang="en-US" sz="2600" dirty="0">
              <a:effectLst/>
              <a:latin typeface="Times New Roman" panose="02020603050405020304" pitchFamily="18" charset="0"/>
              <a:ea typeface="Times New Roman" panose="02020603050405020304" pitchFamily="18" charset="0"/>
            </a:endParaRPr>
          </a:p>
          <a:p>
            <a:pPr marL="0" indent="0" algn="r" rtl="1">
              <a:buNone/>
            </a:pPr>
            <a:endParaRPr lang="en-US"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2413646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19CD12-9E8F-41A3-BF57-442944C3E69F}"/>
              </a:ext>
            </a:extLst>
          </p:cNvPr>
          <p:cNvSpPr>
            <a:spLocks noGrp="1"/>
          </p:cNvSpPr>
          <p:nvPr>
            <p:ph idx="1"/>
          </p:nvPr>
        </p:nvSpPr>
        <p:spPr>
          <a:xfrm>
            <a:off x="0" y="0"/>
            <a:ext cx="12192000" cy="6857999"/>
          </a:xfrm>
        </p:spPr>
        <p:txBody>
          <a:bodyPr>
            <a:normAutofit fontScale="92500"/>
          </a:bodyPr>
          <a:lstStyle/>
          <a:p>
            <a:pPr marL="0" marR="0" indent="0" algn="r" rtl="1">
              <a:spcBef>
                <a:spcPts val="0"/>
              </a:spcBef>
              <a:spcAft>
                <a:spcPts val="0"/>
              </a:spcAft>
              <a:buNone/>
              <a:tabLst>
                <a:tab pos="1733550" algn="l"/>
                <a:tab pos="4238625" algn="l"/>
              </a:tabLst>
            </a:pPr>
            <a:r>
              <a:rPr lang="en-US" sz="3600" dirty="0">
                <a:effectLst/>
                <a:latin typeface="Times New Roman" panose="02020603050405020304" pitchFamily="18" charset="0"/>
                <a:ea typeface="Times New Roman" panose="02020603050405020304" pitchFamily="18" charset="0"/>
                <a:cs typeface="Ali_K_Sahifa" pitchFamily="2" charset="-78"/>
              </a:rPr>
              <a:t>   </a:t>
            </a:r>
          </a:p>
          <a:p>
            <a:pPr marL="0" marR="0" indent="0" algn="r" rtl="1">
              <a:spcBef>
                <a:spcPts val="0"/>
              </a:spcBef>
              <a:spcAft>
                <a:spcPts val="0"/>
              </a:spcAft>
              <a:buNone/>
              <a:tabLst>
                <a:tab pos="1733550" algn="l"/>
                <a:tab pos="4238625" algn="l"/>
              </a:tabLst>
            </a:pP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معروفـ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مارف</a:t>
            </a:r>
            <a:endParaRPr lang="en-US"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                     غةيبةت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خةيبةت </a:t>
            </a:r>
            <a:endParaRPr lang="en-US"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                      ولاغ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وراخ</a:t>
            </a:r>
            <a:endParaRPr lang="en-US"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                     غونضة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خونضة   </a:t>
            </a:r>
            <a:endParaRPr lang="en-US" sz="36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tabLst>
                <a:tab pos="1733550" algn="l"/>
                <a:tab pos="2609850" algn="l"/>
                <a:tab pos="2985770" algn="ctr"/>
                <a:tab pos="4238625" algn="l"/>
              </a:tabLst>
            </a:pPr>
            <a:r>
              <a:rPr lang="ar-IQ" sz="3600" dirty="0">
                <a:effectLst/>
                <a:latin typeface="Times New Roman" panose="02020603050405020304" pitchFamily="18" charset="0"/>
                <a:ea typeface="Times New Roman" panose="02020603050405020304" pitchFamily="18" charset="0"/>
                <a:cs typeface="Ali_K_Sahifa" pitchFamily="2" charset="-78"/>
              </a:rPr>
              <a:t>  </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جطة لةم فؤنيمانة د. عبدالله حسين (وو) يش خستؤتة نيَو ئةو فؤنيمانةي كةرِةسةني كوردي نين ,كةضي ثيَويستة بةفؤنيمي رِةسةني كوردي دابنريَ هةروةك خؤشي لةثةراويَزي هةمان سةرضاوة ئاماذةي بةجياكردنةوةي دوو وشةي (كوورِ) و (كورِ) كردووة.</a:t>
            </a:r>
            <a:endParaRPr lang="en-US" dirty="0">
              <a:effectLst/>
              <a:latin typeface="Times New Roman" panose="02020603050405020304" pitchFamily="18" charset="0"/>
              <a:ea typeface="Times New Roman" panose="02020603050405020304" pitchFamily="18" charset="0"/>
            </a:endParaRPr>
          </a:p>
          <a:p>
            <a:pPr marL="0" marR="0" indent="0" algn="just" rtl="1">
              <a:spcBef>
                <a:spcPts val="0"/>
              </a:spcBef>
              <a:spcAft>
                <a:spcPts val="0"/>
              </a:spcAft>
              <a:buNone/>
              <a:tabLst>
                <a:tab pos="1733550" algn="l"/>
                <a:tab pos="2609850" algn="l"/>
                <a:tab pos="2985770" algn="ctr"/>
                <a:tab pos="4238625" algn="l"/>
              </a:tabLst>
            </a:pPr>
            <a:r>
              <a:rPr lang="en-US" sz="3600" dirty="0">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جطة لةمانةش (ظ) يش فؤنيميَكي ترة لةم شيَوةزارة ، كةلةلايةن ئةم شيَوةزارةو طشت شيَوةزارةكاني تري دياليَكتي ناوةرِاست ، بةنارِةسةن دادةنريَن ، كة ئةويش بؤ دياليَكتي ذوروو دةطةرِيَتةوة  . ئةويش زياتر لةو وشانة دةردةكةويَت كة   لة دةنطة سروشتيةكانةوة وةرطيَراون وةك (طظة طظ) وةيا ناوةتايبةتييةكان كة لة زؤربةي شيَوةزارةكاني دياليَكتي ناوةرِاستدا بلاَوة وةك : </a:t>
            </a:r>
            <a:endParaRPr lang="en-US" dirty="0">
              <a:effectLst/>
              <a:latin typeface="Times New Roman" panose="02020603050405020304" pitchFamily="18" charset="0"/>
              <a:ea typeface="Times New Roman" panose="02020603050405020304" pitchFamily="18" charset="0"/>
            </a:endParaRPr>
          </a:p>
          <a:p>
            <a:pPr marL="0" indent="0" algn="r" rtl="1">
              <a:buNone/>
            </a:pPr>
            <a:endParaRPr lang="en-US" sz="36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4780616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19CD12-9E8F-41A3-BF57-442944C3E69F}"/>
              </a:ext>
            </a:extLst>
          </p:cNvPr>
          <p:cNvSpPr>
            <a:spLocks noGrp="1"/>
          </p:cNvSpPr>
          <p:nvPr>
            <p:ph idx="1"/>
          </p:nvPr>
        </p:nvSpPr>
        <p:spPr>
          <a:xfrm>
            <a:off x="0" y="0"/>
            <a:ext cx="12192000" cy="6857999"/>
          </a:xfrm>
        </p:spPr>
        <p:txBody>
          <a:bodyPr/>
          <a:lstStyle/>
          <a:p>
            <a:pPr marL="0" marR="0" indent="0" algn="r" rtl="1">
              <a:spcBef>
                <a:spcPts val="0"/>
              </a:spcBef>
              <a:spcAft>
                <a:spcPts val="0"/>
              </a:spcAft>
              <a:buNone/>
              <a:tabLst>
                <a:tab pos="1733550" algn="l"/>
                <a:tab pos="2609850" algn="l"/>
                <a:tab pos="2985770" algn="ctr"/>
                <a:tab pos="4238625" algn="l"/>
              </a:tabLst>
            </a:pPr>
            <a:r>
              <a:rPr lang="en-US" sz="2400" dirty="0">
                <a:effectLst/>
                <a:latin typeface="Times New Roman" panose="02020603050405020304" pitchFamily="18" charset="0"/>
                <a:ea typeface="Times New Roman" panose="02020603050405020304" pitchFamily="18" charset="0"/>
                <a:cs typeface="Ali_K_Sahifa" pitchFamily="2" charset="-78"/>
              </a:rPr>
              <a:t>                                   </a:t>
            </a:r>
            <a:r>
              <a:rPr lang="ar-IQ" sz="2400" dirty="0">
                <a:effectLst/>
                <a:latin typeface="Times New Roman" panose="02020603050405020304" pitchFamily="18" charset="0"/>
                <a:ea typeface="Times New Roman" panose="02020603050405020304" pitchFamily="18" charset="0"/>
                <a:cs typeface="Ali_K_Sahifa" pitchFamily="2" charset="-78"/>
              </a:rPr>
              <a:t>ئةظين </a:t>
            </a:r>
            <a:r>
              <a:rPr lang="ar-IQ" sz="2400" dirty="0">
                <a:effectLst/>
                <a:latin typeface="Times New Roman" panose="02020603050405020304" pitchFamily="18" charset="0"/>
                <a:ea typeface="Times New Roman" panose="02020603050405020304" pitchFamily="18" charset="0"/>
              </a:rPr>
              <a:t>←</a:t>
            </a:r>
            <a:r>
              <a:rPr lang="ar-IQ" sz="2400" dirty="0">
                <a:effectLst/>
                <a:latin typeface="Times New Roman" panose="02020603050405020304" pitchFamily="18" charset="0"/>
                <a:ea typeface="Times New Roman" panose="02020603050405020304" pitchFamily="18" charset="0"/>
                <a:cs typeface="Ali_K_Sahifa" pitchFamily="2" charset="-78"/>
              </a:rPr>
              <a:t> ئةوين</a:t>
            </a:r>
            <a:r>
              <a:rPr lang="en-US" sz="2400" dirty="0">
                <a:effectLst/>
                <a:latin typeface="Times New Roman" panose="02020603050405020304" pitchFamily="18" charset="0"/>
                <a:ea typeface="Times New Roman" panose="02020603050405020304" pitchFamily="18" charset="0"/>
                <a:cs typeface="Ali_K_Sahifa" pitchFamily="2" charset="-78"/>
              </a:rPr>
              <a:t> </a:t>
            </a:r>
            <a:endParaRPr lang="en-US" sz="16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223135" algn="l"/>
                <a:tab pos="2609850" algn="l"/>
                <a:tab pos="2792730" algn="ctr"/>
                <a:tab pos="2985770" algn="ctr"/>
                <a:tab pos="3699510" algn="l"/>
              </a:tabLst>
            </a:pPr>
            <a:r>
              <a:rPr lang="ar-IQ" sz="2400" dirty="0">
                <a:effectLst/>
                <a:latin typeface="Times New Roman" panose="02020603050405020304" pitchFamily="18" charset="0"/>
                <a:ea typeface="Times New Roman" panose="02020603050405020304" pitchFamily="18" charset="0"/>
                <a:cs typeface="Ali_K_Sahifa" pitchFamily="2" charset="-78"/>
              </a:rPr>
              <a:t>	</a:t>
            </a:r>
            <a:r>
              <a:rPr lang="en-US" sz="2400" dirty="0">
                <a:effectLst/>
                <a:latin typeface="Times New Roman" panose="02020603050405020304" pitchFamily="18" charset="0"/>
                <a:ea typeface="Times New Roman" panose="02020603050405020304" pitchFamily="18" charset="0"/>
                <a:cs typeface="Ali_K_Sahifa" pitchFamily="2" charset="-78"/>
              </a:rPr>
              <a:t>      </a:t>
            </a:r>
            <a:r>
              <a:rPr lang="ar-IQ" sz="2400" dirty="0">
                <a:effectLst/>
                <a:latin typeface="Times New Roman" panose="02020603050405020304" pitchFamily="18" charset="0"/>
                <a:ea typeface="Times New Roman" panose="02020603050405020304" pitchFamily="18" charset="0"/>
                <a:cs typeface="Ali_K_Sahifa" pitchFamily="2" charset="-78"/>
              </a:rPr>
              <a:t>       </a:t>
            </a:r>
            <a:r>
              <a:rPr lang="en-US" sz="2400" dirty="0">
                <a:effectLst/>
                <a:latin typeface="Times New Roman" panose="02020603050405020304" pitchFamily="18" charset="0"/>
                <a:ea typeface="Times New Roman" panose="02020603050405020304" pitchFamily="18" charset="0"/>
                <a:cs typeface="Ali_K_Sahifa" pitchFamily="2" charset="-78"/>
              </a:rPr>
              <a:t>  </a:t>
            </a:r>
            <a:r>
              <a:rPr lang="ar-IQ" sz="2400" dirty="0">
                <a:effectLst/>
                <a:latin typeface="Times New Roman" panose="02020603050405020304" pitchFamily="18" charset="0"/>
                <a:ea typeface="Times New Roman" panose="02020603050405020304" pitchFamily="18" charset="0"/>
                <a:cs typeface="Ali_K_Sahifa" pitchFamily="2" charset="-78"/>
              </a:rPr>
              <a:t> 	تاظطة </a:t>
            </a:r>
            <a:r>
              <a:rPr lang="ar-IQ" sz="2400" dirty="0">
                <a:effectLst/>
                <a:latin typeface="Times New Roman" panose="02020603050405020304" pitchFamily="18" charset="0"/>
                <a:ea typeface="Times New Roman" panose="02020603050405020304" pitchFamily="18" charset="0"/>
              </a:rPr>
              <a:t>←</a:t>
            </a:r>
            <a:r>
              <a:rPr lang="ar-IQ" sz="2400" dirty="0">
                <a:effectLst/>
                <a:latin typeface="Times New Roman" panose="02020603050405020304" pitchFamily="18" charset="0"/>
                <a:ea typeface="Times New Roman" panose="02020603050405020304" pitchFamily="18" charset="0"/>
                <a:cs typeface="Ali_K_Sahifa" pitchFamily="2" charset="-78"/>
              </a:rPr>
              <a:t> تاوطة</a:t>
            </a:r>
            <a:endParaRPr lang="en-US" sz="16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2400" dirty="0">
                <a:effectLst/>
                <a:latin typeface="Times New Roman" panose="02020603050405020304" pitchFamily="18" charset="0"/>
                <a:ea typeface="Times New Roman" panose="02020603050405020304" pitchFamily="18" charset="0"/>
                <a:cs typeface="Ali_K_Sahifa" pitchFamily="2" charset="-78"/>
              </a:rPr>
              <a:t>                                           شظان </a:t>
            </a:r>
            <a:r>
              <a:rPr lang="ar-IQ" sz="2400" dirty="0">
                <a:effectLst/>
                <a:latin typeface="Times New Roman" panose="02020603050405020304" pitchFamily="18" charset="0"/>
                <a:ea typeface="Times New Roman" panose="02020603050405020304" pitchFamily="18" charset="0"/>
              </a:rPr>
              <a:t>←</a:t>
            </a:r>
            <a:r>
              <a:rPr lang="ar-IQ" sz="2400" dirty="0">
                <a:effectLst/>
                <a:latin typeface="Times New Roman" panose="02020603050405020304" pitchFamily="18" charset="0"/>
                <a:ea typeface="Times New Roman" panose="02020603050405020304" pitchFamily="18" charset="0"/>
                <a:cs typeface="Ali_K_Sahifa" pitchFamily="2" charset="-78"/>
              </a:rPr>
              <a:t> شوان</a:t>
            </a:r>
            <a:endParaRPr lang="en-US" sz="16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2400" dirty="0">
                <a:effectLst/>
                <a:latin typeface="Times New Roman" panose="02020603050405020304" pitchFamily="18" charset="0"/>
                <a:ea typeface="Times New Roman" panose="02020603050405020304" pitchFamily="18" charset="0"/>
                <a:cs typeface="Ali_K_Sahifa" pitchFamily="2" charset="-78"/>
              </a:rPr>
              <a:t>                                           ظيان </a:t>
            </a:r>
            <a:r>
              <a:rPr lang="ar-IQ" sz="2400" dirty="0">
                <a:effectLst/>
                <a:latin typeface="Times New Roman" panose="02020603050405020304" pitchFamily="18" charset="0"/>
                <a:ea typeface="Times New Roman" panose="02020603050405020304" pitchFamily="18" charset="0"/>
              </a:rPr>
              <a:t>←</a:t>
            </a:r>
            <a:r>
              <a:rPr lang="ar-IQ" sz="2400" dirty="0">
                <a:effectLst/>
                <a:latin typeface="Times New Roman" panose="02020603050405020304" pitchFamily="18" charset="0"/>
                <a:ea typeface="Times New Roman" panose="02020603050405020304" pitchFamily="18" charset="0"/>
                <a:cs typeface="Ali_K_Sahifa" pitchFamily="2" charset="-78"/>
              </a:rPr>
              <a:t> ويستن</a:t>
            </a:r>
            <a:endParaRPr lang="en-US" sz="16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2400" dirty="0">
                <a:effectLst/>
                <a:latin typeface="Times New Roman" panose="02020603050405020304" pitchFamily="18" charset="0"/>
                <a:ea typeface="Times New Roman" panose="02020603050405020304" pitchFamily="18" charset="0"/>
                <a:cs typeface="Ali_K_Sahifa" pitchFamily="2" charset="-78"/>
              </a:rPr>
              <a:t> </a:t>
            </a:r>
            <a:endParaRPr lang="en-US" sz="16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2400" dirty="0">
                <a:effectLst/>
                <a:latin typeface="Times New Roman" panose="02020603050405020304" pitchFamily="18" charset="0"/>
                <a:ea typeface="Times New Roman" panose="02020603050405020304" pitchFamily="18" charset="0"/>
                <a:cs typeface="Ali_K_Sahifa" pitchFamily="2" charset="-78"/>
              </a:rPr>
              <a:t>يان طؤرِانة فؤنةتيكييةكان دةيهيَنيَتة ناوةوة وةك زؤر جار (ف) دةبيَتة (ظ) وةك لةم وشانة :</a:t>
            </a:r>
            <a:endParaRPr lang="en-US" sz="16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099310" algn="l"/>
                <a:tab pos="2609850" algn="l"/>
                <a:tab pos="2792730" algn="ctr"/>
                <a:tab pos="2985770" algn="ctr"/>
                <a:tab pos="4238625" algn="l"/>
              </a:tabLst>
            </a:pPr>
            <a:r>
              <a:rPr lang="ar-IQ" sz="2400" dirty="0">
                <a:effectLst/>
                <a:latin typeface="Times New Roman" panose="02020603050405020304" pitchFamily="18" charset="0"/>
                <a:ea typeface="Times New Roman" panose="02020603050405020304" pitchFamily="18" charset="0"/>
                <a:cs typeface="Ali_K_Sahifa" pitchFamily="2" charset="-78"/>
              </a:rPr>
              <a:t>     </a:t>
            </a:r>
            <a:r>
              <a:rPr lang="en-US" sz="2400" dirty="0">
                <a:effectLst/>
                <a:latin typeface="Times New Roman" panose="02020603050405020304" pitchFamily="18" charset="0"/>
                <a:ea typeface="Times New Roman" panose="02020603050405020304" pitchFamily="18" charset="0"/>
                <a:cs typeface="Ali_K_Sahifa" pitchFamily="2" charset="-78"/>
              </a:rPr>
              <a:t>                                 </a:t>
            </a:r>
            <a:r>
              <a:rPr lang="ar-IQ" sz="2400" dirty="0">
                <a:effectLst/>
                <a:latin typeface="Times New Roman" panose="02020603050405020304" pitchFamily="18" charset="0"/>
                <a:ea typeface="Times New Roman" panose="02020603050405020304" pitchFamily="18" charset="0"/>
                <a:cs typeface="Ali_K_Sahifa" pitchFamily="2" charset="-78"/>
              </a:rPr>
              <a:t>   حةفدة </a:t>
            </a:r>
            <a:r>
              <a:rPr lang="ar-IQ" sz="2400" dirty="0">
                <a:effectLst/>
                <a:latin typeface="Times New Roman" panose="02020603050405020304" pitchFamily="18" charset="0"/>
                <a:ea typeface="Times New Roman" panose="02020603050405020304" pitchFamily="18" charset="0"/>
              </a:rPr>
              <a:t>←</a:t>
            </a:r>
            <a:r>
              <a:rPr lang="ar-IQ" sz="2400" dirty="0">
                <a:effectLst/>
                <a:latin typeface="Times New Roman" panose="02020603050405020304" pitchFamily="18" charset="0"/>
                <a:ea typeface="Times New Roman" panose="02020603050405020304" pitchFamily="18" charset="0"/>
                <a:cs typeface="Ali_K_Sahifa" pitchFamily="2" charset="-78"/>
              </a:rPr>
              <a:t> هةظدة</a:t>
            </a:r>
            <a:endParaRPr lang="en-US" sz="1600" dirty="0">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099310" algn="l"/>
                <a:tab pos="2609850" algn="l"/>
                <a:tab pos="2792730" algn="ctr"/>
                <a:tab pos="2985770" algn="ctr"/>
                <a:tab pos="4238625" algn="l"/>
              </a:tabLst>
            </a:pPr>
            <a:r>
              <a:rPr lang="en-US" sz="1600" dirty="0">
                <a:effectLst/>
                <a:latin typeface="Times New Roman" panose="02020603050405020304" pitchFamily="18" charset="0"/>
                <a:ea typeface="Times New Roman" panose="02020603050405020304" pitchFamily="18" charset="0"/>
                <a:cs typeface="Ali_K_Sahifa" pitchFamily="2" charset="-78"/>
              </a:rPr>
              <a:t>                                                      </a:t>
            </a:r>
            <a:r>
              <a:rPr lang="ar-IQ" sz="2400" dirty="0">
                <a:effectLst/>
                <a:latin typeface="Times New Roman" panose="02020603050405020304" pitchFamily="18" charset="0"/>
                <a:ea typeface="Times New Roman" panose="02020603050405020304" pitchFamily="18" charset="0"/>
                <a:cs typeface="Ali_K_Sahifa" pitchFamily="2" charset="-78"/>
              </a:rPr>
              <a:t>     تةلةفزيؤن</a:t>
            </a:r>
            <a:r>
              <a:rPr lang="ar-IQ" sz="2400" dirty="0">
                <a:effectLst/>
                <a:latin typeface="Times New Roman" panose="02020603050405020304" pitchFamily="18" charset="0"/>
                <a:ea typeface="Times New Roman" panose="02020603050405020304" pitchFamily="18" charset="0"/>
              </a:rPr>
              <a:t>←</a:t>
            </a:r>
            <a:r>
              <a:rPr lang="ar-IQ" sz="2400" dirty="0">
                <a:effectLst/>
                <a:latin typeface="Times New Roman" panose="02020603050405020304" pitchFamily="18" charset="0"/>
                <a:ea typeface="Times New Roman" panose="02020603050405020304" pitchFamily="18" charset="0"/>
                <a:cs typeface="Ali_K_Sahifa" pitchFamily="2" charset="-78"/>
              </a:rPr>
              <a:t> تةلةظزيؤن</a:t>
            </a:r>
            <a:endParaRPr lang="en-US" sz="16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2400" dirty="0">
                <a:effectLst/>
                <a:latin typeface="Times New Roman" panose="02020603050405020304" pitchFamily="18" charset="0"/>
                <a:ea typeface="Times New Roman" panose="02020603050405020304" pitchFamily="18" charset="0"/>
                <a:cs typeface="Ali_K_Sahifa" pitchFamily="2" charset="-78"/>
              </a:rPr>
              <a:t>                                          كةيف </a:t>
            </a:r>
            <a:r>
              <a:rPr lang="ar-IQ" sz="2400" dirty="0">
                <a:effectLst/>
                <a:latin typeface="Times New Roman" panose="02020603050405020304" pitchFamily="18" charset="0"/>
                <a:ea typeface="Times New Roman" panose="02020603050405020304" pitchFamily="18" charset="0"/>
              </a:rPr>
              <a:t>←</a:t>
            </a:r>
            <a:r>
              <a:rPr lang="ar-IQ" sz="2400" dirty="0">
                <a:effectLst/>
                <a:latin typeface="Times New Roman" panose="02020603050405020304" pitchFamily="18" charset="0"/>
                <a:ea typeface="Times New Roman" panose="02020603050405020304" pitchFamily="18" charset="0"/>
                <a:cs typeface="Ali_K_Sahifa" pitchFamily="2" charset="-78"/>
              </a:rPr>
              <a:t> كةيظ</a:t>
            </a:r>
            <a:endParaRPr lang="en-US" sz="16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2400" dirty="0">
                <a:effectLst/>
                <a:latin typeface="Times New Roman" panose="02020603050405020304" pitchFamily="18" charset="0"/>
                <a:ea typeface="Times New Roman" panose="02020603050405020304" pitchFamily="18" charset="0"/>
                <a:cs typeface="Ali_K_Sahifa" pitchFamily="2" charset="-78"/>
              </a:rPr>
              <a:t> </a:t>
            </a:r>
            <a:endParaRPr lang="en-US" sz="1600" dirty="0">
              <a:effectLst/>
              <a:latin typeface="Times New Roman" panose="02020603050405020304" pitchFamily="18" charset="0"/>
              <a:ea typeface="Times New Roman" panose="02020603050405020304" pitchFamily="18" charset="0"/>
            </a:endParaRPr>
          </a:p>
          <a:p>
            <a:pPr marL="0" indent="0" algn="r" rtl="1">
              <a:buNone/>
            </a:pPr>
            <a:endParaRPr lang="en-US"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913716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19CD12-9E8F-41A3-BF57-442944C3E69F}"/>
              </a:ext>
            </a:extLst>
          </p:cNvPr>
          <p:cNvSpPr>
            <a:spLocks noGrp="1"/>
          </p:cNvSpPr>
          <p:nvPr>
            <p:ph idx="1"/>
          </p:nvPr>
        </p:nvSpPr>
        <p:spPr>
          <a:xfrm>
            <a:off x="0" y="0"/>
            <a:ext cx="12192000" cy="6857999"/>
          </a:xfrm>
        </p:spPr>
        <p:txBody>
          <a:bodyPr/>
          <a:lstStyle/>
          <a:p>
            <a:pPr marL="0" marR="0" indent="0" algn="just"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pitchFamily="2" charset="-78"/>
              </a:rPr>
              <a:t>لةلايةكي تر هةرضةندة (لَ) فؤنيميَكة لة فؤنيمةكاني زماني كوردي ، بةلاَم " لةم شيَوةزارةدا طؤناكريَت و تةنانةت لةئةنجامي كارتيَكردني شيَوةزارةكاني تريش جيَطاي نةبؤتةوة"لةجيَطاي ئةم فؤنيمة فؤنيميَكي تر دانراون لةم شيَوةزارةدا .  ئةوانيش/ ل/ و / ر/ سووكن ، .وةك لةم نموونانةدا:</a:t>
            </a:r>
            <a:endParaRPr lang="en-US" sz="20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3200" dirty="0">
                <a:effectLst/>
                <a:latin typeface="Times New Roman" panose="02020603050405020304" pitchFamily="18" charset="0"/>
                <a:ea typeface="Times New Roman" panose="02020603050405020304" pitchFamily="18" charset="0"/>
                <a:cs typeface="Ali_K_Sahifa" pitchFamily="2" charset="-78"/>
              </a:rPr>
              <a:t> </a:t>
            </a:r>
            <a:r>
              <a:rPr lang="ku-Arab-IQ" sz="3200" dirty="0">
                <a:latin typeface="Times New Roman" panose="02020603050405020304" pitchFamily="18" charset="0"/>
                <a:ea typeface="Times New Roman" panose="02020603050405020304" pitchFamily="18" charset="0"/>
                <a:cs typeface="Ali_K_Sahifa" pitchFamily="2" charset="-78"/>
              </a:rPr>
              <a:t>ڵ </a:t>
            </a:r>
            <a:r>
              <a:rPr lang="ar-IQ" sz="3200" dirty="0">
                <a:effectLst/>
                <a:latin typeface="Times New Roman" panose="02020603050405020304" pitchFamily="18" charset="0"/>
                <a:ea typeface="Times New Roman" panose="02020603050405020304" pitchFamily="18" charset="0"/>
              </a:rPr>
              <a:t>←</a:t>
            </a:r>
            <a:r>
              <a:rPr lang="ar-IQ" sz="3200" dirty="0">
                <a:effectLst/>
                <a:latin typeface="Times New Roman" panose="02020603050405020304" pitchFamily="18" charset="0"/>
                <a:ea typeface="Times New Roman" panose="02020603050405020304" pitchFamily="18" charset="0"/>
                <a:cs typeface="Ali_K_Sahifa" pitchFamily="2" charset="-78"/>
              </a:rPr>
              <a:t> رِ                                     دلَ </a:t>
            </a:r>
            <a:r>
              <a:rPr lang="ar-IQ" sz="3200" dirty="0">
                <a:effectLst/>
                <a:latin typeface="Times New Roman" panose="02020603050405020304" pitchFamily="18" charset="0"/>
                <a:ea typeface="Times New Roman" panose="02020603050405020304" pitchFamily="18" charset="0"/>
              </a:rPr>
              <a:t>←</a:t>
            </a:r>
            <a:r>
              <a:rPr lang="ar-IQ" sz="3200" dirty="0">
                <a:effectLst/>
                <a:latin typeface="Times New Roman" panose="02020603050405020304" pitchFamily="18" charset="0"/>
                <a:ea typeface="Times New Roman" panose="02020603050405020304" pitchFamily="18" charset="0"/>
                <a:cs typeface="Ali_K_Sahifa" pitchFamily="2" charset="-78"/>
              </a:rPr>
              <a:t>در </a:t>
            </a:r>
            <a:endParaRPr lang="en-US" sz="20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3200" dirty="0">
                <a:effectLst/>
                <a:latin typeface="Times New Roman" panose="02020603050405020304" pitchFamily="18" charset="0"/>
                <a:ea typeface="Times New Roman" panose="02020603050405020304" pitchFamily="18" charset="0"/>
                <a:cs typeface="Ali_K_Sahifa" pitchFamily="2" charset="-78"/>
              </a:rPr>
              <a:t>                                              بيَلَ </a:t>
            </a:r>
            <a:r>
              <a:rPr lang="ar-IQ" sz="3200" dirty="0">
                <a:effectLst/>
                <a:latin typeface="Times New Roman" panose="02020603050405020304" pitchFamily="18" charset="0"/>
                <a:ea typeface="Times New Roman" panose="02020603050405020304" pitchFamily="18" charset="0"/>
              </a:rPr>
              <a:t>←</a:t>
            </a:r>
            <a:r>
              <a:rPr lang="ar-IQ" sz="3200" dirty="0">
                <a:effectLst/>
                <a:latin typeface="Times New Roman" panose="02020603050405020304" pitchFamily="18" charset="0"/>
                <a:ea typeface="Times New Roman" panose="02020603050405020304" pitchFamily="18" charset="0"/>
                <a:cs typeface="Ali_K_Sahifa" pitchFamily="2" charset="-78"/>
              </a:rPr>
              <a:t> بيَر</a:t>
            </a:r>
            <a:endParaRPr lang="en-US" sz="20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3200" dirty="0">
                <a:effectLst/>
                <a:latin typeface="Times New Roman" panose="02020603050405020304" pitchFamily="18" charset="0"/>
                <a:ea typeface="Times New Roman" panose="02020603050405020304" pitchFamily="18" charset="0"/>
                <a:cs typeface="Ali_K_Sahifa" pitchFamily="2" charset="-78"/>
              </a:rPr>
              <a:t>                                             ئالاَ </a:t>
            </a:r>
            <a:r>
              <a:rPr lang="ar-IQ" sz="3200" dirty="0">
                <a:effectLst/>
                <a:latin typeface="Times New Roman" panose="02020603050405020304" pitchFamily="18" charset="0"/>
                <a:ea typeface="Times New Roman" panose="02020603050405020304" pitchFamily="18" charset="0"/>
              </a:rPr>
              <a:t>←</a:t>
            </a:r>
            <a:r>
              <a:rPr lang="ar-IQ" sz="3200" dirty="0">
                <a:effectLst/>
                <a:latin typeface="Times New Roman" panose="02020603050405020304" pitchFamily="18" charset="0"/>
                <a:ea typeface="Times New Roman" panose="02020603050405020304" pitchFamily="18" charset="0"/>
                <a:cs typeface="Ali_K_Sahifa" pitchFamily="2" charset="-78"/>
              </a:rPr>
              <a:t> ئارا </a:t>
            </a:r>
            <a:endParaRPr lang="en-US" sz="20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3200" dirty="0">
                <a:effectLst/>
                <a:latin typeface="Times New Roman" panose="02020603050405020304" pitchFamily="18" charset="0"/>
                <a:ea typeface="Times New Roman" panose="02020603050405020304" pitchFamily="18" charset="0"/>
                <a:cs typeface="Ali_K_Sahifa" pitchFamily="2" charset="-78"/>
              </a:rPr>
              <a:t>                                              كولاَ </a:t>
            </a:r>
            <a:r>
              <a:rPr lang="ar-IQ" sz="3200" dirty="0">
                <a:effectLst/>
                <a:latin typeface="Times New Roman" panose="02020603050405020304" pitchFamily="18" charset="0"/>
                <a:ea typeface="Times New Roman" panose="02020603050405020304" pitchFamily="18" charset="0"/>
              </a:rPr>
              <a:t>←</a:t>
            </a:r>
            <a:r>
              <a:rPr lang="ar-IQ" sz="3200" dirty="0">
                <a:effectLst/>
                <a:latin typeface="Times New Roman" panose="02020603050405020304" pitchFamily="18" charset="0"/>
                <a:ea typeface="Times New Roman" panose="02020603050405020304" pitchFamily="18" charset="0"/>
                <a:cs typeface="Ali_K_Sahifa" pitchFamily="2" charset="-78"/>
              </a:rPr>
              <a:t> كوري </a:t>
            </a:r>
            <a:endParaRPr lang="en-US" sz="20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3200" dirty="0">
                <a:effectLst/>
                <a:latin typeface="Times New Roman" panose="02020603050405020304" pitchFamily="18" charset="0"/>
                <a:ea typeface="Times New Roman" panose="02020603050405020304" pitchFamily="18" charset="0"/>
                <a:cs typeface="Ali_K_Sahifa" pitchFamily="2" charset="-78"/>
              </a:rPr>
              <a:t>                                              قةلَةم </a:t>
            </a:r>
            <a:r>
              <a:rPr lang="ar-IQ" sz="3200" dirty="0">
                <a:effectLst/>
                <a:latin typeface="Times New Roman" panose="02020603050405020304" pitchFamily="18" charset="0"/>
                <a:ea typeface="Times New Roman" panose="02020603050405020304" pitchFamily="18" charset="0"/>
              </a:rPr>
              <a:t>←</a:t>
            </a:r>
            <a:r>
              <a:rPr lang="ar-IQ" sz="3200" dirty="0">
                <a:effectLst/>
                <a:latin typeface="Times New Roman" panose="02020603050405020304" pitchFamily="18" charset="0"/>
                <a:ea typeface="Times New Roman" panose="02020603050405020304" pitchFamily="18" charset="0"/>
                <a:cs typeface="Ali_K_Sahifa" pitchFamily="2" charset="-78"/>
              </a:rPr>
              <a:t> قةرةم  ...... هتد </a:t>
            </a:r>
            <a:endParaRPr lang="en-US" sz="20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3200" dirty="0">
                <a:effectLst/>
                <a:latin typeface="Times New Roman" panose="02020603050405020304" pitchFamily="18" charset="0"/>
                <a:ea typeface="Times New Roman" panose="02020603050405020304" pitchFamily="18" charset="0"/>
                <a:cs typeface="Ali_K_Sahifa" pitchFamily="2" charset="-78"/>
              </a:rPr>
              <a:t>                                             غةلَةت </a:t>
            </a:r>
            <a:r>
              <a:rPr lang="ar-IQ" sz="3200" dirty="0">
                <a:effectLst/>
                <a:latin typeface="Times New Roman" panose="02020603050405020304" pitchFamily="18" charset="0"/>
                <a:ea typeface="Times New Roman" panose="02020603050405020304" pitchFamily="18" charset="0"/>
              </a:rPr>
              <a:t>←</a:t>
            </a:r>
            <a:r>
              <a:rPr lang="ar-IQ" sz="3200" dirty="0">
                <a:effectLst/>
                <a:latin typeface="Times New Roman" panose="02020603050405020304" pitchFamily="18" charset="0"/>
                <a:ea typeface="Times New Roman" panose="02020603050405020304" pitchFamily="18" charset="0"/>
                <a:cs typeface="Ali_K_Sahifa" pitchFamily="2" charset="-78"/>
              </a:rPr>
              <a:t> غةرةت   </a:t>
            </a:r>
            <a:endParaRPr lang="en-US" sz="20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3200" dirty="0">
                <a:effectLst/>
                <a:latin typeface="Times New Roman" panose="02020603050405020304" pitchFamily="18" charset="0"/>
                <a:ea typeface="Times New Roman" panose="02020603050405020304" pitchFamily="18" charset="0"/>
                <a:cs typeface="Ali_K_Sahifa" pitchFamily="2" charset="-78"/>
              </a:rPr>
              <a:t> </a:t>
            </a:r>
            <a:r>
              <a:rPr lang="ku-Arab-IQ" sz="3200" dirty="0">
                <a:effectLst/>
                <a:latin typeface="Times New Roman" panose="02020603050405020304" pitchFamily="18" charset="0"/>
                <a:ea typeface="Times New Roman" panose="02020603050405020304" pitchFamily="18" charset="0"/>
                <a:cs typeface="Ali_K_Sahifa" pitchFamily="2" charset="-78"/>
              </a:rPr>
              <a:t>ڵ </a:t>
            </a:r>
            <a:r>
              <a:rPr lang="ar-IQ" sz="3200" dirty="0">
                <a:effectLst/>
                <a:latin typeface="Times New Roman" panose="02020603050405020304" pitchFamily="18" charset="0"/>
                <a:ea typeface="Times New Roman" panose="02020603050405020304" pitchFamily="18" charset="0"/>
              </a:rPr>
              <a:t>←</a:t>
            </a:r>
            <a:r>
              <a:rPr lang="ar-IQ" sz="3200" dirty="0">
                <a:effectLst/>
                <a:latin typeface="Times New Roman" panose="02020603050405020304" pitchFamily="18" charset="0"/>
                <a:ea typeface="Times New Roman" panose="02020603050405020304" pitchFamily="18" charset="0"/>
                <a:cs typeface="Ali_K_Sahifa" pitchFamily="2" charset="-78"/>
              </a:rPr>
              <a:t> ل                                   هةلَمةت </a:t>
            </a:r>
            <a:r>
              <a:rPr lang="ar-IQ" sz="3200" dirty="0">
                <a:effectLst/>
                <a:latin typeface="Times New Roman" panose="02020603050405020304" pitchFamily="18" charset="0"/>
                <a:ea typeface="Times New Roman" panose="02020603050405020304" pitchFamily="18" charset="0"/>
              </a:rPr>
              <a:t>←</a:t>
            </a:r>
            <a:r>
              <a:rPr lang="ar-IQ" sz="3200" dirty="0">
                <a:effectLst/>
                <a:latin typeface="Times New Roman" panose="02020603050405020304" pitchFamily="18" charset="0"/>
                <a:ea typeface="Times New Roman" panose="02020603050405020304" pitchFamily="18" charset="0"/>
                <a:cs typeface="Ali_K_Sahifa" pitchFamily="2" charset="-78"/>
              </a:rPr>
              <a:t> هةلمةت </a:t>
            </a:r>
            <a:endParaRPr lang="en-US" sz="20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3705225" algn="l"/>
              </a:tabLst>
            </a:pPr>
            <a:r>
              <a:rPr lang="ar-IQ" sz="3200" dirty="0">
                <a:effectLst/>
                <a:latin typeface="Times New Roman" panose="02020603050405020304" pitchFamily="18" charset="0"/>
                <a:ea typeface="Times New Roman" panose="02020603050405020304" pitchFamily="18" charset="0"/>
                <a:cs typeface="Ali_K_Sahifa" pitchFamily="2" charset="-78"/>
              </a:rPr>
              <a:t>                                             غةلَةت </a:t>
            </a:r>
            <a:r>
              <a:rPr lang="ar-IQ" sz="3200" dirty="0">
                <a:effectLst/>
                <a:latin typeface="Times New Roman" panose="02020603050405020304" pitchFamily="18" charset="0"/>
                <a:ea typeface="Times New Roman" panose="02020603050405020304" pitchFamily="18" charset="0"/>
              </a:rPr>
              <a:t>←</a:t>
            </a:r>
            <a:r>
              <a:rPr lang="ar-IQ" sz="3200" dirty="0">
                <a:effectLst/>
                <a:latin typeface="Times New Roman" panose="02020603050405020304" pitchFamily="18" charset="0"/>
                <a:ea typeface="Times New Roman" panose="02020603050405020304" pitchFamily="18" charset="0"/>
                <a:cs typeface="Ali_K_Sahifa" pitchFamily="2" charset="-78"/>
              </a:rPr>
              <a:t> غةلةت</a:t>
            </a:r>
            <a:endParaRPr lang="en-US" sz="20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tabLst>
                <a:tab pos="1733550" algn="l"/>
                <a:tab pos="2609850" algn="l"/>
                <a:tab pos="2985770" algn="ctr"/>
                <a:tab pos="4238625" algn="l"/>
              </a:tabLst>
            </a:pPr>
            <a:r>
              <a:rPr lang="ar-IQ" sz="3200" dirty="0">
                <a:effectLst/>
                <a:latin typeface="Times New Roman" panose="02020603050405020304" pitchFamily="18" charset="0"/>
                <a:ea typeface="Times New Roman" panose="02020603050405020304" pitchFamily="18" charset="0"/>
                <a:cs typeface="Ali_K_Sahifa" pitchFamily="2" charset="-78"/>
              </a:rPr>
              <a:t>                                             ثةلَة </a:t>
            </a:r>
            <a:r>
              <a:rPr lang="ar-IQ" sz="3200" dirty="0">
                <a:effectLst/>
                <a:latin typeface="Times New Roman" panose="02020603050405020304" pitchFamily="18" charset="0"/>
                <a:ea typeface="Times New Roman" panose="02020603050405020304" pitchFamily="18" charset="0"/>
              </a:rPr>
              <a:t>←</a:t>
            </a:r>
            <a:r>
              <a:rPr lang="ar-IQ" sz="3200" dirty="0">
                <a:effectLst/>
                <a:latin typeface="Times New Roman" panose="02020603050405020304" pitchFamily="18" charset="0"/>
                <a:ea typeface="Times New Roman" panose="02020603050405020304" pitchFamily="18" charset="0"/>
                <a:cs typeface="Ali_K_Sahifa" pitchFamily="2" charset="-78"/>
              </a:rPr>
              <a:t>ثةلة هةور </a:t>
            </a:r>
            <a:endParaRPr lang="en-US" sz="2000" dirty="0">
              <a:effectLst/>
              <a:latin typeface="Times New Roman" panose="02020603050405020304" pitchFamily="18" charset="0"/>
              <a:ea typeface="Times New Roman" panose="02020603050405020304" pitchFamily="18" charset="0"/>
            </a:endParaRPr>
          </a:p>
          <a:p>
            <a:pPr marL="0" indent="0" algn="r" rtl="1">
              <a:buNone/>
            </a:pPr>
            <a:endParaRPr lang="en-US"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3086347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7FDC-1C59-4E68-8BE5-95F0A6D7141C}"/>
              </a:ext>
            </a:extLst>
          </p:cNvPr>
          <p:cNvSpPr>
            <a:spLocks noGrp="1"/>
          </p:cNvSpPr>
          <p:nvPr>
            <p:ph type="title"/>
          </p:nvPr>
        </p:nvSpPr>
        <p:spPr>
          <a:xfrm>
            <a:off x="1484311" y="1"/>
            <a:ext cx="10018713" cy="1207698"/>
          </a:xfrm>
        </p:spPr>
        <p:txBody>
          <a:bodyPr>
            <a:normAutofit fontScale="90000"/>
          </a:bodyPr>
          <a:lstStyle/>
          <a:p>
            <a:pPr marL="0" marR="0" rtl="1">
              <a:spcBef>
                <a:spcPts val="0"/>
              </a:spcBef>
              <a:spcAft>
                <a:spcPts val="0"/>
              </a:spcAft>
            </a:pPr>
            <a:r>
              <a:rPr lang="ar-IQ" sz="4000" b="1" dirty="0">
                <a:solidFill>
                  <a:srgbClr val="FF0000"/>
                </a:solidFill>
                <a:effectLst/>
                <a:latin typeface="Times New Roman" panose="02020603050405020304" pitchFamily="18" charset="0"/>
                <a:ea typeface="Times New Roman" panose="02020603050405020304" pitchFamily="18" charset="0"/>
                <a:cs typeface="Ali_K_Sahifa" pitchFamily="2" charset="-78"/>
              </a:rPr>
              <a:t>دانةى دووةمى فؤنؤلؤجى </a:t>
            </a:r>
            <a:br>
              <a:rPr lang="en-US" sz="2000" dirty="0">
                <a:effectLst/>
                <a:latin typeface="Times New Roman" panose="02020603050405020304" pitchFamily="18" charset="0"/>
                <a:ea typeface="Times New Roman" panose="02020603050405020304" pitchFamily="18" charset="0"/>
              </a:rPr>
            </a:br>
            <a:r>
              <a:rPr lang="ar-IQ" dirty="0">
                <a:effectLst/>
                <a:latin typeface="Times New Roman" panose="02020603050405020304" pitchFamily="18" charset="0"/>
                <a:ea typeface="Times New Roman" panose="02020603050405020304" pitchFamily="18" charset="0"/>
                <a:cs typeface="Ali_K_Sahifa" pitchFamily="2" charset="-78"/>
              </a:rPr>
              <a:t>ب</a:t>
            </a:r>
            <a:r>
              <a:rPr lang="ar-IQ" dirty="0">
                <a:latin typeface="Times New Roman" panose="02020603050405020304" pitchFamily="18" charset="0"/>
                <a:ea typeface="Times New Roman" panose="02020603050405020304" pitchFamily="18" charset="0"/>
                <a:cs typeface="Ali_K_Sahifa" pitchFamily="2" charset="-78"/>
              </a:rPr>
              <a:t>رِطة:</a:t>
            </a:r>
            <a:endParaRPr lang="en-US" dirty="0"/>
          </a:p>
        </p:txBody>
      </p:sp>
      <p:sp>
        <p:nvSpPr>
          <p:cNvPr id="3" name="Content Placeholder 2">
            <a:extLst>
              <a:ext uri="{FF2B5EF4-FFF2-40B4-BE49-F238E27FC236}">
                <a16:creationId xmlns:a16="http://schemas.microsoft.com/office/drawing/2014/main" id="{0BD8303D-9AAD-4A27-B193-B73B4AE0C13B}"/>
              </a:ext>
            </a:extLst>
          </p:cNvPr>
          <p:cNvSpPr>
            <a:spLocks noGrp="1"/>
          </p:cNvSpPr>
          <p:nvPr>
            <p:ph idx="1"/>
          </p:nvPr>
        </p:nvSpPr>
        <p:spPr>
          <a:xfrm>
            <a:off x="0" y="1207699"/>
            <a:ext cx="12192000" cy="5650301"/>
          </a:xfrm>
        </p:spPr>
        <p:txBody>
          <a:bodyPr>
            <a:normAutofit fontScale="47500" lnSpcReduction="20000"/>
          </a:bodyPr>
          <a:lstStyle/>
          <a:p>
            <a:pPr marL="0" marR="0" indent="0" algn="justLow" rtl="1">
              <a:spcBef>
                <a:spcPts val="0"/>
              </a:spcBef>
              <a:spcAft>
                <a:spcPts val="0"/>
              </a:spcAft>
              <a:buNone/>
            </a:pPr>
            <a:endParaRPr lang="ar-IQ" sz="4400" b="1"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ar-IQ" sz="10100" b="1" dirty="0">
                <a:effectLst/>
                <a:latin typeface="Times New Roman" panose="02020603050405020304" pitchFamily="18" charset="0"/>
                <a:ea typeface="Times New Roman" panose="02020603050405020304" pitchFamily="18" charset="0"/>
                <a:cs typeface="Ali_K_Sahifa" pitchFamily="2" charset="-78"/>
              </a:rPr>
              <a:t>دووةم: </a:t>
            </a:r>
            <a:r>
              <a:rPr lang="ar-IQ" sz="9300" b="1" dirty="0">
                <a:effectLst/>
                <a:latin typeface="Times New Roman" panose="02020603050405020304" pitchFamily="18" charset="0"/>
                <a:ea typeface="Times New Roman" panose="02020603050405020304" pitchFamily="18" charset="0"/>
                <a:cs typeface="Ali_K_Sahifa" pitchFamily="2" charset="-78"/>
              </a:rPr>
              <a:t>بـــرِطة </a:t>
            </a:r>
            <a:r>
              <a:rPr lang="en-US" sz="9300" b="1" dirty="0">
                <a:effectLst/>
                <a:latin typeface="Times New Roman" panose="02020603050405020304" pitchFamily="18" charset="0"/>
                <a:ea typeface="Times New Roman" panose="02020603050405020304" pitchFamily="18" charset="0"/>
                <a:cs typeface="Ali_K_Sahifa" pitchFamily="2" charset="-78"/>
              </a:rPr>
              <a:t>Syllable</a:t>
            </a:r>
            <a:r>
              <a:rPr lang="ar-IQ" sz="9300" b="1" dirty="0">
                <a:effectLst/>
                <a:latin typeface="Times New Roman" panose="02020603050405020304" pitchFamily="18" charset="0"/>
                <a:ea typeface="Times New Roman" panose="02020603050405020304" pitchFamily="18" charset="0"/>
                <a:cs typeface="Ali_K_Sahifa" pitchFamily="2" charset="-78"/>
              </a:rPr>
              <a:t> :</a:t>
            </a:r>
            <a:r>
              <a:rPr lang="ar-IQ" sz="10100" b="1" dirty="0">
                <a:effectLst/>
                <a:latin typeface="Times New Roman" panose="02020603050405020304" pitchFamily="18" charset="0"/>
                <a:ea typeface="Times New Roman" panose="02020603050405020304" pitchFamily="18" charset="0"/>
                <a:cs typeface="Ali_K_Sahifa" pitchFamily="2" charset="-78"/>
              </a:rPr>
              <a:t>  </a:t>
            </a:r>
          </a:p>
          <a:p>
            <a:pPr marL="0" marR="0" indent="0" algn="justLow" rtl="1">
              <a:spcBef>
                <a:spcPts val="0"/>
              </a:spcBef>
              <a:spcAft>
                <a:spcPts val="0"/>
              </a:spcAft>
              <a:buNone/>
            </a:pPr>
            <a:r>
              <a:rPr lang="ar-IQ" sz="4400" b="1"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ar-IQ" sz="6500" dirty="0">
                <a:effectLst/>
                <a:latin typeface="Times New Roman" panose="02020603050405020304" pitchFamily="18" charset="0"/>
                <a:ea typeface="Times New Roman" panose="02020603050405020304" pitchFamily="18" charset="0"/>
                <a:cs typeface="Ali_K_Sahifa" pitchFamily="2" charset="-78"/>
              </a:rPr>
              <a:t>برِطةش وةك دوا دانةى رِوونى ئاستى فؤنؤلؤجى، دياردةيةكى باوى زمانةكانى جيهانة، هةروةك " مندالَ لة تةمةنى ثيَش كؤتايى سالَى يةكةمى، يةكةم جار لةو مؤرفيمانةوة دةست ثيَدةكات كة برِطةيةك دةنويَنيَت ". شيَركؤ بابان بة دةردوو ناوى دةبات و دةلَىَ : " دةردووى مندالَ كاتيَك كة دةنطيَكى كؤنسنانت</a:t>
            </a:r>
            <a:r>
              <a:rPr lang="ar-IQ" sz="1600" dirty="0">
                <a:effectLst/>
                <a:latin typeface="Times New Roman" panose="02020603050405020304" pitchFamily="18" charset="0"/>
                <a:ea typeface="Times New Roman" panose="02020603050405020304" pitchFamily="18" charset="0"/>
                <a:cs typeface="Ali_K_Sahifa" pitchFamily="2" charset="-78"/>
              </a:rPr>
              <a:t> </a:t>
            </a:r>
            <a:r>
              <a:rPr lang="ar-IQ" sz="6500" dirty="0">
                <a:effectLst/>
                <a:latin typeface="Times New Roman" panose="02020603050405020304" pitchFamily="18" charset="0"/>
                <a:ea typeface="Times New Roman" panose="02020603050405020304" pitchFamily="18" charset="0"/>
                <a:cs typeface="Ali_K_Sahifa" pitchFamily="2" charset="-78"/>
              </a:rPr>
              <a:t>و دةنطيَكى</a:t>
            </a:r>
            <a:r>
              <a:rPr lang="ar-IQ" sz="1600" dirty="0">
                <a:effectLst/>
                <a:latin typeface="Times New Roman" panose="02020603050405020304" pitchFamily="18" charset="0"/>
                <a:ea typeface="Times New Roman" panose="02020603050405020304" pitchFamily="18" charset="0"/>
                <a:cs typeface="Ali_K_Sahifa" pitchFamily="2" charset="-78"/>
              </a:rPr>
              <a:t> </a:t>
            </a:r>
            <a:r>
              <a:rPr lang="ar-IQ" sz="6500" dirty="0">
                <a:effectLst/>
                <a:latin typeface="Times New Roman" panose="02020603050405020304" pitchFamily="18" charset="0"/>
                <a:ea typeface="Times New Roman" panose="02020603050405020304" pitchFamily="18" charset="0"/>
                <a:cs typeface="Ali_K_Sahifa" pitchFamily="2" charset="-78"/>
              </a:rPr>
              <a:t>تر رِيز دةكات وةك ( دا ، با ، ما ) لة جياتى (   دايةو ، بابةو ، مامةو ...هتد ) "،  بةمةش دةردةكةوىَ، كة برِطة كؤنترين دانةى زمانة</a:t>
            </a:r>
            <a:endParaRPr lang="en-US" sz="65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6500" dirty="0">
                <a:effectLst/>
                <a:latin typeface="Times New Roman" panose="02020603050405020304" pitchFamily="18" charset="0"/>
                <a:ea typeface="Times New Roman" panose="02020603050405020304" pitchFamily="18" charset="0"/>
                <a:cs typeface="Ali_K_Sahifa" pitchFamily="2" charset="-78"/>
              </a:rPr>
              <a:t>    برِطة " لة جووت بوونى دةنطى ظاولَ و كؤنسنانت، ثةيدا دةبيَ ". واتا كؤنسنانت و ظاولَةكانى هةر زمانيَك بةيةكةوة دانةى طةورةتر لة خؤيان دروست دةكةن كة بة </a:t>
            </a:r>
            <a:r>
              <a:rPr lang="ar-IQ" sz="6500" b="1" dirty="0">
                <a:effectLst/>
                <a:latin typeface="Times New Roman" panose="02020603050405020304" pitchFamily="18" charset="0"/>
                <a:ea typeface="Times New Roman" panose="02020603050405020304" pitchFamily="18" charset="0"/>
                <a:cs typeface="Ali_K_Sahifa" pitchFamily="2" charset="-78"/>
              </a:rPr>
              <a:t>برِطة </a:t>
            </a:r>
            <a:r>
              <a:rPr lang="en-US" sz="6500" b="1" dirty="0">
                <a:effectLst/>
                <a:latin typeface="Times New Roman" panose="02020603050405020304" pitchFamily="18" charset="0"/>
                <a:ea typeface="Times New Roman" panose="02020603050405020304" pitchFamily="18" charset="0"/>
                <a:cs typeface="Ali_K_Sahifa" pitchFamily="2" charset="-78"/>
              </a:rPr>
              <a:t>Syllable</a:t>
            </a:r>
            <a:r>
              <a:rPr lang="ar-IQ" sz="6500" dirty="0">
                <a:effectLst/>
                <a:latin typeface="Times New Roman" panose="02020603050405020304" pitchFamily="18" charset="0"/>
                <a:ea typeface="Times New Roman" panose="02020603050405020304" pitchFamily="18" charset="0"/>
                <a:cs typeface="Ali_K_Sahifa" pitchFamily="2" charset="-78"/>
              </a:rPr>
              <a:t> ناودةبرىَ.</a:t>
            </a:r>
            <a:r>
              <a:rPr lang="ar-IQ" sz="6500" dirty="0">
                <a:latin typeface="Times New Roman" panose="02020603050405020304" pitchFamily="18" charset="0"/>
                <a:ea typeface="Times New Roman" panose="02020603050405020304" pitchFamily="18" charset="0"/>
              </a:rPr>
              <a:t>                 </a:t>
            </a:r>
            <a:r>
              <a:rPr lang="ar-IQ" sz="6500" dirty="0">
                <a:effectLst/>
                <a:latin typeface="Times New Roman" panose="02020603050405020304" pitchFamily="18" charset="0"/>
                <a:ea typeface="Times New Roman" panose="02020603050405020304" pitchFamily="18" charset="0"/>
                <a:cs typeface="Ali_K_Sahifa" pitchFamily="2" charset="-78"/>
              </a:rPr>
              <a:t>   </a:t>
            </a:r>
            <a:r>
              <a:rPr lang="ar-IQ" sz="6500" u="sng" dirty="0">
                <a:effectLst/>
                <a:latin typeface="Times New Roman" panose="02020603050405020304" pitchFamily="18" charset="0"/>
                <a:ea typeface="Times New Roman" panose="02020603050405020304" pitchFamily="18" charset="0"/>
                <a:cs typeface="Ali_K_Sahifa" pitchFamily="2" charset="-78"/>
              </a:rPr>
              <a:t>  ستيَنسن</a:t>
            </a:r>
            <a:r>
              <a:rPr lang="ar-IQ" sz="6500" dirty="0">
                <a:effectLst/>
                <a:latin typeface="Times New Roman" panose="02020603050405020304" pitchFamily="18" charset="0"/>
                <a:ea typeface="Times New Roman" panose="02020603050405020304" pitchFamily="18" charset="0"/>
                <a:cs typeface="Ali_K_Sahifa" pitchFamily="2" charset="-78"/>
              </a:rPr>
              <a:t> ثيَى واية كة</a:t>
            </a:r>
            <a:r>
              <a:rPr lang="ar-IQ" sz="6500" u="sng" dirty="0">
                <a:effectLst/>
                <a:latin typeface="Times New Roman" panose="02020603050405020304" pitchFamily="18" charset="0"/>
                <a:ea typeface="Times New Roman" panose="02020603050405020304" pitchFamily="18" charset="0"/>
                <a:cs typeface="Ali_K_Sahifa" pitchFamily="2" charset="-78"/>
              </a:rPr>
              <a:t>," دةنطةكان بوونى سةربةخؤيان نيية لة طوتن دا".</a:t>
            </a:r>
            <a:r>
              <a:rPr lang="ar-IQ" sz="6500" dirty="0">
                <a:effectLst/>
                <a:latin typeface="Times New Roman" panose="02020603050405020304" pitchFamily="18" charset="0"/>
                <a:ea typeface="Times New Roman" panose="02020603050405020304" pitchFamily="18" charset="0"/>
                <a:cs typeface="Ali_K_Sahifa" pitchFamily="2" charset="-78"/>
              </a:rPr>
              <a:t> ضونكة </a:t>
            </a:r>
            <a:r>
              <a:rPr lang="ar-IQ" sz="6500" dirty="0">
                <a:effectLst/>
                <a:latin typeface="Times New Roman" panose="02020603050405020304" pitchFamily="18" charset="0"/>
                <a:ea typeface="Times New Roman" panose="02020603050405020304" pitchFamily="18" charset="0"/>
              </a:rPr>
              <a:t> " </a:t>
            </a:r>
            <a:r>
              <a:rPr lang="ar-IQ" sz="6500" dirty="0">
                <a:effectLst/>
                <a:latin typeface="Times New Roman" panose="02020603050405020304" pitchFamily="18" charset="0"/>
                <a:ea typeface="Times New Roman" panose="02020603050405020304" pitchFamily="18" charset="0"/>
                <a:cs typeface="Ali_K_Sahifa" pitchFamily="2" charset="-78"/>
              </a:rPr>
              <a:t>مرؤظ كاتيَك قسةدةكات، دةنطةكان بة سةر تاكة دةنطـــــــــةكانى ئاخاوتن</a:t>
            </a:r>
            <a:r>
              <a:rPr lang="ar-IQ" sz="1600" dirty="0">
                <a:effectLst/>
                <a:latin typeface="Times New Roman" panose="02020603050405020304" pitchFamily="18" charset="0"/>
                <a:ea typeface="Times New Roman" panose="02020603050405020304" pitchFamily="18" charset="0"/>
                <a:cs typeface="Ali_K_Sahifa" pitchFamily="2" charset="-78"/>
              </a:rPr>
              <a:t> </a:t>
            </a:r>
            <a:r>
              <a:rPr lang="ar-IQ" sz="6500" dirty="0">
                <a:effectLst/>
                <a:latin typeface="Times New Roman" panose="02020603050405020304" pitchFamily="18" charset="0"/>
                <a:ea typeface="Times New Roman" panose="02020603050405020304" pitchFamily="18" charset="0"/>
                <a:cs typeface="Ali_K_Sahifa" pitchFamily="2" charset="-78"/>
              </a:rPr>
              <a:t>دا دابةش ناكات، بةلَكو بةسةر برِطةدا دابةش دةكات .  رِاستى ئةمةش لة خويَندنى نويَ</a:t>
            </a:r>
            <a:r>
              <a:rPr lang="ar-IQ" sz="1600" dirty="0">
                <a:effectLst/>
                <a:latin typeface="Times New Roman" panose="02020603050405020304" pitchFamily="18" charset="0"/>
                <a:ea typeface="Times New Roman" panose="02020603050405020304" pitchFamily="18" charset="0"/>
                <a:cs typeface="Ali_K_Sahifa" pitchFamily="2" charset="-78"/>
              </a:rPr>
              <a:t> </a:t>
            </a:r>
            <a:r>
              <a:rPr lang="ar-IQ" sz="6500" dirty="0">
                <a:effectLst/>
                <a:latin typeface="Times New Roman" panose="02020603050405020304" pitchFamily="18" charset="0"/>
                <a:ea typeface="Times New Roman" panose="02020603050405020304" pitchFamily="18" charset="0"/>
                <a:cs typeface="Ali_K_Sahifa" pitchFamily="2" charset="-78"/>
              </a:rPr>
              <a:t>دا دةردةكةويَت، كاتيَك مندالَ فيَرى خويَندنةوة دةكرىَ، سةرةتا بة فيَركردنى خويَندنةوةى برِطةيى دةست ثىَ دةكات، نةك فيَركردنى ثيتى، كة ثيَشتر باو بوو. </a:t>
            </a:r>
            <a:endParaRPr lang="en-US" sz="65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indent="0" algn="ctr">
              <a:buNone/>
            </a:pPr>
            <a:endParaRPr lang="ku-Arab-IQ" sz="3600" b="1" dirty="0">
              <a:solidFill>
                <a:srgbClr val="C00000"/>
              </a:solidFill>
              <a:latin typeface="Unikurd Chimen" panose="020B0604030504040204" pitchFamily="34" charset="-78"/>
              <a:cs typeface="Unikurd Chimen" panose="020B0604030504040204" pitchFamily="34" charset="-78"/>
            </a:endParaRPr>
          </a:p>
          <a:p>
            <a:pPr marL="0" indent="0" algn="ctr">
              <a:buNone/>
            </a:pPr>
            <a:endParaRPr lang="ku-Arab-IQ" sz="3600" b="1" dirty="0">
              <a:solidFill>
                <a:srgbClr val="C00000"/>
              </a:solidFill>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40507999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CC7F7-3FDF-4952-AB14-95A5C1156A56}"/>
              </a:ext>
            </a:extLst>
          </p:cNvPr>
          <p:cNvSpPr>
            <a:spLocks noGrp="1"/>
          </p:cNvSpPr>
          <p:nvPr>
            <p:ph type="ctrTitle"/>
          </p:nvPr>
        </p:nvSpPr>
        <p:spPr>
          <a:xfrm>
            <a:off x="2928400" y="583096"/>
            <a:ext cx="8574622" cy="2008441"/>
          </a:xfrm>
        </p:spPr>
        <p:txBody>
          <a:bodyPr>
            <a:normAutofit/>
          </a:bodyPr>
          <a:lstStyle/>
          <a:p>
            <a:pPr algn="ctr"/>
            <a:r>
              <a:rPr lang="ku-Arab-IQ" sz="4800" dirty="0">
                <a:solidFill>
                  <a:srgbClr val="C00000"/>
                </a:solidFill>
                <a:latin typeface="RudawRegular" panose="020B0604030504040204" pitchFamily="34" charset="-78"/>
                <a:cs typeface="RudawRegular" panose="020B0604030504040204" pitchFamily="34" charset="-78"/>
              </a:rPr>
              <a:t>فۆنەتیک – قۆناغی یەکەم</a:t>
            </a:r>
            <a:br>
              <a:rPr lang="ku-Arab-IQ" sz="4800" dirty="0">
                <a:solidFill>
                  <a:srgbClr val="C00000"/>
                </a:solidFill>
                <a:latin typeface="RudawRegular" panose="020B0604030504040204" pitchFamily="34" charset="-78"/>
                <a:cs typeface="RudawRegular" panose="020B0604030504040204" pitchFamily="34" charset="-78"/>
              </a:rPr>
            </a:br>
            <a:r>
              <a:rPr lang="ku-Arab-IQ" sz="4800" dirty="0">
                <a:solidFill>
                  <a:srgbClr val="C00000"/>
                </a:solidFill>
                <a:latin typeface="RudawRegular" panose="020B0604030504040204" pitchFamily="34" charset="-78"/>
                <a:cs typeface="RudawRegular" panose="020B0604030504040204" pitchFamily="34" charset="-78"/>
              </a:rPr>
              <a:t>وانەی سێیەم</a:t>
            </a:r>
            <a:endParaRPr lang="en-US" sz="4800" dirty="0">
              <a:solidFill>
                <a:srgbClr val="C00000"/>
              </a:solidFill>
              <a:latin typeface="RudawRegular" panose="020B0604030504040204" pitchFamily="34" charset="-78"/>
              <a:cs typeface="RudawRegular" panose="020B0604030504040204" pitchFamily="34" charset="-78"/>
            </a:endParaRPr>
          </a:p>
        </p:txBody>
      </p:sp>
      <p:sp>
        <p:nvSpPr>
          <p:cNvPr id="3" name="Subtitle 2">
            <a:extLst>
              <a:ext uri="{FF2B5EF4-FFF2-40B4-BE49-F238E27FC236}">
                <a16:creationId xmlns:a16="http://schemas.microsoft.com/office/drawing/2014/main" id="{A8EE5A16-642A-40AB-83D2-C6E31B8BAA61}"/>
              </a:ext>
            </a:extLst>
          </p:cNvPr>
          <p:cNvSpPr>
            <a:spLocks noGrp="1"/>
          </p:cNvSpPr>
          <p:nvPr>
            <p:ph type="subTitle" idx="1"/>
          </p:nvPr>
        </p:nvSpPr>
        <p:spPr/>
        <p:txBody>
          <a:bodyPr/>
          <a:lstStyle/>
          <a:p>
            <a:pPr algn="ctr"/>
            <a:r>
              <a:rPr lang="ku-Arab-IQ" sz="2800" b="1" dirty="0">
                <a:latin typeface="Unikurd Chimen" panose="020B0604030504040204" pitchFamily="34" charset="-78"/>
                <a:cs typeface="Unikurd Chimen" panose="020B0604030504040204" pitchFamily="34" charset="-78"/>
              </a:rPr>
              <a:t>مامۆستای بابەت:هەژار قادر اسماعیل</a:t>
            </a:r>
            <a:r>
              <a:rPr lang="en-US" sz="2800" b="1" dirty="0">
                <a:latin typeface="Unikurd Chimen" panose="020B0604030504040204" pitchFamily="34" charset="-78"/>
                <a:cs typeface="Unikurd Chimen" panose="020B0604030504040204" pitchFamily="34" charset="-78"/>
              </a:rPr>
              <a:t> </a:t>
            </a:r>
          </a:p>
          <a:p>
            <a:pPr algn="ctr"/>
            <a:r>
              <a:rPr lang="en-US" dirty="0" err="1">
                <a:solidFill>
                  <a:schemeClr val="accent1">
                    <a:lumMod val="50000"/>
                  </a:schemeClr>
                </a:solidFill>
                <a:latin typeface="Times New Roman" panose="02020603050405020304" pitchFamily="18" charset="0"/>
                <a:cs typeface="Times New Roman" panose="02020603050405020304" pitchFamily="18" charset="0"/>
              </a:rPr>
              <a:t>hazhar.ismail@su.edu.krd</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81243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FF6670-E9D7-45A6-8FE0-4B98E0C72634}"/>
              </a:ext>
            </a:extLst>
          </p:cNvPr>
          <p:cNvSpPr>
            <a:spLocks noGrp="1"/>
          </p:cNvSpPr>
          <p:nvPr>
            <p:ph idx="1"/>
          </p:nvPr>
        </p:nvSpPr>
        <p:spPr>
          <a:xfrm>
            <a:off x="0" y="0"/>
            <a:ext cx="12192000" cy="6694098"/>
          </a:xfrm>
        </p:spPr>
        <p:txBody>
          <a:bodyPr>
            <a:normAutofit fontScale="32500" lnSpcReduction="20000"/>
          </a:bodyPr>
          <a:lstStyle/>
          <a:p>
            <a:pPr marL="0" marR="0" indent="0" algn="justLow" rtl="1">
              <a:spcBef>
                <a:spcPts val="0"/>
              </a:spcBef>
              <a:spcAft>
                <a:spcPts val="0"/>
              </a:spcAft>
              <a:buNone/>
            </a:pPr>
            <a:r>
              <a:rPr lang="ar-IQ" sz="11100" b="1" u="sng" dirty="0">
                <a:effectLst/>
                <a:latin typeface="Times New Roman" panose="02020603050405020304" pitchFamily="18" charset="0"/>
                <a:ea typeface="Times New Roman" panose="02020603050405020304" pitchFamily="18" charset="0"/>
                <a:cs typeface="Ali_K_Sahifa" pitchFamily="2" charset="-78"/>
              </a:rPr>
              <a:t>1/ برِطة وةك زاراوة:</a:t>
            </a:r>
            <a:endParaRPr lang="en-US" sz="7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9800" dirty="0">
                <a:effectLst/>
                <a:latin typeface="Times New Roman" panose="02020603050405020304" pitchFamily="18" charset="0"/>
                <a:ea typeface="Times New Roman" panose="02020603050405020304" pitchFamily="18" charset="0"/>
                <a:cs typeface="Ali_K_Sahifa" pitchFamily="2" charset="-78"/>
              </a:rPr>
              <a:t>     برِطة وةك زاراوة لة زمانةكاندا بة ضةندين شيَوة هاتووة وةك </a:t>
            </a:r>
            <a:r>
              <a:rPr lang="ar-IQ" sz="9800" b="1" u="sng" dirty="0">
                <a:effectLst/>
                <a:latin typeface="Times New Roman" panose="02020603050405020304" pitchFamily="18" charset="0"/>
                <a:ea typeface="Times New Roman" panose="02020603050405020304" pitchFamily="18" charset="0"/>
                <a:cs typeface="Ali_K_Sahifa" pitchFamily="2" charset="-78"/>
              </a:rPr>
              <a:t>( </a:t>
            </a:r>
            <a:r>
              <a:rPr lang="en-US" sz="9800" b="1" u="sng" dirty="0">
                <a:effectLst/>
                <a:latin typeface="Times New Roman" panose="02020603050405020304" pitchFamily="18" charset="0"/>
                <a:ea typeface="Times New Roman" panose="02020603050405020304" pitchFamily="18" charset="0"/>
                <a:cs typeface="Ali_K_Sahifa" pitchFamily="2" charset="-78"/>
              </a:rPr>
              <a:t>Syllable</a:t>
            </a:r>
            <a:r>
              <a:rPr lang="ar-IQ" sz="9800" b="1" u="sng" dirty="0">
                <a:effectLst/>
                <a:latin typeface="Times New Roman" panose="02020603050405020304" pitchFamily="18" charset="0"/>
                <a:ea typeface="Times New Roman" panose="02020603050405020304" pitchFamily="18" charset="0"/>
                <a:cs typeface="Ali_K_Sahifa" pitchFamily="2" charset="-78"/>
              </a:rPr>
              <a:t> )</a:t>
            </a:r>
            <a:r>
              <a:rPr lang="ar-IQ" sz="9800" u="sng" dirty="0">
                <a:effectLst/>
                <a:latin typeface="Times New Roman" panose="02020603050405020304" pitchFamily="18" charset="0"/>
                <a:ea typeface="Times New Roman" panose="02020603050405020304" pitchFamily="18" charset="0"/>
                <a:cs typeface="Ali_K_Sahifa" pitchFamily="2" charset="-78"/>
              </a:rPr>
              <a:t>  لة ئينطليزي</a:t>
            </a:r>
            <a:r>
              <a:rPr lang="ar-IQ" sz="2500" dirty="0">
                <a:effectLst/>
                <a:latin typeface="Times New Roman" panose="02020603050405020304" pitchFamily="18" charset="0"/>
                <a:ea typeface="Times New Roman" panose="02020603050405020304" pitchFamily="18" charset="0"/>
                <a:cs typeface="Ali_K_Sahifa" pitchFamily="2" charset="-78"/>
              </a:rPr>
              <a:t> </a:t>
            </a:r>
            <a:r>
              <a:rPr lang="ar-IQ" sz="9800" dirty="0">
                <a:effectLst/>
                <a:latin typeface="Times New Roman" panose="02020603050405020304" pitchFamily="18" charset="0"/>
                <a:ea typeface="Times New Roman" panose="02020603050405020304" pitchFamily="18" charset="0"/>
                <a:cs typeface="Ali_K_Sahifa" pitchFamily="2" charset="-78"/>
              </a:rPr>
              <a:t>دا،  </a:t>
            </a:r>
            <a:r>
              <a:rPr lang="ar-IQ" sz="9800" u="sng" dirty="0">
                <a:effectLst/>
                <a:latin typeface="Times New Roman" panose="02020603050405020304" pitchFamily="18" charset="0"/>
                <a:ea typeface="Times New Roman" panose="02020603050405020304" pitchFamily="18" charset="0"/>
                <a:cs typeface="Ali_K_Sahifa" pitchFamily="2" charset="-78"/>
              </a:rPr>
              <a:t>(</a:t>
            </a:r>
            <a:r>
              <a:rPr lang="ar-IQ" sz="9800" u="sng" dirty="0">
                <a:effectLst/>
                <a:latin typeface="Times New Roman" panose="02020603050405020304" pitchFamily="18" charset="0"/>
                <a:ea typeface="Times New Roman" panose="02020603050405020304" pitchFamily="18" charset="0"/>
                <a:cs typeface="Ali-A-Sahifa" pitchFamily="2" charset="-78"/>
              </a:rPr>
              <a:t> المقطع</a:t>
            </a:r>
            <a:r>
              <a:rPr lang="ar-IQ" sz="9800" u="sng" dirty="0">
                <a:effectLst/>
                <a:latin typeface="Times New Roman" panose="02020603050405020304" pitchFamily="18" charset="0"/>
                <a:ea typeface="Times New Roman" panose="02020603050405020304" pitchFamily="18" charset="0"/>
                <a:cs typeface="Ali_K_Sahifa" pitchFamily="2" charset="-78"/>
              </a:rPr>
              <a:t> ) لة عةرةبى</a:t>
            </a:r>
            <a:r>
              <a:rPr lang="ar-IQ" sz="2500" dirty="0">
                <a:effectLst/>
                <a:latin typeface="Times New Roman" panose="02020603050405020304" pitchFamily="18" charset="0"/>
                <a:ea typeface="Times New Roman" panose="02020603050405020304" pitchFamily="18" charset="0"/>
                <a:cs typeface="Ali_K_Sahifa" pitchFamily="2" charset="-78"/>
              </a:rPr>
              <a:t> </a:t>
            </a:r>
            <a:r>
              <a:rPr lang="ar-IQ" sz="9800" dirty="0">
                <a:effectLst/>
                <a:latin typeface="Times New Roman" panose="02020603050405020304" pitchFamily="18" charset="0"/>
                <a:ea typeface="Times New Roman" panose="02020603050405020304" pitchFamily="18" charset="0"/>
                <a:cs typeface="Ali_K_Sahifa" pitchFamily="2" charset="-78"/>
              </a:rPr>
              <a:t>دا ،هةروةها هيجاشى ثىَ ووتراوة. لة </a:t>
            </a:r>
            <a:r>
              <a:rPr lang="ar-IQ" sz="9800" u="sng" dirty="0">
                <a:effectLst/>
                <a:latin typeface="Times New Roman" panose="02020603050405020304" pitchFamily="18" charset="0"/>
                <a:ea typeface="Times New Roman" panose="02020603050405020304" pitchFamily="18" charset="0"/>
                <a:cs typeface="Ali_K_Sahifa" pitchFamily="2" charset="-78"/>
              </a:rPr>
              <a:t>توركي</a:t>
            </a:r>
            <a:r>
              <a:rPr lang="ar-IQ" sz="9800" dirty="0">
                <a:effectLst/>
                <a:latin typeface="Times New Roman" panose="02020603050405020304" pitchFamily="18" charset="0"/>
                <a:ea typeface="Times New Roman" panose="02020603050405020304" pitchFamily="18" charset="0"/>
                <a:cs typeface="Ali_K_Sahifa" pitchFamily="2" charset="-78"/>
              </a:rPr>
              <a:t>ش</a:t>
            </a:r>
            <a:r>
              <a:rPr lang="ar-IQ" sz="2500" dirty="0">
                <a:effectLst/>
                <a:latin typeface="Times New Roman" panose="02020603050405020304" pitchFamily="18" charset="0"/>
                <a:ea typeface="Times New Roman" panose="02020603050405020304" pitchFamily="18" charset="0"/>
                <a:cs typeface="Ali_K_Sahifa" pitchFamily="2" charset="-78"/>
              </a:rPr>
              <a:t> </a:t>
            </a:r>
            <a:r>
              <a:rPr lang="ar-IQ" sz="9800" dirty="0">
                <a:effectLst/>
                <a:latin typeface="Times New Roman" panose="02020603050405020304" pitchFamily="18" charset="0"/>
                <a:ea typeface="Times New Roman" panose="02020603050405020304" pitchFamily="18" charset="0"/>
                <a:cs typeface="Ali_K_Sahifa" pitchFamily="2" charset="-78"/>
              </a:rPr>
              <a:t>دا هةمان زاراوةى                </a:t>
            </a:r>
            <a:r>
              <a:rPr lang="ar-IQ" sz="9800" u="sng" dirty="0">
                <a:effectLst/>
                <a:latin typeface="Times New Roman" panose="02020603050405020304" pitchFamily="18" charset="0"/>
                <a:ea typeface="Times New Roman" panose="02020603050405020304" pitchFamily="18" charset="0"/>
                <a:cs typeface="Ali_K_Sahifa" pitchFamily="2" charset="-78"/>
              </a:rPr>
              <a:t>( </a:t>
            </a:r>
            <a:r>
              <a:rPr lang="en-US" sz="9800" u="sng" dirty="0" err="1">
                <a:effectLst/>
                <a:latin typeface="Times New Roman" panose="02020603050405020304" pitchFamily="18" charset="0"/>
                <a:ea typeface="Times New Roman" panose="02020603050405020304" pitchFamily="18" charset="0"/>
                <a:cs typeface="Ali_K_Sahifa" pitchFamily="2" charset="-78"/>
              </a:rPr>
              <a:t>Hece</a:t>
            </a:r>
            <a:r>
              <a:rPr lang="ar-IQ" sz="9800" u="sng" dirty="0">
                <a:effectLst/>
                <a:latin typeface="Times New Roman" panose="02020603050405020304" pitchFamily="18" charset="0"/>
                <a:ea typeface="Times New Roman" panose="02020603050405020304" pitchFamily="18" charset="0"/>
                <a:cs typeface="Ali_K_Sahifa" pitchFamily="2" charset="-78"/>
              </a:rPr>
              <a:t> )</a:t>
            </a:r>
            <a:r>
              <a:rPr lang="ar-IQ" sz="9800" dirty="0">
                <a:effectLst/>
                <a:latin typeface="Times New Roman" panose="02020603050405020304" pitchFamily="18" charset="0"/>
                <a:ea typeface="Times New Roman" panose="02020603050405020304" pitchFamily="18" charset="0"/>
                <a:cs typeface="Ali_K_Sahifa" pitchFamily="2" charset="-78"/>
              </a:rPr>
              <a:t>ى بؤ بةكاردىَ، لة كورديشدا ضةندين زاراوةى بؤ بةكار هاتووة، وةك </a:t>
            </a:r>
            <a:r>
              <a:rPr lang="ar-IQ" sz="9800" u="sng" dirty="0">
                <a:effectLst/>
                <a:latin typeface="Times New Roman" panose="02020603050405020304" pitchFamily="18" charset="0"/>
                <a:ea typeface="Times New Roman" panose="02020603050405020304" pitchFamily="18" charset="0"/>
                <a:cs typeface="Ali_K_Sahifa" pitchFamily="2" charset="-78"/>
              </a:rPr>
              <a:t>( هيجا ، كةرتة ، كارت ، ثارضة، كةر، </a:t>
            </a:r>
            <a:r>
              <a:rPr lang="ar-IQ" sz="9800" u="sng" dirty="0">
                <a:effectLst/>
                <a:latin typeface="Times New Roman" panose="02020603050405020304" pitchFamily="18" charset="0"/>
                <a:ea typeface="Times New Roman" panose="02020603050405020304" pitchFamily="18" charset="0"/>
                <a:cs typeface="Ali-A-Sahifa" pitchFamily="2" charset="-78"/>
              </a:rPr>
              <a:t>مقطع</a:t>
            </a:r>
            <a:r>
              <a:rPr lang="ar-IQ" sz="9800" u="sng" dirty="0">
                <a:effectLst/>
                <a:latin typeface="Times New Roman" panose="02020603050405020304" pitchFamily="18" charset="0"/>
                <a:ea typeface="Times New Roman" panose="02020603050405020304" pitchFamily="18" charset="0"/>
                <a:cs typeface="Ali_K_Sahifa" pitchFamily="2" charset="-78"/>
              </a:rPr>
              <a:t> ، برِطة )</a:t>
            </a:r>
            <a:r>
              <a:rPr lang="ar-IQ" sz="9800" dirty="0">
                <a:effectLst/>
                <a:latin typeface="Times New Roman" panose="02020603050405020304" pitchFamily="18" charset="0"/>
                <a:ea typeface="Times New Roman" panose="02020603050405020304" pitchFamily="18" charset="0"/>
                <a:cs typeface="Ali_K_Sahifa" pitchFamily="2" charset="-78"/>
              </a:rPr>
              <a:t>، كة باوترينيان كة تا ئيَستاش بة كارى ديَنن برِطةية. </a:t>
            </a:r>
            <a:endParaRPr lang="en-US" sz="7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11100" b="1" u="none" strike="noStrike" dirty="0">
                <a:effectLst/>
                <a:latin typeface="Times New Roman" panose="02020603050405020304" pitchFamily="18" charset="0"/>
                <a:ea typeface="Times New Roman" panose="02020603050405020304" pitchFamily="18" charset="0"/>
                <a:cs typeface="Ali_K_Sahifa" pitchFamily="2" charset="-78"/>
              </a:rPr>
              <a:t> </a:t>
            </a:r>
            <a:endParaRPr lang="ar-IQ" sz="7400" strike="noStrike" dirty="0">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11100" b="1" u="sng" dirty="0">
                <a:effectLst/>
                <a:latin typeface="Times New Roman" panose="02020603050405020304" pitchFamily="18" charset="0"/>
                <a:ea typeface="Times New Roman" panose="02020603050405020304" pitchFamily="18" charset="0"/>
                <a:cs typeface="Ali_K_Sahifa" pitchFamily="2" charset="-78"/>
              </a:rPr>
              <a:t>2/ ثيَناسةى برِطة :</a:t>
            </a:r>
            <a:endParaRPr lang="en-US" sz="7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9800" dirty="0">
                <a:effectLst/>
                <a:latin typeface="Times New Roman" panose="02020603050405020304" pitchFamily="18" charset="0"/>
                <a:ea typeface="Times New Roman" panose="02020603050405020304" pitchFamily="18" charset="0"/>
                <a:cs typeface="Ali_K_Sahifa" pitchFamily="2" charset="-78"/>
              </a:rPr>
              <a:t>   لة كوردى و زمانةكانى تريش</a:t>
            </a:r>
            <a:r>
              <a:rPr lang="ar-IQ" sz="2500" dirty="0">
                <a:effectLst/>
                <a:latin typeface="Times New Roman" panose="02020603050405020304" pitchFamily="18" charset="0"/>
                <a:ea typeface="Times New Roman" panose="02020603050405020304" pitchFamily="18" charset="0"/>
                <a:cs typeface="Ali_K_Sahifa" pitchFamily="2" charset="-78"/>
              </a:rPr>
              <a:t> </a:t>
            </a:r>
            <a:r>
              <a:rPr lang="ar-IQ" sz="9800" dirty="0">
                <a:effectLst/>
                <a:latin typeface="Times New Roman" panose="02020603050405020304" pitchFamily="18" charset="0"/>
                <a:ea typeface="Times New Roman" panose="02020603050405020304" pitchFamily="18" charset="0"/>
                <a:cs typeface="Ali_K_Sahifa" pitchFamily="2" charset="-78"/>
              </a:rPr>
              <a:t>دا برِطة، بة ثيَى بنةماكانى تيوَرى برِطة ضةندين ثيَناسةى بؤ كراوة، وةك " </a:t>
            </a:r>
            <a:r>
              <a:rPr lang="ar-IQ" sz="9800" u="sng" dirty="0">
                <a:effectLst/>
                <a:latin typeface="Times New Roman" panose="02020603050405020304" pitchFamily="18" charset="0"/>
                <a:ea typeface="Times New Roman" panose="02020603050405020304" pitchFamily="18" charset="0"/>
                <a:cs typeface="Ali_K_Sahifa" pitchFamily="2" charset="-78"/>
              </a:rPr>
              <a:t>برِطة بريتية لة دةنطيَك ياخود ثتر لة دةنطيَك كة بةيةك تةكانى هةواى دةرباز بوو لة دةم </a:t>
            </a:r>
            <a:r>
              <a:rPr lang="ar-IQ" sz="9800" u="sng" dirty="0">
                <a:effectLst/>
                <a:latin typeface="Times New Roman" panose="02020603050405020304" pitchFamily="18" charset="0"/>
                <a:ea typeface="Times New Roman" panose="02020603050405020304" pitchFamily="18" charset="0"/>
                <a:cs typeface="Ali-A-Sahifa" pitchFamily="2" charset="-78"/>
              </a:rPr>
              <a:t>تلفظ</a:t>
            </a:r>
            <a:r>
              <a:rPr lang="ar-IQ" sz="9800" u="sng" dirty="0">
                <a:effectLst/>
                <a:latin typeface="Times New Roman" panose="02020603050405020304" pitchFamily="18" charset="0"/>
                <a:ea typeface="Times New Roman" panose="02020603050405020304" pitchFamily="18" charset="0"/>
                <a:cs typeface="Ali_K_Sahifa" pitchFamily="2" charset="-78"/>
              </a:rPr>
              <a:t> كرابيَت</a:t>
            </a:r>
            <a:r>
              <a:rPr lang="ar-IQ" sz="9800" dirty="0">
                <a:effectLst/>
                <a:latin typeface="Times New Roman" panose="02020603050405020304" pitchFamily="18" charset="0"/>
                <a:ea typeface="Times New Roman" panose="02020603050405020304" pitchFamily="18" charset="0"/>
                <a:cs typeface="Ali_K_Sahifa" pitchFamily="2" charset="-78"/>
              </a:rPr>
              <a:t> ".</a:t>
            </a:r>
            <a:endParaRPr lang="en-US" sz="7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9800" dirty="0">
                <a:effectLst/>
                <a:latin typeface="Times New Roman" panose="02020603050405020304" pitchFamily="18" charset="0"/>
                <a:ea typeface="Times New Roman" panose="02020603050405020304" pitchFamily="18" charset="0"/>
                <a:cs typeface="Ali_K_Sahifa" pitchFamily="2" charset="-78"/>
              </a:rPr>
              <a:t> يا  " </a:t>
            </a:r>
            <a:r>
              <a:rPr lang="ar-IQ" sz="9800" u="sng" dirty="0">
                <a:effectLst/>
                <a:latin typeface="Times New Roman" panose="02020603050405020304" pitchFamily="18" charset="0"/>
                <a:ea typeface="Times New Roman" panose="02020603050405020304" pitchFamily="18" charset="0"/>
                <a:cs typeface="Ali_K_Sahifa" pitchFamily="2" charset="-78"/>
              </a:rPr>
              <a:t>برِطة برتيية لةو كؤمةلَة دةنطةى كة بةيةك تةوذم ( جار ) لة دةمةوة دةردةضيَت</a:t>
            </a:r>
            <a:r>
              <a:rPr lang="ar-IQ" sz="9800" dirty="0">
                <a:effectLst/>
                <a:latin typeface="Times New Roman" panose="02020603050405020304" pitchFamily="18" charset="0"/>
                <a:ea typeface="Times New Roman" panose="02020603050405020304" pitchFamily="18" charset="0"/>
                <a:cs typeface="Ali_K_Sahifa" pitchFamily="2" charset="-78"/>
              </a:rPr>
              <a:t> "  هةروةها "</a:t>
            </a:r>
            <a:r>
              <a:rPr lang="ar-IQ" sz="9800" u="sng" dirty="0">
                <a:effectLst/>
                <a:latin typeface="Times New Roman" panose="02020603050405020304" pitchFamily="18" charset="0"/>
                <a:ea typeface="Times New Roman" panose="02020603050405020304" pitchFamily="18" charset="0"/>
                <a:cs typeface="Ali_K_Sahifa" pitchFamily="2" charset="-78"/>
              </a:rPr>
              <a:t>ذمارةيةك دةنطة كة مرؤظ لة تواناى داية لة يةكيَك لة دةفعةكانى هةناسة دةرى بكات</a:t>
            </a:r>
            <a:r>
              <a:rPr lang="ar-IQ" sz="9800" dirty="0">
                <a:effectLst/>
                <a:latin typeface="Times New Roman" panose="02020603050405020304" pitchFamily="18" charset="0"/>
                <a:ea typeface="Times New Roman" panose="02020603050405020304" pitchFamily="18" charset="0"/>
                <a:cs typeface="Ali_K_Sahifa" pitchFamily="2" charset="-78"/>
              </a:rPr>
              <a:t> ". هةروةها " </a:t>
            </a:r>
            <a:r>
              <a:rPr lang="ar-IQ" sz="9800" u="sng" dirty="0">
                <a:effectLst/>
                <a:latin typeface="Times New Roman" panose="02020603050405020304" pitchFamily="18" charset="0"/>
                <a:ea typeface="Times New Roman" panose="02020603050405020304" pitchFamily="18" charset="0"/>
                <a:cs typeface="Ali_K_Sahifa" pitchFamily="2" charset="-78"/>
              </a:rPr>
              <a:t>بريتيية لةو دةنطانةى لة دةمةوة بة نةفةسيَك دةردةضن</a:t>
            </a:r>
            <a:r>
              <a:rPr lang="ar-IQ" sz="9800" dirty="0">
                <a:effectLst/>
                <a:latin typeface="Times New Roman" panose="02020603050405020304" pitchFamily="18" charset="0"/>
                <a:ea typeface="Times New Roman" panose="02020603050405020304" pitchFamily="18" charset="0"/>
                <a:cs typeface="Ali_K_Sahifa" pitchFamily="2" charset="-78"/>
              </a:rPr>
              <a:t> ".</a:t>
            </a:r>
            <a:endParaRPr lang="en-US" sz="7400" dirty="0">
              <a:effectLst/>
              <a:latin typeface="Times New Roman" panose="02020603050405020304" pitchFamily="18" charset="0"/>
              <a:ea typeface="Times New Roman" panose="02020603050405020304" pitchFamily="18" charset="0"/>
            </a:endParaRPr>
          </a:p>
          <a:p>
            <a:pPr marL="0" indent="0">
              <a:buNone/>
            </a:pPr>
            <a:r>
              <a:rPr lang="ar-IQ" sz="9800" dirty="0">
                <a:effectLst/>
                <a:latin typeface="Times New Roman" panose="02020603050405020304" pitchFamily="18" charset="0"/>
                <a:ea typeface="Times New Roman" panose="02020603050405020304" pitchFamily="18" charset="0"/>
                <a:cs typeface="Ali_K_Sahifa" pitchFamily="2" charset="-78"/>
              </a:rPr>
              <a:t> هةروةها " </a:t>
            </a:r>
            <a:r>
              <a:rPr lang="ar-IQ" sz="9800" u="sng" dirty="0">
                <a:effectLst/>
                <a:latin typeface="Times New Roman" panose="02020603050405020304" pitchFamily="18" charset="0"/>
                <a:ea typeface="Times New Roman" panose="02020603050405020304" pitchFamily="18" charset="0"/>
                <a:cs typeface="Ali_K_Sahifa" pitchFamily="2" charset="-78"/>
              </a:rPr>
              <a:t>برِطة ئةو لةفزةية لة دةنطيَك وة يا ضةند دةنطيَك ثيَكهاتووة كة ثيَكرِا طؤ دةكريَن</a:t>
            </a:r>
            <a:r>
              <a:rPr lang="ar-IQ" sz="9800" dirty="0">
                <a:effectLst/>
                <a:latin typeface="Times New Roman" panose="02020603050405020304" pitchFamily="18" charset="0"/>
                <a:ea typeface="Times New Roman" panose="02020603050405020304" pitchFamily="18" charset="0"/>
                <a:cs typeface="Ali_K_Sahifa" pitchFamily="2" charset="-78"/>
              </a:rPr>
              <a:t> ".وة د. محمد معروف لة رِووى دةركةوتوويى دةنطيَكيان بؤى دةضيَت و دةلَىَ: " </a:t>
            </a:r>
            <a:r>
              <a:rPr lang="ar-IQ" sz="9800" u="sng" dirty="0">
                <a:effectLst/>
                <a:latin typeface="Times New Roman" panose="02020603050405020304" pitchFamily="18" charset="0"/>
                <a:ea typeface="Times New Roman" panose="02020603050405020304" pitchFamily="18" charset="0"/>
                <a:cs typeface="Ali_K_Sahifa" pitchFamily="2" charset="-78"/>
              </a:rPr>
              <a:t>بريتيية لة كؤمةلَة دةنطيَك كة يةكيَكيان لة هةموو ئةوانيتر دةركةوتووتر بيَت</a:t>
            </a:r>
            <a:r>
              <a:rPr lang="ar-IQ" sz="9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3600" b="1" dirty="0"/>
          </a:p>
        </p:txBody>
      </p:sp>
    </p:spTree>
    <p:extLst>
      <p:ext uri="{BB962C8B-B14F-4D97-AF65-F5344CB8AC3E}">
        <p14:creationId xmlns:p14="http://schemas.microsoft.com/office/powerpoint/2010/main" val="218989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C81B9-042B-4968-B4F7-CCE046E5E38E}"/>
              </a:ext>
            </a:extLst>
          </p:cNvPr>
          <p:cNvSpPr>
            <a:spLocks noGrp="1"/>
          </p:cNvSpPr>
          <p:nvPr>
            <p:ph idx="1"/>
          </p:nvPr>
        </p:nvSpPr>
        <p:spPr>
          <a:xfrm>
            <a:off x="0" y="0"/>
            <a:ext cx="12192000" cy="6858000"/>
          </a:xfrm>
        </p:spPr>
        <p:txBody>
          <a:bodyPr>
            <a:normAutofit lnSpcReduction="10000"/>
          </a:bodyPr>
          <a:lstStyle/>
          <a:p>
            <a:pPr marL="0" marR="0" indent="0" algn="r" rtl="1">
              <a:spcBef>
                <a:spcPts val="0"/>
              </a:spcBef>
              <a:spcAft>
                <a:spcPts val="0"/>
              </a:spcAft>
              <a:buNone/>
            </a:pPr>
            <a:r>
              <a:rPr lang="en-US" sz="4000" dirty="0">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شير ـ بير                 برِين ـ برين                وار ـ دار</a:t>
            </a:r>
            <a:endParaRPr lang="en-US" sz="3200" dirty="0">
              <a:effectLst/>
              <a:latin typeface="Times New Roman" panose="02020603050405020304" pitchFamily="18" charset="0"/>
              <a:ea typeface="Times New Roman" panose="02020603050405020304" pitchFamily="18" charset="0"/>
            </a:endParaRPr>
          </a:p>
          <a:p>
            <a:pPr marL="0" marR="0" lvl="0" indent="0" algn="r" defTabSz="457200" rtl="1" eaLnBrk="1" fontAlgn="auto" latinLnBrk="0" hangingPunct="1">
              <a:lnSpc>
                <a:spcPct val="100000"/>
              </a:lnSpc>
              <a:spcBef>
                <a:spcPts val="0"/>
              </a:spcBef>
              <a:spcAft>
                <a:spcPts val="0"/>
              </a:spcAft>
              <a:buClr>
                <a:srgbClr val="EB8F22">
                  <a:lumMod val="75000"/>
                </a:srgbClr>
              </a:buClr>
              <a:buSzPct val="145000"/>
              <a:buNone/>
              <a:tabLst/>
              <a:defRPr/>
            </a:pPr>
            <a:r>
              <a:rPr kumimoji="0" lang="en-US" sz="40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Ali_K_Sahifa" pitchFamily="2" charset="-78"/>
              </a:rPr>
              <a:t>   </a:t>
            </a:r>
            <a:r>
              <a:rPr kumimoji="0" lang="ar-IQ"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li_K_Sahifa" pitchFamily="2" charset="-78"/>
              </a:rPr>
              <a:t>كرم ـ كرش</a:t>
            </a: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li_K_Sahifa" pitchFamily="2" charset="-78"/>
              </a:rPr>
              <a:t>               </a:t>
            </a:r>
            <a:r>
              <a:rPr kumimoji="0" lang="ar-IQ" sz="4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li_K_Sahifa" pitchFamily="2" charset="-78"/>
              </a:rPr>
              <a:t>كةر ـ كةرِ                هار ـ تار </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indent="0" algn="r"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a:t>
            </a:r>
            <a:endParaRPr lang="en-US" sz="4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en-US" sz="4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ئةمانةش ئةوة دةطةيةنن كة ( ش ـ ب ) ، ( رِ ـ ر ) ، ( و ـ د ) ، ( ه ـ ت ) ، ( م ـ ش ) لة زمانى كورديدا فؤنيمن و دوو نرخى جيايان هةية. ضونكة هةر يةكةيان دةتوانن لة هةمان ذينطةدا دةركةون و دوو نرخى جيا بدةن، بةمةش ئةمانة هةر يةكةيان فؤنيميَك ثيَك ديَنن  "بؤ هةر فؤنيمةى بؤ مةبةستى نوسين نيشانةيىَ دائةنرىَ بةثيت لة قةلةم ئةدرىَ ". كة دةخريَتة نيَو دوو هيَلَى بضوكى لارةوة بةم شَيوةية /  / . بةمةش رِوون دةبيَتةوة كة ثيت و فؤنيم، دوو زاراوةن بؤ هةمان مةبةست بةكارنايةن</a:t>
            </a:r>
            <a:r>
              <a:rPr lang="ar-IQ" sz="4000" baseline="30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 بةلاَم هةر فؤنيميَك بطرين لةمانة ضةند دةنطيَكيان هةية كة هيضيان لة يةكترى ناضن. وةك / س / لة زمانى كورديدا ضةند دةنطيَك دةنويَنىَ. وةك لة خوارةوة رِوون كراوةتةوة .</a:t>
            </a:r>
            <a:endParaRPr lang="en-US" sz="4000" dirty="0"/>
          </a:p>
        </p:txBody>
      </p:sp>
    </p:spTree>
    <p:extLst>
      <p:ext uri="{BB962C8B-B14F-4D97-AF65-F5344CB8AC3E}">
        <p14:creationId xmlns:p14="http://schemas.microsoft.com/office/powerpoint/2010/main" val="11722397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76B4BA-405F-427C-82BE-02F190170364}"/>
              </a:ext>
            </a:extLst>
          </p:cNvPr>
          <p:cNvSpPr>
            <a:spLocks noGrp="1"/>
          </p:cNvSpPr>
          <p:nvPr>
            <p:ph idx="1"/>
          </p:nvPr>
        </p:nvSpPr>
        <p:spPr>
          <a:xfrm>
            <a:off x="0" y="0"/>
            <a:ext cx="12192000" cy="6858000"/>
          </a:xfrm>
        </p:spPr>
        <p:txBody>
          <a:bodyPr>
            <a:normAutofit fontScale="92500" lnSpcReduction="10000"/>
          </a:bodyPr>
          <a:lstStyle/>
          <a:p>
            <a:pPr marL="0" marR="0" indent="0" algn="justLow" rtl="1">
              <a:spcBef>
                <a:spcPts val="0"/>
              </a:spcBef>
              <a:spcAft>
                <a:spcPts val="0"/>
              </a:spcAft>
              <a:buNone/>
            </a:pPr>
            <a:r>
              <a:rPr lang="ar-IQ" sz="4000" b="1" u="sng" dirty="0">
                <a:latin typeface="Times New Roman" panose="02020603050405020304" pitchFamily="18" charset="0"/>
                <a:ea typeface="Times New Roman" panose="02020603050405020304" pitchFamily="18" charset="0"/>
                <a:cs typeface="Ali_K_Sahifa" pitchFamily="2" charset="-78"/>
              </a:rPr>
              <a:t> </a:t>
            </a:r>
            <a:r>
              <a:rPr lang="en-US" sz="5400" b="1" u="sng" dirty="0">
                <a:latin typeface="Times New Roman" panose="02020603050405020304" pitchFamily="18" charset="0"/>
                <a:ea typeface="Times New Roman" panose="02020603050405020304" pitchFamily="18" charset="0"/>
                <a:cs typeface="Ali_K_Sahifa" pitchFamily="2" charset="-78"/>
              </a:rPr>
              <a:t>3</a:t>
            </a:r>
            <a:r>
              <a:rPr lang="ar-IQ" sz="5400" b="1" u="sng" dirty="0">
                <a:effectLst/>
                <a:latin typeface="Times New Roman" panose="02020603050405020304" pitchFamily="18" charset="0"/>
                <a:ea typeface="Times New Roman" panose="02020603050405020304" pitchFamily="18" charset="0"/>
                <a:cs typeface="Ali_K_Sahifa" pitchFamily="2" charset="-78"/>
              </a:rPr>
              <a:t>/ ئاراستةكانى برِطة :  </a:t>
            </a:r>
            <a:endParaRPr lang="en-US" sz="36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     دوو ئارِاستةى سةرةكى بؤ ليَكؤلينةوةو ثيَناسةكردنى برِطة لة ئارادان، ئةوانيش بريتين لة. </a:t>
            </a:r>
            <a:endParaRPr lang="en-US" sz="36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 </a:t>
            </a:r>
            <a:r>
              <a:rPr lang="ar-IQ" sz="4400" b="1" dirty="0">
                <a:effectLst/>
                <a:latin typeface="Times New Roman" panose="02020603050405020304" pitchFamily="18" charset="0"/>
                <a:ea typeface="Times New Roman" panose="02020603050405020304" pitchFamily="18" charset="0"/>
                <a:cs typeface="Ali_K_Sahifa" pitchFamily="2" charset="-78"/>
              </a:rPr>
              <a:t>ئارِاستةى فؤنةتيكى</a:t>
            </a:r>
            <a:r>
              <a:rPr lang="ar-IQ" sz="4400" dirty="0">
                <a:effectLst/>
                <a:latin typeface="Times New Roman" panose="02020603050405020304" pitchFamily="18" charset="0"/>
                <a:ea typeface="Times New Roman" panose="02020603050405020304" pitchFamily="18" charset="0"/>
                <a:cs typeface="Ali_K_Sahifa" pitchFamily="2" charset="-78"/>
              </a:rPr>
              <a:t> ـ </a:t>
            </a:r>
            <a:r>
              <a:rPr lang="ar-IQ" sz="4400" b="1" dirty="0">
                <a:effectLst/>
                <a:latin typeface="Times New Roman" panose="02020603050405020304" pitchFamily="18" charset="0"/>
                <a:ea typeface="Times New Roman" panose="02020603050405020304" pitchFamily="18" charset="0"/>
                <a:cs typeface="Ali_K_Sahifa" pitchFamily="2" charset="-78"/>
              </a:rPr>
              <a:t>ئارِاستةى فؤنؤلؤجى</a:t>
            </a:r>
            <a:r>
              <a:rPr lang="ar-IQ" sz="4400" dirty="0">
                <a:effectLst/>
                <a:latin typeface="Times New Roman" panose="02020603050405020304" pitchFamily="18" charset="0"/>
                <a:ea typeface="Times New Roman" panose="02020603050405020304" pitchFamily="18" charset="0"/>
                <a:cs typeface="Ali_K_Sahifa" pitchFamily="2" charset="-78"/>
              </a:rPr>
              <a:t> )لة خوارةوة هةريةكةيان بة جيا باس دةكةين.</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800" b="1" dirty="0">
                <a:effectLst/>
                <a:latin typeface="Times New Roman" panose="02020603050405020304" pitchFamily="18" charset="0"/>
                <a:ea typeface="Times New Roman" panose="02020603050405020304" pitchFamily="18" charset="0"/>
                <a:cs typeface="Ali_K_Sahifa" pitchFamily="2" charset="-78"/>
              </a:rPr>
              <a:t> أ</a:t>
            </a:r>
            <a:r>
              <a:rPr lang="ar-IQ" sz="4400" b="1" dirty="0">
                <a:effectLst/>
                <a:latin typeface="Times New Roman" panose="02020603050405020304" pitchFamily="18" charset="0"/>
                <a:ea typeface="Times New Roman" panose="02020603050405020304" pitchFamily="18" charset="0"/>
                <a:cs typeface="Ali_K_Sahifa" pitchFamily="2" charset="-78"/>
              </a:rPr>
              <a:t>/ </a:t>
            </a:r>
            <a:r>
              <a:rPr lang="ar-IQ" sz="4800" b="1" dirty="0">
                <a:effectLst/>
                <a:latin typeface="Times New Roman" panose="02020603050405020304" pitchFamily="18" charset="0"/>
                <a:ea typeface="Times New Roman" panose="02020603050405020304" pitchFamily="18" charset="0"/>
                <a:cs typeface="Ali_K_Sahifa" pitchFamily="2" charset="-78"/>
              </a:rPr>
              <a:t>ئارِاستةى فؤنةتيكى :</a:t>
            </a:r>
            <a:r>
              <a:rPr lang="ar-IQ" sz="4400" b="1" dirty="0">
                <a:effectLst/>
                <a:latin typeface="Times New Roman" panose="02020603050405020304" pitchFamily="18" charset="0"/>
                <a:ea typeface="Times New Roman" panose="02020603050405020304" pitchFamily="18" charset="0"/>
                <a:cs typeface="Ali_K_Sahifa" pitchFamily="2" charset="-78"/>
              </a:rPr>
              <a:t>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    ئةم ئارِاستةية هةموو زمانةكانى تيَدا كؤدةبيَتةوة</a:t>
            </a:r>
            <a:r>
              <a:rPr lang="ar-IQ" sz="4400" dirty="0">
                <a:effectLst/>
                <a:latin typeface="Times New Roman" panose="02020603050405020304" pitchFamily="18" charset="0"/>
                <a:ea typeface="Times New Roman" panose="02020603050405020304" pitchFamily="18" charset="0"/>
                <a:cs typeface="Ali_K_Alwand" pitchFamily="2" charset="-78"/>
              </a:rPr>
              <a:t>؛</a:t>
            </a:r>
            <a:r>
              <a:rPr lang="ar-IQ" sz="4400" dirty="0">
                <a:effectLst/>
                <a:latin typeface="Times New Roman" panose="02020603050405020304" pitchFamily="18" charset="0"/>
                <a:ea typeface="Times New Roman" panose="02020603050405020304" pitchFamily="18" charset="0"/>
                <a:cs typeface="Kurdish News"/>
              </a:rPr>
              <a:t> </a:t>
            </a:r>
            <a:r>
              <a:rPr lang="ar-IQ" sz="4400" dirty="0">
                <a:effectLst/>
                <a:latin typeface="Times New Roman" panose="02020603050405020304" pitchFamily="18" charset="0"/>
                <a:ea typeface="Times New Roman" panose="02020603050405020304" pitchFamily="18" charset="0"/>
                <a:cs typeface="Ali_K_Sahifa" pitchFamily="2" charset="-78"/>
              </a:rPr>
              <a:t>ئةو بارانةى برِطةى تيادا باس</a:t>
            </a:r>
            <a:r>
              <a:rPr lang="ar-IQ" sz="105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دةكرىَ كة ثةيوةندى بة هةموو زمانيَكةوة هةية، نةك زمانيَكى ديارى كراو، كة لة رِووى ميكانيزمى و فسيؤلؤجيةتى هةناسة وةرطرتن</a:t>
            </a:r>
            <a:r>
              <a:rPr lang="ar-IQ" sz="100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و ضؤنيةتى كاركردنى ئةندامانى ئاخاوتن دةرِوانيَتة برِطة. لةم رِووةوة دوو تيؤرى برِطة جيادةكريَتةوة .</a:t>
            </a:r>
            <a:endParaRPr lang="en-US" sz="3600" dirty="0">
              <a:effectLst/>
              <a:latin typeface="Times New Roman" panose="02020603050405020304" pitchFamily="18" charset="0"/>
              <a:ea typeface="Times New Roman" panose="02020603050405020304" pitchFamily="18" charset="0"/>
            </a:endParaRPr>
          </a:p>
          <a:p>
            <a:pPr marL="0" indent="0" algn="r" rtl="1">
              <a:buNone/>
            </a:pPr>
            <a:endParaRPr lang="en-US" sz="3200" b="1" dirty="0"/>
          </a:p>
        </p:txBody>
      </p:sp>
    </p:spTree>
    <p:extLst>
      <p:ext uri="{BB962C8B-B14F-4D97-AF65-F5344CB8AC3E}">
        <p14:creationId xmlns:p14="http://schemas.microsoft.com/office/powerpoint/2010/main" val="744569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9010C4-E8D3-44D0-BE48-9B4E04223E2C}"/>
              </a:ext>
            </a:extLst>
          </p:cNvPr>
          <p:cNvSpPr>
            <a:spLocks noGrp="1"/>
          </p:cNvSpPr>
          <p:nvPr>
            <p:ph idx="1"/>
          </p:nvPr>
        </p:nvSpPr>
        <p:spPr>
          <a:xfrm>
            <a:off x="0" y="0"/>
            <a:ext cx="12192000" cy="6857999"/>
          </a:xfrm>
        </p:spPr>
        <p:txBody>
          <a:bodyPr>
            <a:normAutofit/>
          </a:bodyPr>
          <a:lstStyle/>
          <a:p>
            <a:pPr marL="0" marR="0" indent="0" algn="justLow" rtl="1">
              <a:spcBef>
                <a:spcPts val="0"/>
              </a:spcBef>
              <a:spcAft>
                <a:spcPts val="0"/>
              </a:spcAft>
              <a:buNone/>
            </a:pPr>
            <a:r>
              <a:rPr lang="ar-IQ" sz="3600" b="1" dirty="0">
                <a:effectLst/>
                <a:latin typeface="Times New Roman" panose="02020603050405020304" pitchFamily="18" charset="0"/>
                <a:ea typeface="Times New Roman" panose="02020603050405020304" pitchFamily="18" charset="0"/>
                <a:cs typeface="Ali_K_Sahifa" pitchFamily="2" charset="-78"/>
              </a:rPr>
              <a:t>ب / ئارِاستةى فؤنؤلؤجى ( ئةركى ) :  </a:t>
            </a:r>
            <a:r>
              <a:rPr lang="en-US" sz="3600" b="1" dirty="0">
                <a:effectLst/>
                <a:latin typeface="Times New Roman" panose="02020603050405020304" pitchFamily="18" charset="0"/>
                <a:ea typeface="Times New Roman" panose="02020603050405020304" pitchFamily="18" charset="0"/>
                <a:cs typeface="Ali_K_Sahifa" pitchFamily="2" charset="-78"/>
              </a:rPr>
              <a:t> Phonological</a:t>
            </a:r>
            <a:r>
              <a:rPr lang="ar-IQ" sz="3200" b="1" dirty="0">
                <a:effectLst/>
                <a:latin typeface="Times New Roman" panose="02020603050405020304" pitchFamily="18" charset="0"/>
                <a:ea typeface="Times New Roman" panose="02020603050405020304" pitchFamily="18" charset="0"/>
                <a:cs typeface="Ali_K_Sahifa" pitchFamily="2" charset="-78"/>
              </a:rPr>
              <a:t>    </a:t>
            </a:r>
            <a:r>
              <a:rPr lang="ar-IQ" sz="3200" b="1" dirty="0">
                <a:effectLst/>
                <a:latin typeface="Times New Roman" panose="02020603050405020304" pitchFamily="18" charset="0"/>
                <a:ea typeface="Times New Roman" panose="02020603050405020304" pitchFamily="18" charset="0"/>
                <a:cs typeface="Kurdish News"/>
              </a:rPr>
              <a:t> </a:t>
            </a: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200" b="1"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لة رِووى ئةركةوة برِطة بة ثيَضةوانةى ئارِاستةى فؤنةتيكي ية، ثيَوةريَكة تايبةتة بة زمانيَكى دياريكراو ، سنورى برِطة دياريدةكريَت . </a:t>
            </a: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pitchFamily="2" charset="-78"/>
              </a:rPr>
              <a:t>هةرضى برِطةى فؤنؤلؤجيشة ثةيوةستة بة تاكة زمانيَكى دياريكراو يا ضةند زمانيَكى نزيك يةك</a:t>
            </a:r>
            <a:r>
              <a:rPr lang="ar-IQ" sz="3200" dirty="0">
                <a:effectLst/>
                <a:latin typeface="Times New Roman" panose="02020603050405020304" pitchFamily="18" charset="0"/>
                <a:ea typeface="Times New Roman" panose="02020603050405020304" pitchFamily="18" charset="0"/>
                <a:cs typeface="Kurdish News"/>
              </a:rPr>
              <a:t> </a:t>
            </a:r>
            <a:r>
              <a:rPr lang="ar-IQ" sz="3200" dirty="0">
                <a:effectLst/>
                <a:latin typeface="Times New Roman" panose="02020603050405020304" pitchFamily="18" charset="0"/>
                <a:ea typeface="Times New Roman" panose="02020603050405020304" pitchFamily="18" charset="0"/>
                <a:cs typeface="Ali_K_Alwand" pitchFamily="2" charset="-78"/>
              </a:rPr>
              <a:t>؛</a:t>
            </a:r>
            <a:r>
              <a:rPr lang="ar-IQ" sz="3200" dirty="0">
                <a:effectLst/>
                <a:latin typeface="Times New Roman" panose="02020603050405020304" pitchFamily="18" charset="0"/>
                <a:ea typeface="Times New Roman" panose="02020603050405020304" pitchFamily="18" charset="0"/>
                <a:cs typeface="Ali_K_Sahifa" pitchFamily="2" charset="-78"/>
              </a:rPr>
              <a:t> كة تيايدا دةنطةكانى زمانيَكى تايبةت ليَكدةدريَن بؤ ثيَكهيَنانى برِطة . ضونكة ثيَكهاتةى برِطةى هةر زمانيَك جياوازة لةويتر و تايبةتمةندى خؤى هةية، بةوةى" لة هةموو زمانيَكدا بزويَن ناوكى برِطة ثيَكدةهيَنىَ، لةطةلَ ئةم بزويَنةدا دةشىَ ضةند فؤنيميَكى كث ( بىَ ذىَ ) دةركةوىَ، ذمارةى ئةو كثانةو سروشتى رِيزبوون و دةركةوتنيان ثيَكةوة لة زمانةكاندا جياوازن ".بةمةش هةر زمانيَك يان ضةند زمانيَكى ليَكضوو و خزم، ثيَناسةى تايبةتى خؤيان دةبيَت بؤ برِطة فؤنؤلؤجيةكانيان.</a:t>
            </a:r>
            <a:endParaRPr lang="en-US" sz="2400" dirty="0">
              <a:effectLst/>
              <a:latin typeface="Times New Roman" panose="02020603050405020304" pitchFamily="18" charset="0"/>
              <a:ea typeface="Times New Roman" panose="02020603050405020304" pitchFamily="18" charset="0"/>
            </a:endParaRPr>
          </a:p>
          <a:p>
            <a:pPr marL="0" marR="0" indent="0" algn="just" rtl="1">
              <a:lnSpc>
                <a:spcPct val="107000"/>
              </a:lnSpc>
              <a:spcBef>
                <a:spcPts val="0"/>
              </a:spcBef>
              <a:spcAft>
                <a:spcPts val="800"/>
              </a:spcAft>
              <a:buNone/>
            </a:pPr>
            <a:endParaRPr lang="en-US" sz="3200"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1212391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9010C4-E8D3-44D0-BE48-9B4E04223E2C}"/>
              </a:ext>
            </a:extLst>
          </p:cNvPr>
          <p:cNvSpPr>
            <a:spLocks noGrp="1"/>
          </p:cNvSpPr>
          <p:nvPr>
            <p:ph idx="1"/>
          </p:nvPr>
        </p:nvSpPr>
        <p:spPr>
          <a:xfrm>
            <a:off x="0" y="0"/>
            <a:ext cx="12192000" cy="6857999"/>
          </a:xfrm>
        </p:spPr>
        <p:txBody>
          <a:bodyPr>
            <a:normAutofit fontScale="92500"/>
          </a:bodyPr>
          <a:lstStyle/>
          <a:p>
            <a:pPr marL="0" marR="0" indent="0" algn="justLow" rtl="1">
              <a:spcBef>
                <a:spcPts val="0"/>
              </a:spcBef>
              <a:spcAft>
                <a:spcPts val="0"/>
              </a:spcAft>
              <a:buNone/>
            </a:pPr>
            <a:r>
              <a:rPr lang="en-US" sz="3200" dirty="0">
                <a:latin typeface="Times New Roman" panose="02020603050405020304" pitchFamily="18" charset="0"/>
                <a:ea typeface="Times New Roman" panose="02020603050405020304" pitchFamily="18" charset="0"/>
                <a:cs typeface="Ali_K_Sahifa" pitchFamily="2" charset="-78"/>
              </a:rPr>
              <a:t> </a:t>
            </a:r>
          </a:p>
          <a:p>
            <a:pPr marL="0" marR="0" indent="0" algn="justLow" rtl="1">
              <a:spcBef>
                <a:spcPts val="0"/>
              </a:spcBef>
              <a:spcAft>
                <a:spcPts val="0"/>
              </a:spcAft>
              <a:buNone/>
            </a:pPr>
            <a:r>
              <a:rPr lang="en-US" sz="3200" dirty="0">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لة زمانيَكى ديارى كراودا بة دوايةكدا هاتنى كؤنسنانتةكان و ظاولَةكان، وةك وا باوة ظاولَ بة لووتكةى برِطة دادةنرىَ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و كؤنسنانتةكانيش ضواردةورى دةطرن. لة رِووى فؤنؤلؤجى يةوةش هةر زمانيَك ياساى تايبةتى خؤى هةية بؤ كؤبوونةوةى يةكة دةنطيةكان لة برِطةدا، لةوانةية ئةو كؤمةلَة دةنطةى كة لة زمانيَكدا بة برِطةيةك دادةنريَت، لة زمانيَكى تر دوو برِطة بيَت. بةمةش ثيَناسةى برِطة لة زمانيَكةوة بؤ زمانيَكى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تر جياواز دةبيَت، هةروةك " برِطة : يةكةيةكة</a:t>
            </a:r>
            <a:r>
              <a:rPr lang="ar-IQ" sz="3600" baseline="300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يةك ظاولَى تيَداية، يان بةتةنها يان لةطةلَ ذمارةيةكى دياريكراو لة كؤنسنانت بة ثيَى سيستةمى دياى كراو". وةك لة زمانى ئينطليزى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دا لةوانةية سىَ كؤنسنانت لة ثيَش هاتبىَ و ضوار كؤنسنانت لة دوا هاتبىَ، وةك لة وشةى </a:t>
            </a:r>
            <a:r>
              <a:rPr lang="en-US" sz="3600" dirty="0">
                <a:effectLst/>
                <a:latin typeface="Times New Roman" panose="02020603050405020304" pitchFamily="18" charset="0"/>
                <a:ea typeface="Times New Roman" panose="02020603050405020304" pitchFamily="18" charset="0"/>
                <a:cs typeface="Ali_K_Sahifa" pitchFamily="2" charset="-78"/>
              </a:rPr>
              <a:t>Sprawling</a:t>
            </a:r>
            <a:r>
              <a:rPr lang="ar-IQ" sz="3600" dirty="0">
                <a:effectLst/>
                <a:latin typeface="Times New Roman" panose="02020603050405020304" pitchFamily="18" charset="0"/>
                <a:ea typeface="Times New Roman" panose="02020603050405020304" pitchFamily="18" charset="0"/>
                <a:cs typeface="Ali_K_Sahifa" pitchFamily="2" charset="-78"/>
              </a:rPr>
              <a:t>، يان دةبىَ ظاولَيَك بيَت بةتةنها، وةك لة وشةى </a:t>
            </a:r>
            <a:r>
              <a:rPr lang="en-US" sz="3600" dirty="0">
                <a:effectLst/>
                <a:latin typeface="Times New Roman" panose="02020603050405020304" pitchFamily="18" charset="0"/>
                <a:ea typeface="Times New Roman" panose="02020603050405020304" pitchFamily="18" charset="0"/>
                <a:cs typeface="Ali_K_Sahifa" pitchFamily="2" charset="-78"/>
              </a:rPr>
              <a:t>about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3600" dirty="0">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لةم رِووةوة عبدالصبورشاهين ثيَناسةى دةكات و دةلَىَ:" برِطة تيَكةلَيَكة لة كؤنسنانت و ظاولَ، كة لة دامةزراندنى بنيادةكةى، لة طةلَ رِيَبازى زمان دةطونجىَ و ثشت بة رِيتمى هةناسةدان دةبةستىَ" وة هةروةها  </a:t>
            </a:r>
            <a:r>
              <a:rPr lang="ar-IQ" sz="3600" dirty="0">
                <a:effectLst/>
                <a:latin typeface="Times New Roman" panose="02020603050405020304" pitchFamily="18" charset="0"/>
                <a:ea typeface="Times New Roman" panose="02020603050405020304" pitchFamily="18" charset="0"/>
                <a:cs typeface="PG_Helebje Title"/>
              </a:rPr>
              <a:t> </a:t>
            </a:r>
            <a:r>
              <a:rPr lang="ar-IQ" sz="3600" dirty="0">
                <a:effectLst/>
                <a:latin typeface="Times New Roman" panose="02020603050405020304" pitchFamily="18" charset="0"/>
                <a:ea typeface="Times New Roman" panose="02020603050405020304" pitchFamily="18" charset="0"/>
                <a:cs typeface="Ali_K_Sahifa" pitchFamily="2" charset="-78"/>
              </a:rPr>
              <a:t>" يةكةيةكى</a:t>
            </a:r>
            <a:r>
              <a:rPr lang="ar-IQ" sz="3600" baseline="300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دةنطى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ية بة كؤنسنانت دةست ثىَ دةكات و ظاولَى بةدواداديَت، وةثيَش يةكةم ئةم كؤنسنانتة كؤتايى ديَت كة ظاولَيَكى بة دواوةية".</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1538349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D90A17-6001-42D7-BA41-F914F696E66E}"/>
              </a:ext>
            </a:extLst>
          </p:cNvPr>
          <p:cNvSpPr>
            <a:spLocks noGrp="1"/>
          </p:cNvSpPr>
          <p:nvPr>
            <p:ph idx="1"/>
          </p:nvPr>
        </p:nvSpPr>
        <p:spPr>
          <a:xfrm>
            <a:off x="0" y="0"/>
            <a:ext cx="12042475" cy="6857999"/>
          </a:xfrm>
        </p:spPr>
        <p:txBody>
          <a:bodyPr>
            <a:normAutofit fontScale="92500" lnSpcReduction="20000"/>
          </a:bodyPr>
          <a:lstStyle/>
          <a:p>
            <a:pPr marL="0" marR="0" indent="0" algn="justLow" rtl="1">
              <a:spcBef>
                <a:spcPts val="0"/>
              </a:spcBef>
              <a:spcAft>
                <a:spcPts val="0"/>
              </a:spcAft>
              <a:buNone/>
            </a:pPr>
            <a:r>
              <a:rPr lang="en-US" sz="4000" b="1" u="sng" dirty="0">
                <a:effectLst/>
                <a:latin typeface="Times New Roman" panose="02020603050405020304" pitchFamily="18" charset="0"/>
                <a:ea typeface="Times New Roman" panose="02020603050405020304" pitchFamily="18" charset="0"/>
                <a:cs typeface="Ali_K_Sahifa" pitchFamily="2" charset="-78"/>
              </a:rPr>
              <a:t> </a:t>
            </a:r>
          </a:p>
          <a:p>
            <a:pPr marL="0" marR="0" indent="0" algn="justLow" rtl="1">
              <a:spcBef>
                <a:spcPts val="0"/>
              </a:spcBef>
              <a:spcAft>
                <a:spcPts val="0"/>
              </a:spcAft>
              <a:buNone/>
            </a:pPr>
            <a:r>
              <a:rPr lang="en-US" sz="4000" b="1" u="sng" dirty="0">
                <a:effectLst/>
                <a:latin typeface="Times New Roman" panose="02020603050405020304" pitchFamily="18" charset="0"/>
                <a:ea typeface="Times New Roman" panose="02020603050405020304" pitchFamily="18" charset="0"/>
                <a:cs typeface="Ali_K_Sahifa" pitchFamily="2" charset="-78"/>
              </a:rPr>
              <a:t> </a:t>
            </a:r>
            <a:r>
              <a:rPr lang="ar-IQ" sz="4000" b="1" u="sng" dirty="0">
                <a:effectLst/>
                <a:latin typeface="Times New Roman" panose="02020603050405020304" pitchFamily="18" charset="0"/>
                <a:ea typeface="Times New Roman" panose="02020603050405020304" pitchFamily="18" charset="0"/>
                <a:cs typeface="Ali_K_Sahifa" pitchFamily="2" charset="-78"/>
              </a:rPr>
              <a:t>بةشةكانى قالَبى برِطة :  </a:t>
            </a:r>
            <a:endParaRPr lang="en-US" sz="4000" b="1" u="sng"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قالَبى برِطة لة زمانى كوردي</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دا لةسىَ بةشى سةرةكى ثيَك</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ديَت ( ثيَش ، لووتكة ، ثاش )، كة لة ئينطليزى سىَ زاراوةى ترى بؤ دانراوة </a:t>
            </a:r>
            <a:r>
              <a:rPr lang="en-US" sz="3600" dirty="0">
                <a:effectLst/>
                <a:latin typeface="Times New Roman" panose="02020603050405020304" pitchFamily="18" charset="0"/>
                <a:ea typeface="Times New Roman" panose="02020603050405020304" pitchFamily="18" charset="0"/>
                <a:cs typeface="Ali_K_Sahifa" pitchFamily="2" charset="-78"/>
              </a:rPr>
              <a:t>Onset</a:t>
            </a:r>
            <a:r>
              <a:rPr lang="en-US" sz="3600" dirty="0">
                <a:effectLst/>
                <a:latin typeface="Ali_K_Sahifa" pitchFamily="2" charset="-78"/>
                <a:ea typeface="Times New Roman" panose="02020603050405020304" pitchFamily="18" charset="0"/>
              </a:rPr>
              <a:t> </a:t>
            </a:r>
            <a:r>
              <a:rPr lang="ar-IQ" sz="3600" u="sng" dirty="0">
                <a:effectLst/>
                <a:latin typeface="Ali_K_Sahifa" pitchFamily="2" charset="-78"/>
                <a:ea typeface="Times New Roman" panose="02020603050405020304" pitchFamily="18" charset="0"/>
              </a:rPr>
              <a:t>بة واتاى ثيَش</a:t>
            </a:r>
            <a:r>
              <a:rPr lang="ar-IQ" sz="3600" dirty="0">
                <a:effectLst/>
                <a:latin typeface="Ali_K_Sahifa" pitchFamily="2" charset="-78"/>
                <a:ea typeface="Times New Roman" panose="02020603050405020304" pitchFamily="18" charset="0"/>
              </a:rPr>
              <a:t>، وة</a:t>
            </a:r>
            <a:r>
              <a:rPr lang="en-US" sz="3600" u="sng" dirty="0">
                <a:effectLst/>
                <a:latin typeface="Times New Roman" panose="02020603050405020304" pitchFamily="18" charset="0"/>
                <a:ea typeface="Times New Roman" panose="02020603050405020304" pitchFamily="18" charset="0"/>
                <a:cs typeface="Ali_K_Sahifa" pitchFamily="2" charset="-78"/>
              </a:rPr>
              <a:t>Nucleus</a:t>
            </a:r>
            <a:r>
              <a:rPr lang="ar-IQ" sz="3600" u="sng" dirty="0">
                <a:effectLst/>
                <a:latin typeface="Times New Roman" panose="02020603050405020304" pitchFamily="18" charset="0"/>
                <a:ea typeface="Times New Roman" panose="02020603050405020304" pitchFamily="18" charset="0"/>
                <a:cs typeface="Ali_K_Sahifa" pitchFamily="2" charset="-78"/>
              </a:rPr>
              <a:t> بة واتاى لووتكة يا ( ناوك )</a:t>
            </a:r>
            <a:r>
              <a:rPr lang="ar-IQ" sz="3600" dirty="0">
                <a:effectLst/>
                <a:latin typeface="Times New Roman" panose="02020603050405020304" pitchFamily="18" charset="0"/>
                <a:ea typeface="Times New Roman" panose="02020603050405020304" pitchFamily="18" charset="0"/>
                <a:cs typeface="Ali_K_Sahifa" pitchFamily="2" charset="-78"/>
              </a:rPr>
              <a:t> ، وة</a:t>
            </a:r>
            <a:r>
              <a:rPr lang="en-US" sz="3600" u="sng" dirty="0">
                <a:effectLst/>
                <a:latin typeface="Times New Roman" panose="02020603050405020304" pitchFamily="18" charset="0"/>
                <a:ea typeface="Times New Roman" panose="02020603050405020304" pitchFamily="18" charset="0"/>
                <a:cs typeface="Ali_K_Sahifa" pitchFamily="2" charset="-78"/>
              </a:rPr>
              <a:t>Coda </a:t>
            </a:r>
            <a:r>
              <a:rPr lang="ar-IQ" sz="3600" u="sng" dirty="0">
                <a:effectLst/>
                <a:latin typeface="Times New Roman" panose="02020603050405020304" pitchFamily="18" charset="0"/>
                <a:ea typeface="Times New Roman" panose="02020603050405020304" pitchFamily="18" charset="0"/>
                <a:cs typeface="Ali_K_Sahifa" pitchFamily="2" charset="-78"/>
              </a:rPr>
              <a:t> بة واتاى   </a:t>
            </a:r>
            <a:r>
              <a:rPr lang="ar-IQ" sz="3600" dirty="0">
                <a:effectLst/>
                <a:latin typeface="Times New Roman" panose="02020603050405020304" pitchFamily="18" charset="0"/>
                <a:ea typeface="Times New Roman" panose="02020603050405020304" pitchFamily="18" charset="0"/>
                <a:cs typeface="Ali_K_Sahifa" pitchFamily="2" charset="-78"/>
              </a:rPr>
              <a:t>هاتوون. لة كوردى دا لووتكة تةنها ظاولَةكان دةطريَتةوة، ثيَش و ثاشيش هموو كؤنسنانتةكان دةطريَتةوة، لة بةر ئةمةش برِطة بةثيَى ظاولَ دةردةكةوىَ و بةمةش ثيَويستى بوونى ظاولَيَك بة ثيَى سيستةمى ثيَكهاتنى هةر زمانيَك مةرجة بؤ ثيَكهاتنى برِطة. بةلاَم جؤرةكانى برِطة لة زمانيَكةوة بؤ زمانيَكى تر جياوازة، بؤ ئةمةش شارةزايان ضةندين جؤرى برِطةيان لة زمانةجياوازةكان دياريكردووةو وةك برِطةى ثيَكهاتوو لة يةك ظاولَ و لة ظاولَيَك زياتر، وة برِطةى ثيَكهاتوو لة كؤنسنانتيَك، كة ئةمانة هيضيان لة زمانى كوردى دا نين</a:t>
            </a:r>
            <a:r>
              <a:rPr lang="ar-IQ" sz="3600" dirty="0">
                <a:effectLst/>
                <a:latin typeface="Times New Roman" panose="02020603050405020304" pitchFamily="18" charset="0"/>
                <a:ea typeface="Times New Roman" panose="02020603050405020304" pitchFamily="18" charset="0"/>
                <a:cs typeface="Ali_K_Alwand"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ضونكة زمانى كوردى رِيَ نادات لة برِطةيةك دا دوو ظاولَ لة تةك يةكدا بيَن، هةروةها رِيَطاش نادات كؤنسنانتيَك شويَنى لووتكةى برِطة بطريَت. بةلاَم دةشىَ برِطة لة زمانى كوردى دا بة تةنها لووتكةيةك بيَت، كاتيَك لة رِووى فؤنؤلؤجيةوة ثيَش و ثاشى نةبيَت، وةك لة وشةى وةلاَمى ؛ بةلَىَ ؛( ئا) يان( ئىَ ) يان وشةى ( ئؤ )،  ياخود لة زؤربةى ئةو وشانةى كة برِطةى يةكةميان بةم برِطانة دةست ثىَ دةكات،  واتا دةشىَ برِطة لة زمانى كورديدا بة ظاولَ دةست ثيَ بكات وةك لةم وشانةدا .</a:t>
            </a:r>
            <a:endParaRPr lang="en-US" sz="2800" dirty="0">
              <a:effectLst/>
              <a:latin typeface="Times New Roman" panose="02020603050405020304" pitchFamily="18" charset="0"/>
              <a:ea typeface="Times New Roman" panose="02020603050405020304" pitchFamily="18" charset="0"/>
            </a:endParaRPr>
          </a:p>
          <a:p>
            <a:pPr marL="0" indent="0" algn="just" rtl="1">
              <a:buNone/>
            </a:pPr>
            <a:endParaRPr lang="en-US" sz="3200" dirty="0"/>
          </a:p>
        </p:txBody>
      </p:sp>
    </p:spTree>
    <p:extLst>
      <p:ext uri="{BB962C8B-B14F-4D97-AF65-F5344CB8AC3E}">
        <p14:creationId xmlns:p14="http://schemas.microsoft.com/office/powerpoint/2010/main" val="714250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D90A17-6001-42D7-BA41-F914F696E66E}"/>
              </a:ext>
            </a:extLst>
          </p:cNvPr>
          <p:cNvSpPr>
            <a:spLocks noGrp="1"/>
          </p:cNvSpPr>
          <p:nvPr>
            <p:ph idx="1"/>
          </p:nvPr>
        </p:nvSpPr>
        <p:spPr>
          <a:xfrm>
            <a:off x="0" y="0"/>
            <a:ext cx="12042475" cy="6857999"/>
          </a:xfrm>
        </p:spPr>
        <p:txBody>
          <a:bodyPr>
            <a:normAutofit lnSpcReduction="10000"/>
          </a:bodyPr>
          <a:lstStyle/>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ئاطر     </a:t>
            </a:r>
            <a:r>
              <a:rPr lang="en-US" sz="2600" dirty="0" err="1">
                <a:effectLst/>
                <a:latin typeface="Times New Roman" panose="02020603050405020304" pitchFamily="18" charset="0"/>
                <a:ea typeface="Times New Roman" panose="02020603050405020304" pitchFamily="18" charset="0"/>
              </a:rPr>
              <a:t>Ă</a:t>
            </a:r>
            <a:r>
              <a:rPr lang="en-US" sz="2600" dirty="0" err="1">
                <a:effectLst/>
                <a:latin typeface="Times New Roman" panose="02020603050405020304" pitchFamily="18" charset="0"/>
                <a:ea typeface="Times New Roman" panose="02020603050405020304" pitchFamily="18" charset="0"/>
                <a:cs typeface="Ali_K_Sahifa" pitchFamily="2" charset="-78"/>
              </a:rPr>
              <a:t>g</a:t>
            </a:r>
            <a:r>
              <a:rPr lang="en-US" sz="3000" dirty="0" err="1">
                <a:effectLst/>
                <a:latin typeface="Times New Roman" panose="02020603050405020304" pitchFamily="18" charset="0"/>
                <a:ea typeface="Times New Roman" panose="02020603050405020304" pitchFamily="18" charset="0"/>
              </a:rPr>
              <a:t>ı</a:t>
            </a:r>
            <a:r>
              <a:rPr lang="en-US" sz="2600" dirty="0" err="1">
                <a:effectLst/>
                <a:latin typeface="Times New Roman" panose="02020603050405020304" pitchFamily="18" charset="0"/>
                <a:ea typeface="Times New Roman" panose="02020603050405020304" pitchFamily="18" charset="0"/>
                <a:cs typeface="Ali_K_Sahifa" pitchFamily="2" charset="-78"/>
              </a:rPr>
              <a:t>r</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cvc</a:t>
            </a:r>
            <a:r>
              <a:rPr lang="ar-IQ" sz="2600" dirty="0">
                <a:effectLst/>
                <a:latin typeface="Times New Roman" panose="02020603050405020304" pitchFamily="18" charset="0"/>
                <a:ea typeface="Times New Roman" panose="02020603050405020304" pitchFamily="18" charset="0"/>
                <a:cs typeface="Ali_K_Sahifa" pitchFamily="2" charset="-78"/>
              </a:rPr>
              <a:t> / </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ø</a:t>
            </a:r>
            <a:r>
              <a:rPr lang="en-US" sz="2600" dirty="0">
                <a:effectLst/>
                <a:latin typeface="Times New Roman" panose="02020603050405020304" pitchFamily="18" charset="0"/>
                <a:ea typeface="Times New Roman" panose="02020603050405020304" pitchFamily="18" charset="0"/>
                <a:cs typeface="Ali_K_Sahifa" pitchFamily="2" charset="-78"/>
              </a:rPr>
              <a:t>v</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ø</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ئؤخةى  </a:t>
            </a:r>
            <a:r>
              <a:rPr lang="en-US" sz="2600" dirty="0" err="1">
                <a:effectLst/>
                <a:latin typeface="Times New Roman" panose="02020603050405020304" pitchFamily="18" charset="0"/>
                <a:ea typeface="Times New Roman" panose="02020603050405020304" pitchFamily="18" charset="0"/>
                <a:cs typeface="Ali_K_Sahifa" pitchFamily="2" charset="-78"/>
              </a:rPr>
              <a:t>Oxay</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cvc</a:t>
            </a:r>
            <a:r>
              <a:rPr lang="en-US" sz="2600" dirty="0">
                <a:effectLst/>
                <a:latin typeface="Times New Roman" panose="02020603050405020304" pitchFamily="18" charset="0"/>
                <a:ea typeface="Times New Roman" panose="02020603050405020304" pitchFamily="18" charset="0"/>
                <a:cs typeface="Ali_K_Sahifa" pitchFamily="2" charset="-78"/>
              </a:rPr>
              <a:t> </a:t>
            </a:r>
            <a:r>
              <a:rPr lang="en-US" sz="2600" dirty="0">
                <a:effectLst/>
                <a:latin typeface="Ali_K_Sahifa" pitchFamily="2" charset="-78"/>
                <a:ea typeface="Times New Roman" panose="02020603050405020304" pitchFamily="18" charset="0"/>
              </a:rPr>
              <a:t> </a:t>
            </a:r>
            <a:r>
              <a:rPr lang="ar-IQ" sz="2600" dirty="0">
                <a:effectLst/>
                <a:latin typeface="Ali_K_Sahifa" pitchFamily="2" charset="-78"/>
                <a:ea typeface="Times New Roman" panose="02020603050405020304" pitchFamily="18" charset="0"/>
              </a:rPr>
              <a:t>/ </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ø</a:t>
            </a:r>
            <a:r>
              <a:rPr lang="en-US" sz="2600" dirty="0">
                <a:effectLst/>
                <a:latin typeface="Times New Roman" panose="02020603050405020304" pitchFamily="18" charset="0"/>
                <a:ea typeface="Times New Roman" panose="02020603050405020304" pitchFamily="18" charset="0"/>
                <a:cs typeface="Ali_K_Sahifa" pitchFamily="2" charset="-78"/>
              </a:rPr>
              <a:t>v</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ø</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a:t>
            </a:r>
            <a:r>
              <a:rPr lang="en-US" sz="2600" dirty="0">
                <a:effectLst/>
                <a:latin typeface="Times New Roman" panose="02020603050405020304" pitchFamily="18" charset="0"/>
                <a:ea typeface="Times New Roman" panose="02020603050405020304" pitchFamily="18" charset="0"/>
                <a:cs typeface="Ali_K_Sahifa" pitchFamily="2" charset="-78"/>
              </a:rPr>
              <a:t>1</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a:t>
            </a:r>
            <a:r>
              <a:rPr lang="ar-IQ" sz="2600" dirty="0">
                <a:effectLst/>
                <a:latin typeface="Times New Roman" panose="02020603050405020304" pitchFamily="18" charset="0"/>
                <a:ea typeface="Times New Roman" panose="02020603050405020304" pitchFamily="18" charset="0"/>
                <a:cs typeface="Ali_K_Sahifa" pitchFamily="2" charset="-78"/>
              </a:rPr>
              <a:t>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ئاخر     </a:t>
            </a:r>
            <a:r>
              <a:rPr lang="en-US" sz="2600" dirty="0" err="1">
                <a:effectLst/>
                <a:latin typeface="Times New Roman" panose="02020603050405020304" pitchFamily="18" charset="0"/>
                <a:ea typeface="Times New Roman" panose="02020603050405020304" pitchFamily="18" charset="0"/>
              </a:rPr>
              <a:t>Ă</a:t>
            </a:r>
            <a:r>
              <a:rPr lang="en-US" sz="2600" dirty="0" err="1">
                <a:effectLst/>
                <a:latin typeface="Times New Roman" panose="02020603050405020304" pitchFamily="18" charset="0"/>
                <a:ea typeface="Times New Roman" panose="02020603050405020304" pitchFamily="18" charset="0"/>
                <a:cs typeface="Ali_K_Sahifa" pitchFamily="2" charset="-78"/>
              </a:rPr>
              <a:t>x</a:t>
            </a:r>
            <a:r>
              <a:rPr lang="en-US" sz="3000" dirty="0" err="1">
                <a:effectLst/>
                <a:latin typeface="Times New Roman" panose="02020603050405020304" pitchFamily="18" charset="0"/>
                <a:ea typeface="Times New Roman" panose="02020603050405020304" pitchFamily="18" charset="0"/>
              </a:rPr>
              <a:t>ı</a:t>
            </a:r>
            <a:r>
              <a:rPr lang="en-US" sz="2600" dirty="0" err="1">
                <a:effectLst/>
                <a:latin typeface="Times New Roman" panose="02020603050405020304" pitchFamily="18" charset="0"/>
                <a:ea typeface="Times New Roman" panose="02020603050405020304" pitchFamily="18" charset="0"/>
                <a:cs typeface="Ali_K_Sahifa" pitchFamily="2" charset="-78"/>
              </a:rPr>
              <a:t>r</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cvc</a:t>
            </a:r>
            <a:r>
              <a:rPr lang="ar-IQ" sz="2600" dirty="0">
                <a:effectLst/>
                <a:latin typeface="Times New Roman" panose="02020603050405020304" pitchFamily="18" charset="0"/>
                <a:ea typeface="Times New Roman" panose="02020603050405020304" pitchFamily="18" charset="0"/>
                <a:cs typeface="Ali_K_Sahifa" pitchFamily="2" charset="-78"/>
              </a:rPr>
              <a:t> / </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ø</a:t>
            </a:r>
            <a:r>
              <a:rPr lang="en-US" sz="2600" dirty="0">
                <a:effectLst/>
                <a:latin typeface="Times New Roman" panose="02020603050405020304" pitchFamily="18" charset="0"/>
                <a:ea typeface="Times New Roman" panose="02020603050405020304" pitchFamily="18" charset="0"/>
                <a:cs typeface="Ali_K_Sahifa" pitchFamily="2" charset="-78"/>
              </a:rPr>
              <a:t>v</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ø</a:t>
            </a:r>
            <a:r>
              <a:rPr lang="ar-IQ" sz="2600" dirty="0">
                <a:effectLst/>
                <a:latin typeface="Times New Roman" panose="02020603050405020304" pitchFamily="18" charset="0"/>
                <a:ea typeface="Times New Roman" panose="02020603050405020304" pitchFamily="18" charset="0"/>
                <a:cs typeface="Ali_K_Sahifa" pitchFamily="2" charset="-78"/>
              </a:rPr>
              <a:t>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    هةروةها دةشىَ برِطة لة ثيَش و لووتكة ثيَكهاتبىَ و ثيَشةكةى ديار نةبىَ وةك لةم وشانةدا.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بؤ          </a:t>
            </a:r>
            <a:r>
              <a:rPr lang="en-US" sz="2600" dirty="0">
                <a:effectLst/>
                <a:latin typeface="Times New Roman" panose="02020603050405020304" pitchFamily="18" charset="0"/>
                <a:ea typeface="Times New Roman" panose="02020603050405020304" pitchFamily="18" charset="0"/>
                <a:cs typeface="Ali_K_Sahifa" pitchFamily="2" charset="-78"/>
              </a:rPr>
              <a:t>Bo</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cv</a:t>
            </a:r>
            <a:r>
              <a:rPr lang="en-US" sz="2600" dirty="0" err="1">
                <a:effectLst/>
                <a:latin typeface="Tahoma" panose="020B0604030504040204" pitchFamily="34" charset="0"/>
                <a:ea typeface="Times New Roman" panose="02020603050405020304" pitchFamily="18" charset="0"/>
              </a:rPr>
              <a:t>ø</a:t>
            </a:r>
            <a:r>
              <a:rPr lang="ar-IQ" sz="2600" dirty="0">
                <a:effectLst/>
                <a:latin typeface="Times New Roman" panose="02020603050405020304" pitchFamily="18" charset="0"/>
                <a:ea typeface="Times New Roman" panose="02020603050405020304" pitchFamily="18" charset="0"/>
                <a:cs typeface="Ali_K_Sahifa" pitchFamily="2" charset="-78"/>
              </a:rPr>
              <a:t>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تؤ          </a:t>
            </a:r>
            <a:r>
              <a:rPr lang="en-US" sz="2600" dirty="0">
                <a:effectLst/>
                <a:latin typeface="Times New Roman" panose="02020603050405020304" pitchFamily="18" charset="0"/>
                <a:ea typeface="Times New Roman" panose="02020603050405020304" pitchFamily="18" charset="0"/>
                <a:cs typeface="Ali_K_Sahifa" pitchFamily="2" charset="-78"/>
              </a:rPr>
              <a:t>To</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cv</a:t>
            </a:r>
            <a:r>
              <a:rPr lang="en-US" sz="2600" dirty="0" err="1">
                <a:effectLst/>
                <a:latin typeface="Tahoma" panose="020B0604030504040204" pitchFamily="34" charset="0"/>
                <a:ea typeface="Times New Roman" panose="02020603050405020304" pitchFamily="18" charset="0"/>
              </a:rPr>
              <a:t>ø</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a:t>
            </a:r>
            <a:r>
              <a:rPr lang="en-US" sz="2600" dirty="0">
                <a:effectLst/>
                <a:latin typeface="Times New Roman" panose="02020603050405020304" pitchFamily="18" charset="0"/>
                <a:ea typeface="Times New Roman" panose="02020603050405020304" pitchFamily="18" charset="0"/>
                <a:cs typeface="Ali_K_Sahifa" pitchFamily="2" charset="-78"/>
              </a:rPr>
              <a:t>2</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با           </a:t>
            </a:r>
            <a:r>
              <a:rPr lang="en-US" sz="2600" dirty="0" err="1">
                <a:effectLst/>
                <a:latin typeface="Times New Roman" panose="02020603050405020304" pitchFamily="18" charset="0"/>
                <a:ea typeface="Times New Roman" panose="02020603050405020304" pitchFamily="18" charset="0"/>
                <a:cs typeface="Ali_K_Sahifa" pitchFamily="2" charset="-78"/>
              </a:rPr>
              <a:t>B</a:t>
            </a:r>
            <a:r>
              <a:rPr lang="en-US" sz="2600" dirty="0" err="1">
                <a:effectLst/>
                <a:latin typeface="Times New Roman" panose="02020603050405020304" pitchFamily="18" charset="0"/>
                <a:ea typeface="Times New Roman" panose="02020603050405020304" pitchFamily="18" charset="0"/>
              </a:rPr>
              <a:t>ǎ</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cv</a:t>
            </a:r>
            <a:r>
              <a:rPr lang="en-US" sz="2600" dirty="0" err="1">
                <a:effectLst/>
                <a:latin typeface="Tahoma" panose="020B0604030504040204" pitchFamily="34" charset="0"/>
                <a:ea typeface="Times New Roman" panose="02020603050405020304" pitchFamily="18" charset="0"/>
              </a:rPr>
              <a:t>ø</a:t>
            </a:r>
            <a:r>
              <a:rPr lang="ar-IQ" sz="2600" dirty="0">
                <a:effectLst/>
                <a:latin typeface="Times New Roman" panose="02020603050405020304" pitchFamily="18" charset="0"/>
                <a:ea typeface="Times New Roman" panose="02020603050405020304" pitchFamily="18" charset="0"/>
                <a:cs typeface="Ali_K_Sahifa" pitchFamily="2" charset="-78"/>
              </a:rPr>
              <a:t>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    دةشىَ برِطة لة رِووى فؤنؤلؤجيةوة بةشى ثيَشةوةى نةبىَ و تةنها لة لووتكة و كؤتا ثيبَكهاتبىَ وةك لةم وشانةدا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ئاو        </a:t>
            </a:r>
            <a:r>
              <a:rPr lang="en-US" sz="2600" dirty="0" err="1">
                <a:effectLst/>
                <a:latin typeface="Times New Roman" panose="02020603050405020304" pitchFamily="18" charset="0"/>
                <a:ea typeface="Times New Roman" panose="02020603050405020304" pitchFamily="18" charset="0"/>
              </a:rPr>
              <a:t>Ă</a:t>
            </a:r>
            <a:r>
              <a:rPr lang="en-US" sz="2600" dirty="0" err="1">
                <a:effectLst/>
                <a:latin typeface="Times New Roman" panose="02020603050405020304" pitchFamily="18" charset="0"/>
                <a:ea typeface="Times New Roman" panose="02020603050405020304" pitchFamily="18" charset="0"/>
                <a:cs typeface="Ali_K_Sahifa" pitchFamily="2" charset="-78"/>
              </a:rPr>
              <a:t>w</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vc</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ø</a:t>
            </a:r>
            <a:r>
              <a:rPr lang="ar-IQ" sz="2600" dirty="0">
                <a:effectLst/>
                <a:latin typeface="Times New Roman" panose="02020603050405020304" pitchFamily="18" charset="0"/>
                <a:ea typeface="Times New Roman" panose="02020603050405020304" pitchFamily="18" charset="0"/>
                <a:cs typeface="Ali_K_Sahifa" pitchFamily="2" charset="-78"/>
              </a:rPr>
              <a:t>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ئؤى        </a:t>
            </a:r>
            <a:r>
              <a:rPr lang="en-US" sz="2600" dirty="0">
                <a:effectLst/>
                <a:latin typeface="Times New Roman" panose="02020603050405020304" pitchFamily="18" charset="0"/>
                <a:ea typeface="Times New Roman" panose="02020603050405020304" pitchFamily="18" charset="0"/>
                <a:cs typeface="Ali_K_Sahifa" pitchFamily="2" charset="-78"/>
              </a:rPr>
              <a:t>Oy</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vc</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ø</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a:t>
            </a:r>
            <a:r>
              <a:rPr lang="en-US" sz="2600" dirty="0">
                <a:effectLst/>
                <a:latin typeface="Times New Roman" panose="02020603050405020304" pitchFamily="18" charset="0"/>
                <a:ea typeface="Times New Roman" panose="02020603050405020304" pitchFamily="18" charset="0"/>
                <a:cs typeface="Ali_K_Sahifa" pitchFamily="2" charset="-78"/>
              </a:rPr>
              <a:t>3</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a:t>
            </a:r>
            <a:r>
              <a:rPr lang="ar-IQ" sz="2600" dirty="0">
                <a:effectLst/>
                <a:latin typeface="Times New Roman" panose="02020603050405020304" pitchFamily="18" charset="0"/>
                <a:ea typeface="Times New Roman" panose="02020603050405020304" pitchFamily="18" charset="0"/>
                <a:cs typeface="Ali_K_Sahifa" pitchFamily="2" charset="-78"/>
              </a:rPr>
              <a:t>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ئاى         </a:t>
            </a:r>
            <a:r>
              <a:rPr lang="en-US" sz="2600" dirty="0" err="1">
                <a:effectLst/>
                <a:latin typeface="Times New Roman" panose="02020603050405020304" pitchFamily="18" charset="0"/>
                <a:ea typeface="Times New Roman" panose="02020603050405020304" pitchFamily="18" charset="0"/>
              </a:rPr>
              <a:t>Ă</a:t>
            </a:r>
            <a:r>
              <a:rPr lang="en-US" sz="2600" dirty="0" err="1">
                <a:effectLst/>
                <a:latin typeface="Times New Roman" panose="02020603050405020304" pitchFamily="18" charset="0"/>
                <a:ea typeface="Times New Roman" panose="02020603050405020304" pitchFamily="18" charset="0"/>
                <a:cs typeface="Ali_K_Sahifa" pitchFamily="2" charset="-78"/>
              </a:rPr>
              <a:t>y</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vc</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ø</a:t>
            </a:r>
            <a:r>
              <a:rPr lang="ar-IQ" sz="2600" dirty="0">
                <a:effectLst/>
                <a:latin typeface="Times New Roman" panose="02020603050405020304" pitchFamily="18" charset="0"/>
                <a:ea typeface="Times New Roman" panose="02020603050405020304" pitchFamily="18" charset="0"/>
                <a:cs typeface="Ali_K_Sahifa" pitchFamily="2" charset="-78"/>
              </a:rPr>
              <a:t>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    بةلاَم لة رِووى فؤنةتيكةوة برِطة لة زمانى كوردى دا هةر بة كؤنسنانت دةست ثىَ دةكات. واش دةبيَت برِطة لة زمانى كوردى</a:t>
            </a:r>
            <a:r>
              <a:rPr lang="ar-IQ" sz="400" dirty="0">
                <a:effectLst/>
                <a:latin typeface="Times New Roman" panose="02020603050405020304" pitchFamily="18" charset="0"/>
                <a:ea typeface="Times New Roman" panose="02020603050405020304" pitchFamily="18" charset="0"/>
                <a:cs typeface="Ali_K_Sahifa" pitchFamily="2" charset="-78"/>
              </a:rPr>
              <a:t> </a:t>
            </a:r>
            <a:r>
              <a:rPr lang="ar-IQ" sz="2600" dirty="0">
                <a:effectLst/>
                <a:latin typeface="Times New Roman" panose="02020603050405020304" pitchFamily="18" charset="0"/>
                <a:ea typeface="Times New Roman" panose="02020603050405020304" pitchFamily="18" charset="0"/>
                <a:cs typeface="Ali_K_Sahifa" pitchFamily="2" charset="-78"/>
              </a:rPr>
              <a:t>دا هةر سىَ بةشةكةى تيَدا بيَت وةك لةم نموونانةدا.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بار        </a:t>
            </a:r>
            <a:r>
              <a:rPr lang="en-US" sz="2600" dirty="0" err="1">
                <a:effectLst/>
                <a:latin typeface="Times New Roman" panose="02020603050405020304" pitchFamily="18" charset="0"/>
                <a:ea typeface="Times New Roman" panose="02020603050405020304" pitchFamily="18" charset="0"/>
                <a:cs typeface="Ali_K_Sahifa" pitchFamily="2" charset="-78"/>
              </a:rPr>
              <a:t>B</a:t>
            </a:r>
            <a:r>
              <a:rPr lang="en-US" sz="2600" dirty="0" err="1">
                <a:effectLst/>
                <a:latin typeface="Times New Roman" panose="02020603050405020304" pitchFamily="18" charset="0"/>
                <a:ea typeface="Times New Roman" panose="02020603050405020304" pitchFamily="18" charset="0"/>
              </a:rPr>
              <a:t>ǎ</a:t>
            </a:r>
            <a:r>
              <a:rPr lang="en-US" sz="2600" dirty="0" err="1">
                <a:effectLst/>
                <a:latin typeface="Times New Roman" panose="02020603050405020304" pitchFamily="18" charset="0"/>
                <a:ea typeface="Times New Roman" panose="02020603050405020304" pitchFamily="18" charset="0"/>
                <a:cs typeface="Ali_K_Sahifa" pitchFamily="2" charset="-78"/>
              </a:rPr>
              <a:t>r</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cvc</a:t>
            </a:r>
            <a:r>
              <a:rPr lang="ar-IQ" sz="2600" dirty="0">
                <a:effectLst/>
                <a:latin typeface="Times New Roman" panose="02020603050405020304" pitchFamily="18" charset="0"/>
                <a:ea typeface="Times New Roman" panose="02020603050405020304" pitchFamily="18" charset="0"/>
                <a:cs typeface="Ali_K_Sahifa" pitchFamily="2" charset="-78"/>
              </a:rPr>
              <a:t>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بير        </a:t>
            </a:r>
            <a:r>
              <a:rPr lang="en-US" sz="2600" dirty="0">
                <a:effectLst/>
                <a:latin typeface="Times New Roman" panose="02020603050405020304" pitchFamily="18" charset="0"/>
                <a:ea typeface="Times New Roman" panose="02020603050405020304" pitchFamily="18" charset="0"/>
                <a:cs typeface="Ali_K_Sahifa" pitchFamily="2" charset="-78"/>
              </a:rPr>
              <a:t>Bir</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cvc</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a:t>
            </a:r>
            <a:r>
              <a:rPr lang="en-US" sz="2600" dirty="0">
                <a:effectLst/>
                <a:latin typeface="Times New Roman" panose="02020603050405020304" pitchFamily="18" charset="0"/>
                <a:ea typeface="Times New Roman" panose="02020603050405020304" pitchFamily="18" charset="0"/>
                <a:cs typeface="Ali_K_Sahifa" pitchFamily="2" charset="-78"/>
              </a:rPr>
              <a:t>4</a:t>
            </a:r>
            <a:r>
              <a:rPr lang="ar-IQ" sz="2600" dirty="0">
                <a:effectLst/>
                <a:latin typeface="Times New Roman" panose="02020603050405020304" pitchFamily="18" charset="0"/>
                <a:ea typeface="Times New Roman" panose="02020603050405020304" pitchFamily="18" charset="0"/>
                <a:cs typeface="Tahoma" panose="020B0604030504040204" pitchFamily="34" charset="0"/>
              </a:rPr>
              <a:t>)</a:t>
            </a:r>
            <a:r>
              <a:rPr lang="ar-IQ" sz="2600" dirty="0">
                <a:effectLst/>
                <a:latin typeface="Times New Roman" panose="02020603050405020304" pitchFamily="18" charset="0"/>
                <a:ea typeface="Times New Roman" panose="02020603050405020304" pitchFamily="18" charset="0"/>
                <a:cs typeface="Ali_K_Sahifa" pitchFamily="2" charset="-78"/>
              </a:rPr>
              <a:t>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دلَ         </a:t>
            </a:r>
            <a:r>
              <a:rPr lang="en-US" sz="2600" dirty="0" err="1">
                <a:effectLst/>
                <a:latin typeface="Times New Roman" panose="02020603050405020304" pitchFamily="18" charset="0"/>
                <a:ea typeface="Times New Roman" panose="02020603050405020304" pitchFamily="18" charset="0"/>
                <a:cs typeface="Ali_K_Sahifa" pitchFamily="2" charset="-78"/>
              </a:rPr>
              <a:t>D</a:t>
            </a:r>
            <a:r>
              <a:rPr lang="en-US" sz="3000" dirty="0" err="1">
                <a:effectLst/>
                <a:latin typeface="Times New Roman" panose="02020603050405020304" pitchFamily="18" charset="0"/>
                <a:ea typeface="Times New Roman" panose="02020603050405020304" pitchFamily="18" charset="0"/>
              </a:rPr>
              <a:t>ı</a:t>
            </a:r>
            <a:r>
              <a:rPr lang="en-US" sz="2600" dirty="0" err="1">
                <a:effectLst/>
                <a:latin typeface="Times New Roman" panose="02020603050405020304" pitchFamily="18" charset="0"/>
                <a:ea typeface="Times New Roman" panose="02020603050405020304" pitchFamily="18" charset="0"/>
                <a:cs typeface="Ali_K_Sahifa" pitchFamily="2" charset="-78"/>
              </a:rPr>
              <a:t>l</a:t>
            </a:r>
            <a:r>
              <a:rPr lang="ar-IQ" sz="2600" dirty="0">
                <a:effectLst/>
                <a:latin typeface="Times New Roman" panose="02020603050405020304" pitchFamily="18" charset="0"/>
                <a:ea typeface="Times New Roman" panose="02020603050405020304" pitchFamily="18" charset="0"/>
                <a:cs typeface="Ali_K_Sahifa" pitchFamily="2" charset="-78"/>
              </a:rPr>
              <a:t>              </a:t>
            </a:r>
            <a:r>
              <a:rPr lang="en-US" sz="2600" dirty="0" err="1">
                <a:effectLst/>
                <a:latin typeface="Times New Roman" panose="02020603050405020304" pitchFamily="18" charset="0"/>
                <a:ea typeface="Times New Roman" panose="02020603050405020304" pitchFamily="18" charset="0"/>
                <a:cs typeface="Ali_K_Sahifa" pitchFamily="2" charset="-78"/>
              </a:rPr>
              <a:t>cvc</a:t>
            </a:r>
            <a:r>
              <a:rPr lang="ar-IQ" sz="2600" dirty="0">
                <a:effectLst/>
                <a:latin typeface="Times New Roman" panose="02020603050405020304" pitchFamily="18" charset="0"/>
                <a:ea typeface="Times New Roman" panose="02020603050405020304" pitchFamily="18" charset="0"/>
                <a:cs typeface="Ali_K_Sahifa" pitchFamily="2" charset="-78"/>
              </a:rPr>
              <a:t> </a:t>
            </a:r>
            <a:endParaRPr lang="en-US" sz="19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600" dirty="0">
                <a:effectLst/>
                <a:latin typeface="Times New Roman" panose="02020603050405020304" pitchFamily="18" charset="0"/>
                <a:ea typeface="Times New Roman" panose="02020603050405020304" pitchFamily="18" charset="0"/>
                <a:cs typeface="Ali_K_Sahifa" pitchFamily="2" charset="-78"/>
              </a:rPr>
              <a:t>دةتوانين طشت ئةم نموونانةى سةرةوة لةم هيَلكاريةى خوارةوة كؤبكةينةوة، بةم شيَوةية. </a:t>
            </a:r>
            <a:endParaRPr lang="en-US" sz="1900" dirty="0">
              <a:effectLst/>
              <a:latin typeface="Times New Roman" panose="02020603050405020304" pitchFamily="18" charset="0"/>
              <a:ea typeface="Times New Roman" panose="02020603050405020304" pitchFamily="18" charset="0"/>
            </a:endParaRPr>
          </a:p>
          <a:p>
            <a:pPr marL="0" indent="0" algn="just" rtl="1">
              <a:buNone/>
            </a:pPr>
            <a:endParaRPr lang="en-US" sz="3200" dirty="0"/>
          </a:p>
        </p:txBody>
      </p:sp>
    </p:spTree>
    <p:extLst>
      <p:ext uri="{BB962C8B-B14F-4D97-AF65-F5344CB8AC3E}">
        <p14:creationId xmlns:p14="http://schemas.microsoft.com/office/powerpoint/2010/main" val="2926343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AE3ACD4D-8A5B-CB3C-BDF1-58C6957ED2EF}"/>
              </a:ext>
            </a:extLst>
          </p:cNvPr>
          <p:cNvPicPr>
            <a:picLocks noGrp="1" noChangeAspect="1"/>
          </p:cNvPicPr>
          <p:nvPr>
            <p:ph idx="1"/>
          </p:nvPr>
        </p:nvPicPr>
        <p:blipFill>
          <a:blip r:embed="rId2"/>
          <a:stretch>
            <a:fillRect/>
          </a:stretch>
        </p:blipFill>
        <p:spPr>
          <a:xfrm>
            <a:off x="1500996" y="776377"/>
            <a:ext cx="9868619" cy="5589917"/>
          </a:xfrm>
          <a:prstGeom prst="rect">
            <a:avLst/>
          </a:prstGeom>
        </p:spPr>
      </p:pic>
    </p:spTree>
    <p:extLst>
      <p:ext uri="{BB962C8B-B14F-4D97-AF65-F5344CB8AC3E}">
        <p14:creationId xmlns:p14="http://schemas.microsoft.com/office/powerpoint/2010/main" val="13206903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D90A17-6001-42D7-BA41-F914F696E66E}"/>
              </a:ext>
            </a:extLst>
          </p:cNvPr>
          <p:cNvSpPr>
            <a:spLocks noGrp="1"/>
          </p:cNvSpPr>
          <p:nvPr>
            <p:ph idx="1"/>
          </p:nvPr>
        </p:nvSpPr>
        <p:spPr>
          <a:xfrm>
            <a:off x="0" y="0"/>
            <a:ext cx="12042475" cy="6857999"/>
          </a:xfrm>
        </p:spPr>
        <p:txBody>
          <a:bodyPr>
            <a:normAutofit/>
          </a:bodyPr>
          <a:lstStyle/>
          <a:p>
            <a:pPr marL="0"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pitchFamily="2" charset="-78"/>
              </a:rPr>
              <a:t> </a:t>
            </a:r>
            <a:r>
              <a:rPr lang="en-US" sz="32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كةواتة لةم نموونانة ئةوة رِوون دةبيَتةوة كة يةكيَك لة سيماكانى برِطةى فؤنؤلؤجى كوردى ئةوةية كة مةرجة لووتكةى برِطة دةبىَ ظاولَ بيَت، بة دةطمةن وادةبىَ دووظاولَ لة برِطةيةك</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كؤببةوة،</a:t>
            </a:r>
            <a:r>
              <a:rPr lang="ar-IQ"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cs typeface="Ali_K_Sahifa" pitchFamily="2" charset="-78"/>
              </a:rPr>
              <a:t>ئةويش لة زارى سليَمانى</a:t>
            </a:r>
            <a:r>
              <a:rPr lang="ar-IQ" sz="1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لة كاتـى كةوتنى فـؤنيمى/ د/ </a:t>
            </a:r>
            <a:r>
              <a:rPr lang="ar-IQ"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cs typeface="Ali_K_Sahifa" pitchFamily="2" charset="-78"/>
              </a:rPr>
              <a:t>ئةطينا لة هيض شيَوازيَكى</a:t>
            </a:r>
            <a:r>
              <a:rPr lang="ar-IQ" sz="1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ترى كوردى برِطة بة هاتنى دوو ظاولَ ( هيَشوة ظاولَ ) نادرىَ لة برِطةيةك</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يا لة وشةيةك</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لةتةك يةك بيَن. بةلاَم  هيَشوة كؤنسنانتةكان لة هةردوو ديوى لووتكة بة شيَوةيةكى بةرضاو لة زمانةكةدا هةست ثيَ دةكرىَ و دةبينرىَ، واتة وةكو زؤربةى زمانةكانى جيهان لة زمانى كوردي</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هيَشوة كؤنسنانت لة ثيَشةوةو ثاشةوة دةورى هةية لة رِؤنانى برِطةدا.وةك : </a:t>
            </a:r>
            <a:endParaRPr lang="en-US" sz="40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خوارد     </a:t>
            </a:r>
            <a:r>
              <a:rPr lang="en-US" sz="4000" dirty="0" err="1">
                <a:effectLst/>
                <a:latin typeface="Times New Roman" panose="02020603050405020304" pitchFamily="18" charset="0"/>
                <a:ea typeface="Times New Roman" panose="02020603050405020304" pitchFamily="18" charset="0"/>
                <a:cs typeface="Ali_K_Sahifa" pitchFamily="2" charset="-78"/>
              </a:rPr>
              <a:t>Xw</a:t>
            </a:r>
            <a:r>
              <a:rPr lang="en-US" sz="4000" dirty="0" err="1">
                <a:effectLst/>
                <a:latin typeface="Times New Roman" panose="02020603050405020304" pitchFamily="18" charset="0"/>
                <a:ea typeface="Times New Roman" panose="02020603050405020304" pitchFamily="18" charset="0"/>
              </a:rPr>
              <a:t>ǎ</a:t>
            </a:r>
            <a:r>
              <a:rPr lang="en-US" sz="4000" dirty="0" err="1">
                <a:effectLst/>
                <a:latin typeface="Times New Roman" panose="02020603050405020304" pitchFamily="18" charset="0"/>
                <a:ea typeface="Times New Roman" panose="02020603050405020304" pitchFamily="18" charset="0"/>
                <a:cs typeface="Ali_K_Sahifa" pitchFamily="2" charset="-78"/>
              </a:rPr>
              <a:t>rd</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en-US" sz="4000" dirty="0" err="1">
                <a:effectLst/>
                <a:latin typeface="Times New Roman" panose="02020603050405020304" pitchFamily="18" charset="0"/>
                <a:ea typeface="Times New Roman" panose="02020603050405020304" pitchFamily="18" charset="0"/>
                <a:cs typeface="Ali_K_Sahifa" pitchFamily="2" charset="-78"/>
              </a:rPr>
              <a:t>ccvcc</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بوارد      </a:t>
            </a:r>
            <a:r>
              <a:rPr lang="en-US" sz="4000" dirty="0" err="1">
                <a:effectLst/>
                <a:latin typeface="Times New Roman" panose="02020603050405020304" pitchFamily="18" charset="0"/>
                <a:ea typeface="Times New Roman" panose="02020603050405020304" pitchFamily="18" charset="0"/>
                <a:cs typeface="Ali_K_Sahifa" pitchFamily="2" charset="-78"/>
              </a:rPr>
              <a:t>Bw</a:t>
            </a:r>
            <a:r>
              <a:rPr lang="en-US" sz="4000" dirty="0" err="1">
                <a:effectLst/>
                <a:latin typeface="Times New Roman" panose="02020603050405020304" pitchFamily="18" charset="0"/>
                <a:ea typeface="Times New Roman" panose="02020603050405020304" pitchFamily="18" charset="0"/>
              </a:rPr>
              <a:t>ǎ</a:t>
            </a:r>
            <a:r>
              <a:rPr lang="en-US" sz="4000" dirty="0" err="1">
                <a:effectLst/>
                <a:latin typeface="Times New Roman" panose="02020603050405020304" pitchFamily="18" charset="0"/>
                <a:ea typeface="Times New Roman" panose="02020603050405020304" pitchFamily="18" charset="0"/>
                <a:cs typeface="Ali_K_Sahifa" pitchFamily="2" charset="-78"/>
              </a:rPr>
              <a:t>rd</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en-US" sz="4000" dirty="0" err="1">
                <a:effectLst/>
                <a:latin typeface="Times New Roman" panose="02020603050405020304" pitchFamily="18" charset="0"/>
                <a:ea typeface="Times New Roman" panose="02020603050405020304" pitchFamily="18" charset="0"/>
                <a:cs typeface="Ali_K_Sahifa" pitchFamily="2" charset="-78"/>
              </a:rPr>
              <a:t>ccvcc</a:t>
            </a:r>
            <a:endParaRPr lang="en-US" sz="4000" dirty="0"/>
          </a:p>
        </p:txBody>
      </p:sp>
    </p:spTree>
    <p:extLst>
      <p:ext uri="{BB962C8B-B14F-4D97-AF65-F5344CB8AC3E}">
        <p14:creationId xmlns:p14="http://schemas.microsoft.com/office/powerpoint/2010/main" val="25942744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D90A17-6001-42D7-BA41-F914F696E66E}"/>
              </a:ext>
            </a:extLst>
          </p:cNvPr>
          <p:cNvSpPr>
            <a:spLocks noGrp="1"/>
          </p:cNvSpPr>
          <p:nvPr>
            <p:ph idx="1"/>
          </p:nvPr>
        </p:nvSpPr>
        <p:spPr>
          <a:xfrm>
            <a:off x="0" y="0"/>
            <a:ext cx="12042475" cy="6857999"/>
          </a:xfrm>
        </p:spPr>
        <p:txBody>
          <a:bodyPr>
            <a:normAutofit/>
          </a:bodyPr>
          <a:lstStyle/>
          <a:p>
            <a:pPr marL="0" marR="0" indent="0" algn="justLow" rtl="1">
              <a:spcBef>
                <a:spcPts val="0"/>
              </a:spcBef>
              <a:spcAft>
                <a:spcPts val="0"/>
              </a:spcAft>
              <a:buNone/>
            </a:pPr>
            <a:r>
              <a:rPr lang="en-US" sz="32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هةموو زمانةكان بةرةو وةرطرتنى شيَوةى برِطةى تايبةت دةضن، كة زؤر جار ثيَيان دةوتريَت ؛نموونةى ثةسةند؛ </a:t>
            </a:r>
            <a:r>
              <a:rPr lang="en-US" sz="3200" dirty="0">
                <a:effectLst/>
                <a:latin typeface="Times New Roman" panose="02020603050405020304" pitchFamily="18" charset="0"/>
                <a:ea typeface="Times New Roman" panose="02020603050405020304" pitchFamily="18" charset="0"/>
                <a:cs typeface="Ali_K_Sahifa" pitchFamily="2" charset="-78"/>
              </a:rPr>
              <a:t>Canonical form</a:t>
            </a:r>
            <a:r>
              <a:rPr lang="ar-IQ" sz="3200" dirty="0">
                <a:effectLst/>
                <a:latin typeface="Times New Roman" panose="02020603050405020304" pitchFamily="18" charset="0"/>
                <a:ea typeface="Times New Roman" panose="02020603050405020304" pitchFamily="18" charset="0"/>
                <a:cs typeface="Ali_K_Sahifa" pitchFamily="2" charset="-78"/>
              </a:rPr>
              <a:t>، لة كورديدا زوَربةى ئةو برِطانةى كة بة كؤنسنانت كؤتاييان هاتووة لة كاتى ليَكخشانى لة برِطةيةكى</a:t>
            </a:r>
            <a:r>
              <a:rPr lang="ar-IQ" sz="7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تر، ئةوا دوا كؤنسنانتى برِطةى يةكةم دةبيَتة بةشيَك ياخود كؤنسنانتى سةرةتاى برِطةى دووةم. وةك لة وشةى ( دةرِؤم ) لة كاتيَكدا كة ثاشطرى دووثات كردنةوةى ( ةوة )ى بيَتة سةر .</a:t>
            </a: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pitchFamily="2" charset="-78"/>
              </a:rPr>
              <a:t> </a:t>
            </a: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pitchFamily="2" charset="-78"/>
              </a:rPr>
              <a:t>دةرِؤم</a:t>
            </a:r>
            <a:r>
              <a:rPr lang="ar-IQ" sz="3200" baseline="-250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                                                </a:t>
            </a:r>
            <a:r>
              <a:rPr lang="en-US" sz="3200" dirty="0" err="1">
                <a:effectLst/>
                <a:latin typeface="Times New Roman" panose="02020603050405020304" pitchFamily="18" charset="0"/>
                <a:ea typeface="Times New Roman" panose="02020603050405020304" pitchFamily="18" charset="0"/>
                <a:cs typeface="Ali_K_Sahifa" pitchFamily="2" charset="-78"/>
              </a:rPr>
              <a:t>Darom</a:t>
            </a:r>
            <a:r>
              <a:rPr lang="en-US" sz="3200" dirty="0">
                <a:effectLst/>
                <a:latin typeface="Times New Roman" panose="02020603050405020304" pitchFamily="18" charset="0"/>
                <a:ea typeface="Times New Roman" panose="02020603050405020304" pitchFamily="18" charset="0"/>
                <a:cs typeface="Ali_K_Sahifa" pitchFamily="2" charset="-78"/>
              </a:rPr>
              <a:t> </a:t>
            </a:r>
            <a:r>
              <a:rPr lang="en-US" sz="3200"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cs typeface="Ali_K_Sahifa" pitchFamily="2" charset="-78"/>
              </a:rPr>
              <a:t> Da / rom</a:t>
            </a:r>
            <a:r>
              <a:rPr lang="ar-IQ" sz="3200" dirty="0">
                <a:effectLst/>
                <a:latin typeface="Times New Roman" panose="02020603050405020304" pitchFamily="18" charset="0"/>
                <a:ea typeface="Times New Roman" panose="02020603050405020304" pitchFamily="18" charset="0"/>
                <a:cs typeface="Ali_K_Sahifa" pitchFamily="2" charset="-78"/>
              </a:rPr>
              <a:t>  </a:t>
            </a: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pitchFamily="2" charset="-78"/>
              </a:rPr>
              <a:t>                                                         </a:t>
            </a:r>
            <a:r>
              <a:rPr lang="en-US" sz="3200" dirty="0">
                <a:effectLst/>
                <a:latin typeface="Times New Roman" panose="02020603050405020304" pitchFamily="18" charset="0"/>
                <a:ea typeface="Times New Roman" panose="02020603050405020304" pitchFamily="18" charset="0"/>
                <a:cs typeface="Ali_K_Sahifa" pitchFamily="2" charset="-78"/>
              </a:rPr>
              <a:t>cv / </a:t>
            </a:r>
            <a:r>
              <a:rPr lang="en-US" sz="3200" dirty="0" err="1">
                <a:effectLst/>
                <a:latin typeface="Times New Roman" panose="02020603050405020304" pitchFamily="18" charset="0"/>
                <a:ea typeface="Times New Roman" panose="02020603050405020304" pitchFamily="18" charset="0"/>
                <a:cs typeface="Ali_K_Sahifa" pitchFamily="2" charset="-78"/>
              </a:rPr>
              <a:t>cvc</a:t>
            </a:r>
            <a:r>
              <a:rPr lang="ar-IQ" sz="3200" dirty="0">
                <a:effectLst/>
                <a:latin typeface="Times New Roman" panose="02020603050405020304" pitchFamily="18" charset="0"/>
                <a:ea typeface="Times New Roman" panose="02020603050405020304" pitchFamily="18" charset="0"/>
                <a:cs typeface="Ali_K_Sahifa" pitchFamily="2" charset="-78"/>
              </a:rPr>
              <a:t> </a:t>
            </a: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pitchFamily="2" charset="-78"/>
              </a:rPr>
              <a:t>دةرِؤم</a:t>
            </a:r>
            <a:r>
              <a:rPr lang="ar-IQ" sz="3200" baseline="-25000" dirty="0">
                <a:effectLst/>
                <a:latin typeface="Times New Roman" panose="02020603050405020304" pitchFamily="18" charset="0"/>
                <a:ea typeface="Times New Roman" panose="02020603050405020304" pitchFamily="18" charset="0"/>
                <a:cs typeface="Ali_K_Sahifa" pitchFamily="2" charset="-78"/>
              </a:rPr>
              <a:t> </a:t>
            </a:r>
            <a:r>
              <a:rPr lang="ar-IQ" sz="3200" baseline="-25000" dirty="0">
                <a:effectLst/>
                <a:latin typeface="Times New Roman" panose="02020603050405020304" pitchFamily="18" charset="0"/>
                <a:ea typeface="Times New Roman" panose="02020603050405020304" pitchFamily="18" charset="0"/>
                <a:cs typeface="Tahoma" panose="020B0604030504040204" pitchFamily="34" charset="0"/>
              </a:rPr>
              <a:t>+</a:t>
            </a:r>
            <a:r>
              <a:rPr lang="ar-IQ" sz="3200" baseline="-250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ةوة </a:t>
            </a:r>
            <a:r>
              <a:rPr lang="ar-IQ" sz="3200" baseline="-25000" dirty="0">
                <a:effectLst/>
                <a:latin typeface="Times New Roman" panose="02020603050405020304" pitchFamily="18" charset="0"/>
                <a:ea typeface="Times New Roman" panose="02020603050405020304" pitchFamily="18" charset="0"/>
                <a:cs typeface="Tahoma" panose="020B0604030504040204" pitchFamily="34" charset="0"/>
              </a:rPr>
              <a:t>=</a:t>
            </a:r>
            <a:r>
              <a:rPr lang="ar-IQ" sz="3200" dirty="0">
                <a:effectLst/>
                <a:latin typeface="Times New Roman" panose="02020603050405020304" pitchFamily="18" charset="0"/>
                <a:ea typeface="Times New Roman" panose="02020603050405020304" pitchFamily="18" charset="0"/>
                <a:cs typeface="Ali_K_Sahifa" pitchFamily="2" charset="-78"/>
              </a:rPr>
              <a:t>  دةرؤمةوة                         </a:t>
            </a:r>
            <a:r>
              <a:rPr lang="en-US" sz="3200" dirty="0" err="1">
                <a:effectLst/>
                <a:latin typeface="Times New Roman" panose="02020603050405020304" pitchFamily="18" charset="0"/>
                <a:ea typeface="Times New Roman" panose="02020603050405020304" pitchFamily="18" charset="0"/>
                <a:cs typeface="Ali_K_Sahifa" pitchFamily="2" charset="-78"/>
              </a:rPr>
              <a:t>Daromawa</a:t>
            </a:r>
            <a:r>
              <a:rPr lang="en-US" sz="3200" dirty="0">
                <a:effectLst/>
                <a:latin typeface="Times New Roman" panose="02020603050405020304" pitchFamily="18" charset="0"/>
                <a:ea typeface="Times New Roman" panose="02020603050405020304" pitchFamily="18" charset="0"/>
                <a:cs typeface="Ali_K_Sahifa" pitchFamily="2" charset="-78"/>
              </a:rPr>
              <a:t> </a:t>
            </a:r>
            <a:r>
              <a:rPr lang="en-US" sz="3200" dirty="0">
                <a:effectLst/>
                <a:latin typeface="Times New Roman" panose="02020603050405020304" pitchFamily="18" charset="0"/>
                <a:ea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cs typeface="Ali_K_Sahifa" pitchFamily="2" charset="-78"/>
              </a:rPr>
              <a:t>Da / </a:t>
            </a:r>
            <a:r>
              <a:rPr lang="en-US" sz="3200" dirty="0" err="1">
                <a:effectLst/>
                <a:latin typeface="Times New Roman" panose="02020603050405020304" pitchFamily="18" charset="0"/>
                <a:ea typeface="Times New Roman" panose="02020603050405020304" pitchFamily="18" charset="0"/>
                <a:cs typeface="Ali_K_Sahifa" pitchFamily="2" charset="-78"/>
              </a:rPr>
              <a:t>ro</a:t>
            </a:r>
            <a:r>
              <a:rPr lang="en-US" sz="3200" dirty="0">
                <a:effectLst/>
                <a:latin typeface="Times New Roman" panose="02020603050405020304" pitchFamily="18" charset="0"/>
                <a:ea typeface="Times New Roman" panose="02020603050405020304" pitchFamily="18" charset="0"/>
                <a:cs typeface="Ali_K_Sahifa" pitchFamily="2" charset="-78"/>
              </a:rPr>
              <a:t> / ma / </a:t>
            </a:r>
            <a:r>
              <a:rPr lang="en-US" sz="3200" dirty="0" err="1">
                <a:effectLst/>
                <a:latin typeface="Times New Roman" panose="02020603050405020304" pitchFamily="18" charset="0"/>
                <a:ea typeface="Times New Roman" panose="02020603050405020304" pitchFamily="18" charset="0"/>
                <a:cs typeface="Ali_K_Sahifa" pitchFamily="2" charset="-78"/>
              </a:rPr>
              <a:t>wa</a:t>
            </a: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pitchFamily="2" charset="-78"/>
              </a:rPr>
              <a:t>                                                       </a:t>
            </a:r>
            <a:r>
              <a:rPr lang="en-US" sz="3200" dirty="0">
                <a:effectLst/>
                <a:latin typeface="Times New Roman" panose="02020603050405020304" pitchFamily="18" charset="0"/>
                <a:ea typeface="Times New Roman" panose="02020603050405020304" pitchFamily="18" charset="0"/>
                <a:cs typeface="Ali_K_Sahifa" pitchFamily="2" charset="-78"/>
              </a:rPr>
              <a:t>cv  / cv  / cv / cv </a:t>
            </a:r>
            <a:endParaRPr lang="en-US" sz="3200" dirty="0"/>
          </a:p>
        </p:txBody>
      </p:sp>
    </p:spTree>
    <p:extLst>
      <p:ext uri="{BB962C8B-B14F-4D97-AF65-F5344CB8AC3E}">
        <p14:creationId xmlns:p14="http://schemas.microsoft.com/office/powerpoint/2010/main" val="36393562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D8D2C-66E1-4372-9A1C-992E38441840}"/>
              </a:ext>
            </a:extLst>
          </p:cNvPr>
          <p:cNvSpPr>
            <a:spLocks noGrp="1"/>
          </p:cNvSpPr>
          <p:nvPr>
            <p:ph type="title"/>
          </p:nvPr>
        </p:nvSpPr>
        <p:spPr>
          <a:xfrm>
            <a:off x="1484310" y="345056"/>
            <a:ext cx="10018713" cy="948905"/>
          </a:xfrm>
        </p:spPr>
        <p:txBody>
          <a:bodyPr>
            <a:noAutofit/>
          </a:bodyPr>
          <a:lstStyle/>
          <a:p>
            <a:pPr marL="0" marR="0" algn="justLow" rtl="1">
              <a:spcBef>
                <a:spcPts val="0"/>
              </a:spcBef>
              <a:spcAft>
                <a:spcPts val="0"/>
              </a:spcAft>
            </a:pPr>
            <a:r>
              <a:rPr lang="ar-SA" sz="4400" b="1" dirty="0">
                <a:solidFill>
                  <a:srgbClr val="C00000"/>
                </a:solidFill>
                <a:effectLst/>
                <a:latin typeface="RudawRegular" panose="020B0604030504040204" pitchFamily="34" charset="-78"/>
                <a:ea typeface="Calibri" panose="020F0502020204030204" pitchFamily="34" charset="0"/>
                <a:cs typeface="RudawRegular" panose="020B0604030504040204" pitchFamily="34" charset="-78"/>
              </a:rPr>
              <a:t>  </a:t>
            </a:r>
            <a:br>
              <a:rPr lang="en-US" sz="4400" b="1" dirty="0">
                <a:solidFill>
                  <a:srgbClr val="C00000"/>
                </a:solidFill>
                <a:effectLst/>
                <a:latin typeface="RudawRegular" panose="020B0604030504040204" pitchFamily="34" charset="-78"/>
                <a:ea typeface="Calibri" panose="020F0502020204030204" pitchFamily="34" charset="0"/>
                <a:cs typeface="RudawRegular" panose="020B0604030504040204" pitchFamily="34" charset="-78"/>
              </a:rPr>
            </a:br>
            <a:r>
              <a:rPr lang="ar-IQ" sz="4400" b="1" dirty="0">
                <a:effectLst/>
                <a:latin typeface="Times New Roman" panose="02020603050405020304" pitchFamily="18" charset="0"/>
                <a:ea typeface="Times New Roman" panose="02020603050405020304" pitchFamily="18" charset="0"/>
                <a:cs typeface="Ali_K_Sahifa" pitchFamily="2" charset="-78"/>
              </a:rPr>
              <a:t>4/ قالبةكانى برِطةى فؤنؤلؤجى كوردى :</a:t>
            </a:r>
            <a:br>
              <a:rPr lang="en-US" sz="3200" dirty="0">
                <a:effectLst/>
                <a:latin typeface="Times New Roman" panose="02020603050405020304" pitchFamily="18" charset="0"/>
                <a:ea typeface="Times New Roman" panose="02020603050405020304" pitchFamily="18" charset="0"/>
              </a:rPr>
            </a:br>
            <a:endParaRPr lang="en-US" sz="4400" b="1" dirty="0">
              <a:solidFill>
                <a:srgbClr val="C00000"/>
              </a:solidFill>
              <a:latin typeface="RudawRegular" panose="020B0604030504040204" pitchFamily="34" charset="-78"/>
              <a:cs typeface="RudawRegular" panose="020B0604030504040204" pitchFamily="34" charset="-78"/>
            </a:endParaRPr>
          </a:p>
        </p:txBody>
      </p:sp>
      <p:pic>
        <p:nvPicPr>
          <p:cNvPr id="5" name="Content Placeholder 4">
            <a:extLst>
              <a:ext uri="{FF2B5EF4-FFF2-40B4-BE49-F238E27FC236}">
                <a16:creationId xmlns:a16="http://schemas.microsoft.com/office/drawing/2014/main" id="{E9AC3EC6-A569-FA10-3D08-D70718C280B9}"/>
              </a:ext>
            </a:extLst>
          </p:cNvPr>
          <p:cNvPicPr>
            <a:picLocks noGrp="1" noChangeAspect="1"/>
          </p:cNvPicPr>
          <p:nvPr>
            <p:ph idx="1"/>
          </p:nvPr>
        </p:nvPicPr>
        <p:blipFill>
          <a:blip r:embed="rId2"/>
          <a:stretch>
            <a:fillRect/>
          </a:stretch>
        </p:blipFill>
        <p:spPr>
          <a:xfrm>
            <a:off x="1242205" y="1552755"/>
            <a:ext cx="10260818" cy="4960189"/>
          </a:xfrm>
        </p:spPr>
      </p:pic>
    </p:spTree>
    <p:extLst>
      <p:ext uri="{BB962C8B-B14F-4D97-AF65-F5344CB8AC3E}">
        <p14:creationId xmlns:p14="http://schemas.microsoft.com/office/powerpoint/2010/main" val="21672137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633A3C-9F60-40BB-976F-56CBB3A1F911}"/>
              </a:ext>
            </a:extLst>
          </p:cNvPr>
          <p:cNvSpPr>
            <a:spLocks noGrp="1"/>
          </p:cNvSpPr>
          <p:nvPr>
            <p:ph idx="1"/>
          </p:nvPr>
        </p:nvSpPr>
        <p:spPr>
          <a:xfrm>
            <a:off x="0" y="0"/>
            <a:ext cx="12192000" cy="6857999"/>
          </a:xfrm>
        </p:spPr>
        <p:txBody>
          <a:bodyPr>
            <a:normAutofit/>
          </a:bodyPr>
          <a:lstStyle/>
          <a:p>
            <a:pPr marL="0" marR="0" indent="0" algn="r" rtl="1">
              <a:spcBef>
                <a:spcPts val="0"/>
              </a:spcBef>
              <a:spcAft>
                <a:spcPts val="0"/>
              </a:spcAft>
              <a:buNone/>
            </a:pPr>
            <a:r>
              <a:rPr lang="ar-IQ" sz="4000" b="1" u="sng" dirty="0">
                <a:effectLst/>
                <a:latin typeface="Times New Roman" panose="02020603050405020304" pitchFamily="18" charset="0"/>
                <a:ea typeface="Times New Roman" panose="02020603050405020304" pitchFamily="18" charset="0"/>
                <a:cs typeface="Ali_K_Sahifa" pitchFamily="2" charset="-78"/>
              </a:rPr>
              <a:t>5/ هيَشووة كؤنسنانتةكان لة زمانى كورديدا .</a:t>
            </a:r>
            <a:r>
              <a:rPr lang="ar-IQ" sz="4000" u="sng" dirty="0">
                <a:effectLst/>
                <a:latin typeface="Times New Roman" panose="02020603050405020304" pitchFamily="18" charset="0"/>
                <a:ea typeface="Times New Roman" panose="02020603050405020304" pitchFamily="18" charset="0"/>
                <a:cs typeface="Ali_K_Sahifa" pitchFamily="2" charset="-78"/>
              </a:rPr>
              <a:t> </a:t>
            </a:r>
            <a:r>
              <a:rPr lang="en-US" sz="4000" b="1" u="sng" dirty="0">
                <a:effectLst/>
                <a:latin typeface="Times New Roman" panose="02020603050405020304" pitchFamily="18" charset="0"/>
                <a:ea typeface="Times New Roman" panose="02020603050405020304" pitchFamily="18" charset="0"/>
                <a:cs typeface="Ali_K_Sahifa" pitchFamily="2" charset="-78"/>
              </a:rPr>
              <a:t>:Consonant Clusters</a:t>
            </a:r>
          </a:p>
          <a:p>
            <a:pPr marL="0" marR="0" indent="0" algn="r" rtl="1">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32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ئةطةر مةرج بيَت لوتكةى برِطة تاكة دةنطيَك بيَت ، ئةوا لة زمانى كورديدا ئةو مةرجة لة بةشى سةرةتا و كؤتاى برِطةدا نيية ، ضونكة لةوانةية تاكة دةنطيَك بيَت وةك ( بار </a:t>
            </a:r>
            <a:r>
              <a:rPr lang="en-US" sz="3600" dirty="0">
                <a:effectLst/>
                <a:latin typeface="Times New Roman" panose="02020603050405020304" pitchFamily="18" charset="0"/>
                <a:ea typeface="Times New Roman" panose="02020603050405020304" pitchFamily="18" charset="0"/>
                <a:cs typeface="Ali_K_Sahifa" pitchFamily="2" charset="-78"/>
              </a:rPr>
              <a:t>bar</a:t>
            </a:r>
            <a:r>
              <a:rPr lang="ar-IQ" sz="3600" dirty="0">
                <a:effectLst/>
                <a:latin typeface="Times New Roman" panose="02020603050405020304" pitchFamily="18" charset="0"/>
                <a:ea typeface="Times New Roman" panose="02020603050405020304" pitchFamily="18" charset="0"/>
                <a:cs typeface="Ali_K_Sahifa" pitchFamily="2" charset="-78"/>
              </a:rPr>
              <a:t> )  </a:t>
            </a:r>
            <a:r>
              <a:rPr lang="en-US" sz="3600" dirty="0" err="1">
                <a:effectLst/>
                <a:latin typeface="Times New Roman" panose="02020603050405020304" pitchFamily="18" charset="0"/>
                <a:ea typeface="Times New Roman" panose="02020603050405020304" pitchFamily="18" charset="0"/>
                <a:cs typeface="Ali_K_Sahifa" pitchFamily="2" charset="-78"/>
              </a:rPr>
              <a:t>cvc</a:t>
            </a:r>
            <a:r>
              <a:rPr lang="ar-IQ" sz="3600" dirty="0">
                <a:effectLst/>
                <a:latin typeface="Times New Roman" panose="02020603050405020304" pitchFamily="18" charset="0"/>
                <a:ea typeface="Times New Roman" panose="02020603050405020304" pitchFamily="18" charset="0"/>
                <a:cs typeface="Ali_K_Sahifa" pitchFamily="2" charset="-78"/>
              </a:rPr>
              <a:t>  لةوانةشة هيَشووة دةنطيَك بيَت و بكةويَتة سةرةتا وةك ( برا  </a:t>
            </a:r>
            <a:r>
              <a:rPr lang="en-US" sz="3600" dirty="0" err="1">
                <a:effectLst/>
                <a:latin typeface="Times New Roman" panose="02020603050405020304" pitchFamily="18" charset="0"/>
                <a:ea typeface="Times New Roman" panose="02020603050405020304" pitchFamily="18" charset="0"/>
                <a:cs typeface="Ali_K_Sahifa" pitchFamily="2" charset="-78"/>
              </a:rPr>
              <a:t>Br</a:t>
            </a:r>
            <a:r>
              <a:rPr lang="en-US" sz="3600" dirty="0" err="1">
                <a:effectLst/>
                <a:latin typeface="Times New Roman" panose="02020603050405020304" pitchFamily="18" charset="0"/>
                <a:ea typeface="Times New Roman" panose="02020603050405020304" pitchFamily="18" charset="0"/>
              </a:rPr>
              <a:t>ǎ</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en-US" sz="3600" dirty="0">
                <a:effectLst/>
                <a:latin typeface="Times New Roman" panose="02020603050405020304" pitchFamily="18" charset="0"/>
                <a:ea typeface="Times New Roman" panose="02020603050405020304" pitchFamily="18" charset="0"/>
                <a:cs typeface="Ali_K_Sahifa" pitchFamily="2" charset="-78"/>
              </a:rPr>
              <a:t> ccv</a:t>
            </a:r>
            <a:r>
              <a:rPr lang="ar-IQ" sz="3600" dirty="0">
                <a:effectLst/>
                <a:latin typeface="Times New Roman" panose="02020603050405020304" pitchFamily="18" charset="0"/>
                <a:ea typeface="Times New Roman" panose="02020603050405020304" pitchFamily="18" charset="0"/>
                <a:cs typeface="Ali_K_Sahifa" pitchFamily="2" charset="-78"/>
              </a:rPr>
              <a:t>لةوانةشة بكةويَتة كؤتا وةك ( كةوت -</a:t>
            </a:r>
            <a:r>
              <a:rPr lang="ar-IQ" sz="3600" dirty="0">
                <a:effectLst/>
                <a:latin typeface="Times New Roman" panose="02020603050405020304" pitchFamily="18" charset="0"/>
                <a:ea typeface="Times New Roman" panose="02020603050405020304" pitchFamily="18" charset="0"/>
              </a:rPr>
              <a:t> </a:t>
            </a:r>
            <a:r>
              <a:rPr lang="en-US" sz="3600" dirty="0" err="1">
                <a:effectLst/>
                <a:latin typeface="Century Schoolbook" panose="02040604050505020304" pitchFamily="18" charset="0"/>
                <a:ea typeface="Times New Roman" panose="02020603050405020304" pitchFamily="18" charset="0"/>
              </a:rPr>
              <a:t>kawt</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cvcc</a:t>
            </a:r>
            <a:r>
              <a:rPr lang="ar-IQ" sz="3600" dirty="0">
                <a:effectLst/>
                <a:latin typeface="Times New Roman" panose="02020603050405020304" pitchFamily="18" charset="0"/>
                <a:ea typeface="Times New Roman" panose="02020603050405020304" pitchFamily="18" charset="0"/>
                <a:cs typeface="Ali_K_Sahifa" pitchFamily="2" charset="-78"/>
              </a:rPr>
              <a:t>  لةوانةشة ئةم هيَشووة بكةويَتة سةرةتا و كؤتايى برِطةيةك وة لة وشةى ( خوارد </a:t>
            </a:r>
            <a:r>
              <a:rPr lang="ar-IQ" sz="3600" dirty="0">
                <a:effectLst/>
                <a:latin typeface="Times New Roman" panose="02020603050405020304" pitchFamily="18" charset="0"/>
                <a:ea typeface="Times New Roman" panose="02020603050405020304" pitchFamily="18" charset="0"/>
              </a:rPr>
              <a:t>  </a:t>
            </a:r>
            <a:r>
              <a:rPr lang="en-US" sz="4400" dirty="0" err="1">
                <a:effectLst/>
                <a:latin typeface="Times New Roman" panose="02020603050405020304" pitchFamily="18" charset="0"/>
                <a:ea typeface="Times New Roman" panose="02020603050405020304" pitchFamily="18" charset="0"/>
                <a:cs typeface="Ali_K_Sahifa" pitchFamily="2" charset="-78"/>
              </a:rPr>
              <a:t>Xw</a:t>
            </a:r>
            <a:r>
              <a:rPr lang="en-US" sz="4400" dirty="0" err="1">
                <a:effectLst/>
                <a:latin typeface="Times New Roman" panose="02020603050405020304" pitchFamily="18" charset="0"/>
                <a:ea typeface="Times New Roman" panose="02020603050405020304" pitchFamily="18" charset="0"/>
              </a:rPr>
              <a:t>ǎ</a:t>
            </a:r>
            <a:r>
              <a:rPr lang="en-US" sz="4400" dirty="0" err="1">
                <a:effectLst/>
                <a:latin typeface="Times New Roman" panose="02020603050405020304" pitchFamily="18" charset="0"/>
                <a:ea typeface="Times New Roman" panose="02020603050405020304" pitchFamily="18" charset="0"/>
                <a:cs typeface="Ali_K_Sahifa" pitchFamily="2" charset="-78"/>
              </a:rPr>
              <a:t>rd</a:t>
            </a:r>
            <a:r>
              <a:rPr lang="ar-IQ" sz="3600" dirty="0">
                <a:effectLst/>
                <a:latin typeface="Times New Roman" panose="02020603050405020304" pitchFamily="18" charset="0"/>
                <a:ea typeface="Times New Roman" panose="02020603050405020304" pitchFamily="18" charset="0"/>
              </a:rPr>
              <a:t>  </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ccvcc</a:t>
            </a:r>
            <a:r>
              <a:rPr lang="ar-IQ" sz="3600" dirty="0">
                <a:effectLst/>
                <a:latin typeface="Times New Roman" panose="02020603050405020304" pitchFamily="18" charset="0"/>
                <a:ea typeface="Times New Roman" panose="02020603050405020304" pitchFamily="18" charset="0"/>
                <a:cs typeface="Ali_K_Sahifa" pitchFamily="2" charset="-78"/>
              </a:rPr>
              <a:t>.</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كةواتة هيَشووة كؤنسنانت :" بريتى ية لة بةدواييةكداهاتنى دوو كؤنسنانت وةيا زياتر ( لة دوو زياتر لة كورديدا نيية ) لة ثيَش ظاولَى برِطة يان لة دواى ظاولَى برِطة , بىَ ئةوةى ظاولَيان لة نيَواندا بيَت" .</a:t>
            </a:r>
            <a:endParaRPr lang="en-US" sz="3200" dirty="0">
              <a:effectLst/>
              <a:latin typeface="Times New Roman" panose="02020603050405020304" pitchFamily="18" charset="0"/>
              <a:ea typeface="Times New Roman" panose="02020603050405020304" pitchFamily="18" charset="0"/>
            </a:endParaRPr>
          </a:p>
          <a:p>
            <a:pPr marL="0" indent="0" algn="ctr" rtl="1">
              <a:buNone/>
            </a:pPr>
            <a:endParaRPr lang="en-US" sz="3200" b="1" dirty="0">
              <a:solidFill>
                <a:srgbClr val="C00000"/>
              </a:solidFill>
              <a:latin typeface="RudawRegular" panose="020B0604030504040204" pitchFamily="34" charset="-78"/>
              <a:cs typeface="RudawRegular" panose="020B0604030504040204" pitchFamily="34" charset="-78"/>
            </a:endParaRPr>
          </a:p>
        </p:txBody>
      </p:sp>
    </p:spTree>
    <p:extLst>
      <p:ext uri="{BB962C8B-B14F-4D97-AF65-F5344CB8AC3E}">
        <p14:creationId xmlns:p14="http://schemas.microsoft.com/office/powerpoint/2010/main" val="2217504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A5A5C31-59A6-903A-BA61-13218AF333EF}"/>
              </a:ext>
            </a:extLst>
          </p:cNvPr>
          <p:cNvPicPr>
            <a:picLocks noGrp="1" noChangeAspect="1"/>
          </p:cNvPicPr>
          <p:nvPr>
            <p:ph idx="1"/>
          </p:nvPr>
        </p:nvPicPr>
        <p:blipFill>
          <a:blip r:embed="rId2"/>
          <a:stretch>
            <a:fillRect/>
          </a:stretch>
        </p:blipFill>
        <p:spPr>
          <a:xfrm>
            <a:off x="365380" y="276045"/>
            <a:ext cx="11400384" cy="5917721"/>
          </a:xfrm>
          <a:prstGeom prst="rect">
            <a:avLst/>
          </a:prstGeom>
        </p:spPr>
      </p:pic>
    </p:spTree>
    <p:extLst>
      <p:ext uri="{BB962C8B-B14F-4D97-AF65-F5344CB8AC3E}">
        <p14:creationId xmlns:p14="http://schemas.microsoft.com/office/powerpoint/2010/main" val="41618184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05C1E-7728-4FF6-95AA-86D9F8B87CE9}"/>
              </a:ext>
            </a:extLst>
          </p:cNvPr>
          <p:cNvSpPr>
            <a:spLocks noGrp="1"/>
          </p:cNvSpPr>
          <p:nvPr>
            <p:ph type="ctrTitle"/>
          </p:nvPr>
        </p:nvSpPr>
        <p:spPr>
          <a:xfrm>
            <a:off x="1976589" y="1208906"/>
            <a:ext cx="8825658" cy="2677648"/>
          </a:xfrm>
        </p:spPr>
        <p:txBody>
          <a:bodyPr/>
          <a:lstStyle/>
          <a:p>
            <a:pPr algn="ctr"/>
            <a:r>
              <a:rPr lang="ku-Arab-IQ" b="1" dirty="0">
                <a:solidFill>
                  <a:srgbClr val="C00000"/>
                </a:solidFill>
                <a:latin typeface="RudawRegular" panose="020B0604030504040204" pitchFamily="34" charset="-78"/>
                <a:cs typeface="RudawRegular" panose="020B0604030504040204" pitchFamily="34" charset="-78"/>
              </a:rPr>
              <a:t>فۆنەتیک – قۆناغی یەکەم</a:t>
            </a:r>
            <a:br>
              <a:rPr lang="ku-Arab-IQ" b="1" dirty="0">
                <a:solidFill>
                  <a:srgbClr val="C00000"/>
                </a:solidFill>
                <a:latin typeface="RudawRegular" panose="020B0604030504040204" pitchFamily="34" charset="-78"/>
                <a:cs typeface="RudawRegular" panose="020B0604030504040204" pitchFamily="34" charset="-78"/>
              </a:rPr>
            </a:br>
            <a:r>
              <a:rPr lang="ku-Arab-IQ" b="1" dirty="0">
                <a:solidFill>
                  <a:srgbClr val="C00000"/>
                </a:solidFill>
                <a:latin typeface="RudawRegular" panose="020B0604030504040204" pitchFamily="34" charset="-78"/>
                <a:cs typeface="RudawRegular" panose="020B0604030504040204" pitchFamily="34" charset="-78"/>
              </a:rPr>
              <a:t>وانەی چوارەم</a:t>
            </a:r>
            <a:endParaRPr lang="en-US" b="1" dirty="0">
              <a:solidFill>
                <a:srgbClr val="C00000"/>
              </a:solidFill>
              <a:latin typeface="RudawRegular" panose="020B0604030504040204" pitchFamily="34" charset="-78"/>
              <a:cs typeface="RudawRegular" panose="020B0604030504040204" pitchFamily="34" charset="-78"/>
            </a:endParaRPr>
          </a:p>
        </p:txBody>
      </p:sp>
      <p:sp>
        <p:nvSpPr>
          <p:cNvPr id="3" name="Subtitle 2">
            <a:extLst>
              <a:ext uri="{FF2B5EF4-FFF2-40B4-BE49-F238E27FC236}">
                <a16:creationId xmlns:a16="http://schemas.microsoft.com/office/drawing/2014/main" id="{A13A2556-59EC-42F6-91F9-E58F46E85F45}"/>
              </a:ext>
            </a:extLst>
          </p:cNvPr>
          <p:cNvSpPr>
            <a:spLocks noGrp="1"/>
          </p:cNvSpPr>
          <p:nvPr>
            <p:ph type="subTitle" idx="1"/>
          </p:nvPr>
        </p:nvSpPr>
        <p:spPr>
          <a:xfrm>
            <a:off x="1751012" y="4310270"/>
            <a:ext cx="8676222" cy="1905000"/>
          </a:xfrm>
        </p:spPr>
        <p:txBody>
          <a:bodyPr/>
          <a:lstStyle/>
          <a:p>
            <a:pPr algn="r"/>
            <a:r>
              <a:rPr lang="ku-Arab-IQ" sz="2000" b="1" dirty="0">
                <a:solidFill>
                  <a:schemeClr val="tx1"/>
                </a:solidFill>
                <a:latin typeface="Unikurd Chimen" panose="020B0604030504040204" pitchFamily="34" charset="-78"/>
                <a:cs typeface="Unikurd Chimen" panose="020B0604030504040204" pitchFamily="34" charset="-78"/>
              </a:rPr>
              <a:t>مامۆستای بابەت: هەژار قادر اسماعیل</a:t>
            </a:r>
          </a:p>
          <a:p>
            <a:pPr algn="r"/>
            <a:r>
              <a:rPr lang="en-US" sz="1600" b="1" dirty="0">
                <a:solidFill>
                  <a:schemeClr val="tx1"/>
                </a:solidFill>
                <a:latin typeface="Times New Roman" panose="02020603050405020304" pitchFamily="18" charset="0"/>
                <a:cs typeface="Times New Roman" panose="02020603050405020304" pitchFamily="18" charset="0"/>
              </a:rPr>
              <a:t>Hazhar.ismail@su.edu.krd</a:t>
            </a:r>
            <a:endParaRPr lang="ku-Arab-IQ"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9294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568962-EB73-433C-AE4B-24A9BD1B405B}"/>
              </a:ext>
            </a:extLst>
          </p:cNvPr>
          <p:cNvSpPr>
            <a:spLocks noGrp="1"/>
          </p:cNvSpPr>
          <p:nvPr>
            <p:ph idx="1"/>
          </p:nvPr>
        </p:nvSpPr>
        <p:spPr>
          <a:xfrm>
            <a:off x="709684" y="1"/>
            <a:ext cx="10959152" cy="6538822"/>
          </a:xfrm>
        </p:spPr>
        <p:txBody>
          <a:bodyPr>
            <a:normAutofit/>
          </a:bodyPr>
          <a:lstStyle/>
          <a:p>
            <a:pPr marL="0" marR="0" indent="0" algn="justLow" rtl="1">
              <a:spcBef>
                <a:spcPts val="0"/>
              </a:spcBef>
              <a:spcAft>
                <a:spcPts val="0"/>
              </a:spcAft>
              <a:buNone/>
            </a:pPr>
            <a:r>
              <a:rPr lang="en-US" sz="4400" dirty="0">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لة زمانى كورديدا هيض هيَشوويَك نابينرىَ كة لة دوو فؤنيم زياتر بىَ و بكةويَتة ثيَش ظاولَى لوتكةوة ، و هيَشووى زياتريش لة دوو فؤنيم ناكةونة كؤتايى هيض برِطةيةك ، هةر زمانةو ياساى فؤنؤلؤجى تايبةت بة خؤى هةية ، بؤ رِيَكةوتنى ئةم فؤنيمانة و شويَنى دةركةوتنى هيَشووةكان ، هةروةك رِيَكةوتنى فؤنيمةكانى زمانى كوردى لة خؤوة نيية ، بةلَكو ثةيرِةويَكى مةرجدار هةية كة تيايدا فؤنيمةكان ، بة دواى يةكةوة رِيز دةبةستن . بؤ ئةمةش دوو جؤر هيَشوو لة زمانةكة دةبينريَن . (هيَشووة كؤنسنانتى سةرةتا و هيَشووة كؤنسنانتى كؤتايى) . </a:t>
            </a:r>
            <a:endParaRPr lang="en-US" sz="3600" dirty="0">
              <a:effectLst/>
              <a:latin typeface="Times New Roman" panose="02020603050405020304" pitchFamily="18" charset="0"/>
              <a:ea typeface="Times New Roman" panose="02020603050405020304" pitchFamily="18" charset="0"/>
            </a:endParaRPr>
          </a:p>
          <a:p>
            <a:pPr marL="0" indent="0" algn="just" rtl="1">
              <a:buNone/>
            </a:pPr>
            <a:endParaRPr lang="en-US" sz="2800" b="1"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1569626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06852B-2004-4E8D-8CF3-5154071B88E8}"/>
              </a:ext>
            </a:extLst>
          </p:cNvPr>
          <p:cNvSpPr>
            <a:spLocks noGrp="1"/>
          </p:cNvSpPr>
          <p:nvPr>
            <p:ph idx="1"/>
          </p:nvPr>
        </p:nvSpPr>
        <p:spPr>
          <a:xfrm>
            <a:off x="0" y="0"/>
            <a:ext cx="12192000" cy="6857999"/>
          </a:xfrm>
        </p:spPr>
        <p:txBody>
          <a:bodyPr>
            <a:normAutofit/>
          </a:bodyPr>
          <a:lstStyle/>
          <a:p>
            <a:pPr marL="0" marR="0" indent="0" algn="justLow" rtl="1">
              <a:spcBef>
                <a:spcPts val="0"/>
              </a:spcBef>
              <a:spcAft>
                <a:spcPts val="0"/>
              </a:spcAft>
              <a:buNone/>
            </a:pPr>
            <a:r>
              <a:rPr lang="en-US" sz="3600" b="1" dirty="0">
                <a:effectLst/>
                <a:latin typeface="Times New Roman" panose="02020603050405020304" pitchFamily="18" charset="0"/>
                <a:ea typeface="Times New Roman" panose="02020603050405020304" pitchFamily="18" charset="0"/>
                <a:cs typeface="Ali_K_Sahifa" pitchFamily="2" charset="-78"/>
              </a:rPr>
              <a:t>  </a:t>
            </a:r>
            <a:r>
              <a:rPr lang="ar-IQ" sz="3600" b="1" dirty="0">
                <a:effectLst/>
                <a:latin typeface="Times New Roman" panose="02020603050405020304" pitchFamily="18" charset="0"/>
                <a:ea typeface="Times New Roman" panose="02020603050405020304" pitchFamily="18" charset="0"/>
                <a:cs typeface="Ali_K_Sahifa" pitchFamily="2" charset="-78"/>
              </a:rPr>
              <a:t>أ/ هيَشووةكؤنسنانتةكانى سةرةتا . </a:t>
            </a:r>
            <a:r>
              <a:rPr lang="en-US" sz="3600" b="1" dirty="0">
                <a:effectLst/>
                <a:latin typeface="Times New Roman" panose="02020603050405020304" pitchFamily="18" charset="0"/>
                <a:ea typeface="Times New Roman" panose="02020603050405020304" pitchFamily="18" charset="0"/>
                <a:cs typeface="Ali_K_Sahifa" pitchFamily="2" charset="-78"/>
              </a:rPr>
              <a:t>Initial Clusters</a:t>
            </a: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32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هةوةك ئاشكراية كة دوو ثيتى ظاولَ يا زياتر هةرطيز لةتةك يةكترةوة نايةن</a:t>
            </a:r>
            <a:r>
              <a:rPr lang="ar-IQ" sz="3200" baseline="300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 بةلاَم دوو كؤنسنانت يا زياتر زؤر ئاسايى رِيَى تيَدةضىَ كة بكةونة ثالَ يةكترى لة برِطةيةكدا ، بىَ ئةوةى ظاولَيَك بكةويَتة نيَوانيان ، جا ئةو كةوتنة ثالَ يةكترية ض لة سةرةتا بىَ يا لة كؤتا . </a:t>
            </a:r>
            <a:endParaRPr lang="en-US" sz="24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32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لة زمانى كورديدا ضةندين نموونةى لةم جؤرةمان هةية كة دوو فؤنيم لةطةلَ يةكترى طونجاون و لة سةرةتاى برِطة بة ثيَى ياساى فؤنؤلؤجى زمانةكة كةوتونةتة ثالَ يةكترى ، كةواتة ئةو كةوتنة ثالَ يةكيية ئارةزوو نيية ، بةلَكو ثةيرِةويَكى مةرجدارى هةية ، لة رِيز و رِةطةزةكانى هيَشووى سةرةتاى ئةم زمانة ، هةروةك زؤربةى برِطة و وشةى ئةم زمانة دةتوانرىَ بة طشت كؤنسنانتةكان دةست ثىَ بكات ، جطة لة ( ر ) نةبىَ ، ضونكة " كورد هيض كاتيَك دةم بة (ر) ى لاواز ناكاتةوة "  وةكاتيَك كة دوو كؤنسنانت لة سةرةتاى برِطة بكةونة ثالَ يةكترى هةموو كؤنسنانتةكان ناطريَتةوة ، بةلَكو سنووردارة ، لةم زمانةدا هيَشووى سةرةتا بلاَوتر نيية لة هى كؤتا ، هيَشووة سةرةتاكانيش دوو جؤرن يان ثةسةند يان ناثةسةند . </a:t>
            </a:r>
            <a:endParaRPr lang="en-US" sz="2400" dirty="0">
              <a:effectLst/>
              <a:latin typeface="Times New Roman" panose="02020603050405020304" pitchFamily="18" charset="0"/>
              <a:ea typeface="Times New Roman" panose="02020603050405020304" pitchFamily="18" charset="0"/>
            </a:endParaRPr>
          </a:p>
          <a:p>
            <a:pPr marL="0" indent="0" algn="r" rtl="1">
              <a:buNone/>
            </a:pPr>
            <a:endParaRPr lang="en-US" sz="3200" b="1"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30599293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r" rtl="1">
              <a:spcBef>
                <a:spcPts val="0"/>
              </a:spcBef>
              <a:spcAft>
                <a:spcPts val="0"/>
              </a:spcAft>
              <a:buNone/>
            </a:pPr>
            <a:r>
              <a:rPr lang="ar-IQ" sz="2800" b="1" u="sng" dirty="0">
                <a:effectLst/>
                <a:latin typeface="Times New Roman" panose="02020603050405020304" pitchFamily="18" charset="0"/>
                <a:ea typeface="Times New Roman" panose="02020603050405020304" pitchFamily="18" charset="0"/>
                <a:cs typeface="Ali_K_Sahifa" pitchFamily="2" charset="-78"/>
              </a:rPr>
              <a:t>ثةسةند</a:t>
            </a:r>
            <a:r>
              <a:rPr lang="ar-IQ" sz="2800" dirty="0">
                <a:effectLst/>
                <a:latin typeface="Times New Roman" panose="02020603050405020304" pitchFamily="18" charset="0"/>
                <a:ea typeface="Times New Roman" panose="02020603050405020304" pitchFamily="18" charset="0"/>
                <a:cs typeface="Ali_K_Sahifa" pitchFamily="2" charset="-78"/>
              </a:rPr>
              <a:t> : ئةو هيَشووانةن كة لة كةوتنةثالَ يةكى دوو كؤنسنانتى رِةسةن ثيَكهاتوون . </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2800" b="1" u="sng" dirty="0">
                <a:effectLst/>
                <a:latin typeface="Times New Roman" panose="02020603050405020304" pitchFamily="18" charset="0"/>
                <a:ea typeface="Times New Roman" panose="02020603050405020304" pitchFamily="18" charset="0"/>
                <a:cs typeface="Ali_K_Sahifa" pitchFamily="2" charset="-78"/>
              </a:rPr>
              <a:t>ناثةسةند</a:t>
            </a:r>
            <a:r>
              <a:rPr lang="ar-IQ" sz="2800" dirty="0">
                <a:effectLst/>
                <a:latin typeface="Times New Roman" panose="02020603050405020304" pitchFamily="18" charset="0"/>
                <a:ea typeface="Times New Roman" panose="02020603050405020304" pitchFamily="18" charset="0"/>
                <a:cs typeface="Ali_K_Sahifa" pitchFamily="2" charset="-78"/>
              </a:rPr>
              <a:t> : ئةو هيَشووانةن كة كؤنسنانتى يةكةميان رِةسةنة و كؤنسنانتى دووةميان نارِةسةنة ، </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واتا نيمضة كؤنسنانتة ( و</a:t>
            </a:r>
            <a:r>
              <a:rPr lang="en-US" sz="2800" dirty="0">
                <a:effectLst/>
                <a:latin typeface="Times New Roman" panose="02020603050405020304" pitchFamily="18" charset="0"/>
                <a:ea typeface="Times New Roman" panose="02020603050405020304" pitchFamily="18" charset="0"/>
                <a:cs typeface="Ali_K_Sahifa" pitchFamily="2" charset="-78"/>
              </a:rPr>
              <a:t>w </a:t>
            </a:r>
            <a:r>
              <a:rPr lang="ar-IQ" sz="2800" dirty="0">
                <a:effectLst/>
                <a:latin typeface="Times New Roman" panose="02020603050405020304" pitchFamily="18" charset="0"/>
                <a:ea typeface="Times New Roman" panose="02020603050405020304" pitchFamily="18" charset="0"/>
                <a:cs typeface="Ali_K_Sahifa" pitchFamily="2" charset="-78"/>
              </a:rPr>
              <a:t> , ى  </a:t>
            </a:r>
            <a:r>
              <a:rPr lang="en-US" sz="2800" dirty="0">
                <a:effectLst/>
                <a:latin typeface="Times New Roman" panose="02020603050405020304" pitchFamily="18" charset="0"/>
                <a:ea typeface="Times New Roman" panose="02020603050405020304" pitchFamily="18" charset="0"/>
                <a:cs typeface="Ali_K_Sahifa" pitchFamily="2" charset="-78"/>
              </a:rPr>
              <a:t>  y</a:t>
            </a:r>
            <a:r>
              <a:rPr lang="en-US" sz="2800" dirty="0">
                <a:effectLst/>
                <a:latin typeface="Ali_K_Sahifa" pitchFamily="2" charset="-78"/>
                <a:ea typeface="Times New Roman" panose="02020603050405020304" pitchFamily="18" charset="0"/>
                <a:cs typeface="Ali_K_Sahifa" pitchFamily="2" charset="-78"/>
              </a:rPr>
              <a:t> </a:t>
            </a:r>
            <a:r>
              <a:rPr lang="ar-IQ" sz="2800" dirty="0">
                <a:effectLst/>
                <a:latin typeface="Ali_K_Sahifa" pitchFamily="2" charset="-78"/>
                <a:ea typeface="Times New Roman" panose="02020603050405020304" pitchFamily="18" charset="0"/>
                <a:cs typeface="Ali_K_Sahifa" pitchFamily="2" charset="-78"/>
              </a:rPr>
              <a:t>) . كة ئةمةش لة هيَشووى سةرةتادا زؤر بةرضاو دةكةوىَ بةلاَم لة هيَشووى كؤتا بةرضاو ناكةوىَ . هةروةك هيَشووى سةتاى ناثةسةنديش هةية كة كؤنسنانتى يةكةمى نارِةسةنة و دووةميان رِةسةنة وةك وشى   </a:t>
            </a:r>
            <a:r>
              <a:rPr lang="ar-IQ" sz="2800" dirty="0">
                <a:effectLst/>
                <a:latin typeface="Times New Roman" panose="02020603050405020304" pitchFamily="18" charset="0"/>
                <a:ea typeface="Times New Roman" panose="02020603050405020304" pitchFamily="18" charset="0"/>
                <a:cs typeface="Ali_K_Sahifa" pitchFamily="2" charset="-78"/>
              </a:rPr>
              <a:t>i</a:t>
            </a:r>
            <a:r>
              <a:rPr lang="en-US" sz="2800" dirty="0">
                <a:effectLst/>
                <a:latin typeface="Times New Roman" panose="02020603050405020304" pitchFamily="18" charset="0"/>
                <a:ea typeface="Times New Roman" panose="02020603050405020304" pitchFamily="18" charset="0"/>
                <a:cs typeface="Ali_K_Sahifa" pitchFamily="2" charset="-78"/>
              </a:rPr>
              <a:t>ŝ</a:t>
            </a:r>
            <a:r>
              <a:rPr lang="ar-IQ" sz="2800" dirty="0">
                <a:effectLst/>
                <a:latin typeface="Times New Roman" panose="02020603050405020304" pitchFamily="18" charset="0"/>
                <a:ea typeface="Times New Roman" panose="02020603050405020304" pitchFamily="18" charset="0"/>
                <a:cs typeface="Ali_K_Sahifa" pitchFamily="2" charset="-78"/>
              </a:rPr>
              <a:t>w ) كة هيَشووةكة ثيَك هاتووة لة ( w نيمضة كؤنسنانت + </a:t>
            </a:r>
            <a:r>
              <a:rPr lang="en-US" sz="2800" dirty="0">
                <a:effectLst/>
                <a:latin typeface="Times New Roman" panose="02020603050405020304" pitchFamily="18" charset="0"/>
                <a:ea typeface="Times New Roman" panose="02020603050405020304" pitchFamily="18" charset="0"/>
                <a:cs typeface="Ali_K_Sahifa" pitchFamily="2" charset="-78"/>
              </a:rPr>
              <a:t>ŝ</a:t>
            </a:r>
            <a:r>
              <a:rPr lang="ar-IQ" sz="2800" dirty="0">
                <a:effectLst/>
                <a:latin typeface="Times New Roman" panose="02020603050405020304" pitchFamily="18" charset="0"/>
                <a:ea typeface="Times New Roman" panose="02020603050405020304" pitchFamily="18" charset="0"/>
                <a:cs typeface="Ali_K_Sahifa" pitchFamily="2" charset="-78"/>
              </a:rPr>
              <a:t> كؤنسنانت ) . </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هةندىَ نموونة : </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ب + ر ← برا ، خرا - / </a:t>
            </a:r>
            <a:r>
              <a:rPr lang="en-US" sz="2800" dirty="0" err="1">
                <a:effectLst/>
                <a:latin typeface="Times New Roman" panose="02020603050405020304" pitchFamily="18" charset="0"/>
                <a:ea typeface="Times New Roman" panose="02020603050405020304" pitchFamily="18" charset="0"/>
                <a:cs typeface="Ali_K_Sahifa" pitchFamily="2" charset="-78"/>
              </a:rPr>
              <a:t>brǎ</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en-US" sz="2800" dirty="0" err="1">
                <a:effectLst/>
                <a:latin typeface="Times New Roman" panose="02020603050405020304" pitchFamily="18" charset="0"/>
                <a:ea typeface="Times New Roman" panose="02020603050405020304" pitchFamily="18" charset="0"/>
                <a:cs typeface="Ali_K_Sahifa" pitchFamily="2" charset="-78"/>
              </a:rPr>
              <a:t>xrǎ</a:t>
            </a:r>
            <a:r>
              <a:rPr lang="ar-IQ" sz="2800" dirty="0">
                <a:effectLst/>
                <a:latin typeface="Times New Roman" panose="02020603050405020304" pitchFamily="18" charset="0"/>
                <a:ea typeface="Times New Roman" panose="02020603050405020304" pitchFamily="18" charset="0"/>
                <a:cs typeface="Ali_K_Sahifa" pitchFamily="2" charset="-78"/>
              </a:rPr>
              <a:t>/ شتةكة خرا ، شتةكة برا</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ث + ى ← ثياسة ، ثياو - /</a:t>
            </a:r>
            <a:r>
              <a:rPr lang="en-US" sz="2800" dirty="0" err="1">
                <a:effectLst/>
                <a:latin typeface="Times New Roman" panose="02020603050405020304" pitchFamily="18" charset="0"/>
                <a:ea typeface="Times New Roman" panose="02020603050405020304" pitchFamily="18" charset="0"/>
                <a:cs typeface="Ali_K_Sahifa" pitchFamily="2" charset="-78"/>
              </a:rPr>
              <a:t>pyǎ:sa</a:t>
            </a:r>
            <a:r>
              <a:rPr lang="en-US" sz="2800" dirty="0">
                <a:effectLst/>
                <a:latin typeface="Times New Roman" panose="02020603050405020304" pitchFamily="18" charset="0"/>
                <a:ea typeface="Times New Roman" panose="02020603050405020304" pitchFamily="18" charset="0"/>
                <a:cs typeface="Ali_K_Sahifa" pitchFamily="2" charset="-78"/>
              </a:rPr>
              <a:t> , </a:t>
            </a:r>
            <a:r>
              <a:rPr lang="en-US" sz="2800" dirty="0" err="1">
                <a:effectLst/>
                <a:latin typeface="Times New Roman" panose="02020603050405020304" pitchFamily="18" charset="0"/>
                <a:ea typeface="Times New Roman" panose="02020603050405020304" pitchFamily="18" charset="0"/>
                <a:cs typeface="Ali_K_Sahifa" pitchFamily="2" charset="-78"/>
              </a:rPr>
              <a:t>pyǎw</a:t>
            </a:r>
            <a:r>
              <a:rPr lang="ar-IQ"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ب + و ← بوار /</a:t>
            </a:r>
            <a:r>
              <a:rPr lang="en-US" sz="2800" dirty="0" err="1">
                <a:effectLst/>
                <a:latin typeface="Times New Roman" panose="02020603050405020304" pitchFamily="18" charset="0"/>
                <a:ea typeface="Times New Roman" panose="02020603050405020304" pitchFamily="18" charset="0"/>
                <a:cs typeface="Ali_K_Sahifa" pitchFamily="2" charset="-78"/>
              </a:rPr>
              <a:t>bwǎr</a:t>
            </a:r>
            <a:r>
              <a:rPr lang="ar-IQ"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ت + و ← توانج ،  /</a:t>
            </a:r>
            <a:r>
              <a:rPr lang="en-US" sz="2800" dirty="0" err="1">
                <a:effectLst/>
                <a:latin typeface="Times New Roman" panose="02020603050405020304" pitchFamily="18" charset="0"/>
                <a:ea typeface="Times New Roman" panose="02020603050405020304" pitchFamily="18" charset="0"/>
                <a:cs typeface="Ali_K_Sahifa" pitchFamily="2" charset="-78"/>
              </a:rPr>
              <a:t>twǎnj</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2800" dirty="0">
                <a:effectLst/>
                <a:latin typeface="Times New Roman" panose="02020603050405020304" pitchFamily="18" charset="0"/>
                <a:ea typeface="Times New Roman" panose="02020603050405020304" pitchFamily="18" charset="0"/>
                <a:cs typeface="Ali_K_Sahifa" pitchFamily="2" charset="-78"/>
              </a:rPr>
              <a:t>/</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ت + ى ← تيارة - /</a:t>
            </a:r>
            <a:r>
              <a:rPr lang="en-US" sz="2800" dirty="0" err="1">
                <a:effectLst/>
                <a:latin typeface="Times New Roman" panose="02020603050405020304" pitchFamily="18" charset="0"/>
                <a:ea typeface="Times New Roman" panose="02020603050405020304" pitchFamily="18" charset="0"/>
                <a:cs typeface="Ali_K_Sahifa" pitchFamily="2" charset="-78"/>
              </a:rPr>
              <a:t>tyǎ:ra</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د + و ← دوا  - /</a:t>
            </a:r>
            <a:r>
              <a:rPr lang="en-US" sz="2800" dirty="0" err="1">
                <a:effectLst/>
                <a:latin typeface="Times New Roman" panose="02020603050405020304" pitchFamily="18" charset="0"/>
                <a:ea typeface="Times New Roman" panose="02020603050405020304" pitchFamily="18" charset="0"/>
                <a:cs typeface="Ali_K_Sahifa" pitchFamily="2" charset="-78"/>
              </a:rPr>
              <a:t>dwǎ</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2800" dirty="0">
                <a:effectLst/>
                <a:latin typeface="Times New Roman" panose="02020603050405020304" pitchFamily="18" charset="0"/>
                <a:ea typeface="Times New Roman" panose="02020603050405020304" pitchFamily="18" charset="0"/>
                <a:cs typeface="Ali_K_Sahifa" pitchFamily="2" charset="-78"/>
              </a:rPr>
              <a:t>/</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د + ى ← ديارة ، ديو ، ديار - /</a:t>
            </a:r>
            <a:r>
              <a:rPr lang="en-US" sz="2800" dirty="0" err="1">
                <a:effectLst/>
                <a:latin typeface="Times New Roman" panose="02020603050405020304" pitchFamily="18" charset="0"/>
                <a:ea typeface="Times New Roman" panose="02020603050405020304" pitchFamily="18" charset="0"/>
                <a:cs typeface="Ali_K_Sahifa" pitchFamily="2" charset="-78"/>
              </a:rPr>
              <a:t>dyǎ:ra</a:t>
            </a:r>
            <a:r>
              <a:rPr lang="en-US" sz="2800" dirty="0">
                <a:effectLst/>
                <a:latin typeface="Times New Roman" panose="02020603050405020304" pitchFamily="18" charset="0"/>
                <a:ea typeface="Times New Roman" panose="02020603050405020304" pitchFamily="18" charset="0"/>
                <a:cs typeface="Ali_K_Sahifa" pitchFamily="2" charset="-78"/>
              </a:rPr>
              <a:t> , </a:t>
            </a:r>
            <a:r>
              <a:rPr lang="en-US" sz="2800" dirty="0" err="1">
                <a:effectLst/>
                <a:latin typeface="Times New Roman" panose="02020603050405020304" pitchFamily="18" charset="0"/>
                <a:ea typeface="Times New Roman" panose="02020603050405020304" pitchFamily="18" charset="0"/>
                <a:cs typeface="Ali_K_Sahifa" pitchFamily="2" charset="-78"/>
              </a:rPr>
              <a:t>dyu</a:t>
            </a:r>
            <a:r>
              <a:rPr lang="en-US" sz="2800" dirty="0">
                <a:effectLst/>
                <a:latin typeface="Times New Roman" panose="02020603050405020304" pitchFamily="18" charset="0"/>
                <a:ea typeface="Times New Roman" panose="02020603050405020304" pitchFamily="18" charset="0"/>
                <a:cs typeface="Ali_K_Sahifa" pitchFamily="2" charset="-78"/>
              </a:rPr>
              <a:t> , </a:t>
            </a:r>
            <a:r>
              <a:rPr lang="en-US" sz="2800" dirty="0" err="1">
                <a:effectLst/>
                <a:latin typeface="Times New Roman" panose="02020603050405020304" pitchFamily="18" charset="0"/>
                <a:ea typeface="Times New Roman" panose="02020603050405020304" pitchFamily="18" charset="0"/>
                <a:cs typeface="Ali_K_Sahifa" pitchFamily="2" charset="-78"/>
              </a:rPr>
              <a:t>dyǎr</a:t>
            </a:r>
            <a:r>
              <a:rPr lang="ar-IQ"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ك + و ← كوارط ، قةس كوان ، كويَر  /</a:t>
            </a:r>
            <a:r>
              <a:rPr lang="en-US" sz="2800" dirty="0" err="1">
                <a:effectLst/>
                <a:latin typeface="Times New Roman" panose="02020603050405020304" pitchFamily="18" charset="0"/>
                <a:ea typeface="Times New Roman" panose="02020603050405020304" pitchFamily="18" charset="0"/>
                <a:cs typeface="Ali_K_Sahifa" pitchFamily="2" charset="-78"/>
              </a:rPr>
              <a:t>kuǎ:rıg</a:t>
            </a:r>
            <a:r>
              <a:rPr lang="en-US" sz="2800" dirty="0">
                <a:effectLst/>
                <a:latin typeface="Times New Roman" panose="02020603050405020304" pitchFamily="18" charset="0"/>
                <a:ea typeface="Times New Roman" panose="02020603050405020304" pitchFamily="18" charset="0"/>
                <a:cs typeface="Ali_K_Sahifa" pitchFamily="2" charset="-78"/>
              </a:rPr>
              <a:t> , </a:t>
            </a:r>
            <a:r>
              <a:rPr lang="en-US" sz="2800" dirty="0" err="1">
                <a:effectLst/>
                <a:latin typeface="Times New Roman" panose="02020603050405020304" pitchFamily="18" charset="0"/>
                <a:ea typeface="Times New Roman" panose="02020603050405020304" pitchFamily="18" charset="0"/>
                <a:cs typeface="Ali_K_Sahifa" pitchFamily="2" charset="-78"/>
              </a:rPr>
              <a:t>qas:kwǎn</a:t>
            </a:r>
            <a:r>
              <a:rPr lang="en-US" sz="2800" dirty="0">
                <a:effectLst/>
                <a:latin typeface="Times New Roman" panose="02020603050405020304" pitchFamily="18" charset="0"/>
                <a:ea typeface="Times New Roman" panose="02020603050405020304" pitchFamily="18" charset="0"/>
                <a:cs typeface="Ali_K_Sahifa" pitchFamily="2" charset="-78"/>
              </a:rPr>
              <a:t> , </a:t>
            </a:r>
            <a:r>
              <a:rPr lang="en-US" sz="2800" dirty="0" err="1">
                <a:effectLst/>
                <a:latin typeface="Times New Roman" panose="02020603050405020304" pitchFamily="18" charset="0"/>
                <a:ea typeface="Times New Roman" panose="02020603050405020304" pitchFamily="18" charset="0"/>
                <a:cs typeface="Ali_K_Sahifa" pitchFamily="2" charset="-78"/>
              </a:rPr>
              <a:t>kwer</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tabLst>
                <a:tab pos="4908550" algn="l"/>
              </a:tabLst>
            </a:pPr>
            <a:r>
              <a:rPr lang="ar-IQ" sz="2800" dirty="0">
                <a:effectLst/>
                <a:latin typeface="Times New Roman" panose="02020603050405020304" pitchFamily="18" charset="0"/>
                <a:ea typeface="Times New Roman" panose="02020603050405020304" pitchFamily="18" charset="0"/>
                <a:cs typeface="Ali_K_Sahifa" pitchFamily="2" charset="-78"/>
              </a:rPr>
              <a:t>     ط + و ← طوان  ، طوارة /</a:t>
            </a:r>
            <a:r>
              <a:rPr lang="en-US" sz="2800" dirty="0" err="1">
                <a:effectLst/>
                <a:latin typeface="Times New Roman" panose="02020603050405020304" pitchFamily="18" charset="0"/>
                <a:ea typeface="Times New Roman" panose="02020603050405020304" pitchFamily="18" charset="0"/>
                <a:cs typeface="Ali_K_Sahifa" pitchFamily="2" charset="-78"/>
              </a:rPr>
              <a:t>gwǎn</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en-US" sz="2800" dirty="0" err="1">
                <a:effectLst/>
                <a:latin typeface="Times New Roman" panose="02020603050405020304" pitchFamily="18" charset="0"/>
                <a:ea typeface="Times New Roman" panose="02020603050405020304" pitchFamily="18" charset="0"/>
                <a:cs typeface="Ali_K_Sahifa" pitchFamily="2" charset="-78"/>
              </a:rPr>
              <a:t>gwǎ:ra</a:t>
            </a:r>
            <a:r>
              <a:rPr lang="ar-IQ" sz="2800" dirty="0">
                <a:effectLst/>
                <a:latin typeface="Times New Roman" panose="02020603050405020304" pitchFamily="18" charset="0"/>
                <a:ea typeface="Times New Roman" panose="02020603050405020304" pitchFamily="18" charset="0"/>
                <a:cs typeface="Ali_K_Sahifa" pitchFamily="2" charset="-78"/>
              </a:rPr>
              <a:t> /         </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indent="0" algn="r" rtl="1">
              <a:buNone/>
            </a:pPr>
            <a:endParaRPr lang="en-US" sz="28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25135889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fontScale="92500" lnSpcReduction="20000"/>
          </a:bodyPr>
          <a:lstStyle/>
          <a:p>
            <a:pPr marL="0" marR="0" indent="0" algn="r" rtl="1">
              <a:spcBef>
                <a:spcPts val="0"/>
              </a:spcBef>
              <a:spcAft>
                <a:spcPts val="0"/>
              </a:spcAft>
              <a:buNone/>
            </a:pPr>
            <a:endParaRPr lang="en-US" sz="4000" b="1" dirty="0">
              <a:effectLst/>
              <a:latin typeface="Times New Roman" panose="02020603050405020304" pitchFamily="18" charset="0"/>
              <a:ea typeface="Times New Roman" panose="02020603050405020304" pitchFamily="18" charset="0"/>
              <a:cs typeface="Ali_K_Sahifa" pitchFamily="2" charset="-78"/>
            </a:endParaRPr>
          </a:p>
          <a:p>
            <a:pPr marL="0" marR="0" indent="0" algn="r" rtl="1">
              <a:spcBef>
                <a:spcPts val="0"/>
              </a:spcBef>
              <a:spcAft>
                <a:spcPts val="0"/>
              </a:spcAft>
              <a:buNone/>
            </a:pPr>
            <a:r>
              <a:rPr lang="ar-IQ" sz="4000" b="1" dirty="0">
                <a:effectLst/>
                <a:latin typeface="Times New Roman" panose="02020603050405020304" pitchFamily="18" charset="0"/>
                <a:ea typeface="Times New Roman" panose="02020603050405020304" pitchFamily="18" charset="0"/>
                <a:cs typeface="Ali_K_Sahifa" pitchFamily="2" charset="-78"/>
              </a:rPr>
              <a:t>ب/ هيَشووة كؤنسنانتةكانى كؤتا .</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en-US" sz="4000" b="1" dirty="0">
                <a:effectLst/>
                <a:latin typeface="Times New Roman" panose="02020603050405020304" pitchFamily="18" charset="0"/>
                <a:ea typeface="Times New Roman" panose="02020603050405020304" pitchFamily="18" charset="0"/>
                <a:cs typeface="Ali_K_Sahifa" pitchFamily="2" charset="-78"/>
              </a:rPr>
              <a:t>Final clusters</a:t>
            </a:r>
          </a:p>
          <a:p>
            <a:pPr marL="0" marR="0" indent="0" algn="r" rtl="1">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هيَشووة كؤنسنانتةكانى كؤتا لة زمانى كورديدا لة هيَشووة كؤنسنانتى سةرةتا بلاَوترة ، كة بريتيية لة بة دواييةكداهاتنى دوو كؤنسنانت بىَ مةرج لة دواى ظاولَى برِطة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ضةند نموونةيةك :</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ث + ر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كةثر / </a:t>
            </a:r>
            <a:r>
              <a:rPr lang="en-US" sz="3600" dirty="0" err="1">
                <a:effectLst/>
                <a:latin typeface="Times New Roman" panose="02020603050405020304" pitchFamily="18" charset="0"/>
                <a:ea typeface="Times New Roman" panose="02020603050405020304" pitchFamily="18" charset="0"/>
                <a:cs typeface="Ali_K_Sahifa" pitchFamily="2" charset="-78"/>
              </a:rPr>
              <a:t>kapr</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ت + ر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مةتر /</a:t>
            </a:r>
            <a:r>
              <a:rPr lang="en-US" sz="3600" dirty="0" err="1">
                <a:effectLst/>
                <a:latin typeface="Times New Roman" panose="02020603050405020304" pitchFamily="18" charset="0"/>
                <a:ea typeface="Times New Roman" panose="02020603050405020304" pitchFamily="18" charset="0"/>
                <a:cs typeface="Ali_K_Sahifa" pitchFamily="2" charset="-78"/>
              </a:rPr>
              <a:t>matr</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د + ر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 قةدر /</a:t>
            </a:r>
            <a:r>
              <a:rPr lang="en-US" sz="3600" dirty="0">
                <a:effectLst/>
                <a:latin typeface="Times New Roman" panose="02020603050405020304" pitchFamily="18" charset="0"/>
                <a:ea typeface="Times New Roman" panose="02020603050405020304" pitchFamily="18" charset="0"/>
              </a:rPr>
              <a:t>  qadr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ك + ر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شةكر ، مةكر / </a:t>
            </a:r>
            <a:r>
              <a:rPr lang="en-US" sz="3600" dirty="0" err="1">
                <a:effectLst/>
                <a:latin typeface="Times New Roman" panose="02020603050405020304" pitchFamily="18" charset="0"/>
                <a:ea typeface="Times New Roman" panose="02020603050405020304" pitchFamily="18" charset="0"/>
              </a:rPr>
              <a:t>š</a:t>
            </a:r>
            <a:r>
              <a:rPr lang="en-US" sz="3600" dirty="0" err="1">
                <a:effectLst/>
                <a:latin typeface="Times New Roman" panose="02020603050405020304" pitchFamily="18" charset="0"/>
                <a:ea typeface="Times New Roman" panose="02020603050405020304" pitchFamily="18" charset="0"/>
                <a:cs typeface="Ali_K_Sahifa" pitchFamily="2" charset="-78"/>
              </a:rPr>
              <a:t>akr</a:t>
            </a:r>
            <a:r>
              <a:rPr lang="en-US" sz="3600" dirty="0">
                <a:effectLst/>
                <a:latin typeface="Times New Roman" panose="02020603050405020304" pitchFamily="18" charset="0"/>
                <a:ea typeface="Times New Roman" panose="02020603050405020304" pitchFamily="18" charset="0"/>
                <a:cs typeface="Ali_K_Sahifa" pitchFamily="2" charset="-78"/>
              </a:rPr>
              <a:t> , </a:t>
            </a:r>
            <a:r>
              <a:rPr lang="en-US" sz="3600" dirty="0" err="1">
                <a:effectLst/>
                <a:latin typeface="Times New Roman" panose="02020603050405020304" pitchFamily="18" charset="0"/>
                <a:ea typeface="Times New Roman" panose="02020603050405020304" pitchFamily="18" charset="0"/>
                <a:cs typeface="Ali_K_Sahifa" pitchFamily="2" charset="-78"/>
              </a:rPr>
              <a:t>matr</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س + ث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قيست /</a:t>
            </a:r>
            <a:r>
              <a:rPr lang="en-US" sz="3600" dirty="0" err="1">
                <a:effectLst/>
                <a:latin typeface="Times New Roman" panose="02020603050405020304" pitchFamily="18" charset="0"/>
                <a:ea typeface="Times New Roman" panose="02020603050405020304" pitchFamily="18" charset="0"/>
                <a:cs typeface="Ali_K_Sahifa" pitchFamily="2" charset="-78"/>
              </a:rPr>
              <a:t>qist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س + ت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ئاست ، دةست ، ثةست ، مست /</a:t>
            </a:r>
            <a:r>
              <a:rPr lang="en-US" sz="3600" dirty="0" err="1">
                <a:effectLst/>
                <a:latin typeface="Times New Roman" panose="02020603050405020304" pitchFamily="18" charset="0"/>
                <a:ea typeface="Times New Roman" panose="02020603050405020304" pitchFamily="18" charset="0"/>
              </a:rPr>
              <a:t>ǎst</a:t>
            </a:r>
            <a:r>
              <a:rPr lang="en-US" sz="3600" dirty="0">
                <a:effectLst/>
                <a:latin typeface="Times New Roman" panose="02020603050405020304" pitchFamily="18" charset="0"/>
                <a:ea typeface="Times New Roman" panose="02020603050405020304" pitchFamily="18" charset="0"/>
              </a:rPr>
              <a:t> ,  </a:t>
            </a:r>
            <a:r>
              <a:rPr lang="en-US" sz="3600" dirty="0" err="1">
                <a:effectLst/>
                <a:latin typeface="Times New Roman" panose="02020603050405020304" pitchFamily="18" charset="0"/>
                <a:ea typeface="Times New Roman" panose="02020603050405020304" pitchFamily="18" charset="0"/>
              </a:rPr>
              <a:t>dast</a:t>
            </a:r>
            <a:r>
              <a:rPr lang="en-US" sz="3600" dirty="0">
                <a:effectLst/>
                <a:latin typeface="Times New Roman" panose="02020603050405020304" pitchFamily="18" charset="0"/>
                <a:ea typeface="Times New Roman" panose="02020603050405020304" pitchFamily="18" charset="0"/>
              </a:rPr>
              <a:t> , past , </a:t>
            </a:r>
            <a:r>
              <a:rPr lang="en-US" sz="3600" dirty="0" err="1">
                <a:effectLst/>
                <a:latin typeface="Times New Roman" panose="02020603050405020304" pitchFamily="18" charset="0"/>
                <a:ea typeface="Times New Roman" panose="02020603050405020304" pitchFamily="18" charset="0"/>
              </a:rPr>
              <a:t>mıst</a:t>
            </a:r>
            <a:r>
              <a:rPr lang="en-US" sz="3600" dirty="0">
                <a:effectLst/>
                <a:latin typeface="Times New Roman" panose="02020603050405020304" pitchFamily="18" charset="0"/>
                <a:ea typeface="Times New Roman" panose="02020603050405020304" pitchFamily="18" charset="0"/>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س + ك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بسك + زراسك   / </a:t>
            </a:r>
            <a:r>
              <a:rPr lang="en-US" sz="3600" dirty="0" err="1">
                <a:effectLst/>
                <a:latin typeface="Times New Roman" panose="02020603050405020304" pitchFamily="18" charset="0"/>
                <a:ea typeface="Times New Roman" panose="02020603050405020304" pitchFamily="18" charset="0"/>
                <a:cs typeface="Ali_K_Sahifa" pitchFamily="2" charset="-78"/>
              </a:rPr>
              <a:t>b</a:t>
            </a:r>
            <a:r>
              <a:rPr lang="en-US" sz="3600" dirty="0" err="1">
                <a:effectLst/>
                <a:latin typeface="Times New Roman" panose="02020603050405020304" pitchFamily="18" charset="0"/>
                <a:ea typeface="Times New Roman" panose="02020603050405020304" pitchFamily="18" charset="0"/>
              </a:rPr>
              <a:t>ı</a:t>
            </a:r>
            <a:r>
              <a:rPr lang="en-US" sz="3600" dirty="0" err="1">
                <a:effectLst/>
                <a:latin typeface="Times New Roman" panose="02020603050405020304" pitchFamily="18" charset="0"/>
                <a:ea typeface="Times New Roman" panose="02020603050405020304" pitchFamily="18" charset="0"/>
                <a:cs typeface="Ali_K_Sahifa" pitchFamily="2" charset="-78"/>
              </a:rPr>
              <a:t>sk</a:t>
            </a:r>
            <a:r>
              <a:rPr lang="en-US" sz="3600" dirty="0">
                <a:effectLst/>
                <a:latin typeface="Times New Roman" panose="02020603050405020304" pitchFamily="18" charset="0"/>
                <a:ea typeface="Times New Roman" panose="02020603050405020304" pitchFamily="18" charset="0"/>
                <a:cs typeface="Ali_K_Sahifa" pitchFamily="2" charset="-78"/>
              </a:rPr>
              <a:t> , </a:t>
            </a:r>
            <a:r>
              <a:rPr lang="en-US" sz="3600" dirty="0" err="1">
                <a:effectLst/>
                <a:latin typeface="Times New Roman" panose="02020603050405020304" pitchFamily="18" charset="0"/>
                <a:ea typeface="Times New Roman" panose="02020603050405020304" pitchFamily="18" charset="0"/>
                <a:cs typeface="Ali_K_Sahifa" pitchFamily="2" charset="-78"/>
              </a:rPr>
              <a:t>zr</a:t>
            </a:r>
            <a:r>
              <a:rPr lang="en-US" sz="3600" dirty="0" err="1">
                <a:effectLst/>
                <a:latin typeface="Times New Roman" panose="02020603050405020304" pitchFamily="18" charset="0"/>
                <a:ea typeface="Times New Roman" panose="02020603050405020304" pitchFamily="18" charset="0"/>
              </a:rPr>
              <a:t>ǎ</a:t>
            </a:r>
            <a:r>
              <a:rPr lang="en-US" sz="3600" dirty="0" err="1">
                <a:effectLst/>
                <a:latin typeface="Times New Roman" panose="02020603050405020304" pitchFamily="18" charset="0"/>
                <a:ea typeface="Times New Roman" panose="02020603050405020304" pitchFamily="18" charset="0"/>
                <a:cs typeface="Ali_K_Sahifa" pitchFamily="2" charset="-78"/>
              </a:rPr>
              <a:t>sk</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ش + ت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حةشت ، دةشت ، قشت ، مشت ، رِشت ،. /</a:t>
            </a:r>
            <a:r>
              <a:rPr lang="en-US" sz="3600" dirty="0" err="1">
                <a:effectLst/>
                <a:latin typeface="Times New Roman" panose="02020603050405020304" pitchFamily="18" charset="0"/>
                <a:ea typeface="Times New Roman" panose="02020603050405020304" pitchFamily="18" charset="0"/>
              </a:rPr>
              <a:t>ћ</a:t>
            </a:r>
            <a:r>
              <a:rPr lang="en-US" sz="3600" dirty="0" err="1">
                <a:effectLst/>
                <a:latin typeface="Times New Roman" panose="02020603050405020304" pitchFamily="18" charset="0"/>
                <a:ea typeface="Times New Roman" panose="02020603050405020304" pitchFamily="18" charset="0"/>
                <a:cs typeface="Ali_K_Sahifa" pitchFamily="2" charset="-78"/>
              </a:rPr>
              <a:t>a</a:t>
            </a:r>
            <a:r>
              <a:rPr lang="en-US" sz="3600" dirty="0" err="1">
                <a:effectLst/>
                <a:latin typeface="Times New Roman" panose="02020603050405020304" pitchFamily="18" charset="0"/>
                <a:ea typeface="Times New Roman" panose="02020603050405020304" pitchFamily="18" charset="0"/>
              </a:rPr>
              <a:t>š</a:t>
            </a:r>
            <a:r>
              <a:rPr lang="en-US" sz="3600" dirty="0" err="1">
                <a:effectLst/>
                <a:latin typeface="Times New Roman" panose="02020603050405020304" pitchFamily="18" charset="0"/>
                <a:ea typeface="Times New Roman" panose="02020603050405020304" pitchFamily="18" charset="0"/>
                <a:cs typeface="Ali_K_Sahifa" pitchFamily="2" charset="-78"/>
              </a:rPr>
              <a:t>t</a:t>
            </a:r>
            <a:r>
              <a:rPr lang="en-US" sz="3600" dirty="0">
                <a:effectLst/>
                <a:latin typeface="Times New Roman" panose="02020603050405020304" pitchFamily="18" charset="0"/>
                <a:ea typeface="Times New Roman" panose="02020603050405020304" pitchFamily="18" charset="0"/>
                <a:cs typeface="Ali_K_Sahifa" pitchFamily="2" charset="-78"/>
              </a:rPr>
              <a:t> , </a:t>
            </a:r>
            <a:r>
              <a:rPr lang="en-US" sz="3600" dirty="0" err="1">
                <a:effectLst/>
                <a:latin typeface="Times New Roman" panose="02020603050405020304" pitchFamily="18" charset="0"/>
                <a:ea typeface="Times New Roman" panose="02020603050405020304" pitchFamily="18" charset="0"/>
                <a:cs typeface="Ali_K_Sahifa" pitchFamily="2" charset="-78"/>
              </a:rPr>
              <a:t>da</a:t>
            </a:r>
            <a:r>
              <a:rPr lang="en-US" sz="3600" dirty="0" err="1">
                <a:effectLst/>
                <a:latin typeface="Times New Roman" panose="02020603050405020304" pitchFamily="18" charset="0"/>
                <a:ea typeface="Times New Roman" panose="02020603050405020304" pitchFamily="18" charset="0"/>
              </a:rPr>
              <a:t>š</a:t>
            </a:r>
            <a:r>
              <a:rPr lang="en-US" sz="3600" dirty="0" err="1">
                <a:effectLst/>
                <a:latin typeface="Times New Roman" panose="02020603050405020304" pitchFamily="18" charset="0"/>
                <a:ea typeface="Times New Roman" panose="02020603050405020304" pitchFamily="18" charset="0"/>
                <a:cs typeface="Ali_K_Sahifa" pitchFamily="2" charset="-78"/>
              </a:rPr>
              <a:t>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q</a:t>
            </a:r>
            <a:r>
              <a:rPr lang="en-US" sz="3600" dirty="0" err="1">
                <a:effectLst/>
                <a:latin typeface="Times New Roman" panose="02020603050405020304" pitchFamily="18" charset="0"/>
                <a:ea typeface="Times New Roman" panose="02020603050405020304" pitchFamily="18" charset="0"/>
              </a:rPr>
              <a:t>ıš</a:t>
            </a:r>
            <a:r>
              <a:rPr lang="en-US" sz="3600" dirty="0" err="1">
                <a:effectLst/>
                <a:latin typeface="Times New Roman" panose="02020603050405020304" pitchFamily="18" charset="0"/>
                <a:ea typeface="Times New Roman" panose="02020603050405020304" pitchFamily="18" charset="0"/>
                <a:cs typeface="Ali_K_Sahifa" pitchFamily="2" charset="-78"/>
              </a:rPr>
              <a:t>t</a:t>
            </a:r>
            <a:r>
              <a:rPr lang="en-US" sz="3600" dirty="0">
                <a:effectLst/>
                <a:latin typeface="Times New Roman" panose="02020603050405020304" pitchFamily="18" charset="0"/>
                <a:ea typeface="Times New Roman" panose="02020603050405020304" pitchFamily="18" charset="0"/>
                <a:cs typeface="Ali_K_Sahifa" pitchFamily="2" charset="-78"/>
              </a:rPr>
              <a:t> , </a:t>
            </a:r>
            <a:r>
              <a:rPr lang="en-US" sz="3600" dirty="0" err="1">
                <a:effectLst/>
                <a:latin typeface="Times New Roman" panose="02020603050405020304" pitchFamily="18" charset="0"/>
                <a:ea typeface="Times New Roman" panose="02020603050405020304" pitchFamily="18" charset="0"/>
                <a:cs typeface="Ali_K_Sahifa" pitchFamily="2" charset="-78"/>
              </a:rPr>
              <a:t>m</a:t>
            </a:r>
            <a:r>
              <a:rPr lang="en-US" sz="3600" dirty="0" err="1">
                <a:effectLst/>
                <a:latin typeface="Times New Roman" panose="02020603050405020304" pitchFamily="18" charset="0"/>
                <a:ea typeface="Times New Roman" panose="02020603050405020304" pitchFamily="18" charset="0"/>
              </a:rPr>
              <a:t>ıš</a:t>
            </a:r>
            <a:r>
              <a:rPr lang="en-US" sz="3600" dirty="0" err="1">
                <a:effectLst/>
                <a:latin typeface="Times New Roman" panose="02020603050405020304" pitchFamily="18" charset="0"/>
                <a:ea typeface="Times New Roman" panose="02020603050405020304" pitchFamily="18" charset="0"/>
                <a:cs typeface="Ali_K_Sahifa" pitchFamily="2" charset="-78"/>
              </a:rPr>
              <a:t>t</a:t>
            </a:r>
            <a:r>
              <a:rPr lang="en-US" sz="3600" dirty="0">
                <a:effectLst/>
                <a:latin typeface="Times New Roman" panose="02020603050405020304" pitchFamily="18" charset="0"/>
                <a:ea typeface="Times New Roman" panose="02020603050405020304" pitchFamily="18" charset="0"/>
                <a:cs typeface="Ali_K_Sahifa" pitchFamily="2" charset="-78"/>
              </a:rPr>
              <a:t> , </a:t>
            </a:r>
            <a:r>
              <a:rPr lang="en-US" sz="3600" dirty="0" err="1">
                <a:effectLst/>
                <a:latin typeface="Times New Roman" panose="02020603050405020304" pitchFamily="18" charset="0"/>
                <a:ea typeface="Times New Roman" panose="02020603050405020304" pitchFamily="18" charset="0"/>
              </a:rPr>
              <a:t>řıšt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a:effectLst/>
                <a:latin typeface="Ali_K_Sahifa" pitchFamily="2" charset="-78"/>
                <a:ea typeface="Times New Roman" panose="02020603050405020304" pitchFamily="18" charset="0"/>
              </a:rPr>
              <a:t> </a:t>
            </a:r>
            <a:r>
              <a:rPr lang="ar-IQ" sz="3600" dirty="0">
                <a:effectLst/>
                <a:latin typeface="Times New Roman" panose="02020603050405020304" pitchFamily="18" charset="0"/>
                <a:ea typeface="Times New Roman" panose="02020603050405020304" pitchFamily="18" charset="0"/>
                <a:cs typeface="Ali_K_Sahifa" pitchFamily="2" charset="-78"/>
              </a:rPr>
              <a:t>/</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و + ض </a:t>
            </a:r>
            <a:r>
              <a:rPr lang="ar-IQ" sz="3600" dirty="0">
                <a:effectLst/>
                <a:latin typeface="Times New Roman" panose="02020603050405020304" pitchFamily="18" charset="0"/>
                <a:ea typeface="Times New Roman" panose="02020603050405020304" pitchFamily="18"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قةوض /</a:t>
            </a:r>
            <a:r>
              <a:rPr lang="en-US" sz="3600" dirty="0" err="1">
                <a:effectLst/>
                <a:latin typeface="Times New Roman" panose="02020603050405020304" pitchFamily="18" charset="0"/>
                <a:ea typeface="Times New Roman" panose="02020603050405020304" pitchFamily="18" charset="0"/>
                <a:cs typeface="Ali_K_Sahifa" pitchFamily="2" charset="-78"/>
              </a:rPr>
              <a:t>qawc</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28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8360733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fontScale="92500"/>
          </a:bodyPr>
          <a:lstStyle/>
          <a:p>
            <a:pPr marL="0" marR="0" indent="0" algn="justLow" rtl="1">
              <a:spcBef>
                <a:spcPts val="0"/>
              </a:spcBef>
              <a:spcAft>
                <a:spcPts val="0"/>
              </a:spcAft>
              <a:buNone/>
            </a:pPr>
            <a:r>
              <a:rPr lang="ar-IQ" sz="4400" b="1" u="sng" dirty="0">
                <a:effectLst/>
                <a:latin typeface="Times New Roman" panose="02020603050405020304" pitchFamily="18" charset="0"/>
                <a:ea typeface="Times New Roman" panose="02020603050405020304" pitchFamily="18" charset="0"/>
                <a:cs typeface="Ali_K_Sahifa" pitchFamily="2" charset="-78"/>
              </a:rPr>
              <a:t>6 / سيماكانى برِطةى فؤنؤلؤجى كوردى  : </a:t>
            </a:r>
            <a:endParaRPr lang="en-US" sz="4400" b="1" u="sng"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1- برِطة لة زمانى كوردى بؤى هةية بة ظاولَ دةست ثىَ بكات ، ضونكة (هةمزة) </a:t>
            </a:r>
            <a:r>
              <a:rPr lang="en-US" sz="3600" dirty="0">
                <a:effectLst/>
                <a:latin typeface="Times New Roman" panose="02020603050405020304" pitchFamily="18" charset="0"/>
                <a:ea typeface="Times New Roman" panose="02020603050405020304" pitchFamily="18" charset="0"/>
                <a:cs typeface="Ali_K_Sahifa" pitchFamily="2" charset="-78"/>
              </a:rPr>
              <a:t>Glottal stop</a:t>
            </a:r>
            <a:r>
              <a:rPr lang="ar-IQ" sz="3600" dirty="0">
                <a:effectLst/>
                <a:latin typeface="Times New Roman" panose="02020603050405020304" pitchFamily="18" charset="0"/>
                <a:ea typeface="Times New Roman" panose="02020603050405020304" pitchFamily="18" charset="0"/>
                <a:cs typeface="Ali_K_Sahifa" pitchFamily="2" charset="-78"/>
              </a:rPr>
              <a:t> لةو دةربرِينانةى ، كة لة سةرةتا ديَت ، يارمةتيدةريَكةو زياتر نيية ، بةلَطة بؤ ئةمة ، لة برِطةى فؤنؤلؤجى دا بةيةك ويَنة هيَما دةكرىَ ، هةروةها لة زمانى كورديشدا بة فؤنيم دانانرىَ . لة برِطةى فؤنؤلؤجي هيَما تةنها بؤ فؤنيمةكان دادةنرىَ . ئةطةر مةبةستيش لايةنى فؤنةتيكى بيَت ، ئةوا برِطة هةردةم بة كؤنسنانت دةست ثىَ دةكات ، بةلاَم زؤرى تر هةن كة لة رِووى فؤنةتيكةوة بوونيان هةية كةضى لة لايةنى فؤنؤلؤجيةكةدا باسيان نى ية</a:t>
            </a:r>
            <a:r>
              <a:rPr lang="ar-IQ" sz="3600" baseline="30000" dirty="0">
                <a:effectLst/>
                <a:latin typeface="Times New Roman" panose="02020603050405020304" pitchFamily="18" charset="0"/>
                <a:ea typeface="Times New Roman" panose="02020603050405020304" pitchFamily="18" charset="0"/>
                <a:cs typeface="Ali_K_Sahifa" pitchFamily="2" charset="-78"/>
              </a:rPr>
              <a:t>()</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2- لوتكة يا ناوكى برِطة هةردةم ظاولَة ، برِطةش بة بىَ ظاولَ دروست نابىَ ، ذمارةى برِطةكانى وشةيةك يا رِستةيةك بة ثيَى ذمارةى ظاولَةكانيانة . واتة ذمارةى برِطةكان يةكسانة بة ذمارةى ظاولَةكان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3- مةرج نية تاكة كؤنسنانتيَك لة سةرةتاى برطةوة بيَت ، بةلَكو فؤنؤتاكتيكى زمانةكة رِيَطا بة هاتنى دوو كؤنسنانت و زياتر دةدات ، لة سةرةتاى برِطة دةركةون . بةلاَم هةنديَكيان مةرج دارن بةوةى كة دةبىَ رِةطةزى دووةمى هيَشووى سةرةتا نيمضة كؤنسنانت بيَت .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28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9739072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4- لةدواى لوتكةى برِطة ( ظاولَ )  بؤى هةية دوو كؤنسنانت بة شيَوةيةكى ئاسايى رِيز ببن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5-  بؤى هةية </a:t>
            </a:r>
            <a:r>
              <a:rPr lang="en-US" sz="3600" dirty="0">
                <a:effectLst/>
                <a:latin typeface="Times New Roman" panose="02020603050405020304" pitchFamily="18" charset="0"/>
                <a:ea typeface="Times New Roman" panose="02020603050405020304" pitchFamily="18" charset="0"/>
                <a:cs typeface="Ali_K_Sahifa" pitchFamily="2" charset="-78"/>
              </a:rPr>
              <a:t>onset</a:t>
            </a:r>
            <a:r>
              <a:rPr lang="ar-IQ" sz="3600" dirty="0">
                <a:effectLst/>
                <a:latin typeface="Times New Roman" panose="02020603050405020304" pitchFamily="18" charset="0"/>
                <a:ea typeface="Times New Roman" panose="02020603050405020304" pitchFamily="18" charset="0"/>
                <a:cs typeface="Ali_K_Sahifa" pitchFamily="2" charset="-78"/>
              </a:rPr>
              <a:t> ى برِطة دةرنةكةويَت يان برِوات ، ئةويش كاتيَك بة ظاولَ دةست ثيَدةكات . وةك </a:t>
            </a:r>
            <a:r>
              <a:rPr lang="en-US" sz="3600" dirty="0">
                <a:effectLst/>
                <a:latin typeface="Times New Roman" panose="02020603050405020304" pitchFamily="18" charset="0"/>
                <a:ea typeface="Times New Roman" panose="02020603050405020304" pitchFamily="18" charset="0"/>
                <a:cs typeface="Ali_K_Sahifa" pitchFamily="2" charset="-78"/>
              </a:rPr>
              <a:t>v</a:t>
            </a:r>
            <a:r>
              <a:rPr lang="ar-IQ" sz="3600" dirty="0">
                <a:effectLst/>
                <a:latin typeface="Times New Roman" panose="02020603050405020304" pitchFamily="18" charset="0"/>
                <a:ea typeface="Times New Roman" panose="02020603050405020304" pitchFamily="18" charset="0"/>
                <a:cs typeface="Ali_K_Sahifa" pitchFamily="2" charset="-78"/>
              </a:rPr>
              <a:t> ، </a:t>
            </a:r>
            <a:r>
              <a:rPr lang="en-US" sz="3600" dirty="0" err="1">
                <a:effectLst/>
                <a:latin typeface="Times New Roman" panose="02020603050405020304" pitchFamily="18" charset="0"/>
                <a:ea typeface="Times New Roman" panose="02020603050405020304" pitchFamily="18" charset="0"/>
                <a:cs typeface="Ali_K_Sahifa" pitchFamily="2" charset="-78"/>
              </a:rPr>
              <a:t>vc</a:t>
            </a:r>
            <a:r>
              <a:rPr lang="ar-IQ" sz="3600" dirty="0">
                <a:effectLst/>
                <a:latin typeface="Times New Roman" panose="02020603050405020304" pitchFamily="18" charset="0"/>
                <a:ea typeface="Times New Roman" panose="02020603050405020304" pitchFamily="18" charset="0"/>
                <a:cs typeface="Ali_K_Sahifa" pitchFamily="2" charset="-78"/>
              </a:rPr>
              <a:t> ، </a:t>
            </a:r>
            <a:r>
              <a:rPr lang="en-US" sz="3600" dirty="0" err="1">
                <a:effectLst/>
                <a:latin typeface="Times New Roman" panose="02020603050405020304" pitchFamily="18" charset="0"/>
                <a:ea typeface="Times New Roman" panose="02020603050405020304" pitchFamily="18" charset="0"/>
                <a:cs typeface="Ali_K_Sahifa" pitchFamily="2" charset="-78"/>
              </a:rPr>
              <a:t>vcc</a:t>
            </a:r>
            <a:r>
              <a:rPr lang="ar-IQ" sz="3600" dirty="0">
                <a:effectLst/>
                <a:latin typeface="Times New Roman" panose="02020603050405020304" pitchFamily="18" charset="0"/>
                <a:ea typeface="Times New Roman" panose="02020603050405020304" pitchFamily="18" charset="0"/>
                <a:cs typeface="Ali_K_Sahifa" pitchFamily="2" charset="-78"/>
              </a:rPr>
              <a:t>  كة جؤرى </a:t>
            </a:r>
            <a:r>
              <a:rPr lang="en-US" sz="3600" dirty="0">
                <a:effectLst/>
                <a:latin typeface="Times New Roman" panose="02020603050405020304" pitchFamily="18" charset="0"/>
                <a:ea typeface="Times New Roman" panose="02020603050405020304" pitchFamily="18" charset="0"/>
                <a:cs typeface="Ali_K_Sahifa" pitchFamily="2" charset="-78"/>
              </a:rPr>
              <a:t>v</a:t>
            </a:r>
            <a:r>
              <a:rPr lang="ar-IQ" sz="3600" dirty="0">
                <a:effectLst/>
                <a:latin typeface="Times New Roman" panose="02020603050405020304" pitchFamily="18" charset="0"/>
                <a:ea typeface="Times New Roman" panose="02020603050405020304" pitchFamily="18" charset="0"/>
                <a:cs typeface="Ali_K_Sahifa" pitchFamily="2" charset="-78"/>
              </a:rPr>
              <a:t> لة ئينطليزى دا ثيَى دةطوتريَت ( بضوكترين برِطة </a:t>
            </a:r>
            <a:r>
              <a:rPr lang="en-US"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Ali_K_Sahifa" pitchFamily="2" charset="-78"/>
                <a:ea typeface="Times New Roman" panose="02020603050405020304" pitchFamily="18" charset="0"/>
              </a:rPr>
              <a:t> </a:t>
            </a:r>
            <a:r>
              <a:rPr lang="en-US" sz="3600" dirty="0">
                <a:effectLst/>
                <a:latin typeface="Times New Roman" panose="02020603050405020304" pitchFamily="18" charset="0"/>
                <a:ea typeface="Times New Roman" panose="02020603050405020304" pitchFamily="18" charset="0"/>
                <a:cs typeface="Ali_K_Sahifa" pitchFamily="2" charset="-78"/>
              </a:rPr>
              <a:t>minimal syllable</a:t>
            </a:r>
            <a:r>
              <a:rPr lang="ar-IQ" sz="3600" dirty="0">
                <a:effectLst/>
                <a:latin typeface="Times New Roman" panose="02020603050405020304" pitchFamily="18" charset="0"/>
                <a:ea typeface="Times New Roman" panose="02020603050405020304" pitchFamily="18" charset="0"/>
                <a:cs typeface="Ali_K_Sahifa" pitchFamily="2" charset="-78"/>
              </a:rPr>
              <a:t> ) وةك     ئا / </a:t>
            </a:r>
            <a:r>
              <a:rPr lang="en-US" sz="3600" dirty="0">
                <a:effectLst/>
                <a:latin typeface="Times New Roman" panose="02020603050405020304" pitchFamily="18" charset="0"/>
                <a:ea typeface="Times New Roman" panose="02020603050405020304" pitchFamily="18" charset="0"/>
              </a:rPr>
              <a:t>ǎ</a:t>
            </a:r>
            <a:r>
              <a:rPr lang="en-US" sz="3600" dirty="0">
                <a:effectLst/>
                <a:latin typeface="Times New Roman" panose="02020603050405020304" pitchFamily="18" charset="0"/>
                <a:ea typeface="Times New Roman" panose="02020603050405020304" pitchFamily="18" charset="0"/>
                <a:cs typeface="Ali_K_Sahifa" pitchFamily="2" charset="-78"/>
              </a:rPr>
              <a:t>:</a:t>
            </a:r>
            <a:r>
              <a:rPr lang="ar-IQ" sz="3600" dirty="0">
                <a:effectLst/>
                <a:latin typeface="Times New Roman" panose="02020603050405020304" pitchFamily="18" charset="0"/>
                <a:ea typeface="Times New Roman" panose="02020603050405020304" pitchFamily="18" charset="0"/>
                <a:cs typeface="Ali_K_Sahifa" pitchFamily="2" charset="-78"/>
              </a:rPr>
              <a:t> / لة كورديدا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6- لة برِطةى فؤنؤلؤجى  ، زؤرجار كؤنسنانتى قوفل ( </a:t>
            </a:r>
            <a:r>
              <a:rPr lang="en-US" sz="3600" dirty="0">
                <a:effectLst/>
                <a:latin typeface="Times New Roman" panose="02020603050405020304" pitchFamily="18" charset="0"/>
                <a:ea typeface="Times New Roman" panose="02020603050405020304" pitchFamily="18" charset="0"/>
                <a:cs typeface="Ali_K_Sahifa" pitchFamily="2" charset="-78"/>
              </a:rPr>
              <a:t>coda</a:t>
            </a:r>
            <a:r>
              <a:rPr lang="ar-IQ" sz="3600" dirty="0">
                <a:effectLst/>
                <a:latin typeface="Times New Roman" panose="02020603050405020304" pitchFamily="18" charset="0"/>
                <a:ea typeface="Times New Roman" panose="02020603050405020304" pitchFamily="18" charset="0"/>
                <a:cs typeface="Ali_K_Sahifa" pitchFamily="2" charset="-78"/>
              </a:rPr>
              <a:t> ) دةرناكةوىَ بةم ثيَيةش برِطة كراوة دةبيَت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7- بة طشتى دريَذترين برِطة لة زمانى كورديدا ، ثيَكهاتووة لة ظاولَيَك و ضوار كؤنسنانت كة هيَشووة كؤنسنانتيَكى دوويى لة سةرةتاو هيَشووة كؤنسنانتيَكى دوويش لة كؤتايى برِطةدا بيَت  .وةك لة وشةى    (  خوارد       </a:t>
            </a:r>
            <a:r>
              <a:rPr lang="en-US" sz="4000" dirty="0">
                <a:effectLst/>
                <a:latin typeface="Times New Roman" panose="02020603050405020304" pitchFamily="18" charset="0"/>
                <a:ea typeface="Times New Roman" panose="02020603050405020304" pitchFamily="18" charset="0"/>
                <a:cs typeface="Ali_K_Sahifa" pitchFamily="2" charset="-78"/>
              </a:rPr>
              <a:t>     </a:t>
            </a:r>
            <a:r>
              <a:rPr lang="en-US" sz="4000" dirty="0" err="1">
                <a:effectLst/>
                <a:latin typeface="Times New Roman" panose="02020603050405020304" pitchFamily="18" charset="0"/>
                <a:ea typeface="Times New Roman" panose="02020603050405020304" pitchFamily="18" charset="0"/>
                <a:cs typeface="Ali_K_Sahifa" pitchFamily="2" charset="-78"/>
              </a:rPr>
              <a:t>Xw</a:t>
            </a:r>
            <a:r>
              <a:rPr lang="en-US" sz="4000" dirty="0" err="1">
                <a:effectLst/>
                <a:latin typeface="Times New Roman" panose="02020603050405020304" pitchFamily="18" charset="0"/>
                <a:ea typeface="Times New Roman" panose="02020603050405020304" pitchFamily="18" charset="0"/>
              </a:rPr>
              <a:t>ǎ</a:t>
            </a:r>
            <a:r>
              <a:rPr lang="en-US" sz="4000" dirty="0" err="1">
                <a:effectLst/>
                <a:latin typeface="Times New Roman" panose="02020603050405020304" pitchFamily="18" charset="0"/>
                <a:ea typeface="Times New Roman" panose="02020603050405020304" pitchFamily="18" charset="0"/>
                <a:cs typeface="Ali_K_Sahifa" pitchFamily="2" charset="-78"/>
              </a:rPr>
              <a:t>rd</a:t>
            </a:r>
            <a:r>
              <a:rPr lang="en-US" sz="3600" dirty="0">
                <a:effectLst/>
                <a:latin typeface="Ali_K_Sahifa" pitchFamily="2" charset="-78"/>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cs typeface="Ali_K_Sahifa" pitchFamily="2" charset="-78"/>
              </a:rPr>
              <a:t>ccvcc</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8- بةطشتى لة زمانى كورديدا رِيَطا بة هيَشووة كؤنسنانتى دوويى زياتر نادريَت كة ئةم لاو ئةم لاى لووتكة بهيَنن .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16172679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fontScale="92500"/>
          </a:bodyPr>
          <a:lstStyle/>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9- لة زؤر باردا ئةطةر دوو كؤنسانت لة سةرةتادا بيَت ، مةرجة يةكيَكيان نيمضة ظاولَ بيَت . وةك ( ضيا ، ذيان ، جوان ...هتد  </a:t>
            </a:r>
            <a:r>
              <a:rPr lang="en-US" sz="3600" dirty="0" err="1">
                <a:effectLst/>
                <a:latin typeface="Times New Roman" panose="02020603050405020304" pitchFamily="18" charset="0"/>
                <a:ea typeface="Times New Roman" panose="02020603050405020304" pitchFamily="18" charset="0"/>
                <a:cs typeface="Ali_K_Sahifa" pitchFamily="2" charset="-78"/>
              </a:rPr>
              <a:t>jw</a:t>
            </a:r>
            <a:r>
              <a:rPr lang="en-US" sz="3600" dirty="0" err="1">
                <a:effectLst/>
                <a:latin typeface="Times New Roman" panose="02020603050405020304" pitchFamily="18" charset="0"/>
                <a:ea typeface="Times New Roman" panose="02020603050405020304" pitchFamily="18" charset="0"/>
              </a:rPr>
              <a:t>ǎ</a:t>
            </a:r>
            <a:r>
              <a:rPr lang="en-US" sz="3600" dirty="0" err="1">
                <a:effectLst/>
                <a:latin typeface="Times New Roman" panose="02020603050405020304" pitchFamily="18" charset="0"/>
                <a:ea typeface="Times New Roman" panose="02020603050405020304" pitchFamily="18" charset="0"/>
                <a:cs typeface="Ali_K_Sahifa" pitchFamily="2" charset="-78"/>
              </a:rPr>
              <a:t>n</a:t>
            </a:r>
            <a:r>
              <a:rPr lang="ar-IQ" sz="3600" dirty="0">
                <a:effectLst/>
                <a:latin typeface="Times New Roman" panose="02020603050405020304" pitchFamily="18" charset="0"/>
                <a:ea typeface="Times New Roman" panose="02020603050405020304" pitchFamily="18" charset="0"/>
                <a:cs typeface="Ali_K_Sahifa" pitchFamily="2" charset="-78"/>
              </a:rPr>
              <a:t> و </a:t>
            </a:r>
            <a:r>
              <a:rPr lang="en-US" sz="3600" dirty="0" err="1">
                <a:effectLst/>
                <a:latin typeface="Times New Roman" panose="02020603050405020304" pitchFamily="18" charset="0"/>
                <a:ea typeface="Times New Roman" panose="02020603050405020304" pitchFamily="18" charset="0"/>
                <a:cs typeface="Ali_K_Sahifa" pitchFamily="2" charset="-78"/>
              </a:rPr>
              <a:t>y</a:t>
            </a:r>
            <a:r>
              <a:rPr lang="en-US" sz="3600" dirty="0" err="1">
                <a:effectLst/>
                <a:latin typeface="Times New Roman" panose="02020603050405020304" pitchFamily="18" charset="0"/>
                <a:ea typeface="Times New Roman" panose="02020603050405020304" pitchFamily="18" charset="0"/>
              </a:rPr>
              <a:t>ǎ</a:t>
            </a:r>
            <a:r>
              <a:rPr lang="en-US" sz="3600" dirty="0" err="1">
                <a:effectLst/>
                <a:latin typeface="Times New Roman" panose="02020603050405020304" pitchFamily="18" charset="0"/>
                <a:ea typeface="Times New Roman" panose="02020603050405020304" pitchFamily="18" charset="0"/>
                <a:cs typeface="Ali_K_Sahifa" pitchFamily="2" charset="-78"/>
              </a:rPr>
              <a:t>n</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rPr>
              <a:t>Ž</a:t>
            </a:r>
            <a:r>
              <a:rPr lang="ar-IQ" sz="3600" dirty="0">
                <a:effectLst/>
                <a:latin typeface="Times New Roman" panose="02020603050405020304" pitchFamily="18" charset="0"/>
                <a:ea typeface="Times New Roman" panose="02020603050405020304" pitchFamily="18" charset="0"/>
                <a:cs typeface="Ali_K_Sahifa" pitchFamily="2" charset="-78"/>
              </a:rPr>
              <a:t> و </a:t>
            </a:r>
            <a:r>
              <a:rPr lang="en-US" sz="3600" dirty="0" err="1">
                <a:effectLst/>
                <a:latin typeface="Times New Roman" panose="02020603050405020304" pitchFamily="18" charset="0"/>
                <a:ea typeface="Times New Roman" panose="02020603050405020304" pitchFamily="18" charset="0"/>
                <a:cs typeface="Ali_K_Sahifa" pitchFamily="2" charset="-78"/>
              </a:rPr>
              <a:t>cy</a:t>
            </a:r>
            <a:r>
              <a:rPr lang="en-US" sz="3600" dirty="0" err="1">
                <a:effectLst/>
                <a:latin typeface="Times New Roman" panose="02020603050405020304" pitchFamily="18" charset="0"/>
                <a:ea typeface="Times New Roman" panose="02020603050405020304" pitchFamily="18" charset="0"/>
              </a:rPr>
              <a:t>ǎ</a:t>
            </a:r>
            <a:r>
              <a:rPr lang="ar-IQ" sz="3600" dirty="0">
                <a:effectLst/>
                <a:latin typeface="Times New Roman" panose="02020603050405020304" pitchFamily="18" charset="0"/>
                <a:ea typeface="Times New Roman" panose="02020603050405020304" pitchFamily="18" charset="0"/>
                <a:cs typeface="Ali_K_Sahifa" pitchFamily="2" charset="-78"/>
              </a:rPr>
              <a:t>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10- بة هيض جؤريَك نيمضة ظاولَ دةورى ظاولَ نابينن ، ئةمةش ئةو رِاستى ية رِوون دةكاتةوة ، كةوا ناتوانن ببنة ناوكى برِطة ، بةلاَم دةتوانن ببنة ثةرِاويَزى برِطة ، وةك لة برِطةكانى ( يار ، وار  ، وةش -   </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wa</a:t>
            </a:r>
            <a:r>
              <a:rPr lang="en-US" sz="3600" dirty="0" err="1">
                <a:effectLst/>
                <a:latin typeface="Times New Roman" panose="02020603050405020304" pitchFamily="18" charset="0"/>
                <a:ea typeface="Times New Roman" panose="02020603050405020304" pitchFamily="18" charset="0"/>
              </a:rPr>
              <a:t>š</a:t>
            </a:r>
            <a:r>
              <a:rPr lang="en-US" sz="3600" dirty="0">
                <a:effectLst/>
                <a:latin typeface="Times New Roman" panose="02020603050405020304" pitchFamily="18" charset="0"/>
                <a:ea typeface="Times New Roman" panose="02020603050405020304" pitchFamily="18" charset="0"/>
                <a:cs typeface="Ali_K_Sahifa" pitchFamily="2" charset="-78"/>
              </a:rPr>
              <a:t> , </a:t>
            </a:r>
            <a:r>
              <a:rPr lang="en-US" sz="3600" dirty="0" err="1">
                <a:effectLst/>
                <a:latin typeface="Times New Roman" panose="02020603050405020304" pitchFamily="18" charset="0"/>
                <a:ea typeface="Times New Roman" panose="02020603050405020304" pitchFamily="18" charset="0"/>
                <a:cs typeface="Ali_K_Sahifa" pitchFamily="2" charset="-78"/>
              </a:rPr>
              <a:t>y</a:t>
            </a:r>
            <a:r>
              <a:rPr lang="en-US" sz="3600" dirty="0" err="1">
                <a:effectLst/>
                <a:latin typeface="Times New Roman" panose="02020603050405020304" pitchFamily="18" charset="0"/>
                <a:ea typeface="Times New Roman" panose="02020603050405020304" pitchFamily="18" charset="0"/>
              </a:rPr>
              <a:t>ǎr</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w</a:t>
            </a:r>
            <a:r>
              <a:rPr lang="en-US" sz="3600" dirty="0" err="1">
                <a:effectLst/>
                <a:latin typeface="Times New Roman" panose="02020603050405020304" pitchFamily="18" charset="0"/>
                <a:ea typeface="Times New Roman" panose="02020603050405020304" pitchFamily="18" charset="0"/>
              </a:rPr>
              <a:t>ǎr</a:t>
            </a:r>
            <a:r>
              <a:rPr lang="ar-IQ" sz="3600" dirty="0">
                <a:effectLst/>
                <a:latin typeface="Times New Roman" panose="02020603050405020304" pitchFamily="18" charset="0"/>
                <a:ea typeface="Times New Roman" panose="02020603050405020304" pitchFamily="18" charset="0"/>
                <a:cs typeface="Ali_K_Sahifa" pitchFamily="2" charset="-78"/>
              </a:rPr>
              <a:t>  ) ئةمانةش ئةو  برِطانةن كة بة نيمضة ظاولَ دةست ثيَدةكةن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11- ثيَويستة ئاماذة بةوة بكةين ، كة فؤنؤتاكتيكى زمانى  كوردى لة رِؤنانى برِطةدا رِيَطة نادريَت هةموو كؤنسنانتةكان بة بىَ جياوازى بكةونة ثالَ يةكترى ، لة لايةكى تريش كؤنسنانتةكان لةطةلَ ظاولَةكان دةبىَ بة ثيَى ياساى دارشتنى برِطةى زمانةكة بيَت و لة ثيَكهاتةى زمانةكةدا بةكارهيَنانيان هةبيَت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12- ئةطةر مةرج بىَ كة لوتكة تاكة دةنطيَك بىَ ، ئةوا ئةو مةرجة لة بةشى سةرةتاو كؤتايى برِطةدا نيية ، بةمةش لةوانةية تاكة دةنطيَك بىَ يا هيَشووة دةنطيَك بىَ </a:t>
            </a:r>
            <a:r>
              <a:rPr lang="en-US" sz="3600" dirty="0">
                <a:effectLst/>
                <a:latin typeface="Times New Roman" panose="02020603050405020304" pitchFamily="18" charset="0"/>
                <a:ea typeface="Times New Roman" panose="02020603050405020304" pitchFamily="18" charset="0"/>
                <a:cs typeface="Ali_K_Sahifa" pitchFamily="2" charset="-78"/>
              </a:rPr>
              <a:t>sound cluster</a:t>
            </a:r>
            <a:r>
              <a:rPr lang="ar-IQ" sz="3600" dirty="0">
                <a:effectLst/>
                <a:latin typeface="Times New Roman" panose="02020603050405020304" pitchFamily="18" charset="0"/>
                <a:ea typeface="Times New Roman" panose="02020603050405020304" pitchFamily="18" charset="0"/>
                <a:cs typeface="Ali_K_Sahifa" pitchFamily="2" charset="-78"/>
              </a:rPr>
              <a:t> ، لةم بارةوةش زمانةكان ليَك جياوازن بؤ نموونة لة زمانى كورديدا دوو كؤنسنانت لة سةرةتا و دوو لة كؤتا ديَت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13277166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lnSpcReduction="10000"/>
          </a:bodyPr>
          <a:lstStyle/>
          <a:p>
            <a:pPr marL="0" marR="0" indent="0" algn="justLow" rtl="1">
              <a:spcBef>
                <a:spcPts val="0"/>
              </a:spcBef>
              <a:spcAft>
                <a:spcPts val="0"/>
              </a:spcAft>
              <a:buNone/>
            </a:pPr>
            <a:r>
              <a:rPr lang="ar-IQ" sz="4000" b="1" u="sng" dirty="0">
                <a:effectLst/>
                <a:latin typeface="Times New Roman" panose="02020603050405020304" pitchFamily="18" charset="0"/>
                <a:ea typeface="Times New Roman" panose="02020603050405020304" pitchFamily="18" charset="0"/>
                <a:cs typeface="Ali_K_Sahifa" pitchFamily="2" charset="-78"/>
              </a:rPr>
              <a:t>7/ جؤرةكانى برِطة:</a:t>
            </a:r>
            <a:endParaRPr lang="en-US" sz="4000" b="1" u="sng"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زمانةكان ئةو برِطانةى كة بة كاريان ديَنن جياوازن، جا ض لة نموونةى برِطةكان يان لة جؤرى ئةو كؤنسنانتانةى كة لة هةردوولاكانى دةنطةبرِطةييةكان</a:t>
            </a:r>
            <a:r>
              <a:rPr lang="en-US" sz="3600" dirty="0">
                <a:effectLst/>
                <a:latin typeface="Times New Roman" panose="02020603050405020304" pitchFamily="18" charset="0"/>
                <a:ea typeface="Times New Roman" panose="02020603050405020304" pitchFamily="18" charset="0"/>
                <a:cs typeface="Ali_K_Sahifa" pitchFamily="2" charset="-78"/>
              </a:rPr>
              <a:t>Syllabic </a:t>
            </a:r>
            <a:r>
              <a:rPr lang="en-US" sz="3600" baseline="30000" dirty="0">
                <a:effectLst/>
                <a:latin typeface="Ali_K_Sahifa" pitchFamily="2" charset="-78"/>
                <a:ea typeface="Times New Roman" panose="02020603050405020304" pitchFamily="18" charset="0"/>
              </a:rPr>
              <a:t> </a:t>
            </a:r>
            <a:r>
              <a:rPr lang="ar-IQ" sz="3600" dirty="0">
                <a:effectLst/>
                <a:latin typeface="Times New Roman" panose="02020603050405020304" pitchFamily="18" charset="0"/>
                <a:ea typeface="Times New Roman" panose="02020603050405020304" pitchFamily="18" charset="0"/>
                <a:cs typeface="Ali_K_Sahifa" pitchFamily="2" charset="-78"/>
              </a:rPr>
              <a:t>ديَن.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لةوانةية ثةسةندترين و باوترين نموونةى برِطة لة جؤرى </a:t>
            </a:r>
            <a:r>
              <a:rPr lang="en-US" sz="3600" dirty="0">
                <a:effectLst/>
                <a:latin typeface="Times New Roman" panose="02020603050405020304" pitchFamily="18" charset="0"/>
                <a:ea typeface="Times New Roman" panose="02020603050405020304" pitchFamily="18" charset="0"/>
                <a:cs typeface="Ali_K_Sahifa" pitchFamily="2" charset="-78"/>
              </a:rPr>
              <a:t>cv</a:t>
            </a:r>
            <a:r>
              <a:rPr lang="ar-IQ" sz="3600" dirty="0">
                <a:effectLst/>
                <a:latin typeface="Times New Roman" panose="02020603050405020304" pitchFamily="18" charset="0"/>
                <a:ea typeface="Times New Roman" panose="02020603050405020304" pitchFamily="18" charset="0"/>
                <a:cs typeface="Ali_K_Sahifa" pitchFamily="2" charset="-78"/>
              </a:rPr>
              <a:t> بيَت، تةنانةت هةندىَ زمانى وةك يابانى، سلاَظى كؤن وهةندىَ لةزمانةكانى ئةمريكاو ئةفريقيا تةنها ئةم نموونةية بةكار ديَنن .لةثالَ ئةمةش ضةندين جؤرى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ترى برِطة بةر ضاو دةكةويَت. وةك:</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ــ دةشىَ برِطة لة جؤرى </a:t>
            </a:r>
            <a:r>
              <a:rPr lang="en-US" sz="3600" dirty="0" err="1">
                <a:effectLst/>
                <a:latin typeface="Tahoma" panose="020B0604030504040204" pitchFamily="34" charset="0"/>
                <a:ea typeface="Times New Roman" panose="02020603050405020304" pitchFamily="18" charset="0"/>
              </a:rPr>
              <a:t>ø</a:t>
            </a:r>
            <a:r>
              <a:rPr lang="en-US" sz="3600" dirty="0" err="1">
                <a:effectLst/>
                <a:latin typeface="Times New Roman" panose="02020603050405020304" pitchFamily="18" charset="0"/>
                <a:ea typeface="Times New Roman" panose="02020603050405020304" pitchFamily="18" charset="0"/>
                <a:cs typeface="Ali_K_Sahifa" pitchFamily="2" charset="-78"/>
              </a:rPr>
              <a:t>v</a:t>
            </a:r>
            <a:r>
              <a:rPr lang="en-US" sz="3600" dirty="0" err="1">
                <a:effectLst/>
                <a:latin typeface="Tahoma" panose="020B0604030504040204" pitchFamily="34" charset="0"/>
                <a:ea typeface="Times New Roman" panose="02020603050405020304" pitchFamily="18" charset="0"/>
              </a:rPr>
              <a:t>ø</a:t>
            </a:r>
            <a:r>
              <a:rPr lang="ar-IQ" sz="3600" dirty="0">
                <a:effectLst/>
                <a:latin typeface="Times New Roman" panose="02020603050405020304" pitchFamily="18" charset="0"/>
                <a:ea typeface="Times New Roman" panose="02020603050405020304" pitchFamily="18" charset="0"/>
                <a:cs typeface="Ali_K_Sahifa" pitchFamily="2" charset="-78"/>
              </a:rPr>
              <a:t> بيَت، ئةمة لة كوردى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دا بةر ضاو دةكةويَت، وةك لة برِطةى سةرةتاى وشةى ( ئاطر ) وةيا لة وةلاَمى بةلَىَ ( ئا )دا.</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ئاطر  </a:t>
            </a:r>
            <a:r>
              <a:rPr lang="ar-IQ" sz="3600" baseline="-25000" dirty="0">
                <a:effectLst/>
                <a:latin typeface="Times New Roman" panose="02020603050405020304" pitchFamily="18" charset="0"/>
                <a:ea typeface="Times New Roman" panose="02020603050405020304" pitchFamily="18" charset="0"/>
                <a:cs typeface="Tahoma" panose="020B0604030504040204" pitchFamily="34"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en-US" sz="3600" dirty="0">
                <a:effectLst/>
                <a:latin typeface="Times New Roman" panose="02020603050405020304" pitchFamily="18" charset="0"/>
                <a:ea typeface="Times New Roman" panose="02020603050405020304" pitchFamily="18" charset="0"/>
              </a:rPr>
              <a:t>Ă</a:t>
            </a:r>
            <a:r>
              <a:rPr lang="en-US" sz="3600" dirty="0">
                <a:effectLst/>
                <a:latin typeface="Times New Roman" panose="02020603050405020304" pitchFamily="18" charset="0"/>
                <a:ea typeface="Times New Roman" panose="02020603050405020304" pitchFamily="18" charset="0"/>
                <a:cs typeface="Ali_K_Sahifa" pitchFamily="2" charset="-78"/>
              </a:rPr>
              <a:t> / gr</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ئا     </a:t>
            </a:r>
            <a:r>
              <a:rPr lang="ar-IQ" sz="3600" baseline="-25000" dirty="0">
                <a:effectLst/>
                <a:latin typeface="Times New Roman" panose="02020603050405020304" pitchFamily="18" charset="0"/>
                <a:ea typeface="Times New Roman" panose="02020603050405020304" pitchFamily="18" charset="0"/>
                <a:cs typeface="Tahoma" panose="020B0604030504040204" pitchFamily="34" charset="0"/>
              </a:rPr>
              <a:t>=</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en-US" sz="3600" dirty="0">
                <a:effectLst/>
                <a:latin typeface="Times New Roman" panose="02020603050405020304" pitchFamily="18" charset="0"/>
                <a:ea typeface="Times New Roman" panose="02020603050405020304" pitchFamily="18" charset="0"/>
              </a:rPr>
              <a:t>Ă</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28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27076087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Autofit/>
          </a:bodyPr>
          <a:lstStyle/>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زانايان ضةندين جؤرى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ترى برِطةيان دةستنيشان كرد، كة هةموويان لة تاكة زمانيَك</a:t>
            </a:r>
            <a:r>
              <a:rPr lang="ar-IQ" sz="44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دا كؤنابنةوة، بةلَكو هةر زمانيَك بة ثيَى ياساكانى برِطةى فؤنؤلؤجى ئةو زمانة لةم شيَوازانة وةردةطريَت </a:t>
            </a:r>
            <a:r>
              <a:rPr lang="en-US"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Ali_K_Sahifa" pitchFamily="2" charset="-78"/>
                <a:ea typeface="Times New Roman" panose="02020603050405020304" pitchFamily="18" charset="0"/>
              </a:rPr>
              <a:t> </a:t>
            </a:r>
            <a:r>
              <a:rPr lang="en-US" sz="3600" dirty="0">
                <a:effectLst/>
                <a:latin typeface="Times New Roman" panose="02020603050405020304" pitchFamily="18" charset="0"/>
                <a:ea typeface="Times New Roman" panose="02020603050405020304" pitchFamily="18" charset="0"/>
                <a:cs typeface="Ali_K_Sahifa" pitchFamily="2" charset="-78"/>
              </a:rPr>
              <a:t>v</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vc</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Times New Roman" panose="02020603050405020304" pitchFamily="18" charset="0"/>
                <a:ea typeface="Times New Roman" panose="02020603050405020304" pitchFamily="18" charset="0"/>
                <a:cs typeface="Ali_K_Sahifa" pitchFamily="2" charset="-78"/>
              </a:rPr>
              <a:t> cccv </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Times New Roman" panose="02020603050405020304" pitchFamily="18" charset="0"/>
                <a:ea typeface="Times New Roman" panose="02020603050405020304" pitchFamily="18" charset="0"/>
                <a:cs typeface="Ali_K_Sahifa" pitchFamily="2" charset="-78"/>
              </a:rPr>
              <a:t> ccv </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Times New Roman" panose="02020603050405020304" pitchFamily="18" charset="0"/>
                <a:ea typeface="Times New Roman" panose="02020603050405020304" pitchFamily="18" charset="0"/>
                <a:cs typeface="Ali_K_Sahifa" pitchFamily="2" charset="-78"/>
              </a:rPr>
              <a:t> cv </a:t>
            </a:r>
            <a:r>
              <a:rPr lang="en-US" sz="3600" dirty="0">
                <a:effectLst/>
                <a:latin typeface="Ali_K_Sahifa" pitchFamily="2" charset="-78"/>
                <a:ea typeface="Times New Roman" panose="02020603050405020304" pitchFamily="18" charset="0"/>
              </a:rPr>
              <a:t> </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cccvcccc</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cccvcc</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ccvcc</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cvcc</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vcc</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cccvc</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ccvc</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cvc</a:t>
            </a:r>
            <a:r>
              <a:rPr lang="en-US" sz="3600" dirty="0">
                <a:effectLst/>
                <a:latin typeface="Ali_K_Sahifa" pitchFamily="2" charset="-78"/>
                <a:ea typeface="Times New Roman" panose="02020603050405020304" pitchFamily="18" charset="0"/>
              </a:rPr>
              <a:t> </a:t>
            </a:r>
            <a:r>
              <a:rPr lang="en-US" sz="3600" dirty="0">
                <a:effectLst/>
                <a:latin typeface="Times New Roman" panose="02020603050405020304" pitchFamily="18" charset="0"/>
                <a:ea typeface="Times New Roman" panose="02020603050405020304" pitchFamily="18" charset="0"/>
                <a:cs typeface="Ali_K_Sahifa" pitchFamily="2" charset="-78"/>
              </a:rPr>
              <a:t>(</a:t>
            </a:r>
            <a:r>
              <a:rPr lang="ar-IQ" sz="3600" dirty="0">
                <a:effectLst/>
                <a:latin typeface="Times New Roman" panose="02020603050405020304" pitchFamily="18" charset="0"/>
                <a:ea typeface="Times New Roman" panose="02020603050405020304" pitchFamily="18" charset="0"/>
                <a:cs typeface="Ali_K_Sahifa" pitchFamily="2" charset="-78"/>
              </a:rPr>
              <a:t>  بؤ ئةمةش ضةندين زاراوة بؤ ئةم برِطانة دانراوة، بة ثيَى شويَنى كؤنسنانتةكان و ظاولَةكان لة كؤتاييةكانى برِطةو دريَذى و كورتيان ضةند جؤريَكيان ليَك جيا كردؤتةوة، وةك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أ  ـ برِطةى كراوةو داخراو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ب ـ برِطةى كورت و دريَذ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b="1" dirty="0">
                <a:effectLst/>
                <a:latin typeface="Times New Roman" panose="02020603050405020304" pitchFamily="18" charset="0"/>
                <a:ea typeface="Times New Roman" panose="02020603050405020304" pitchFamily="18" charset="0"/>
                <a:cs typeface="Ali_K_Sahifa" pitchFamily="2" charset="-78"/>
              </a:rPr>
              <a:t>أ / برِطةى كراوةو داخراو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ئةم جؤرة برِطانة بة ثيَى شويَنى دةنطةكان لة كؤتايي برِطة دياري دةكريَن. </a:t>
            </a:r>
            <a:r>
              <a:rPr lang="ar-IQ" sz="3600" b="1"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202700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56A231-FCE5-4552-BD68-1EBA00A39F2A}"/>
              </a:ext>
            </a:extLst>
          </p:cNvPr>
          <p:cNvSpPr>
            <a:spLocks noGrp="1"/>
          </p:cNvSpPr>
          <p:nvPr>
            <p:ph idx="1"/>
          </p:nvPr>
        </p:nvSpPr>
        <p:spPr>
          <a:xfrm>
            <a:off x="0" y="0"/>
            <a:ext cx="12192000" cy="6858000"/>
          </a:xfrm>
        </p:spPr>
        <p:txBody>
          <a:bodyPr>
            <a:noAutofit/>
          </a:bodyPr>
          <a:lstStyle/>
          <a:p>
            <a:pPr marL="0" indent="0" algn="just" rtl="1">
              <a:lnSpc>
                <a:spcPct val="107000"/>
              </a:lnSpc>
              <a:spcBef>
                <a:spcPts val="0"/>
              </a:spcBef>
              <a:spcAft>
                <a:spcPts val="80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كة هيض يةك لةم دوو </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س </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لة زمانى كورديدا شويَنى يةكتر ناطرن . ئةطةر بةهةر شيَوةيةكيش ضوونة شويَنى يةكترى، ئةوا وشةكة دةشيَوىَ ، بة جؤريَك قسة ثيَكةرانى زمانةكة لايان نامؤية يا طرانة. بةمةش دةنطى </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س </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لة ووشةى ( سالَ )، وةدةنطى </a:t>
            </a:r>
            <a:r>
              <a:rPr lang="en-US" sz="4000" dirty="0">
                <a:effectLst/>
                <a:latin typeface="Times New Roman" panose="02020603050405020304" pitchFamily="18" charset="0"/>
                <a:ea typeface="Times New Roman" panose="02020603050405020304" pitchFamily="18" charset="0"/>
                <a:cs typeface="Ali_K_Sahifa" pitchFamily="2" charset="-78"/>
              </a:rPr>
              <a:t>]</a:t>
            </a:r>
            <a:r>
              <a:rPr lang="ar-IQ" sz="4000" dirty="0">
                <a:effectLst/>
                <a:latin typeface="Times New Roman" panose="02020603050405020304" pitchFamily="18" charset="0"/>
                <a:ea typeface="Times New Roman" panose="02020603050405020304" pitchFamily="18" charset="0"/>
                <a:cs typeface="Ali_K_Sahifa" pitchFamily="2" charset="-78"/>
              </a:rPr>
              <a:t> س </a:t>
            </a:r>
            <a:r>
              <a:rPr lang="en-US" sz="4000" dirty="0">
                <a:effectLst/>
                <a:latin typeface="Times New Roman" panose="02020603050405020304" pitchFamily="18" charset="0"/>
                <a:ea typeface="Times New Roman" panose="02020603050405020304" pitchFamily="18" charset="0"/>
                <a:cs typeface="Ali_K_Sahifa" pitchFamily="2" charset="-78"/>
              </a:rPr>
              <a:t>[</a:t>
            </a:r>
            <a:r>
              <a:rPr lang="ar-IQ" sz="4000" dirty="0">
                <a:effectLst/>
                <a:latin typeface="Times New Roman" panose="02020603050405020304" pitchFamily="18" charset="0"/>
                <a:ea typeface="Times New Roman" panose="02020603050405020304" pitchFamily="18" charset="0"/>
                <a:cs typeface="Ali_K_Sahifa" pitchFamily="2" charset="-78"/>
              </a:rPr>
              <a:t> لة وشــةى ( سةر )دا هةر يةكةو دةنطيَكى جياوازة لةوةى تر ، بة هةردووكيان ئةلؤفؤنىَ ثيَكديَنن كة بؤ فؤنيمى/ س / دةطةرِيَتةوة، بةلاَم ئةمة تايبةتة بة زمانى كوردى، هةروةك دةبينين لة سيستةمى زمانى عةرةبى دا ئةم دوو دةنطة هةر يةكةيان فؤنيمى سةربةخؤن نةك ئةلؤفؤن  </a:t>
            </a:r>
            <a:r>
              <a:rPr lang="en-US" sz="4000" dirty="0">
                <a:effectLst/>
                <a:latin typeface="Times New Roman" panose="02020603050405020304" pitchFamily="18" charset="0"/>
                <a:ea typeface="Times New Roman" panose="02020603050405020304" pitchFamily="18" charset="0"/>
                <a:cs typeface="Ali_K_Sahifa" pitchFamily="2" charset="-78"/>
              </a:rPr>
              <a:t> Allophone</a:t>
            </a:r>
            <a:r>
              <a:rPr lang="ar-IQ" sz="4000" dirty="0">
                <a:effectLst/>
                <a:latin typeface="Times New Roman" panose="02020603050405020304" pitchFamily="18" charset="0"/>
                <a:ea typeface="Times New Roman" panose="02020603050405020304" pitchFamily="18" charset="0"/>
                <a:cs typeface="Ali_K_Sahifa" pitchFamily="2" charset="-78"/>
              </a:rPr>
              <a:t>. ضونكة هةر يةكةيان نرخى خؤى هةية. </a:t>
            </a:r>
            <a:endParaRPr lang="en-US" sz="2800"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40692164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fontScale="92500" lnSpcReduction="10000"/>
          </a:bodyPr>
          <a:lstStyle/>
          <a:p>
            <a:pPr marL="0" marR="0" indent="0" algn="justLow" rtl="1">
              <a:spcBef>
                <a:spcPts val="0"/>
              </a:spcBef>
              <a:spcAft>
                <a:spcPts val="0"/>
              </a:spcAft>
              <a:buNone/>
            </a:pPr>
            <a:r>
              <a:rPr lang="ar-IQ" sz="4000" b="1" u="sng" dirty="0">
                <a:effectLst/>
                <a:latin typeface="Times New Roman" panose="02020603050405020304" pitchFamily="18" charset="0"/>
                <a:ea typeface="Times New Roman" panose="02020603050405020304" pitchFamily="18" charset="0"/>
                <a:cs typeface="Ali_K_Sahifa" pitchFamily="2" charset="-78"/>
              </a:rPr>
              <a:t>يةكةم </a:t>
            </a:r>
            <a:r>
              <a:rPr lang="ar-IQ" sz="4000" dirty="0">
                <a:effectLst/>
                <a:latin typeface="Times New Roman" panose="02020603050405020304" pitchFamily="18" charset="0"/>
                <a:ea typeface="Times New Roman" panose="02020603050405020304" pitchFamily="18" charset="0"/>
                <a:cs typeface="Ali_K_Sahifa" pitchFamily="2" charset="-78"/>
              </a:rPr>
              <a:t>:</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ar-IQ" sz="3600" b="1" dirty="0">
                <a:effectLst/>
                <a:latin typeface="Times New Roman" panose="02020603050405020304" pitchFamily="18" charset="0"/>
                <a:ea typeface="Times New Roman" panose="02020603050405020304" pitchFamily="18" charset="0"/>
                <a:cs typeface="Ali_K_Sahifa" pitchFamily="2" charset="-78"/>
              </a:rPr>
              <a:t>برِطةىكراوة ،</a:t>
            </a:r>
            <a:r>
              <a:rPr lang="ar-IQ" sz="3600" baseline="30000" dirty="0">
                <a:effectLst/>
                <a:latin typeface="Times New Roman" panose="02020603050405020304" pitchFamily="18" charset="0"/>
                <a:ea typeface="Times New Roman" panose="02020603050405020304" pitchFamily="18" charset="0"/>
                <a:cs typeface="Ali_K_Sahifa" pitchFamily="2" charset="-78"/>
              </a:rPr>
              <a:t>  </a:t>
            </a:r>
            <a:r>
              <a:rPr lang="ar-IQ" sz="3600" b="1" dirty="0">
                <a:effectLst/>
                <a:latin typeface="Times New Roman" panose="02020603050405020304" pitchFamily="18" charset="0"/>
                <a:ea typeface="Times New Roman" panose="02020603050405020304" pitchFamily="18" charset="0"/>
                <a:cs typeface="Ali_K_Sahifa" pitchFamily="2" charset="-78"/>
              </a:rPr>
              <a:t>ئازاد ، سةربةست ، بةرِةلَلاَ</a:t>
            </a:r>
            <a:r>
              <a:rPr lang="ar-IQ" sz="3600" baseline="30000" dirty="0">
                <a:effectLst/>
                <a:latin typeface="Times New Roman" panose="02020603050405020304" pitchFamily="18" charset="0"/>
                <a:ea typeface="Times New Roman" panose="02020603050405020304" pitchFamily="18" charset="0"/>
                <a:cs typeface="Ali_K_Sahifa" pitchFamily="2" charset="-78"/>
              </a:rPr>
              <a:t>   </a:t>
            </a:r>
            <a:r>
              <a:rPr lang="en-US" sz="3600" b="1" dirty="0">
                <a:effectLst/>
                <a:latin typeface="Times New Roman" panose="02020603050405020304" pitchFamily="18" charset="0"/>
                <a:ea typeface="Times New Roman" panose="02020603050405020304" pitchFamily="18" charset="0"/>
                <a:cs typeface="Ali_K_Sahifa" pitchFamily="2" charset="-78"/>
              </a:rPr>
              <a:t>Open syllable</a:t>
            </a:r>
            <a:r>
              <a:rPr lang="ar-IQ" sz="3600" b="1" dirty="0">
                <a:effectLst/>
                <a:latin typeface="Times New Roman" panose="02020603050405020304" pitchFamily="18" charset="0"/>
                <a:ea typeface="Times New Roman" panose="02020603050405020304" pitchFamily="18" charset="0"/>
                <a:cs typeface="Ali_K_Sahifa" pitchFamily="2" charset="-78"/>
              </a:rPr>
              <a:t>:</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36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ئةم برِطانةن كة بة ظاولَ يا لووتكة كوَتاييان ديَت، جا ظاولَةكة ض كورت بيَت يا دريَذ</a:t>
            </a:r>
            <a:r>
              <a:rPr lang="ar-IQ" sz="3600" baseline="300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وة يان ئةو برِطانةن كة بة دةنطيَكى ظاولَ كؤتاييان هاتبىَ</a:t>
            </a:r>
            <a:r>
              <a:rPr lang="ar-IQ" sz="3600" baseline="300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واتا ئةو برِطانةى كة لة ثيَش ( </a:t>
            </a:r>
            <a:r>
              <a:rPr lang="en-US" sz="3600" dirty="0">
                <a:effectLst/>
                <a:latin typeface="Times New Roman" panose="02020603050405020304" pitchFamily="18" charset="0"/>
                <a:ea typeface="Times New Roman" panose="02020603050405020304" pitchFamily="18" charset="0"/>
                <a:cs typeface="Ali_K_Sahifa" pitchFamily="2" charset="-78"/>
              </a:rPr>
              <a:t>Onset</a:t>
            </a:r>
            <a:r>
              <a:rPr lang="ar-IQ" sz="3600" dirty="0">
                <a:effectLst/>
                <a:latin typeface="Times New Roman" panose="02020603050405020304" pitchFamily="18" charset="0"/>
                <a:ea typeface="Times New Roman" panose="02020603050405020304" pitchFamily="18" charset="0"/>
                <a:cs typeface="Ali_K_Sahifa" pitchFamily="2" charset="-78"/>
              </a:rPr>
              <a:t> ) و ناوك ( </a:t>
            </a:r>
            <a:r>
              <a:rPr lang="en-US" sz="3600" dirty="0">
                <a:effectLst/>
                <a:latin typeface="Times New Roman" panose="02020603050405020304" pitchFamily="18" charset="0"/>
                <a:ea typeface="Times New Roman" panose="02020603050405020304" pitchFamily="18" charset="0"/>
                <a:cs typeface="Ali_K_Sahifa" pitchFamily="2" charset="-78"/>
              </a:rPr>
              <a:t>Peak</a:t>
            </a:r>
            <a:r>
              <a:rPr lang="ar-IQ" sz="3600" dirty="0">
                <a:effectLst/>
                <a:latin typeface="Times New Roman" panose="02020603050405020304" pitchFamily="18" charset="0"/>
                <a:ea typeface="Times New Roman" panose="02020603050405020304" pitchFamily="18" charset="0"/>
                <a:cs typeface="Ali_K_Sahifa" pitchFamily="2" charset="-78"/>
              </a:rPr>
              <a:t> ) ثيَك هاتوون، وةك ( كا ، بؤ ، تؤ ، با ، تا ، رِىَ ،دوو ، كاكة، ثارة، طؤرة ، ميَروولة ، طؤرةوى ، . هتد ) ئةم جؤرة برِطةية واتة ( برِطةى كراوة) لة زؤربةى زمانةكاندا بة برِطةى ثةسةند دادةنريَت</a:t>
            </a:r>
            <a:r>
              <a:rPr lang="ar-IQ" sz="3600" dirty="0">
                <a:effectLst/>
                <a:latin typeface="Times New Roman" panose="02020603050405020304" pitchFamily="18" charset="0"/>
                <a:ea typeface="Times New Roman" panose="02020603050405020304" pitchFamily="18" charset="0"/>
                <a:cs typeface="Kurdish News"/>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بةرةو ثةسةند رِؤيشتنى هةر زمانيَك بؤ برِطةى كراوة، ئةوة دةطةيةنىَ كة ئةو زمانة لة نيَو خؤيدا هةولَى بةرةو ئاسان بوونى زمانةكةى دةدات</a:t>
            </a:r>
            <a:r>
              <a:rPr lang="ar-IQ" sz="3600" dirty="0">
                <a:effectLst/>
                <a:latin typeface="Times New Roman" panose="02020603050405020304" pitchFamily="18" charset="0"/>
                <a:ea typeface="Times New Roman" panose="02020603050405020304" pitchFamily="18" charset="0"/>
                <a:cs typeface="Ali_K_Alwand" pitchFamily="2" charset="-78"/>
              </a:rPr>
              <a:t>؛</a:t>
            </a:r>
            <a:r>
              <a:rPr lang="ar-IQ" sz="3600" dirty="0">
                <a:effectLst/>
                <a:latin typeface="Times New Roman" panose="02020603050405020304" pitchFamily="18" charset="0"/>
                <a:ea typeface="Times New Roman" panose="02020603050405020304" pitchFamily="18" charset="0"/>
                <a:cs typeface="Ali_K_Sahifa" pitchFamily="2" charset="-78"/>
              </a:rPr>
              <a:t> ضونكة زؤرى برِطةى كراوة لة زماندا زمان ئاسان دةكات، بةوةى كة دةربرِينى ظاولَةكان لة كؤتايى برِطةدا لةسةر زار ئاسان</a:t>
            </a:r>
            <a:r>
              <a:rPr lang="ar-IQ" sz="10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ترة لة كؤنسنانتةكان.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برِطة لة زمانى كوردي  زؤربةيان كراوةن و برِطةى طرانيشى( داخراو ) كةمة. بة ثيَضةوانةى زمانى ئينطليزى كة برِطةى طران و كراوةيان زؤرة، وة هةندىَ زمان هةن هةر تةنها برِطةى كراوةيان هةيةو برِطةى داخراويان نيية، وةك زمانى يابانى و سلاظى كؤن ،  هةروةها هةندىَ لة زمانةكانى ناوةرِاستى ئةفريقياش لة دةست برِطةى داخراو دووردةكةويَتةوةو بةرةو كراوةيى دةضيَت.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38837940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ئةطةر سةرنج بدةينة زمانى كوردى، دةبينين ئةو برِطانةى، كة لة زنجيرةى قسةكردندا بة دواى يةكداديَن، سنورى برِطةكان طؤرِانيان بةسةرداديَت. زؤربةى ئةو برِطانةى، كة بة كؤنسنانت دواييان هاتووة، واتة داخراون، دةكريَنةوة</a:t>
            </a:r>
            <a:r>
              <a:rPr lang="ar-IQ" sz="3600" dirty="0">
                <a:effectLst/>
                <a:latin typeface="Times New Roman" panose="02020603050405020304" pitchFamily="18" charset="0"/>
                <a:ea typeface="Times New Roman" panose="02020603050405020304" pitchFamily="18" charset="0"/>
                <a:cs typeface="Ali_K_Alwand" pitchFamily="2" charset="-78"/>
              </a:rPr>
              <a:t> ؛ </a:t>
            </a:r>
            <a:r>
              <a:rPr lang="ar-IQ" sz="3600" dirty="0">
                <a:effectLst/>
                <a:latin typeface="Times New Roman" panose="02020603050405020304" pitchFamily="18" charset="0"/>
                <a:ea typeface="Times New Roman" panose="02020603050405020304" pitchFamily="18" charset="0"/>
                <a:cs typeface="Ali_K_Sahifa" pitchFamily="2" charset="-78"/>
              </a:rPr>
              <a:t>ئةويش لة ئةنجامى ثةرِينةوةى كؤنسنانتى ثاش و ثيَشى برِطةية، بؤ برِطةكانى نزيك خؤى، كة تيايدا دةبيَتة بةشى ثيَشةوة يا دواوةى برِطةكة، وةك لةم نموونانةدا. </a:t>
            </a: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a:p>
            <a:pPr marL="0" indent="0" algn="r" rtl="1">
              <a:buNone/>
            </a:pPr>
            <a:endParaRPr lang="en-US" sz="3600" dirty="0">
              <a:latin typeface="Unikurd Chimen" panose="020B0604030504040204" pitchFamily="34" charset="-78"/>
              <a:ea typeface="Calibri" panose="020F0502020204030204" pitchFamily="34" charset="0"/>
              <a:cs typeface="Unikurd Chimen" panose="020B0604030504040204" pitchFamily="34" charset="-78"/>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a:p>
            <a:pPr marL="0" indent="0" algn="r" rtl="1">
              <a:buNone/>
            </a:pPr>
            <a:endParaRPr lang="en-US" sz="3600" dirty="0">
              <a:latin typeface="Unikurd Chimen" panose="020B0604030504040204" pitchFamily="34" charset="-78"/>
              <a:ea typeface="Calibri" panose="020F0502020204030204" pitchFamily="34" charset="0"/>
              <a:cs typeface="Unikurd Chimen" panose="020B0604030504040204" pitchFamily="34" charset="-78"/>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pic>
        <p:nvPicPr>
          <p:cNvPr id="2" name="Picture 1">
            <a:extLst>
              <a:ext uri="{FF2B5EF4-FFF2-40B4-BE49-F238E27FC236}">
                <a16:creationId xmlns:a16="http://schemas.microsoft.com/office/drawing/2014/main" id="{34B873DE-E79A-820F-7357-ABAF7797862B}"/>
              </a:ext>
            </a:extLst>
          </p:cNvPr>
          <p:cNvPicPr>
            <a:picLocks noChangeAspect="1"/>
          </p:cNvPicPr>
          <p:nvPr/>
        </p:nvPicPr>
        <p:blipFill>
          <a:blip r:embed="rId2"/>
          <a:stretch>
            <a:fillRect/>
          </a:stretch>
        </p:blipFill>
        <p:spPr>
          <a:xfrm>
            <a:off x="2035834" y="3588588"/>
            <a:ext cx="9230264" cy="2829465"/>
          </a:xfrm>
          <a:prstGeom prst="rect">
            <a:avLst/>
          </a:prstGeom>
        </p:spPr>
      </p:pic>
    </p:spTree>
    <p:extLst>
      <p:ext uri="{BB962C8B-B14F-4D97-AF65-F5344CB8AC3E}">
        <p14:creationId xmlns:p14="http://schemas.microsoft.com/office/powerpoint/2010/main" val="20587514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ئةم طؤرِانانةش كة لة جؤرى وشةدا رِوودةدةن، خزمةتى ئةوة دةكةن جؤرى برطةى ثةسةندةكان زياد بكةن. هةروةها بةلَطةيةكى ترى ثةسةندى برِطةى كراوة لة زمانى كوردى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دا، هاتنى ضةند برِطةيةكى كراوةية لة دواى يةكترى لة وشةيةك</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دا، جا ض سادةبىَ يا دارِذاو يا ليَكداراو. وةك لةم وشانةى خوارةوة.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طولةبةرؤذة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طو/ لة/ بة/ رِؤ/ ذة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تةشةنة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تة/ شة/ نة                             لىَ ناكريَتةوة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لىَ/ نا/ كرىَ/ تة/ وة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سةبةتة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سة/ بة/ تة                             برِيمانةوة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ب/ رِي/ ما/ نة/ وة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باوةشيَنة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با/ وة/ شىَ/ نة                      جيانابينةوة</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جيا/ نا/ بي/ نة/ وة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خولانةوة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خو/ لا/ نة/ وة                       خؤدا هيَنانةوة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خؤ/ دا/ هىَ/ نا/ نة/ وة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37846278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زؤر جاريش لة بةدواى يةكداهاتنى برِطةكراوةكان، رِستة دروست دةبىَ، وةك لةم رِستانةدا.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سةبةتةكة دةبةنةوة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سة/ بة/ تة/ كة/ دة/ بة/ نة/ وة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تةشةنة دةكاتةوة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تة/ شة/ نة/ دة/ كا/ تة/ وة</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هةندىَ جارى واش دةبىَ رِستةى وا دروست دةبىَ، كة لة دووبارة بوونةوةى برِطةى كراوةى ظاولَ جؤراوجؤر ثيَكهاتووة.</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نيوةرِؤ ديَمةوة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نى/ وة/ رِؤ/ دىَ/ مة/ وة</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كارؤكةكة هاتةوة  </a:t>
            </a:r>
            <a:r>
              <a:rPr lang="en-US" sz="36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3600" dirty="0">
                <a:effectLst/>
                <a:latin typeface="Times New Roman" panose="02020603050405020304" pitchFamily="18" charset="0"/>
                <a:ea typeface="Times New Roman" panose="02020603050405020304" pitchFamily="18" charset="0"/>
                <a:cs typeface="Ali_K_Sahifa" pitchFamily="2" charset="-78"/>
              </a:rPr>
              <a:t> كا/ رؤ/ كة/ كة/ ها/ تة/ وة</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40362651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r" rtl="1">
              <a:spcBef>
                <a:spcPts val="0"/>
              </a:spcBef>
              <a:spcAft>
                <a:spcPts val="0"/>
              </a:spcAft>
              <a:buNone/>
            </a:pPr>
            <a:r>
              <a:rPr lang="ar-IQ" sz="4000" b="1" dirty="0">
                <a:effectLst/>
                <a:latin typeface="Times New Roman" panose="02020603050405020304" pitchFamily="18" charset="0"/>
                <a:ea typeface="Times New Roman" panose="02020603050405020304" pitchFamily="18" charset="0"/>
                <a:cs typeface="Ali_K_Sahifa" pitchFamily="2" charset="-78"/>
              </a:rPr>
              <a:t>دووةم ـ</a:t>
            </a:r>
            <a:r>
              <a:rPr lang="ar-IQ" sz="3600" b="1" dirty="0">
                <a:effectLst/>
                <a:latin typeface="Times New Roman" panose="02020603050405020304" pitchFamily="18" charset="0"/>
                <a:ea typeface="Times New Roman" panose="02020603050405020304" pitchFamily="18" charset="0"/>
                <a:cs typeface="Ali_K_Sahifa" pitchFamily="2" charset="-78"/>
              </a:rPr>
              <a:t> برِطةى داخراو (</a:t>
            </a:r>
            <a:r>
              <a:rPr lang="ar-IQ" sz="3600" baseline="30000" dirty="0">
                <a:effectLst/>
                <a:latin typeface="Times New Roman" panose="02020603050405020304" pitchFamily="18" charset="0"/>
                <a:ea typeface="Times New Roman" panose="02020603050405020304" pitchFamily="18" charset="0"/>
                <a:cs typeface="Ali_K_Sahifa" pitchFamily="2" charset="-78"/>
              </a:rPr>
              <a:t> </a:t>
            </a:r>
            <a:r>
              <a:rPr lang="ar-IQ" sz="3600" b="1" dirty="0">
                <a:effectLst/>
                <a:latin typeface="Times New Roman" panose="02020603050405020304" pitchFamily="18" charset="0"/>
                <a:ea typeface="Times New Roman" panose="02020603050405020304" pitchFamily="18" charset="0"/>
                <a:cs typeface="Ali_K_Sahifa" pitchFamily="2" charset="-78"/>
              </a:rPr>
              <a:t>طيراو) </a:t>
            </a:r>
            <a:r>
              <a:rPr lang="en-US" sz="3600" b="1" dirty="0">
                <a:effectLst/>
                <a:latin typeface="Times New Roman" panose="02020603050405020304" pitchFamily="18" charset="0"/>
                <a:ea typeface="Times New Roman" panose="02020603050405020304" pitchFamily="18" charset="0"/>
                <a:cs typeface="Ali_K_Sahifa" pitchFamily="2" charset="-78"/>
              </a:rPr>
              <a:t>Closed syllable</a:t>
            </a:r>
            <a:r>
              <a:rPr lang="ar-IQ" sz="3600" b="1" dirty="0">
                <a:effectLst/>
                <a:latin typeface="Times New Roman" panose="02020603050405020304" pitchFamily="18" charset="0"/>
                <a:ea typeface="Times New Roman" panose="02020603050405020304" pitchFamily="18" charset="0"/>
                <a:cs typeface="Ali_K_Sahifa" pitchFamily="2" charset="-78"/>
              </a:rPr>
              <a:t>:</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ئةو برِطانةن كة بة دةنطيَكى كؤنسنانت كؤتاييان ديَت، واتة هةر سىَ بةشةكةى برِطةى تيَداية، ثيَش(</a:t>
            </a:r>
            <a:r>
              <a:rPr lang="en-US" sz="3600" dirty="0">
                <a:effectLst/>
                <a:latin typeface="Times New Roman" panose="02020603050405020304" pitchFamily="18" charset="0"/>
                <a:ea typeface="Times New Roman" panose="02020603050405020304" pitchFamily="18" charset="0"/>
                <a:cs typeface="Ali_K_Sahifa" pitchFamily="2" charset="-78"/>
              </a:rPr>
              <a:t>Onset </a:t>
            </a:r>
            <a:r>
              <a:rPr lang="ar-IQ" sz="3600" dirty="0">
                <a:effectLst/>
                <a:latin typeface="Times New Roman" panose="02020603050405020304" pitchFamily="18" charset="0"/>
                <a:ea typeface="Times New Roman" panose="02020603050405020304" pitchFamily="18" charset="0"/>
                <a:cs typeface="Ali_K_Sahifa" pitchFamily="2" charset="-78"/>
              </a:rPr>
              <a:t> ) و لووتكة( </a:t>
            </a:r>
            <a:r>
              <a:rPr lang="en-US" sz="3600" dirty="0">
                <a:effectLst/>
                <a:latin typeface="Times New Roman" panose="02020603050405020304" pitchFamily="18" charset="0"/>
                <a:ea typeface="Times New Roman" panose="02020603050405020304" pitchFamily="18" charset="0"/>
                <a:cs typeface="Ali_K_Sahifa" pitchFamily="2" charset="-78"/>
              </a:rPr>
              <a:t>Peak</a:t>
            </a:r>
            <a:r>
              <a:rPr lang="ar-IQ" sz="3600" dirty="0">
                <a:effectLst/>
                <a:latin typeface="Times New Roman" panose="02020603050405020304" pitchFamily="18" charset="0"/>
                <a:ea typeface="Times New Roman" panose="02020603050405020304" pitchFamily="18" charset="0"/>
                <a:cs typeface="Ali_K_Sahifa" pitchFamily="2" charset="-78"/>
              </a:rPr>
              <a:t> ) و ثاش(</a:t>
            </a:r>
            <a:r>
              <a:rPr lang="en-US" sz="3600" dirty="0">
                <a:effectLst/>
                <a:latin typeface="Times New Roman" panose="02020603050405020304" pitchFamily="18" charset="0"/>
                <a:ea typeface="Times New Roman" panose="02020603050405020304" pitchFamily="18" charset="0"/>
                <a:cs typeface="Ali_K_Sahifa" pitchFamily="2" charset="-78"/>
              </a:rPr>
              <a:t>Coda </a:t>
            </a:r>
            <a:r>
              <a:rPr lang="ar-IQ" sz="3600" dirty="0">
                <a:effectLst/>
                <a:latin typeface="Times New Roman" panose="02020603050405020304" pitchFamily="18" charset="0"/>
                <a:ea typeface="Times New Roman" panose="02020603050405020304" pitchFamily="18" charset="0"/>
                <a:cs typeface="Ali_K_Sahifa" pitchFamily="2" charset="-78"/>
              </a:rPr>
              <a:t> ) واتة دةنطى كؤنسنانت لة ثيَش و ثاشى لووتكةى برِطة بؤى هةية هةبيَت، ئةم كؤنسنانتانةش دةشىَ دةنطيَك يا زياتر لة دةنطيَك بن، واتة هيَشوةكؤنسنانت بيَت. وةك لةم نموونانة.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a:p>
            <a:pPr marL="0" indent="0" algn="r" rtl="1">
              <a:buNone/>
            </a:pPr>
            <a:endParaRPr lang="en-US" sz="3600" dirty="0">
              <a:latin typeface="Unikurd Chimen" panose="020B0604030504040204" pitchFamily="34" charset="-78"/>
              <a:ea typeface="Calibri" panose="020F0502020204030204" pitchFamily="34" charset="0"/>
              <a:cs typeface="Unikurd Chimen" panose="020B0604030504040204" pitchFamily="34" charset="-78"/>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a:p>
            <a:pPr marL="0" indent="0" algn="r" rtl="1">
              <a:buNone/>
            </a:pPr>
            <a:endParaRPr lang="en-US" sz="3600" dirty="0">
              <a:latin typeface="Unikurd Chimen" panose="020B0604030504040204" pitchFamily="34" charset="-78"/>
              <a:ea typeface="Calibri" panose="020F0502020204030204" pitchFamily="34" charset="0"/>
              <a:cs typeface="Unikurd Chimen" panose="020B0604030504040204" pitchFamily="34" charset="-78"/>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34618596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a:extLst>
              <a:ext uri="{FF2B5EF4-FFF2-40B4-BE49-F238E27FC236}">
                <a16:creationId xmlns:a16="http://schemas.microsoft.com/office/drawing/2014/main" id="{22A7B461-7105-8AB4-282F-E0BD04E2F583}"/>
              </a:ext>
            </a:extLst>
          </p:cNvPr>
          <p:cNvPicPr>
            <a:picLocks noGrp="1" noChangeAspect="1"/>
          </p:cNvPicPr>
          <p:nvPr>
            <p:ph idx="1"/>
          </p:nvPr>
        </p:nvPicPr>
        <p:blipFill>
          <a:blip r:embed="rId2"/>
          <a:stretch>
            <a:fillRect/>
          </a:stretch>
        </p:blipFill>
        <p:spPr>
          <a:xfrm>
            <a:off x="1207697" y="362309"/>
            <a:ext cx="9868619" cy="5917721"/>
          </a:xfrm>
          <a:prstGeom prst="rect">
            <a:avLst/>
          </a:prstGeom>
        </p:spPr>
      </p:pic>
    </p:spTree>
    <p:extLst>
      <p:ext uri="{BB962C8B-B14F-4D97-AF65-F5344CB8AC3E}">
        <p14:creationId xmlns:p14="http://schemas.microsoft.com/office/powerpoint/2010/main" val="41122168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4800" dirty="0">
                <a:effectLst/>
                <a:latin typeface="Times New Roman" panose="02020603050405020304" pitchFamily="18" charset="0"/>
                <a:ea typeface="Times New Roman" panose="02020603050405020304" pitchFamily="18" charset="0"/>
                <a:cs typeface="Ali_K_Sahifa" pitchFamily="2" charset="-78"/>
              </a:rPr>
              <a:t>زمانى كوردى لةو زمانانةية كة برِطةى كراوة و برِطةى داخراوى هةية، بةلاَم" لة رِووبةرى زمانةكةدا، برِطةى ثرِ( داخراو )ى ئاسايى </a:t>
            </a:r>
            <a:r>
              <a:rPr lang="en-US" sz="4800" dirty="0" err="1">
                <a:effectLst/>
                <a:latin typeface="Times New Roman" panose="02020603050405020304" pitchFamily="18" charset="0"/>
                <a:ea typeface="Times New Roman" panose="02020603050405020304" pitchFamily="18" charset="0"/>
                <a:cs typeface="Ali_K_Sahifa" pitchFamily="2" charset="-78"/>
              </a:rPr>
              <a:t>cvc</a:t>
            </a:r>
            <a:r>
              <a:rPr lang="ar-IQ" sz="4800" dirty="0">
                <a:effectLst/>
                <a:latin typeface="Times New Roman" panose="02020603050405020304" pitchFamily="18" charset="0"/>
                <a:ea typeface="Times New Roman" panose="02020603050405020304" pitchFamily="18" charset="0"/>
                <a:cs typeface="Ali_K_Sahifa" pitchFamily="2" charset="-78"/>
              </a:rPr>
              <a:t> برةوى زؤر كةمترة( كةمتر بةكار ديَت ) و لة برِطةى سووكى ( كراوةى )ئاسايى". بةلاَم برِطةى داخراو لة زمانةكةدا , زمانةكة بةرةو برِطةى كراوة دةبات          ( بةمةش زمان بةرةو ئاسانبوون دةرِوات ) بةوةى كة زؤر بة ئاسانى  كؤنسنانتى دواى ظاولَ دةبةخشىَ، كاتيَك كة ظاولَيَكى لىَ دةخشيَت يا ليَى نزيك دةبيَتةوة بؤ ثيَكهيَنانى برِطةى تازةى دواتر.وةك لةم نموونانةدا. </a:t>
            </a:r>
            <a:endParaRPr lang="en-US" sz="4000" dirty="0">
              <a:effectLst/>
              <a:latin typeface="Times New Roman" panose="02020603050405020304" pitchFamily="18" charset="0"/>
              <a:ea typeface="Times New Roman" panose="02020603050405020304" pitchFamily="18" charset="0"/>
            </a:endParaRPr>
          </a:p>
          <a:p>
            <a:pPr marL="0" indent="0" algn="r" rtl="1">
              <a:buNone/>
            </a:pPr>
            <a:endParaRPr lang="en-US" sz="28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15448820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C6AB945A-9ACF-1E79-A723-D6BB2636CABE}"/>
              </a:ext>
            </a:extLst>
          </p:cNvPr>
          <p:cNvPicPr>
            <a:picLocks noGrp="1" noChangeAspect="1"/>
          </p:cNvPicPr>
          <p:nvPr>
            <p:ph idx="1"/>
          </p:nvPr>
        </p:nvPicPr>
        <p:blipFill>
          <a:blip r:embed="rId2"/>
          <a:stretch>
            <a:fillRect/>
          </a:stretch>
        </p:blipFill>
        <p:spPr>
          <a:xfrm>
            <a:off x="1276709" y="1518249"/>
            <a:ext cx="10420710" cy="4451229"/>
          </a:xfrm>
          <a:prstGeom prst="rect">
            <a:avLst/>
          </a:prstGeom>
        </p:spPr>
      </p:pic>
    </p:spTree>
    <p:extLst>
      <p:ext uri="{BB962C8B-B14F-4D97-AF65-F5344CB8AC3E}">
        <p14:creationId xmlns:p14="http://schemas.microsoft.com/office/powerpoint/2010/main" val="23868249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indent="0" algn="just" rtl="1">
              <a:buNone/>
            </a:pPr>
            <a:r>
              <a:rPr lang="ar-IQ" sz="280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وةنةبىَ هةموو زمانيَك لةم جؤرة برِطةيةى هةبيَت، ئةوةتا زمانةكانى وةك سلاظى كؤن و يابانى و زمانةكانى ناوةرِاستى ئةفريقيا بة هيض شيَوةيةك برِطةى داخراويان تيَدا نابينرىَ، لةوانةية لة سةردةمانيَكى زوو برِطةى داخرايان تيَدا هةبووبيَت، بةلاَم بة تيَثةر بوونى رِؤذطار بة ثيَى ثةرةسةندنى ئةم زمانانة برِطةى داخراويان تيَدا نةماوة، ضونكة مرؤظ لة هةموو بوارةكانى ذياندا هةردةم هةولَى داوة بة ئاسانترين شيَوةو كةمترين ووزة مامةلَة بكات، هةر وةك لةم سةردةمةدا لة بةر ضاومانة.لةو برِوايةدام كة لة دوارِؤذدا بة ثيَى ثةرةسةندنى زمان، هةموو زمانةكانى طيَتى بةرةو ئاسانترين و ساكارترين شيَوةى دركاندن بضيَت وبرِطةى داخراو وطرانى تيَدا نةميَنىَ. </a:t>
            </a:r>
            <a:endParaRPr lang="en-US" sz="28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3516436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4000" b="1" dirty="0">
                <a:effectLst/>
                <a:latin typeface="Times New Roman" panose="02020603050405020304" pitchFamily="18" charset="0"/>
                <a:ea typeface="Times New Roman" panose="02020603050405020304" pitchFamily="18" charset="0"/>
                <a:cs typeface="Ali_K_Sahifa" pitchFamily="2" charset="-78"/>
              </a:rPr>
              <a:t>ب/ برِطةى كورت و دريَذ :</a:t>
            </a:r>
            <a:r>
              <a:rPr lang="ar-IQ" sz="3600" b="1"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هةموو برِطةيةك لة كوردىدا، دةنطى ظاولَ مةرجى بوونيةتى، ضونكة لة زمانى كوردى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دا، برِطة بىَ ظاولَ بة برِطة دانانرِيَت. هةر لة بةر ئةمةشة كة" ذمارةى برِطةكانى هةر وشةيةك هيَندةى ذمارةى ظاولَةكانى ئةو وشةية دةبيَت"</a:t>
            </a:r>
            <a:r>
              <a:rPr lang="ar-IQ" sz="3600" dirty="0">
                <a:effectLst/>
                <a:latin typeface="Times New Roman" panose="02020603050405020304" pitchFamily="18" charset="0"/>
                <a:ea typeface="Times New Roman" panose="02020603050405020304" pitchFamily="18" charset="0"/>
                <a:cs typeface="PG_Helebje Title"/>
              </a:rPr>
              <a:t>،</a:t>
            </a:r>
            <a:r>
              <a:rPr lang="ar-IQ" sz="3600" dirty="0">
                <a:effectLst/>
                <a:latin typeface="Times New Roman" panose="02020603050405020304" pitchFamily="18" charset="0"/>
                <a:ea typeface="Times New Roman" panose="02020603050405020304" pitchFamily="18" charset="0"/>
                <a:cs typeface="Ali_K_Sahifa" pitchFamily="2" charset="-78"/>
              </a:rPr>
              <a:t> ظاولَةكانيش لة نيَوان خؤيان دا دوو جؤريان لىَ دةبيَتةوة، بةم شيَوةية.</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r>
              <a:rPr lang="ar-IQ" sz="3600" u="sng" dirty="0">
                <a:effectLst/>
                <a:latin typeface="Times New Roman" panose="02020603050405020304" pitchFamily="18" charset="0"/>
                <a:ea typeface="Times New Roman" panose="02020603050405020304" pitchFamily="18" charset="0"/>
                <a:cs typeface="Ali_K_Sahifa" pitchFamily="2" charset="-78"/>
              </a:rPr>
              <a:t> ظاولَة دريَذةكان:</a:t>
            </a:r>
            <a:r>
              <a:rPr lang="ar-IQ" sz="3600" dirty="0">
                <a:effectLst/>
                <a:latin typeface="Times New Roman" panose="02020603050405020304" pitchFamily="18" charset="0"/>
                <a:ea typeface="Times New Roman" panose="02020603050405020304" pitchFamily="18" charset="0"/>
                <a:cs typeface="Ali_K_Sahifa" pitchFamily="2" charset="-78"/>
              </a:rPr>
              <a:t> ( ى ، ا ، وو ، ؤ ، آ )                                                                          </a:t>
            </a:r>
            <a:endParaRPr lang="en-US" sz="28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r>
              <a:rPr lang="ar-IQ" sz="3600" u="sng" dirty="0">
                <a:effectLst/>
                <a:latin typeface="Times New Roman" panose="02020603050405020304" pitchFamily="18" charset="0"/>
                <a:ea typeface="Times New Roman" panose="02020603050405020304" pitchFamily="18" charset="0"/>
                <a:cs typeface="Ali_K_Sahifa" pitchFamily="2" charset="-78"/>
              </a:rPr>
              <a:t> ظاولَة كورتةكان</a:t>
            </a:r>
            <a:r>
              <a:rPr lang="ar-IQ" sz="3600" dirty="0">
                <a:effectLst/>
                <a:latin typeface="Times New Roman" panose="02020603050405020304" pitchFamily="18" charset="0"/>
                <a:ea typeface="Times New Roman" panose="02020603050405020304" pitchFamily="18" charset="0"/>
                <a:cs typeface="Ali_K_Sahifa" pitchFamily="2" charset="-78"/>
              </a:rPr>
              <a:t>: ( ة ، و ، </a:t>
            </a:r>
            <a:r>
              <a:rPr lang="ar-IQ" sz="2800" dirty="0">
                <a:effectLst/>
                <a:latin typeface="Times New Roman" panose="02020603050405020304" pitchFamily="18" charset="0"/>
                <a:ea typeface="Times New Roman" panose="02020603050405020304" pitchFamily="18" charset="0"/>
                <a:cs typeface="Abbey-Medium"/>
              </a:rPr>
              <a:t> </a:t>
            </a:r>
            <a:r>
              <a:rPr lang="en-US" sz="4000" dirty="0">
                <a:effectLst/>
                <a:latin typeface="Times New Roman" panose="02020603050405020304" pitchFamily="18" charset="0"/>
                <a:ea typeface="Times New Roman" panose="02020603050405020304" pitchFamily="18" charset="0"/>
              </a:rPr>
              <a:t>ı</a:t>
            </a:r>
            <a:r>
              <a:rPr lang="ar-IQ" sz="3600" dirty="0">
                <a:effectLst/>
                <a:latin typeface="Times New Roman" panose="02020603050405020304" pitchFamily="18" charset="0"/>
                <a:ea typeface="Times New Roman" panose="02020603050405020304" pitchFamily="18" charset="0"/>
                <a:cs typeface="Ali_K_Sahifa" pitchFamily="2" charset="-78"/>
              </a:rPr>
              <a:t>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هةندىَ لة زمانةوانان ديفتؤنطى ( وىَ )يش بة يةكيَك لة ظاولَة دريَذةكان دادةنيَن. برِطةش بة ثيَى ظاولَةكةى دابةش دةبيَت بؤدوو بةش.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2408137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37228EE4-1DCB-23BB-C720-A4D051770613}"/>
              </a:ext>
            </a:extLst>
          </p:cNvPr>
          <p:cNvSpPr>
            <a:spLocks noGrp="1"/>
          </p:cNvSpPr>
          <p:nvPr>
            <p:ph idx="1"/>
          </p:nvPr>
        </p:nvSpPr>
        <p:spPr>
          <a:xfrm>
            <a:off x="0" y="0"/>
            <a:ext cx="12192000" cy="6858000"/>
          </a:xfrm>
        </p:spPr>
        <p:txBody>
          <a:bodyPr/>
          <a:lstStyle/>
          <a:p>
            <a:pPr marL="0" marR="0" indent="0" algn="justLow" rtl="1">
              <a:spcBef>
                <a:spcPts val="0"/>
              </a:spcBef>
              <a:spcAft>
                <a:spcPts val="0"/>
              </a:spcAft>
              <a:buNone/>
            </a:pP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لةم رِووةوةش دةتوانين بلَيَين كة هةندىَ دةنط هةن لة زمانى كورديدا دوو نرخى جيايان هةية، كةضى لة زمانةكانى تر بؤ نموونة وةك عةرةبى بةم شيَوةية نييةو بة دوو دةنط يةك نرخ ثيشان دةدةن ، بة ثيَضةوانةشةوة. بةمةش بة ثيَى ياساى فؤنؤلؤجى هةر زمانةو ذمارةيةك فؤنيمى تايبةتى خؤى هةية. دواى ئةوةى فؤنيممان بةم شيَوةية رِوون كردةوة دةتوانين بلَيَن كة(( فؤنيم بضوكترين يةكةى دةنطي ئةبستراكتة كة جياوازى واتايى لة نيَوان وشةكاندا دروست دةكات.)) ئةم يةكة دةنطيةش بة ضةند شيَوةيةك دةدركيَنريَت كة ( ئةلؤفؤن )يان ثيَدةوترىَ،وة هيض كاميان ناضيَتة  شويَنى ئةويتريان لةو ذينطةيةى كة هةر دانةيةكى ترى هةمان فؤنيمى تيَكةوتيبىَ، بة مةبةستى طؤرينى واتا، هةرشيَوةيةكيش لةم شيَوانة لةكاتى دركاندنيدا لاى قسةكةر دةنطيَكى رِاستةقينةية ثيَيدةوتريَت ( فؤن</a:t>
            </a:r>
            <a:r>
              <a:rPr lang="en-US" sz="3600" dirty="0">
                <a:effectLst/>
                <a:latin typeface="Times New Roman" panose="02020603050405020304" pitchFamily="18" charset="0"/>
                <a:ea typeface="Times New Roman" panose="02020603050405020304" pitchFamily="18" charset="0"/>
                <a:cs typeface="Ali_K_Sahifa" pitchFamily="2" charset="-78"/>
              </a:rPr>
              <a:t>Phone </a:t>
            </a:r>
            <a:r>
              <a:rPr lang="ar-IQ" sz="3600" dirty="0">
                <a:effectLst/>
                <a:latin typeface="Times New Roman" panose="02020603050405020304" pitchFamily="18" charset="0"/>
                <a:ea typeface="Times New Roman" panose="02020603050405020304" pitchFamily="18" charset="0"/>
                <a:cs typeface="Ali_K_Sahifa" pitchFamily="2" charset="-78"/>
              </a:rPr>
              <a:t>)</a:t>
            </a:r>
            <a:r>
              <a:rPr lang="ar-IQ" sz="3600" baseline="30000" dirty="0">
                <a:effectLst/>
                <a:latin typeface="Times New Roman" panose="02020603050405020304" pitchFamily="18" charset="0"/>
                <a:ea typeface="Times New Roman" panose="02020603050405020304" pitchFamily="18" charset="0"/>
                <a:cs typeface="Ali_K_Sahifa" pitchFamily="2" charset="-78"/>
              </a:rPr>
              <a:t>()</a:t>
            </a:r>
            <a:r>
              <a:rPr lang="ar-IQ" sz="3600" dirty="0">
                <a:effectLst/>
                <a:latin typeface="Times New Roman" panose="02020603050405020304" pitchFamily="18" charset="0"/>
                <a:ea typeface="Times New Roman" panose="02020603050405020304" pitchFamily="18" charset="0"/>
                <a:cs typeface="Ali_K_Sahifa" pitchFamily="2" charset="-78"/>
              </a:rPr>
              <a:t> ، كة لة سنوورى ئةلؤفؤندا بةدةر دةكةويَت وة. ئةلؤفؤنيش لة نيَوان دوو كةوانةى لةم جؤرة </a:t>
            </a:r>
            <a:r>
              <a:rPr lang="en-US"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Ali_K_Sahifa" pitchFamily="2" charset="-78"/>
                <a:ea typeface="Times New Roman" panose="02020603050405020304" pitchFamily="18" charset="0"/>
              </a:rPr>
              <a:t> </a:t>
            </a:r>
            <a:r>
              <a:rPr lang="ar-IQ" sz="3600" dirty="0">
                <a:effectLst/>
                <a:latin typeface="Ali_K_Sahifa" pitchFamily="2" charset="-78"/>
                <a:ea typeface="Times New Roman" panose="02020603050405020304" pitchFamily="18" charset="0"/>
              </a:rPr>
              <a:t>  </a:t>
            </a:r>
            <a:r>
              <a:rPr lang="en-US" sz="3600" dirty="0">
                <a:effectLst/>
                <a:latin typeface="Ali_K_Sahifa" pitchFamily="2" charset="-78"/>
                <a:ea typeface="Times New Roman" panose="02020603050405020304" pitchFamily="18" charset="0"/>
              </a:rPr>
              <a:t> </a:t>
            </a:r>
            <a:r>
              <a:rPr lang="en-US" sz="3600" dirty="0">
                <a:effectLst/>
                <a:latin typeface="Times New Roman" panose="02020603050405020304" pitchFamily="18" charset="0"/>
                <a:ea typeface="Times New Roman" panose="02020603050405020304" pitchFamily="18" charset="0"/>
                <a:cs typeface="Ali_K_Sahifa" pitchFamily="2" charset="-78"/>
              </a:rPr>
              <a:t>[</a:t>
            </a:r>
            <a:r>
              <a:rPr lang="en-US" sz="3600" dirty="0">
                <a:effectLst/>
                <a:latin typeface="Ali_K_Sahifa" pitchFamily="2" charset="-78"/>
                <a:ea typeface="Times New Roman" panose="02020603050405020304" pitchFamily="18" charset="0"/>
              </a:rPr>
              <a:t> </a:t>
            </a:r>
            <a:r>
              <a:rPr lang="ar-IQ" sz="1800" dirty="0">
                <a:effectLst/>
                <a:latin typeface="Times New Roman" panose="02020603050405020304" pitchFamily="18" charset="0"/>
                <a:ea typeface="Times New Roman" panose="02020603050405020304" pitchFamily="18" charset="0"/>
                <a:cs typeface="Ali_K_Sahifa" pitchFamily="2" charset="-78"/>
              </a:rPr>
              <a:t>. </a:t>
            </a:r>
            <a:endParaRPr lang="en-US" sz="1800" dirty="0">
              <a:effectLst/>
              <a:latin typeface="Times New Roman" panose="02020603050405020304" pitchFamily="18" charset="0"/>
              <a:ea typeface="Times New Roman" panose="02020603050405020304" pitchFamily="18" charset="0"/>
            </a:endParaRPr>
          </a:p>
          <a:p>
            <a:pPr marL="0" indent="0" algn="r" rtl="1">
              <a:buNone/>
            </a:pPr>
            <a:endParaRPr lang="en-US" dirty="0"/>
          </a:p>
        </p:txBody>
      </p:sp>
    </p:spTree>
    <p:extLst>
      <p:ext uri="{BB962C8B-B14F-4D97-AF65-F5344CB8AC3E}">
        <p14:creationId xmlns:p14="http://schemas.microsoft.com/office/powerpoint/2010/main" val="3814312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fontScale="92500" lnSpcReduction="10000"/>
          </a:bodyPr>
          <a:lstStyle/>
          <a:p>
            <a:pPr marL="0" marR="0" indent="0" algn="justLow" rtl="1">
              <a:spcBef>
                <a:spcPts val="0"/>
              </a:spcBef>
              <a:spcAft>
                <a:spcPts val="0"/>
              </a:spcAft>
              <a:buNone/>
            </a:pPr>
            <a:r>
              <a:rPr lang="ar-IQ" sz="3600" b="1" u="sng" dirty="0">
                <a:effectLst/>
                <a:latin typeface="Times New Roman" panose="02020603050405020304" pitchFamily="18" charset="0"/>
                <a:ea typeface="Times New Roman" panose="02020603050405020304" pitchFamily="18" charset="0"/>
                <a:cs typeface="Ali_K_Sahifa" pitchFamily="2" charset="-78"/>
              </a:rPr>
              <a:t>ـ برِطةى كورت.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b="1" u="sng" dirty="0">
                <a:effectLst/>
                <a:latin typeface="Times New Roman" panose="02020603050405020304" pitchFamily="18" charset="0"/>
                <a:ea typeface="Times New Roman" panose="02020603050405020304" pitchFamily="18" charset="0"/>
                <a:cs typeface="Ali_K_Sahifa" pitchFamily="2" charset="-78"/>
              </a:rPr>
              <a:t>ـ بـرِطةى دريَـذ.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د.وريا عمر ثيَى واية، كة برِطةى كورت و دريَذ بة ياسا جياناكريَتةوةو ناشىَ سنوور لة نيَوانياندا بكيَشريَت، لة بةر ئةم هؤيانة.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3600" dirty="0">
                <a:effectLst/>
                <a:latin typeface="Times New Roman" panose="02020603050405020304" pitchFamily="18" charset="0"/>
                <a:ea typeface="Times New Roman" panose="02020603050405020304" pitchFamily="18" charset="0"/>
                <a:cs typeface="Ali_K_Sahifa" pitchFamily="2" charset="-78"/>
              </a:rPr>
              <a:t>A</a:t>
            </a:r>
            <a:r>
              <a:rPr lang="ar-IQ" sz="3600" dirty="0">
                <a:effectLst/>
                <a:latin typeface="Times New Roman" panose="02020603050405020304" pitchFamily="18" charset="0"/>
                <a:ea typeface="Times New Roman" panose="02020603050405020304" pitchFamily="18" charset="0"/>
                <a:cs typeface="Ali_K_Sahifa" pitchFamily="2" charset="-78"/>
              </a:rPr>
              <a:t>/ زمانى كوردى هةشت ظاولَى هةية ( </a:t>
            </a:r>
            <a:r>
              <a:rPr lang="ar-IQ" sz="3600" dirty="0">
                <a:effectLst/>
                <a:latin typeface="Times New Roman" panose="02020603050405020304" pitchFamily="18" charset="0"/>
                <a:ea typeface="Times New Roman" panose="02020603050405020304" pitchFamily="18" charset="0"/>
              </a:rPr>
              <a:t> </a:t>
            </a:r>
            <a:r>
              <a:rPr lang="en-US" sz="3600" dirty="0">
                <a:effectLst/>
                <a:latin typeface="Times New Roman" panose="02020603050405020304" pitchFamily="18" charset="0"/>
                <a:ea typeface="Times New Roman" panose="02020603050405020304" pitchFamily="18" charset="0"/>
              </a:rPr>
              <a:t>, a, ǔ, u, o, e, і, ı</a:t>
            </a:r>
            <a:r>
              <a:rPr lang="ar-IQ" sz="3600" dirty="0">
                <a:effectLst/>
                <a:latin typeface="Times New Roman" panose="02020603050405020304" pitchFamily="18" charset="0"/>
                <a:ea typeface="Times New Roman" panose="02020603050405020304" pitchFamily="18" charset="0"/>
              </a:rPr>
              <a:t>ǎ  </a:t>
            </a:r>
            <a:r>
              <a:rPr lang="ar-IQ" sz="3600" dirty="0">
                <a:effectLst/>
                <a:latin typeface="Times New Roman" panose="02020603050405020304" pitchFamily="18" charset="0"/>
                <a:ea typeface="Times New Roman" panose="02020603050405020304" pitchFamily="18" charset="0"/>
                <a:cs typeface="Ali_K_Sahifa" pitchFamily="2" charset="-78"/>
              </a:rPr>
              <a:t>) لة رِووى كورتى و دريَذييةوة ناكريَنة دوو بةش. </a:t>
            </a:r>
            <a:endParaRPr lang="en-US" sz="36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3600" dirty="0">
                <a:effectLst/>
                <a:latin typeface="Times New Roman" panose="02020603050405020304" pitchFamily="18" charset="0"/>
                <a:ea typeface="Times New Roman" panose="02020603050405020304" pitchFamily="18" charset="0"/>
                <a:cs typeface="Ali_K_Sahifa" pitchFamily="2" charset="-78"/>
              </a:rPr>
              <a:t>B</a:t>
            </a:r>
            <a:r>
              <a:rPr lang="ar-IQ" sz="3600" dirty="0">
                <a:effectLst/>
                <a:latin typeface="Times New Roman" panose="02020603050405020304" pitchFamily="18" charset="0"/>
                <a:ea typeface="Times New Roman" panose="02020603050405020304" pitchFamily="18" charset="0"/>
                <a:cs typeface="Ali_K_Sahifa" pitchFamily="2" charset="-78"/>
              </a:rPr>
              <a:t>/ لة برِطةدا يةك تا ضوار كؤنسنانت لة طةلَ ظاولَيَك دةردةكةون. </a:t>
            </a:r>
            <a:endParaRPr lang="en-US" sz="36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b="1" u="sng" dirty="0">
                <a:effectLst/>
                <a:latin typeface="Times New Roman" panose="02020603050405020304" pitchFamily="18" charset="0"/>
                <a:ea typeface="Times New Roman" panose="02020603050405020304" pitchFamily="18" charset="0"/>
                <a:cs typeface="Ali_K_Sahifa" pitchFamily="2" charset="-78"/>
              </a:rPr>
              <a:t>دانيالَ جؤنز ضةند هؤكاريَك بؤ دريَذى</a:t>
            </a:r>
            <a:r>
              <a:rPr lang="ar-IQ" sz="800" b="1" u="sng" dirty="0">
                <a:effectLst/>
                <a:latin typeface="Times New Roman" panose="02020603050405020304" pitchFamily="18" charset="0"/>
                <a:ea typeface="Times New Roman" panose="02020603050405020304" pitchFamily="18" charset="0"/>
                <a:cs typeface="Ali_K_Sahifa" pitchFamily="2" charset="-78"/>
              </a:rPr>
              <a:t> </a:t>
            </a:r>
            <a:r>
              <a:rPr lang="ar-IQ" sz="3600" b="1" u="sng" dirty="0">
                <a:effectLst/>
                <a:latin typeface="Times New Roman" panose="02020603050405020304" pitchFamily="18" charset="0"/>
                <a:ea typeface="Times New Roman" panose="02020603050405020304" pitchFamily="18" charset="0"/>
                <a:cs typeface="Ali_K_Sahifa" pitchFamily="2" charset="-78"/>
              </a:rPr>
              <a:t>و كورتى برِطة ديارى دةكات.</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ـ سروشتى فؤنةتيكى برِطةكان خؤيان.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ـ سروشتى دةنطةكانى دةوروبةر.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ـ هيَز.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2821668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lnSpcReduction="10000"/>
          </a:bodyPr>
          <a:lstStyle/>
          <a:p>
            <a:pPr marL="0" marR="0" indent="0" algn="justLow"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3500" dirty="0">
                <a:effectLst/>
                <a:latin typeface="Times New Roman" panose="02020603050405020304" pitchFamily="18" charset="0"/>
                <a:ea typeface="Times New Roman" panose="02020603050405020304" pitchFamily="18" charset="0"/>
                <a:cs typeface="Ali_K_Sahifa" pitchFamily="2" charset="-78"/>
              </a:rPr>
              <a:t>ديارة ئةو ظاولَانةى كة برِطةى كراوة ثيَكديَنن دريَذترن لةو ظاولَانةى كة برِطةى داخراو ثيَكديََنن، ضونكة لةبرِطةى كراوةدا ماوةى دريَذبوونةوةكةى زياتر دةبيَت. لة بةر ئةوة هيض بةربةستيَك لة بةر دةمى نيية</a:t>
            </a:r>
            <a:r>
              <a:rPr lang="ar-IQ" sz="600" dirty="0">
                <a:effectLst/>
                <a:latin typeface="Times New Roman" panose="02020603050405020304" pitchFamily="18" charset="0"/>
                <a:ea typeface="Times New Roman" panose="02020603050405020304" pitchFamily="18" charset="0"/>
                <a:cs typeface="Ali_K_Sahifa" pitchFamily="2" charset="-78"/>
              </a:rPr>
              <a:t> </a:t>
            </a:r>
            <a:r>
              <a:rPr lang="ar-IQ" sz="3500" dirty="0">
                <a:effectLst/>
                <a:latin typeface="Times New Roman" panose="02020603050405020304" pitchFamily="18" charset="0"/>
                <a:ea typeface="Times New Roman" panose="02020603050405020304" pitchFamily="18" charset="0"/>
                <a:cs typeface="Ali_K_Sahifa" pitchFamily="2" charset="-78"/>
              </a:rPr>
              <a:t>و كراوةية. كةضى لة برِطةى داخراو</a:t>
            </a:r>
            <a:r>
              <a:rPr lang="ar-IQ" sz="600" dirty="0">
                <a:effectLst/>
                <a:latin typeface="Times New Roman" panose="02020603050405020304" pitchFamily="18" charset="0"/>
                <a:ea typeface="Times New Roman" panose="02020603050405020304" pitchFamily="18" charset="0"/>
                <a:cs typeface="Ali_K_Sahifa" pitchFamily="2" charset="-78"/>
              </a:rPr>
              <a:t> </a:t>
            </a:r>
            <a:r>
              <a:rPr lang="ar-IQ" sz="3500" dirty="0">
                <a:effectLst/>
                <a:latin typeface="Times New Roman" panose="02020603050405020304" pitchFamily="18" charset="0"/>
                <a:ea typeface="Times New Roman" panose="02020603050405020304" pitchFamily="18" charset="0"/>
                <a:cs typeface="Ali_K_Sahifa" pitchFamily="2" charset="-78"/>
              </a:rPr>
              <a:t>دا كة بةر دةمى ظاولَةكة بة كؤنسنانت طيراوة، واتة ظاولَةكة دريَذبوونةوةكةى دادةمركيَتةوة. بةمةش ثةيوةنديةك لة نيَوان       ( كورتى و داخراوى ) و ( دريَذى و كراوةيى ) برِطة دروست دةبىَ، هةر وةك ثيَشتر ئاماذةى ثيَكراوة صفا</a:t>
            </a:r>
            <a:r>
              <a:rPr lang="ar-IQ" sz="3500" dirty="0">
                <a:effectLst/>
                <a:latin typeface="Times New Roman" panose="02020603050405020304" pitchFamily="18" charset="0"/>
                <a:ea typeface="Times New Roman" panose="02020603050405020304" pitchFamily="18" charset="0"/>
                <a:cs typeface="Ali-A-Sahifa" pitchFamily="2" charset="-78"/>
              </a:rPr>
              <a:t>ء</a:t>
            </a:r>
            <a:r>
              <a:rPr lang="ar-IQ" sz="3500" dirty="0">
                <a:effectLst/>
                <a:latin typeface="Times New Roman" panose="02020603050405020304" pitchFamily="18" charset="0"/>
                <a:ea typeface="Times New Roman" panose="02020603050405020304" pitchFamily="18" charset="0"/>
                <a:cs typeface="Ali_K_Sahifa" pitchFamily="2" charset="-78"/>
              </a:rPr>
              <a:t> خلوصى ئةمةى خستؤتة رِوو كة" هةموو برِطةيةكى كراوة بة دريَذ دةذميَردريَت... هةموو برِطةيةكى داخراويش بة كورت دةذميَردريَت ".لة لايةكى تريش ئةو كؤنسنانتانةى كة دةورى ظاولَيان داوة كار لة كورتى</a:t>
            </a:r>
            <a:r>
              <a:rPr lang="ar-IQ" sz="600" dirty="0">
                <a:effectLst/>
                <a:latin typeface="Times New Roman" panose="02020603050405020304" pitchFamily="18" charset="0"/>
                <a:ea typeface="Times New Roman" panose="02020603050405020304" pitchFamily="18" charset="0"/>
                <a:cs typeface="Ali_K_Sahifa" pitchFamily="2" charset="-78"/>
              </a:rPr>
              <a:t> </a:t>
            </a:r>
            <a:r>
              <a:rPr lang="ar-IQ" sz="3500" dirty="0">
                <a:effectLst/>
                <a:latin typeface="Times New Roman" panose="02020603050405020304" pitchFamily="18" charset="0"/>
                <a:ea typeface="Times New Roman" panose="02020603050405020304" pitchFamily="18" charset="0"/>
                <a:cs typeface="Ali_K_Sahifa" pitchFamily="2" charset="-78"/>
              </a:rPr>
              <a:t>و دريَذى دةنطى نيَوانيان دةكةن، هةر وةك ئةو ظاولاَنةى لة نيَوان دوو دةنطى ذيَدارةوة ديَن، دريَذترن لةو ظاولاَنةى لة نيَوان دوو دةنطى بىَ</a:t>
            </a:r>
            <a:r>
              <a:rPr lang="ar-IQ" sz="600" dirty="0">
                <a:effectLst/>
                <a:latin typeface="Times New Roman" panose="02020603050405020304" pitchFamily="18" charset="0"/>
                <a:ea typeface="Times New Roman" panose="02020603050405020304" pitchFamily="18" charset="0"/>
                <a:cs typeface="Ali_K_Sahifa" pitchFamily="2" charset="-78"/>
              </a:rPr>
              <a:t> </a:t>
            </a:r>
            <a:r>
              <a:rPr lang="ar-IQ" sz="3500" dirty="0">
                <a:effectLst/>
                <a:latin typeface="Times New Roman" panose="02020603050405020304" pitchFamily="18" charset="0"/>
                <a:ea typeface="Times New Roman" panose="02020603050405020304" pitchFamily="18" charset="0"/>
                <a:cs typeface="Ali_K_Sahifa" pitchFamily="2" charset="-78"/>
              </a:rPr>
              <a:t>ذىَ ديَن، وةيان ئةو ظاولَةى ثيَش كؤنسنانتى ذيَدار ديَت، دريَذترة لة وةى ثيَش كؤنسنانتى بىَ</a:t>
            </a:r>
            <a:r>
              <a:rPr lang="ar-IQ" sz="600" dirty="0">
                <a:effectLst/>
                <a:latin typeface="Times New Roman" panose="02020603050405020304" pitchFamily="18" charset="0"/>
                <a:ea typeface="Times New Roman" panose="02020603050405020304" pitchFamily="18" charset="0"/>
                <a:cs typeface="Ali_K_Sahifa" pitchFamily="2" charset="-78"/>
              </a:rPr>
              <a:t> </a:t>
            </a:r>
            <a:r>
              <a:rPr lang="ar-IQ" sz="3500" dirty="0">
                <a:effectLst/>
                <a:latin typeface="Times New Roman" panose="02020603050405020304" pitchFamily="18" charset="0"/>
                <a:ea typeface="Times New Roman" panose="02020603050405020304" pitchFamily="18" charset="0"/>
                <a:cs typeface="Ali_K_Sahifa" pitchFamily="2" charset="-78"/>
              </a:rPr>
              <a:t>ذى. لة رِووى هيَزيشةوة، برِطةى هيَزدار دريَذترة لة برِطةى بىَ</a:t>
            </a:r>
            <a:r>
              <a:rPr lang="ar-IQ" sz="600" dirty="0">
                <a:effectLst/>
                <a:latin typeface="Times New Roman" panose="02020603050405020304" pitchFamily="18" charset="0"/>
                <a:ea typeface="Times New Roman" panose="02020603050405020304" pitchFamily="18" charset="0"/>
                <a:cs typeface="Ali_K_Sahifa" pitchFamily="2" charset="-78"/>
              </a:rPr>
              <a:t> </a:t>
            </a:r>
            <a:r>
              <a:rPr lang="ar-IQ" sz="3500" dirty="0">
                <a:effectLst/>
                <a:latin typeface="Times New Roman" panose="02020603050405020304" pitchFamily="18" charset="0"/>
                <a:ea typeface="Times New Roman" panose="02020603050405020304" pitchFamily="18" charset="0"/>
                <a:cs typeface="Ali_K_Sahifa" pitchFamily="2" charset="-78"/>
              </a:rPr>
              <a:t>هيَز، وةك ( باران ) كة تيايدا هيَز كةوتؤتة سةر ( ا )ى دووةم. كةواتة برِطةى دووةم هيَزدارة</a:t>
            </a:r>
            <a:r>
              <a:rPr lang="en-US" sz="3500" baseline="30000" dirty="0">
                <a:latin typeface="Times New Roman" panose="02020603050405020304" pitchFamily="18" charset="0"/>
                <a:ea typeface="Times New Roman" panose="02020603050405020304" pitchFamily="18" charset="0"/>
                <a:cs typeface="Ali_K_Sahifa" pitchFamily="2" charset="-78"/>
              </a:rPr>
              <a:t> </a:t>
            </a:r>
            <a:r>
              <a:rPr lang="ar-IQ" sz="3500" dirty="0">
                <a:effectLst/>
                <a:latin typeface="Times New Roman" panose="02020603050405020304" pitchFamily="18" charset="0"/>
                <a:ea typeface="Times New Roman" panose="02020603050405020304" pitchFamily="18" charset="0"/>
                <a:cs typeface="Ali_K_Sahifa" pitchFamily="2" charset="-78"/>
              </a:rPr>
              <a:t>بةمةش ئةم برِطةية دريَذترة لة برِطةى يةكةم ( با ) كة هيَزى    ناكةويَتة سةر، كةواتة</a:t>
            </a:r>
            <a:r>
              <a:rPr lang="en-US" sz="3500" dirty="0">
                <a:effectLst/>
                <a:latin typeface="Times New Roman" panose="02020603050405020304" pitchFamily="18" charset="0"/>
                <a:ea typeface="Times New Roman" panose="02020603050405020304" pitchFamily="18" charset="0"/>
                <a:cs typeface="Ali_K_Sahifa" pitchFamily="2" charset="-78"/>
              </a:rPr>
              <a:t>.</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70264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5400" b="1" u="sng" dirty="0">
                <a:effectLst/>
                <a:latin typeface="Times New Roman" panose="02020603050405020304" pitchFamily="18" charset="0"/>
                <a:ea typeface="Times New Roman" panose="02020603050405020304" pitchFamily="18" charset="0"/>
                <a:cs typeface="Ali_K_Sahifa" pitchFamily="2" charset="-78"/>
              </a:rPr>
              <a:t>برِطةى كورت :</a:t>
            </a:r>
            <a:r>
              <a:rPr lang="ar-IQ" sz="4800" dirty="0">
                <a:effectLst/>
                <a:latin typeface="Times New Roman" panose="02020603050405020304" pitchFamily="18" charset="0"/>
                <a:ea typeface="Times New Roman" panose="02020603050405020304" pitchFamily="18" charset="0"/>
                <a:cs typeface="Ali_K_Sahifa" pitchFamily="2" charset="-78"/>
              </a:rPr>
              <a:t> ئةو برِطةية كة دةنطة ظاولَةكةى ظاولَيَكى كورت بىَ، وة بةرِةضاوكردنى سروشتى فؤنةتيكى برِطة</a:t>
            </a:r>
            <a:r>
              <a:rPr lang="ar-IQ" sz="1050" dirty="0">
                <a:effectLst/>
                <a:latin typeface="Times New Roman" panose="02020603050405020304" pitchFamily="18" charset="0"/>
                <a:ea typeface="Times New Roman" panose="02020603050405020304" pitchFamily="18" charset="0"/>
                <a:cs typeface="Ali_K_Sahifa" pitchFamily="2" charset="-78"/>
              </a:rPr>
              <a:t> </a:t>
            </a:r>
            <a:r>
              <a:rPr lang="ar-IQ" sz="4800" dirty="0">
                <a:effectLst/>
                <a:latin typeface="Times New Roman" panose="02020603050405020304" pitchFamily="18" charset="0"/>
                <a:ea typeface="Times New Roman" panose="02020603050405020304" pitchFamily="18" charset="0"/>
                <a:cs typeface="Ali_K_Sahifa" pitchFamily="2" charset="-78"/>
              </a:rPr>
              <a:t>و سروشتى دةنطة دراوسيَ كانى</a:t>
            </a:r>
            <a:r>
              <a:rPr lang="ar-IQ" sz="1050" dirty="0">
                <a:effectLst/>
                <a:latin typeface="Times New Roman" panose="02020603050405020304" pitchFamily="18" charset="0"/>
                <a:ea typeface="Times New Roman" panose="02020603050405020304" pitchFamily="18" charset="0"/>
                <a:cs typeface="Ali_K_Sahifa" pitchFamily="2" charset="-78"/>
              </a:rPr>
              <a:t> </a:t>
            </a:r>
            <a:r>
              <a:rPr lang="ar-IQ" sz="4800" dirty="0">
                <a:effectLst/>
                <a:latin typeface="Times New Roman" panose="02020603050405020304" pitchFamily="18" charset="0"/>
                <a:ea typeface="Times New Roman" panose="02020603050405020304" pitchFamily="18" charset="0"/>
                <a:cs typeface="Ali_K_Sahifa" pitchFamily="2" charset="-78"/>
              </a:rPr>
              <a:t>و ئةو هيَزةى كة دةكةويَتة سةرى. </a:t>
            </a:r>
            <a:endParaRPr lang="en-US" sz="48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4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5400" b="1" u="sng" dirty="0">
                <a:effectLst/>
                <a:latin typeface="Times New Roman" panose="02020603050405020304" pitchFamily="18" charset="0"/>
                <a:ea typeface="Times New Roman" panose="02020603050405020304" pitchFamily="18" charset="0"/>
                <a:cs typeface="Ali_K_Sahifa" pitchFamily="2" charset="-78"/>
              </a:rPr>
              <a:t>برِطةى دريَذ :</a:t>
            </a:r>
            <a:r>
              <a:rPr lang="ar-IQ" sz="4800" b="1" dirty="0">
                <a:effectLst/>
                <a:latin typeface="Times New Roman" panose="02020603050405020304" pitchFamily="18" charset="0"/>
                <a:ea typeface="Times New Roman" panose="02020603050405020304" pitchFamily="18" charset="0"/>
                <a:cs typeface="Ali_K_Sahifa" pitchFamily="2" charset="-78"/>
              </a:rPr>
              <a:t> </a:t>
            </a:r>
            <a:r>
              <a:rPr lang="ar-IQ" sz="4800" dirty="0">
                <a:effectLst/>
                <a:latin typeface="Times New Roman" panose="02020603050405020304" pitchFamily="18" charset="0"/>
                <a:ea typeface="Times New Roman" panose="02020603050405020304" pitchFamily="18" charset="0"/>
                <a:cs typeface="Ali_K_Sahifa" pitchFamily="2" charset="-78"/>
              </a:rPr>
              <a:t>ئةو برِطةية كة ثيتة ظاولَةكةى دريَذ بيَت وة بةرِةضاوكردنى هةمان ئةو خالاَنةى لة ثيَناسةى برِطةى كورت</a:t>
            </a:r>
            <a:r>
              <a:rPr lang="ar-IQ" sz="1050" dirty="0">
                <a:effectLst/>
                <a:latin typeface="Times New Roman" panose="02020603050405020304" pitchFamily="18" charset="0"/>
                <a:ea typeface="Times New Roman" panose="02020603050405020304" pitchFamily="18" charset="0"/>
                <a:cs typeface="Ali_K_Sahifa" pitchFamily="2" charset="-78"/>
              </a:rPr>
              <a:t> </a:t>
            </a:r>
            <a:r>
              <a:rPr lang="ar-IQ" sz="4800" dirty="0">
                <a:effectLst/>
                <a:latin typeface="Times New Roman" panose="02020603050405020304" pitchFamily="18" charset="0"/>
                <a:ea typeface="Times New Roman" panose="02020603050405020304" pitchFamily="18" charset="0"/>
                <a:cs typeface="Ali_K_Sahifa" pitchFamily="2" charset="-78"/>
              </a:rPr>
              <a:t>دا باسمان ليَوة كردن.</a:t>
            </a:r>
            <a:endParaRPr lang="en-US" sz="4000" dirty="0">
              <a:effectLst/>
              <a:latin typeface="Times New Roman" panose="02020603050405020304" pitchFamily="18" charset="0"/>
              <a:ea typeface="Times New Roman" panose="02020603050405020304" pitchFamily="18" charset="0"/>
            </a:endParaRPr>
          </a:p>
          <a:p>
            <a:pPr marL="0" indent="0" algn="r" rtl="1">
              <a:buNone/>
            </a:pPr>
            <a:endParaRPr lang="en-US" sz="28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26200775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fontScale="92500" lnSpcReduction="10000"/>
          </a:bodyPr>
          <a:lstStyle/>
          <a:p>
            <a:pPr marL="0" marR="0" indent="0" algn="justLow" rtl="1">
              <a:spcBef>
                <a:spcPts val="0"/>
              </a:spcBef>
              <a:spcAft>
                <a:spcPts val="0"/>
              </a:spcAft>
              <a:buNone/>
            </a:pPr>
            <a:endParaRPr lang="en-US" sz="4000" b="1" u="sng"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en-US" sz="4000" b="1" u="sng" dirty="0">
                <a:effectLst/>
                <a:latin typeface="Times New Roman" panose="02020603050405020304" pitchFamily="18" charset="0"/>
                <a:ea typeface="Times New Roman" panose="02020603050405020304" pitchFamily="18" charset="0"/>
                <a:cs typeface="Ali_K_Sahifa" pitchFamily="2" charset="-78"/>
              </a:rPr>
              <a:t>8</a:t>
            </a:r>
            <a:r>
              <a:rPr lang="ar-IQ" sz="4000" b="1" u="sng" dirty="0">
                <a:effectLst/>
                <a:latin typeface="Times New Roman" panose="02020603050405020304" pitchFamily="18" charset="0"/>
                <a:ea typeface="Times New Roman" panose="02020603050405020304" pitchFamily="18" charset="0"/>
                <a:cs typeface="Ali_K_Sahifa" pitchFamily="2" charset="-78"/>
              </a:rPr>
              <a:t>/ برِطة و هيَز</a:t>
            </a:r>
            <a:r>
              <a:rPr lang="ar-IQ" sz="4000" b="1" dirty="0">
                <a:effectLst/>
                <a:latin typeface="Times New Roman" panose="02020603050405020304" pitchFamily="18" charset="0"/>
                <a:ea typeface="Times New Roman" panose="02020603050405020304" pitchFamily="18" charset="0"/>
                <a:cs typeface="Ali_K_Sahifa" pitchFamily="2" charset="-78"/>
              </a:rPr>
              <a:t> </a:t>
            </a:r>
            <a:r>
              <a:rPr lang="en-US" sz="4000" b="1" dirty="0">
                <a:effectLst/>
                <a:latin typeface="Times New Roman" panose="02020603050405020304" pitchFamily="18" charset="0"/>
                <a:ea typeface="Times New Roman" panose="02020603050405020304" pitchFamily="18" charset="0"/>
                <a:cs typeface="Ali_K_Sahifa" pitchFamily="2" charset="-78"/>
              </a:rPr>
              <a:t>Syllable &amp; </a:t>
            </a:r>
            <a:r>
              <a:rPr lang="en-US" sz="4000" b="1" dirty="0" err="1">
                <a:effectLst/>
                <a:latin typeface="Times New Roman" panose="02020603050405020304" pitchFamily="18" charset="0"/>
                <a:ea typeface="Times New Roman" panose="02020603050405020304" pitchFamily="18" charset="0"/>
                <a:cs typeface="Ali_K_Sahifa" pitchFamily="2" charset="-78"/>
              </a:rPr>
              <a:t>Strees</a:t>
            </a:r>
            <a:r>
              <a:rPr lang="en-US" sz="4000" b="1" dirty="0">
                <a:effectLst/>
                <a:latin typeface="Times New Roman" panose="02020603050405020304" pitchFamily="18" charset="0"/>
                <a:ea typeface="Times New Roman" panose="02020603050405020304" pitchFamily="18" charset="0"/>
                <a:cs typeface="Ali_K_Sahifa" pitchFamily="2" charset="-78"/>
              </a:rPr>
              <a:t> </a:t>
            </a:r>
            <a:r>
              <a:rPr lang="ar-IQ" sz="4000" b="1" dirty="0">
                <a:effectLst/>
                <a:latin typeface="Times New Roman" panose="02020603050405020304" pitchFamily="18" charset="0"/>
                <a:ea typeface="Times New Roman" panose="02020603050405020304" pitchFamily="18" charset="0"/>
                <a:cs typeface="Ali_K_Sahifa" pitchFamily="2" charset="-78"/>
              </a:rPr>
              <a:t>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لة زماندا برِطة و هيَز ثيَكةوة ديَن، ضونكة برِطة هةلَطرى هيَزة، بة واتاى هيَز بةشيَكة لة ثيَناسةى برِطة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لة زمانى كوردى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و زمانةكانى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تريش ضةندين ثيَناسة بؤ هيَز كراوة، كة بة برِطةوة بةستراوةتةوة، وةك " لة كاتى ئاخاوتندا هةندآ برِطة دريَذترو بةهيَزتر</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و توندتر </a:t>
            </a:r>
            <a:r>
              <a:rPr lang="ar-IQ" sz="3600" dirty="0">
                <a:effectLst/>
                <a:latin typeface="Times New Roman" panose="02020603050405020304" pitchFamily="18" charset="0"/>
                <a:ea typeface="Times New Roman" panose="02020603050405020304" pitchFamily="18" charset="0"/>
                <a:cs typeface="Ali-A-Sahifa" pitchFamily="2" charset="-78"/>
              </a:rPr>
              <a:t>تلفظ </a:t>
            </a:r>
            <a:r>
              <a:rPr lang="ar-IQ" sz="3600" dirty="0">
                <a:effectLst/>
                <a:latin typeface="Times New Roman" panose="02020603050405020304" pitchFamily="18" charset="0"/>
                <a:ea typeface="Times New Roman" panose="02020603050405020304" pitchFamily="18" charset="0"/>
                <a:cs typeface="Ali_K_Sahifa" pitchFamily="2" charset="-78"/>
              </a:rPr>
              <a:t>دةكريَن"</a:t>
            </a:r>
            <a:r>
              <a:rPr lang="ar-IQ" sz="3600" dirty="0">
                <a:effectLst/>
                <a:latin typeface="Times New Roman" panose="02020603050405020304" pitchFamily="18" charset="0"/>
                <a:ea typeface="Times New Roman" panose="02020603050405020304" pitchFamily="18" charset="0"/>
                <a:cs typeface="PG_Helebje Title"/>
              </a:rPr>
              <a:t> </a:t>
            </a:r>
            <a:r>
              <a:rPr lang="ar-IQ" sz="3600" dirty="0">
                <a:effectLst/>
                <a:latin typeface="Times New Roman" panose="02020603050405020304" pitchFamily="18" charset="0"/>
                <a:ea typeface="Times New Roman" panose="02020603050405020304" pitchFamily="18" charset="0"/>
                <a:cs typeface="Ali_K_Sahifa" pitchFamily="2" charset="-78"/>
              </a:rPr>
              <a:t>.توندتر دةربرِينى برِطةش لة فؤنةتيكدا نيشانةى هيَزة، بةم جؤرة ئةو برِطانةى كة توند طؤ دةكريَن برِطةى هيَزداريان</a:t>
            </a:r>
            <a:r>
              <a:rPr lang="ar-IQ" sz="3600" baseline="300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ثآ دةوترىَ .</a:t>
            </a:r>
            <a:r>
              <a:rPr lang="ar-IQ" sz="3600" dirty="0">
                <a:effectLst/>
                <a:latin typeface="Times New Roman" panose="02020603050405020304" pitchFamily="18" charset="0"/>
                <a:ea typeface="Times New Roman" panose="02020603050405020304" pitchFamily="18" charset="0"/>
              </a:rPr>
              <a:t> </a:t>
            </a:r>
            <a:r>
              <a:rPr lang="ar-IQ" sz="3600" dirty="0">
                <a:effectLst/>
                <a:latin typeface="Times New Roman" panose="02020603050405020304" pitchFamily="18" charset="0"/>
                <a:ea typeface="Times New Roman" panose="02020603050405020304" pitchFamily="18" charset="0"/>
                <a:cs typeface="Ali_K_Sahifa" pitchFamily="2" charset="-78"/>
              </a:rPr>
              <a:t>هيَزيش:" وزةيَيكى زياترة دةخريَتة سةر يةكآ لة برِطةكانى وشة يان دةستةواذةـ وةيان ـ هيَز زيادة ووزةييَكى دةنطى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ية لة ثرِ لة سةر يةكىَ لةبرِطةكانى وشة سةر هةلَدةدات".</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كاتيَك هيَز دةضيَتة سةر دةنطيَك، نة ئةو دةنطة وون دةكات</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و نة دةيقرتيَنىَ، بةلَكو طؤرِانكارى بةسةر ئةو دةنطة دا ديَنىَ، لة رِووى توندى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و رِوونى</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هيَزةوة. بةمةش ئةو وشةيةى كة برِطةكةى تيَدةكةويَت طؤرِانكارى بةسةر دا ديَت، بة طؤرِينى ئةو هيَزة، لة برِطةيةكةوة بؤ برِطةيةكة</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تر، واتاكةى دةطؤرِيَت.كة ئةمةش فؤنيميةتى هيَز دةردةخات. كة يةكيَك لة مةرجةكانى فؤنيم ئةوةية، دةبىَ واتا بطؤرِىَ وةك لةم نموونانة دا خراوةتة رِوو.</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19975989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60E5D5B7-B373-2941-9A19-B03C0BB22346}"/>
              </a:ext>
            </a:extLst>
          </p:cNvPr>
          <p:cNvPicPr>
            <a:picLocks noGrp="1" noChangeAspect="1"/>
          </p:cNvPicPr>
          <p:nvPr>
            <p:ph idx="1"/>
          </p:nvPr>
        </p:nvPicPr>
        <p:blipFill>
          <a:blip r:embed="rId2"/>
          <a:stretch>
            <a:fillRect/>
          </a:stretch>
        </p:blipFill>
        <p:spPr>
          <a:xfrm>
            <a:off x="948906" y="432010"/>
            <a:ext cx="10852030" cy="4778345"/>
          </a:xfrm>
          <a:prstGeom prst="rect">
            <a:avLst/>
          </a:prstGeom>
        </p:spPr>
      </p:pic>
    </p:spTree>
    <p:extLst>
      <p:ext uri="{BB962C8B-B14F-4D97-AF65-F5344CB8AC3E}">
        <p14:creationId xmlns:p14="http://schemas.microsoft.com/office/powerpoint/2010/main" val="13558309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طؤرِينةوةى هيَز لة سةر ظاولَيَك بؤ هةمان ظاولَى برِطةيةكى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تر دةبيَتة هؤى طؤرِانى دةنطى ظاولَةكة، كةيةكةميان هيَزى لةسةر كةم دةبيَتةوةو دووةميان هيَزى سةرةكى دةكةويَتة سةر. بةمةش ئةم فؤنيمة دوو دةنطى جيا وةردةطرىَ، ئةمةش ماناى دروست بوونى ئةلؤفؤنة</a:t>
            </a:r>
            <a:r>
              <a:rPr lang="en-US" sz="4000" dirty="0" err="1">
                <a:effectLst/>
                <a:latin typeface="Times New Roman" panose="02020603050405020304" pitchFamily="18" charset="0"/>
                <a:ea typeface="Times New Roman" panose="02020603050405020304" pitchFamily="18" charset="0"/>
                <a:cs typeface="Ali_K_Sahifa" pitchFamily="2" charset="-78"/>
              </a:rPr>
              <a:t>Alophone</a:t>
            </a:r>
            <a:r>
              <a:rPr lang="en-US" sz="4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 لةم وشانةى كة هيَز كاريطةرى هيَزيان لة سةرة، واتة طؤرِينى هيَز جطة لة مانا، بارى رِيَزمانيش دةطؤرِىَ وةك لة ئينطليزى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وشةى </a:t>
            </a:r>
            <a:r>
              <a:rPr lang="en-US" sz="4000" dirty="0">
                <a:effectLst/>
                <a:latin typeface="Times New Roman" panose="02020603050405020304" pitchFamily="18" charset="0"/>
                <a:ea typeface="Times New Roman" panose="02020603050405020304" pitchFamily="18" charset="0"/>
                <a:cs typeface="Ali_K_Sahifa" pitchFamily="2" charset="-78"/>
              </a:rPr>
              <a:t>Impost</a:t>
            </a:r>
            <a:r>
              <a:rPr lang="ar-IQ" sz="4000" dirty="0">
                <a:effectLst/>
                <a:latin typeface="Times New Roman" panose="02020603050405020304" pitchFamily="18" charset="0"/>
                <a:ea typeface="Times New Roman" panose="02020603050405020304" pitchFamily="18" charset="0"/>
                <a:cs typeface="Ali_K_Sahifa" pitchFamily="2" charset="-78"/>
              </a:rPr>
              <a:t>يا ( هةرمىَ ) ئةطةر هيَز لةسةر برِطةى يةكةم بوو، ئةوا وشةكة ناوة، ئةطةر لةسةر برِطةى دووةم بوو ئةوا وشةكة دةبيَتة كار. وشةكة هةر بة رِوالَةت وشةية، ئةطينا رِستةية، بةمةش هيَز دوو ئةرك جىَ بةجىَ دةكات. </a:t>
            </a:r>
            <a:endParaRPr lang="en-US" sz="40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en-US" sz="4000" dirty="0">
                <a:effectLst/>
                <a:latin typeface="Times New Roman" panose="02020603050405020304" pitchFamily="18" charset="0"/>
                <a:ea typeface="Times New Roman" panose="02020603050405020304" pitchFamily="18" charset="0"/>
                <a:cs typeface="Ali_K_Sahifa" pitchFamily="2" charset="-78"/>
              </a:rPr>
              <a:t>A</a:t>
            </a:r>
            <a:r>
              <a:rPr lang="ar-IQ" sz="4000" dirty="0">
                <a:effectLst/>
                <a:latin typeface="Times New Roman" panose="02020603050405020304" pitchFamily="18" charset="0"/>
                <a:ea typeface="Times New Roman" panose="02020603050405020304" pitchFamily="18" charset="0"/>
                <a:cs typeface="Ali_K_Sahifa" pitchFamily="2" charset="-78"/>
              </a:rPr>
              <a:t> ـ هيَز لة ئةنجامى ئةم جيَطؤرِكيَ ية دةربرِينى دةنطةكة دةطؤرِىَ.</a:t>
            </a:r>
            <a:endParaRPr lang="en-US" sz="3200" dirty="0">
              <a:effectLst/>
              <a:latin typeface="Times New Roman" panose="02020603050405020304" pitchFamily="18" charset="0"/>
              <a:ea typeface="Times New Roman" panose="02020603050405020304" pitchFamily="18" charset="0"/>
            </a:endParaRPr>
          </a:p>
          <a:p>
            <a:pPr marL="0" marR="0" indent="0" algn="r" rtl="1">
              <a:spcBef>
                <a:spcPts val="0"/>
              </a:spcBef>
              <a:spcAft>
                <a:spcPts val="0"/>
              </a:spcAft>
              <a:buNone/>
            </a:pPr>
            <a:r>
              <a:rPr lang="en-US" sz="4000" dirty="0">
                <a:effectLst/>
                <a:latin typeface="Times New Roman" panose="02020603050405020304" pitchFamily="18" charset="0"/>
                <a:ea typeface="Times New Roman" panose="02020603050405020304" pitchFamily="18" charset="0"/>
                <a:cs typeface="Ali_K_Sahifa" pitchFamily="2" charset="-78"/>
              </a:rPr>
              <a:t>B</a:t>
            </a:r>
            <a:r>
              <a:rPr lang="ar-IQ" sz="4000" dirty="0">
                <a:effectLst/>
                <a:latin typeface="Times New Roman" panose="02020603050405020304" pitchFamily="18" charset="0"/>
                <a:ea typeface="Times New Roman" panose="02020603050405020304" pitchFamily="18" charset="0"/>
                <a:cs typeface="Ali_K_Sahifa" pitchFamily="2" charset="-78"/>
              </a:rPr>
              <a:t> ـ لة ئةنجامى طؤرِينى دةربرِينةكة واتاكةشى دةطؤرِىَ.        </a:t>
            </a:r>
            <a:endParaRPr lang="en-US" sz="40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33648009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pitchFamily="2" charset="-78"/>
              </a:rPr>
              <a:t>بة مةش يةكيَك لة هؤكارةكانى دروست بوونى ئةلؤفؤنمان بؤ رِوون دةبيَتةوة، كة طؤرِانى هيَزة لةسةر فؤنيميَك. </a:t>
            </a:r>
            <a:endParaRPr lang="en-US"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pitchFamily="2" charset="-78"/>
              </a:rPr>
              <a:t>    هةندىَ جاريش وا دةبىَ طؤرِانى هيَز لة برِطةيةكةوة بؤ يةكيَكى</a:t>
            </a:r>
            <a:r>
              <a:rPr lang="ar-IQ" sz="7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تر كارناكاتة سةر واتا</a:t>
            </a:r>
            <a:r>
              <a:rPr lang="ar-IQ" sz="7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و واتاى وشة ناطؤرِىَ. وةك لةم وشانة ( طةردةن ) ( ثةردة) كة لة بنضينةدا هيَز لةسةر دوا برِطةية.          </a:t>
            </a:r>
            <a:r>
              <a:rPr lang="ar-IQ" sz="3200" dirty="0">
                <a:effectLst/>
                <a:latin typeface="Times New Roman" panose="02020603050405020304" pitchFamily="18" charset="0"/>
                <a:ea typeface="Times New Roman" panose="02020603050405020304" pitchFamily="18" charset="0"/>
              </a:rPr>
              <a:t> </a:t>
            </a:r>
            <a:r>
              <a:rPr lang="ar-IQ" sz="3200" dirty="0">
                <a:effectLst/>
                <a:latin typeface="Times New Roman" panose="02020603050405020304" pitchFamily="18" charset="0"/>
                <a:ea typeface="Times New Roman" panose="02020603050405020304" pitchFamily="18" charset="0"/>
                <a:cs typeface="Ali_K_Sahifa" pitchFamily="2" charset="-78"/>
              </a:rPr>
              <a:t>ئةطةر ئةو هيَزة لةسةر برِطةى يةكةميش بيَت، مانا ناطؤرِىَ، كة دةبيَتة هؤى ئةوةى كة ئةو وشةية لة بيستن دا ناساز دةربضىَ، وة ئازار بة طوىَ بطةيةنىَ</a:t>
            </a:r>
            <a:r>
              <a:rPr lang="ar-IQ" sz="3200" dirty="0">
                <a:effectLst/>
                <a:latin typeface="Times New Roman" panose="02020603050405020304" pitchFamily="18" charset="0"/>
                <a:ea typeface="Times New Roman" panose="02020603050405020304" pitchFamily="18" charset="0"/>
                <a:cs typeface="Ali_K_Alwand" pitchFamily="2" charset="-78"/>
              </a:rPr>
              <a:t>؛</a:t>
            </a:r>
            <a:r>
              <a:rPr lang="ar-IQ" sz="3200" dirty="0">
                <a:effectLst/>
                <a:latin typeface="Times New Roman" panose="02020603050405020304" pitchFamily="18" charset="0"/>
                <a:ea typeface="Times New Roman" panose="02020603050405020304" pitchFamily="18" charset="0"/>
              </a:rPr>
              <a:t> </a:t>
            </a:r>
            <a:r>
              <a:rPr lang="ar-IQ" sz="3200" dirty="0">
                <a:effectLst/>
                <a:latin typeface="Times New Roman" panose="02020603050405020304" pitchFamily="18" charset="0"/>
                <a:ea typeface="Times New Roman" panose="02020603050405020304" pitchFamily="18" charset="0"/>
                <a:cs typeface="Ali_K_Sahifa" pitchFamily="2" charset="-78"/>
              </a:rPr>
              <a:t>ضونكة ئةطةر هيَز لة شويَنى خؤى بة كارنةيةت</a:t>
            </a:r>
            <a:r>
              <a:rPr lang="ar-IQ" sz="7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و نةبيَتة هؤى طؤرِينى واتا، ئةو وشةيةى ئةو برِطةى تياية دةشيَوىَ</a:t>
            </a:r>
            <a:r>
              <a:rPr lang="ar-IQ" sz="7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و وةكو خؤى نايةتة بةر طوىَ، بة جؤريَك، وا لة خاوةن زمان دةكات نةيناسيَتةوةو بة بيانى تىَ بطات. </a:t>
            </a:r>
            <a:endParaRPr lang="en-US"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200" dirty="0">
                <a:effectLst/>
                <a:latin typeface="Times New Roman" panose="02020603050405020304" pitchFamily="18" charset="0"/>
                <a:ea typeface="Times New Roman" panose="02020603050405020304" pitchFamily="18" charset="0"/>
                <a:cs typeface="Ali_K_Sahifa" pitchFamily="2" charset="-78"/>
              </a:rPr>
              <a:t>    كوردناسانى سؤظيةت لةو باوةرةدان كة هيَز لة زمانى كوردى</a:t>
            </a:r>
            <a:r>
              <a:rPr lang="ar-IQ" sz="7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دا بة زؤرى دةكةويَتة سةر دوا برِطةى وشة.</a:t>
            </a:r>
            <a:r>
              <a:rPr lang="ar-IQ" sz="3200" dirty="0">
                <a:effectLst/>
                <a:latin typeface="Times New Roman" panose="02020603050405020304" pitchFamily="18" charset="0"/>
                <a:ea typeface="Times New Roman" panose="02020603050405020304" pitchFamily="18" charset="0"/>
              </a:rPr>
              <a:t> </a:t>
            </a:r>
            <a:r>
              <a:rPr lang="ar-IQ" sz="3200" dirty="0">
                <a:effectLst/>
                <a:latin typeface="Times New Roman" panose="02020603050405020304" pitchFamily="18" charset="0"/>
                <a:ea typeface="Times New Roman" panose="02020603050405020304" pitchFamily="18" charset="0"/>
                <a:cs typeface="Ali_K_Sahifa" pitchFamily="2" charset="-78"/>
              </a:rPr>
              <a:t>بةلاَم زؤر جار بة ناضارى هيَز بؤ برِطةى ثيَشةوة دةطةرِيَتةوة، ئةو كاتةى كة يةكيَك ئاطادار دةكةيتةوة يان كةسيَك ناوةكةى بة جؤريَك طؤ دةكريَت كة هيَز دةخريَتة سةر برِطةى يةكةم. بؤ نموونة لة ناوى ( بةناز )دا.  </a:t>
            </a:r>
            <a:endParaRPr lang="en-US" dirty="0">
              <a:effectLst/>
              <a:latin typeface="Times New Roman" panose="02020603050405020304" pitchFamily="18" charset="0"/>
              <a:ea typeface="Times New Roman" panose="02020603050405020304" pitchFamily="18" charset="0"/>
            </a:endParaRPr>
          </a:p>
          <a:p>
            <a:pPr marL="0" indent="0" algn="r" rtl="1">
              <a:buNone/>
            </a:pPr>
            <a:endParaRPr lang="en-US" sz="32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37723279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fontScale="92500"/>
          </a:bodyPr>
          <a:lstStyle/>
          <a:p>
            <a:pPr marL="0" marR="0" indent="0" algn="justLow" rtl="1">
              <a:spcBef>
                <a:spcPts val="0"/>
              </a:spcBef>
              <a:spcAft>
                <a:spcPts val="0"/>
              </a:spcAft>
              <a:buNone/>
            </a:pPr>
            <a:endParaRPr lang="en-US" sz="4000" dirty="0">
              <a:effectLst/>
              <a:latin typeface="Sourdough"/>
              <a:ea typeface="Times New Roman" panose="02020603050405020304" pitchFamily="18" charset="0"/>
              <a:cs typeface="Ali_K_Sahifa" pitchFamily="2" charset="-78"/>
            </a:endParaRPr>
          </a:p>
          <a:p>
            <a:pPr marL="0" marR="0" indent="0" algn="justLow" rtl="1">
              <a:spcBef>
                <a:spcPts val="0"/>
              </a:spcBef>
              <a:spcAft>
                <a:spcPts val="0"/>
              </a:spcAft>
              <a:buNone/>
            </a:pPr>
            <a:r>
              <a:rPr lang="ar-IQ" sz="4000" dirty="0">
                <a:effectLst/>
                <a:latin typeface="Sourdough"/>
                <a:ea typeface="Times New Roman" panose="02020603050405020304" pitchFamily="18" charset="0"/>
                <a:cs typeface="Ali_K_Sahifa" pitchFamily="2" charset="-78"/>
              </a:rPr>
              <a:t>بة</a:t>
            </a:r>
            <a:r>
              <a:rPr lang="ar-IQ" sz="4000" dirty="0">
                <a:effectLst/>
                <a:latin typeface="Sourdough"/>
                <a:ea typeface="Times New Roman" panose="02020603050405020304" pitchFamily="18" charset="0"/>
                <a:cs typeface="Ali-A-Sahifa" pitchFamily="2" charset="-78"/>
              </a:rPr>
              <a:t>نَاز</a:t>
            </a:r>
            <a:r>
              <a:rPr lang="ar-IQ" sz="4000" dirty="0">
                <a:effectLst/>
                <a:latin typeface="Sourdough"/>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 هيَزى سةرةكى لةسةر دوا برِطةية. ( ئاسايى )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A-Sahifa" pitchFamily="2" charset="-78"/>
              </a:rPr>
              <a:t>َ</a:t>
            </a:r>
            <a:r>
              <a:rPr lang="ar-IQ" sz="4000" dirty="0">
                <a:effectLst/>
                <a:latin typeface="Times New Roman" panose="02020603050405020304" pitchFamily="18" charset="0"/>
                <a:ea typeface="Times New Roman" panose="02020603050405020304" pitchFamily="18" charset="0"/>
                <a:cs typeface="Ali_K_Sahifa" pitchFamily="2" charset="-78"/>
              </a:rPr>
              <a:t>بةناز: هيَزى سةرةكى لةسةر برِطةى يةكةمة. ( ئاطادار كردنةوةى كةسيَك بةتاو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لة ئاستى فؤنؤلؤجيدا , زمانةكان لة رِووى دةركةوتنى هيَزى سةرةكى لةسةر برِطةكان جياوازن ,  ئةمةش دةبيَتة تايبةتمةندى بؤ هةر يةك لة زمانةكان، وةك : </a:t>
            </a:r>
            <a:endParaRPr lang="en-US" sz="40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ـ لةزمانى ضيني هةردةم هيَز لةسةر برِطةى يةكةمة.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ـ لة زمانى ثؤلَؤنى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هةميشة هيَز لةسةر برِطةى ثيَش كؤتايى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ية.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ـ لة زمانى تؤرانيةكادا هيَز دةكةويَتة سةر برِطةى كؤتايى.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ـ لة زمانى كورديدا هيَز دةكةويَتة سةر برِطةى كؤتايى، مةطةر ناويَزة نةبىَ، كة تياياندا هيَزى سةرةكى وةك لةم وشانة دةكةويَتة سةر برِطةى يةكةم ( ضونكة، بةلاَم ، هيَشتا ، ... هتد ).</a:t>
            </a:r>
            <a:endParaRPr lang="en-US" sz="3200" dirty="0">
              <a:effectLst/>
              <a:latin typeface="Times New Roman" panose="02020603050405020304" pitchFamily="18" charset="0"/>
              <a:ea typeface="Times New Roman" panose="02020603050405020304" pitchFamily="18" charset="0"/>
            </a:endParaRPr>
          </a:p>
          <a:p>
            <a:pPr marL="0" indent="0" algn="r" rtl="1">
              <a:buNone/>
            </a:pPr>
            <a:endParaRPr lang="en-US" sz="40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2259173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E8DC-675E-4C48-922A-2623F86E0122}"/>
              </a:ext>
            </a:extLst>
          </p:cNvPr>
          <p:cNvSpPr>
            <a:spLocks noGrp="1"/>
          </p:cNvSpPr>
          <p:nvPr>
            <p:ph type="title"/>
          </p:nvPr>
        </p:nvSpPr>
        <p:spPr>
          <a:xfrm>
            <a:off x="1683170" y="1"/>
            <a:ext cx="8825659" cy="1000663"/>
          </a:xfrm>
        </p:spPr>
        <p:txBody>
          <a:bodyPr>
            <a:normAutofit fontScale="90000"/>
          </a:bodyPr>
          <a:lstStyle/>
          <a:p>
            <a:pPr algn="ctr" rtl="1"/>
            <a:r>
              <a:rPr lang="ku-Arab-IQ" sz="3600" dirty="0">
                <a:solidFill>
                  <a:srgbClr val="FF0000"/>
                </a:solidFill>
                <a:latin typeface="Calibri" panose="020F0502020204030204" pitchFamily="34" charset="0"/>
                <a:ea typeface="Calibri" panose="020F0502020204030204" pitchFamily="34" charset="0"/>
                <a:cs typeface="Arial" panose="020B0604020202020204" pitchFamily="34" charset="0"/>
              </a:rPr>
              <a:t>پەیوەندی بڕگە بە فۆنیم و مۆڕفیم و وشە</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717415D8-A059-4495-85ED-492D54A4294C}"/>
              </a:ext>
            </a:extLst>
          </p:cNvPr>
          <p:cNvSpPr>
            <a:spLocks noGrp="1"/>
          </p:cNvSpPr>
          <p:nvPr>
            <p:ph idx="1"/>
          </p:nvPr>
        </p:nvSpPr>
        <p:spPr>
          <a:xfrm>
            <a:off x="0" y="552091"/>
            <a:ext cx="12192000" cy="6305908"/>
          </a:xfrm>
        </p:spPr>
        <p:txBody>
          <a:bodyPr>
            <a:normAutofit lnSpcReduction="10000"/>
          </a:bodyPr>
          <a:lstStyle/>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أ/ </a:t>
            </a:r>
            <a:r>
              <a:rPr lang="ar-IQ" sz="4400" b="1" u="sng" dirty="0">
                <a:effectLst/>
                <a:latin typeface="Times New Roman" panose="02020603050405020304" pitchFamily="18" charset="0"/>
                <a:ea typeface="Times New Roman" panose="02020603050405020304" pitchFamily="18" charset="0"/>
                <a:cs typeface="Ali_K_Sahifa" pitchFamily="2" charset="-78"/>
              </a:rPr>
              <a:t>برِطة و فؤنيم:</a:t>
            </a:r>
            <a:endParaRPr lang="ku-Arab-IQ" sz="4400" b="1" u="sng"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لة رِووى ذمارةى فؤنيمةكانةوة دوو جؤر برِطة ديارى دةكةين.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4000" dirty="0">
                <a:effectLst/>
                <a:latin typeface="Times New Roman" panose="02020603050405020304" pitchFamily="18" charset="0"/>
                <a:ea typeface="Times New Roman" panose="02020603050405020304" pitchFamily="18" charset="0"/>
                <a:cs typeface="Ali_K_Sahifa" pitchFamily="2" charset="-78"/>
              </a:rPr>
              <a:t>A</a:t>
            </a:r>
            <a:r>
              <a:rPr lang="ar-IQ" sz="4000" dirty="0">
                <a:effectLst/>
                <a:latin typeface="Times New Roman" panose="02020603050405020304" pitchFamily="18" charset="0"/>
                <a:ea typeface="Times New Roman" panose="02020603050405020304" pitchFamily="18" charset="0"/>
                <a:cs typeface="Ali_K_Sahifa" pitchFamily="2" charset="-78"/>
              </a:rPr>
              <a:t> ـ برِطةى دووانى : ئةم برِطةية لة دوو فؤنيم ثيَك ديَت. وةك : نا ، نة ، نؤ ، وا ، دوو.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4000" dirty="0">
                <a:effectLst/>
                <a:latin typeface="Times New Roman" panose="02020603050405020304" pitchFamily="18" charset="0"/>
                <a:ea typeface="Times New Roman" panose="02020603050405020304" pitchFamily="18" charset="0"/>
                <a:cs typeface="Ali_K_Sahifa" pitchFamily="2" charset="-78"/>
              </a:rPr>
              <a:t>B</a:t>
            </a:r>
            <a:r>
              <a:rPr lang="ar-IQ" sz="4000" dirty="0">
                <a:effectLst/>
                <a:latin typeface="Times New Roman" panose="02020603050405020304" pitchFamily="18" charset="0"/>
                <a:ea typeface="Times New Roman" panose="02020603050405020304" pitchFamily="18" charset="0"/>
                <a:cs typeface="Ali_K_Sahifa" pitchFamily="2" charset="-78"/>
              </a:rPr>
              <a:t> ـ برِطةى سيانى : ئةم برِطةيةش لة سىَ فؤنيم ثيَك ديَت. وةك : طوور ، سةر ، يةك.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بةمةش بة ثيَى ذمارةى فؤنيمةكانى برِطةلة زمانى كوردى دةتوانين برِطةى (يةكى و ضوارى و ثيَنجيش ) ديارى بكةين ، ضونكة طةورةترين قالبى برِطة لة زمانى كوردى لة ثيَنج فؤنيم ثيَك ديَت، كة ضوار كؤنسنانت و ظاولَيَك لة برِطةيةك دا رِيزدةبن </a:t>
            </a:r>
            <a:r>
              <a:rPr lang="en-US" sz="4000" dirty="0" err="1">
                <a:effectLst/>
                <a:latin typeface="Times New Roman" panose="02020603050405020304" pitchFamily="18" charset="0"/>
                <a:ea typeface="Times New Roman" panose="02020603050405020304" pitchFamily="18" charset="0"/>
                <a:cs typeface="Ali_K_Sahifa" pitchFamily="2" charset="-78"/>
              </a:rPr>
              <a:t>ccvcc</a:t>
            </a:r>
            <a:r>
              <a:rPr lang="ar-IQ" sz="4000" dirty="0">
                <a:effectLst/>
                <a:latin typeface="Times New Roman" panose="02020603050405020304" pitchFamily="18" charset="0"/>
                <a:ea typeface="Times New Roman" panose="02020603050405020304" pitchFamily="18" charset="0"/>
                <a:cs typeface="Ali_K_Sahifa" pitchFamily="2" charset="-78"/>
              </a:rPr>
              <a:t>.</a:t>
            </a:r>
            <a:endParaRPr lang="ku-Arab-IQ" sz="4000" dirty="0">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5118509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just" rtl="1">
              <a:spcBef>
                <a:spcPts val="0"/>
              </a:spcBef>
              <a:spcAft>
                <a:spcPts val="0"/>
              </a:spcAft>
              <a:buNone/>
            </a:pPr>
            <a:r>
              <a:rPr lang="ku-Arab-IQ" sz="4000" b="1" u="sng" dirty="0">
                <a:effectLst/>
                <a:latin typeface="Times New Roman" panose="02020603050405020304" pitchFamily="18" charset="0"/>
                <a:ea typeface="Times New Roman" panose="02020603050405020304" pitchFamily="18" charset="0"/>
                <a:cs typeface="Ali_K_Sahifa" pitchFamily="2" charset="-78"/>
              </a:rPr>
              <a:t>  </a:t>
            </a:r>
            <a:r>
              <a:rPr lang="ar-IQ" sz="4000" b="1" u="sng" dirty="0">
                <a:effectLst/>
                <a:latin typeface="Times New Roman" panose="02020603050405020304" pitchFamily="18" charset="0"/>
                <a:ea typeface="Times New Roman" panose="02020603050405020304" pitchFamily="18" charset="0"/>
                <a:cs typeface="Ali_K_Sahifa" pitchFamily="2" charset="-78"/>
              </a:rPr>
              <a:t>ب/ برِطة و مؤرِفيم :</a:t>
            </a:r>
            <a:endParaRPr lang="en-US" sz="2800" dirty="0">
              <a:effectLst/>
              <a:latin typeface="Times New Roman" panose="02020603050405020304" pitchFamily="18" charset="0"/>
              <a:ea typeface="Times New Roman" panose="02020603050405020304" pitchFamily="18" charset="0"/>
            </a:endParaRPr>
          </a:p>
          <a:p>
            <a:pPr marL="0" indent="0" algn="just">
              <a:buNone/>
            </a:pPr>
            <a:r>
              <a:rPr lang="ar-IQ" sz="3600" dirty="0">
                <a:effectLst/>
                <a:latin typeface="Times New Roman" panose="02020603050405020304" pitchFamily="18" charset="0"/>
                <a:ea typeface="Times New Roman" panose="02020603050405020304" pitchFamily="18" charset="0"/>
                <a:cs typeface="Ali_K_Sahifa" pitchFamily="2" charset="-78"/>
              </a:rPr>
              <a:t>هةرضةندة ئةمانة سةر بة دوو ئاستى جيان (برِطة/ فؤنؤلؤجى ) و ( مؤرِفيم / مؤرِفؤلؤجى ), بةلاَم ئةوةى مؤرِفيم و برِطة بة يةكتر دةبةستيَتةوة ، ياخود ثةيوةنديان لة نيَواندا ثةيدا دةكات، ئةوةية كة زؤرجار مؤرِفيم و برِطة يةكسان دةبن، لةو وشة سادانةى لة يةك مؤرِفيم ثيَك ديَن و لة هةمان كاتيش</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دا يةك برِطةن وةك لةم وشانة ( سةر ، با ، دلَ ، من ، ...هتد ).</a:t>
            </a:r>
            <a:endParaRPr lang="ku-Arab-IQ" sz="3600" dirty="0">
              <a:effectLst/>
              <a:latin typeface="Times New Roman" panose="02020603050405020304" pitchFamily="18" charset="0"/>
              <a:ea typeface="Times New Roman" panose="02020603050405020304" pitchFamily="18" charset="0"/>
              <a:cs typeface="Ali_K_Sahifa" pitchFamily="2" charset="-78"/>
            </a:endParaRPr>
          </a:p>
          <a:p>
            <a:pPr marL="0" indent="0" algn="just" rtl="1">
              <a:buNone/>
            </a:pPr>
            <a:endParaRPr lang="ku-Arab-IQ" sz="3600" dirty="0">
              <a:latin typeface="Times New Roman" panose="02020603050405020304" pitchFamily="18" charset="0"/>
              <a:ea typeface="Times New Roman" panose="02020603050405020304" pitchFamily="18" charset="0"/>
              <a:cs typeface="Ali_K_Sahifa" pitchFamily="2" charset="-78"/>
            </a:endParaRPr>
          </a:p>
          <a:p>
            <a:pPr marL="0" indent="0" algn="just">
              <a:buNone/>
            </a:pPr>
            <a:endParaRPr lang="ku-Arab-IQ" sz="3600" dirty="0">
              <a:effectLst/>
              <a:latin typeface="Times New Roman" panose="02020603050405020304" pitchFamily="18" charset="0"/>
              <a:ea typeface="Times New Roman" panose="02020603050405020304" pitchFamily="18" charset="0"/>
              <a:cs typeface="Ali_K_Sahifa" pitchFamily="2" charset="-78"/>
            </a:endParaRPr>
          </a:p>
          <a:p>
            <a:pPr marL="0" indent="0" algn="just">
              <a:buNone/>
            </a:pPr>
            <a:endParaRPr lang="ku-Arab-IQ" sz="3600" dirty="0">
              <a:latin typeface="Times New Roman" panose="02020603050405020304" pitchFamily="18" charset="0"/>
              <a:ea typeface="Times New Roman" panose="02020603050405020304" pitchFamily="18" charset="0"/>
              <a:cs typeface="Ali_K_Sahifa" pitchFamily="2" charset="-78"/>
            </a:endParaRPr>
          </a:p>
          <a:p>
            <a:pPr marL="0" indent="0" algn="just">
              <a:buNone/>
            </a:pPr>
            <a:endParaRPr lang="ku-Arab-IQ" sz="3600" dirty="0">
              <a:effectLst/>
              <a:latin typeface="Times New Roman" panose="02020603050405020304" pitchFamily="18" charset="0"/>
              <a:ea typeface="Times New Roman" panose="02020603050405020304" pitchFamily="18" charset="0"/>
              <a:cs typeface="Ali_K_Sahifa" pitchFamily="2" charset="-78"/>
            </a:endParaRPr>
          </a:p>
          <a:p>
            <a:pPr marL="0" indent="0" algn="just">
              <a:buNone/>
            </a:pPr>
            <a:endParaRPr lang="en-US" sz="36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pic>
        <p:nvPicPr>
          <p:cNvPr id="2" name="Picture 1">
            <a:extLst>
              <a:ext uri="{FF2B5EF4-FFF2-40B4-BE49-F238E27FC236}">
                <a16:creationId xmlns:a16="http://schemas.microsoft.com/office/drawing/2014/main" id="{C5F9406D-73F1-27A4-C9B0-91C85BFED16E}"/>
              </a:ext>
            </a:extLst>
          </p:cNvPr>
          <p:cNvPicPr>
            <a:picLocks noChangeAspect="1"/>
          </p:cNvPicPr>
          <p:nvPr/>
        </p:nvPicPr>
        <p:blipFill>
          <a:blip r:embed="rId2"/>
          <a:stretch>
            <a:fillRect/>
          </a:stretch>
        </p:blipFill>
        <p:spPr>
          <a:xfrm>
            <a:off x="2501661" y="3429000"/>
            <a:ext cx="7418716" cy="3429000"/>
          </a:xfrm>
          <a:prstGeom prst="rect">
            <a:avLst/>
          </a:prstGeom>
        </p:spPr>
      </p:pic>
    </p:spTree>
    <p:extLst>
      <p:ext uri="{BB962C8B-B14F-4D97-AF65-F5344CB8AC3E}">
        <p14:creationId xmlns:p14="http://schemas.microsoft.com/office/powerpoint/2010/main" val="1012710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3BC56-D1D1-4E7D-B565-7DFCDBBA79B3}"/>
              </a:ext>
            </a:extLst>
          </p:cNvPr>
          <p:cNvSpPr>
            <a:spLocks noGrp="1"/>
          </p:cNvSpPr>
          <p:nvPr>
            <p:ph type="title"/>
          </p:nvPr>
        </p:nvSpPr>
        <p:spPr>
          <a:xfrm>
            <a:off x="0" y="0"/>
            <a:ext cx="12192000" cy="3122762"/>
          </a:xfrm>
        </p:spPr>
        <p:txBody>
          <a:bodyPr>
            <a:normAutofit fontScale="90000"/>
          </a:bodyPr>
          <a:lstStyle/>
          <a:p>
            <a:pPr marL="0" marR="0" algn="r" rtl="1">
              <a:spcBef>
                <a:spcPts val="0"/>
              </a:spcBef>
              <a:spcAft>
                <a:spcPts val="0"/>
              </a:spcAft>
            </a:pPr>
            <a:r>
              <a:rPr lang="ar-IQ" sz="4800" dirty="0">
                <a:effectLst/>
                <a:latin typeface="Times New Roman" panose="02020603050405020304" pitchFamily="18" charset="0"/>
                <a:ea typeface="Times New Roman" panose="02020603050405020304" pitchFamily="18" charset="0"/>
                <a:cs typeface="Ali_K_Sahifa" pitchFamily="2" charset="-78"/>
              </a:rPr>
              <a:t>وةك ئةو طؤرانكارية دةنطيةى بةسةر فؤنيمى / ك / داديـََت لة وشةكانى ( كيَو ، كار ، داك ) كة ئةمانة بة ثيَى ( سياق ) دةنطةكة طؤرِانـكارى بة سةر داديَت بة جؤريَك </a:t>
            </a:r>
            <a:r>
              <a:rPr lang="ar-IQ" sz="4800" dirty="0">
                <a:effectLst/>
                <a:latin typeface="Times New Roman" panose="02020603050405020304" pitchFamily="18" charset="0"/>
                <a:ea typeface="Times New Roman" panose="02020603050405020304" pitchFamily="18" charset="0"/>
              </a:rPr>
              <a:t>[</a:t>
            </a:r>
            <a:r>
              <a:rPr lang="ar-IQ" sz="4800" dirty="0">
                <a:effectLst/>
                <a:latin typeface="Times New Roman" panose="02020603050405020304" pitchFamily="18" charset="0"/>
                <a:ea typeface="Times New Roman" panose="02020603050405020304" pitchFamily="18" charset="0"/>
                <a:cs typeface="Ali_K_Sahifa" pitchFamily="2" charset="-78"/>
              </a:rPr>
              <a:t> </a:t>
            </a:r>
            <a:r>
              <a:rPr lang="ar-IQ" sz="4800" cap="all" dirty="0">
                <a:effectLst/>
                <a:latin typeface="Times New Roman" panose="02020603050405020304" pitchFamily="18" charset="0"/>
                <a:ea typeface="Times New Roman" panose="02020603050405020304" pitchFamily="18" charset="0"/>
                <a:cs typeface="Ali_K_Sahifa" pitchFamily="2" charset="-78"/>
              </a:rPr>
              <a:t>ك</a:t>
            </a:r>
            <a:r>
              <a:rPr lang="ar-IQ" sz="4800" cap="all" baseline="-25000" dirty="0">
                <a:effectLst/>
                <a:latin typeface="Times New Roman" panose="02020603050405020304" pitchFamily="18" charset="0"/>
                <a:ea typeface="Times New Roman" panose="02020603050405020304" pitchFamily="18" charset="0"/>
                <a:cs typeface="Ali_K_Sahifa" pitchFamily="2" charset="-78"/>
              </a:rPr>
              <a:t>1</a:t>
            </a:r>
            <a:r>
              <a:rPr lang="ar-IQ" sz="4800" dirty="0">
                <a:effectLst/>
                <a:latin typeface="Times New Roman" panose="02020603050405020304" pitchFamily="18" charset="0"/>
                <a:ea typeface="Times New Roman" panose="02020603050405020304" pitchFamily="18" charset="0"/>
              </a:rPr>
              <a:t>]</a:t>
            </a:r>
            <a:r>
              <a:rPr lang="ar-IQ" sz="4800" dirty="0">
                <a:effectLst/>
                <a:latin typeface="Times New Roman" panose="02020603050405020304" pitchFamily="18" charset="0"/>
                <a:ea typeface="Times New Roman" panose="02020603050405020304" pitchFamily="18" charset="0"/>
                <a:cs typeface="Ali_K_Sahifa" pitchFamily="2" charset="-78"/>
              </a:rPr>
              <a:t>نزيكةلة ض كة جياوازة لة </a:t>
            </a:r>
            <a:r>
              <a:rPr lang="ar-IQ" sz="4800" dirty="0">
                <a:effectLst/>
                <a:latin typeface="Times New Roman" panose="02020603050405020304" pitchFamily="18" charset="0"/>
                <a:ea typeface="Times New Roman" panose="02020603050405020304" pitchFamily="18" charset="0"/>
              </a:rPr>
              <a:t>[</a:t>
            </a:r>
            <a:r>
              <a:rPr lang="ar-IQ" sz="4800" dirty="0">
                <a:effectLst/>
                <a:latin typeface="Times New Roman" panose="02020603050405020304" pitchFamily="18" charset="0"/>
                <a:ea typeface="Times New Roman" panose="02020603050405020304" pitchFamily="18" charset="0"/>
                <a:cs typeface="Ali_K_Sahifa" pitchFamily="2" charset="-78"/>
              </a:rPr>
              <a:t> ك </a:t>
            </a:r>
            <a:r>
              <a:rPr lang="ar-IQ" sz="4800" baseline="-25000" dirty="0">
                <a:effectLst/>
                <a:latin typeface="Times New Roman" panose="02020603050405020304" pitchFamily="18" charset="0"/>
                <a:ea typeface="Times New Roman" panose="02020603050405020304" pitchFamily="18" charset="0"/>
                <a:cs typeface="Ali_K_Sahifa" pitchFamily="2" charset="-78"/>
              </a:rPr>
              <a:t>2</a:t>
            </a:r>
            <a:r>
              <a:rPr lang="ar-IQ" sz="4800" dirty="0">
                <a:effectLst/>
                <a:latin typeface="Times New Roman" panose="02020603050405020304" pitchFamily="18" charset="0"/>
                <a:ea typeface="Times New Roman" panose="02020603050405020304" pitchFamily="18" charset="0"/>
              </a:rPr>
              <a:t>]</a:t>
            </a:r>
            <a:r>
              <a:rPr lang="ar-IQ" sz="4800" dirty="0">
                <a:effectLst/>
                <a:latin typeface="Times New Roman" panose="02020603050405020304" pitchFamily="18" charset="0"/>
                <a:ea typeface="Times New Roman" panose="02020603050405020304" pitchFamily="18" charset="0"/>
                <a:cs typeface="Ali_K_Sahifa" pitchFamily="2" charset="-78"/>
              </a:rPr>
              <a:t> كة ئاسايى ية  هةريةكةشيان جياوازن لة </a:t>
            </a:r>
            <a:r>
              <a:rPr lang="ar-IQ" sz="4800" dirty="0">
                <a:effectLst/>
                <a:latin typeface="Times New Roman" panose="02020603050405020304" pitchFamily="18" charset="0"/>
                <a:ea typeface="Times New Roman" panose="02020603050405020304" pitchFamily="18" charset="0"/>
              </a:rPr>
              <a:t>[</a:t>
            </a:r>
            <a:r>
              <a:rPr lang="ar-IQ" sz="4800" dirty="0">
                <a:effectLst/>
                <a:latin typeface="Times New Roman" panose="02020603050405020304" pitchFamily="18" charset="0"/>
                <a:ea typeface="Times New Roman" panose="02020603050405020304" pitchFamily="18" charset="0"/>
                <a:cs typeface="Ali_K_Sahifa" pitchFamily="2" charset="-78"/>
              </a:rPr>
              <a:t> ك</a:t>
            </a:r>
            <a:r>
              <a:rPr lang="ar-IQ" sz="4800" baseline="-25000" dirty="0">
                <a:effectLst/>
                <a:latin typeface="Times New Roman" panose="02020603050405020304" pitchFamily="18" charset="0"/>
                <a:ea typeface="Times New Roman" panose="02020603050405020304" pitchFamily="18" charset="0"/>
                <a:cs typeface="Ali_K_Sahifa" pitchFamily="2" charset="-78"/>
              </a:rPr>
              <a:t>3</a:t>
            </a:r>
            <a:r>
              <a:rPr lang="ar-IQ" sz="4800" dirty="0">
                <a:effectLst/>
                <a:latin typeface="Times New Roman" panose="02020603050405020304" pitchFamily="18" charset="0"/>
                <a:ea typeface="Times New Roman" panose="02020603050405020304" pitchFamily="18" charset="0"/>
              </a:rPr>
              <a:t>]</a:t>
            </a:r>
            <a:r>
              <a:rPr lang="ar-IQ" sz="4800" dirty="0">
                <a:effectLst/>
                <a:latin typeface="Times New Roman" panose="02020603050405020304" pitchFamily="18" charset="0"/>
                <a:ea typeface="Times New Roman" panose="02020603050405020304" pitchFamily="18" charset="0"/>
                <a:cs typeface="Ali_K_Sahifa" pitchFamily="2" charset="-78"/>
              </a:rPr>
              <a:t> كة بةستراوة واتة بىَ دةنطة . </a:t>
            </a:r>
            <a:br>
              <a:rPr lang="en-US" sz="4000" dirty="0">
                <a:effectLst/>
                <a:latin typeface="Times New Roman" panose="02020603050405020304" pitchFamily="18" charset="0"/>
                <a:ea typeface="Times New Roman" panose="02020603050405020304" pitchFamily="18" charset="0"/>
              </a:rPr>
            </a:br>
            <a:endParaRPr lang="en-US" sz="4800" b="1" dirty="0">
              <a:solidFill>
                <a:srgbClr val="C00000"/>
              </a:solidFill>
              <a:latin typeface="RudawRegular" panose="020B0604030504040204" pitchFamily="34" charset="-78"/>
              <a:cs typeface="RudawRegular" panose="020B0604030504040204" pitchFamily="34" charset="-78"/>
            </a:endParaRPr>
          </a:p>
        </p:txBody>
      </p:sp>
      <p:sp>
        <p:nvSpPr>
          <p:cNvPr id="3" name="Content Placeholder 2">
            <a:extLst>
              <a:ext uri="{FF2B5EF4-FFF2-40B4-BE49-F238E27FC236}">
                <a16:creationId xmlns:a16="http://schemas.microsoft.com/office/drawing/2014/main" id="{447AC834-C108-4DDF-BE70-BA967E7DBB59}"/>
              </a:ext>
            </a:extLst>
          </p:cNvPr>
          <p:cNvSpPr>
            <a:spLocks noGrp="1"/>
          </p:cNvSpPr>
          <p:nvPr>
            <p:ph idx="1"/>
          </p:nvPr>
        </p:nvSpPr>
        <p:spPr>
          <a:xfrm>
            <a:off x="0" y="2666998"/>
            <a:ext cx="12192000" cy="4320398"/>
          </a:xfrm>
        </p:spPr>
        <p:txBody>
          <a:bodyPr>
            <a:normAutofit/>
          </a:bodyPr>
          <a:lstStyle/>
          <a:p>
            <a:pPr marL="0" indent="0" algn="just" rtl="1">
              <a:buNone/>
            </a:pPr>
            <a:r>
              <a:rPr lang="ar-SA" sz="3200" dirty="0">
                <a:effectLst/>
                <a:latin typeface="Calibri" panose="020F0502020204030204" pitchFamily="34" charset="0"/>
                <a:ea typeface="Calibri" panose="020F0502020204030204" pitchFamily="34" charset="0"/>
                <a:cs typeface="Unikurd Goran" panose="020B0604030504040204" pitchFamily="34" charset="-78"/>
              </a:rPr>
              <a:t> </a:t>
            </a:r>
            <a:endParaRPr lang="en-US" sz="4400" dirty="0"/>
          </a:p>
        </p:txBody>
      </p:sp>
      <p:pic>
        <p:nvPicPr>
          <p:cNvPr id="11" name="Picture 10">
            <a:extLst>
              <a:ext uri="{FF2B5EF4-FFF2-40B4-BE49-F238E27FC236}">
                <a16:creationId xmlns:a16="http://schemas.microsoft.com/office/drawing/2014/main" id="{F78D853E-10B9-A896-F5D1-2B034E8E65F7}"/>
              </a:ext>
            </a:extLst>
          </p:cNvPr>
          <p:cNvPicPr>
            <a:picLocks noChangeAspect="1"/>
          </p:cNvPicPr>
          <p:nvPr/>
        </p:nvPicPr>
        <p:blipFill>
          <a:blip r:embed="rId2"/>
          <a:stretch>
            <a:fillRect/>
          </a:stretch>
        </p:blipFill>
        <p:spPr>
          <a:xfrm>
            <a:off x="1449238" y="2822863"/>
            <a:ext cx="10196421" cy="3577935"/>
          </a:xfrm>
          <a:prstGeom prst="rect">
            <a:avLst/>
          </a:prstGeom>
        </p:spPr>
      </p:pic>
    </p:spTree>
    <p:extLst>
      <p:ext uri="{BB962C8B-B14F-4D97-AF65-F5344CB8AC3E}">
        <p14:creationId xmlns:p14="http://schemas.microsoft.com/office/powerpoint/2010/main" val="118717075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480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لةوانةشة مؤرِفيم لة ضةند برِطةيةك ثيَكهاتبىَ وةك لةم نموونانةى خوارةوة.</a:t>
            </a:r>
            <a:endParaRPr lang="ku-Arab-IQ" sz="44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ـ دوو مؤرِفيم لة برِطةيةك دا </a:t>
            </a:r>
            <a:r>
              <a:rPr lang="en-US" sz="4400" baseline="-250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4400" dirty="0">
                <a:effectLst/>
                <a:latin typeface="Times New Roman" panose="02020603050405020304" pitchFamily="18" charset="0"/>
                <a:ea typeface="Times New Roman" panose="02020603050405020304" pitchFamily="18" charset="0"/>
                <a:cs typeface="Ali_K_Sahifa" pitchFamily="2" charset="-78"/>
              </a:rPr>
              <a:t> خؤت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ـ يةك مؤرِفيم لة برِطةيةك دا </a:t>
            </a:r>
            <a:r>
              <a:rPr lang="en-US" sz="4400" baseline="-250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4400" dirty="0">
                <a:effectLst/>
                <a:latin typeface="Times New Roman" panose="02020603050405020304" pitchFamily="18" charset="0"/>
                <a:ea typeface="Times New Roman" panose="02020603050405020304" pitchFamily="18" charset="0"/>
                <a:cs typeface="Ali_K_Sahifa" pitchFamily="2" charset="-78"/>
              </a:rPr>
              <a:t> سةر ، دلَ ، باى ، ...هتد.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ـ يةك مؤرِفيم لة دوو برِطةدا</a:t>
            </a:r>
            <a:r>
              <a:rPr lang="ar-IQ" sz="4400" baseline="-25000" dirty="0">
                <a:effectLst/>
                <a:latin typeface="Times New Roman" panose="02020603050405020304" pitchFamily="18" charset="0"/>
                <a:ea typeface="Times New Roman" panose="02020603050405020304" pitchFamily="18" charset="0"/>
                <a:cs typeface="Ali_K_Sahifa" pitchFamily="2" charset="-78"/>
              </a:rPr>
              <a:t> </a:t>
            </a:r>
            <a:r>
              <a:rPr lang="en-US" sz="4400" baseline="-250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4400" dirty="0">
                <a:effectLst/>
                <a:latin typeface="Times New Roman" panose="02020603050405020304" pitchFamily="18" charset="0"/>
                <a:ea typeface="Times New Roman" panose="02020603050405020304" pitchFamily="18" charset="0"/>
                <a:cs typeface="Ali_K_Sahifa" pitchFamily="2" charset="-78"/>
              </a:rPr>
              <a:t> ثيَشكة ، دةهؤلَ ، تةختة ...هتد.   </a:t>
            </a:r>
            <a:endParaRPr lang="en-US" sz="3600" dirty="0">
              <a:effectLst/>
              <a:latin typeface="Times New Roman" panose="02020603050405020304" pitchFamily="18" charset="0"/>
              <a:ea typeface="Times New Roman" panose="02020603050405020304" pitchFamily="18" charset="0"/>
            </a:endParaRPr>
          </a:p>
          <a:p>
            <a:pPr marL="0" marR="0" indent="0" algn="justLow" rtl="1">
              <a:lnSpc>
                <a:spcPct val="90000"/>
              </a:lnSpc>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ـ يةك مؤرِفيم لة سىَ برِطةدا </a:t>
            </a:r>
            <a:r>
              <a:rPr lang="en-US" sz="4400" baseline="-250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4400" dirty="0">
                <a:effectLst/>
                <a:latin typeface="Times New Roman" panose="02020603050405020304" pitchFamily="18" charset="0"/>
                <a:ea typeface="Times New Roman" panose="02020603050405020304" pitchFamily="18" charset="0"/>
                <a:cs typeface="Ali_K_Sahifa" pitchFamily="2" charset="-78"/>
              </a:rPr>
              <a:t> طةلاويَذ ، بةتانى ، ...هتد.   </a:t>
            </a:r>
            <a:endParaRPr lang="ku-Arab-IQ" sz="44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lnSpc>
                <a:spcPct val="90000"/>
              </a:lnSpc>
              <a:spcBef>
                <a:spcPts val="0"/>
              </a:spcBef>
              <a:spcAft>
                <a:spcPts val="0"/>
              </a:spcAft>
              <a:buNone/>
            </a:pPr>
            <a:endParaRPr lang="en-US" sz="3600" dirty="0">
              <a:effectLst/>
              <a:latin typeface="Times New Roman" panose="02020603050405020304" pitchFamily="18" charset="0"/>
              <a:ea typeface="Times New Roman" panose="02020603050405020304" pitchFamily="18" charset="0"/>
            </a:endParaRPr>
          </a:p>
          <a:p>
            <a:pPr marL="0" marR="0" indent="0" algn="justLow" rtl="1">
              <a:lnSpc>
                <a:spcPct val="90000"/>
              </a:lnSpc>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     مةرجيش نيية هةموو مؤرِفيميَك برِطةيةك بنويَنىَ، لة بةر ئةوة لة هةندىَ باردا، برِطةو مؤرِفيم يةكسان دةبن، لةبةر ئةوةشة جيَناوة لكاوةكان كة مؤرِفيمن ، هيض كاتيَك برِطة نانويَنن</a:t>
            </a:r>
            <a:r>
              <a:rPr lang="ar-IQ" sz="4400" baseline="3000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 </a:t>
            </a:r>
            <a:endParaRPr lang="en-US" sz="44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23273516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lnSpcReduction="10000"/>
          </a:bodyPr>
          <a:lstStyle/>
          <a:p>
            <a:pPr marL="0" marR="0" indent="0" algn="justLow" rtl="1">
              <a:lnSpc>
                <a:spcPct val="90000"/>
              </a:lnSpc>
              <a:spcBef>
                <a:spcPts val="0"/>
              </a:spcBef>
              <a:spcAft>
                <a:spcPts val="0"/>
              </a:spcAft>
              <a:buNone/>
            </a:pPr>
            <a:r>
              <a:rPr lang="ar-IQ" sz="4400" b="1" u="sng" dirty="0">
                <a:effectLst/>
                <a:latin typeface="Times New Roman" panose="02020603050405020304" pitchFamily="18" charset="0"/>
                <a:ea typeface="Times New Roman" panose="02020603050405020304" pitchFamily="18" charset="0"/>
                <a:cs typeface="Ali_K_Sahifa" pitchFamily="2" charset="-78"/>
              </a:rPr>
              <a:t>ج/ برِطة و وشة</a:t>
            </a:r>
            <a:r>
              <a:rPr lang="ar-IQ" sz="4000" b="1" u="sng" dirty="0">
                <a:effectLst/>
                <a:latin typeface="Times New Roman" panose="02020603050405020304" pitchFamily="18" charset="0"/>
                <a:ea typeface="Times New Roman" panose="02020603050405020304" pitchFamily="18" charset="0"/>
                <a:cs typeface="Ali_K_Sahifa" pitchFamily="2" charset="-78"/>
              </a:rPr>
              <a:t>:</a:t>
            </a:r>
            <a:endParaRPr lang="ku-Arab-IQ" sz="4000" b="1" u="sng"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lnSpc>
                <a:spcPct val="90000"/>
              </a:lnSpc>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indent="0" algn="justLow" rtl="1">
              <a:lnSpc>
                <a:spcPct val="90000"/>
              </a:lnSpc>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برِطةو وشةش بة هةمان شيَوةى برِطةو مؤرِفيم سةر بة دوو ئاستى جياى زمان، كة ئاستى فؤنؤلؤجى و مؤرِفؤلؤجين، هةر لة بةر ئةوةشة ديسان دةلَيَين وشة بة هؤى برِطةوة دةنويَنرىَ. لة هةر زمانيَك دا هيض وشةيةك نيية لة برِطةيةك كةمتر بنويَنرىَ، بة مةش برِطة بضووكترين يةكةية لة بنيادى وشة. بةلاَم زؤرترين ذمارةى ئةو برِطانةى لة وشةيةكدا كؤدةبنةوة، لة زمانةكان دةطؤرِيَن. جطة لةمةش بؤضوونةكان جيا دةبىَ ئةطةر تةنها برِيار لة سةر وشة رِوونةكان بدةين</a:t>
            </a:r>
            <a:r>
              <a:rPr lang="ar-IQ" sz="4000" baseline="30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 هةروةك ئةو وشةيةى لة زمانى كوردى</a:t>
            </a:r>
            <a:r>
              <a:rPr lang="ar-IQ"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cs typeface="Ali_K_Sahifa" pitchFamily="2" charset="-78"/>
              </a:rPr>
              <a:t>دا هةية، جا ض ناو بىَ يان كردار ، لة بارى سادةيى لة سىَ برِطة تيَثةرِ ناكات، بةلاَم وشةى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ترى دارِذاو يان ليَكدراو، جارى وا تا شةش برِطة لة وشةيةك</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لة زمانى كوردى بةر ضاو دةكةويَت. وةك ( تىَ هةلَكيَشانةوة ) ، ( ب هةظ طوهةراندن ). وة لة عةرةبيش دا وشة هةية حةوت برِطة دةينويَنىَ. وةك ( فسيكفيكهموا ) وة لة ئينطليزيش</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a:t>
            </a:r>
            <a:r>
              <a:rPr lang="en-US" sz="4000" dirty="0">
                <a:effectLst/>
                <a:latin typeface="Times New Roman" panose="02020603050405020304" pitchFamily="18" charset="0"/>
                <a:ea typeface="Times New Roman" panose="02020603050405020304" pitchFamily="18" charset="0"/>
                <a:cs typeface="Ali_K_Sahifa" pitchFamily="2" charset="-78"/>
              </a:rPr>
              <a:t>Constitutionality</a:t>
            </a:r>
            <a:r>
              <a:rPr lang="ar-IQ" sz="4000" dirty="0">
                <a:effectLst/>
                <a:latin typeface="Times New Roman" panose="02020603050405020304" pitchFamily="18" charset="0"/>
                <a:ea typeface="Times New Roman" panose="02020603050405020304" pitchFamily="18" charset="0"/>
                <a:cs typeface="Ali_K_Sahifa" pitchFamily="2" charset="-78"/>
              </a:rPr>
              <a:t> شةش برِطة نواندويةتى. </a:t>
            </a:r>
            <a:endParaRPr lang="en-US" sz="3200" dirty="0">
              <a:effectLst/>
              <a:latin typeface="Times New Roman" panose="02020603050405020304" pitchFamily="18" charset="0"/>
              <a:ea typeface="Times New Roman" panose="02020603050405020304" pitchFamily="18" charset="0"/>
            </a:endParaRPr>
          </a:p>
          <a:p>
            <a:pPr marL="0" indent="0" algn="r" rtl="1">
              <a:buNone/>
            </a:pPr>
            <a:endParaRPr lang="en-US" sz="40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40570324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fontScale="92500"/>
          </a:bodyPr>
          <a:lstStyle/>
          <a:p>
            <a:pPr marL="0" marR="0" indent="0" algn="justLow" rtl="1">
              <a:lnSpc>
                <a:spcPct val="90000"/>
              </a:lnSpc>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وشةش لة زمانى كوردى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بةسةر دوو بةش</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دابةش دةكريَت ( وشةى يةك برِطةيى )كة وشةكانى يةك برِطةن , ( وشةى فرة برِطةيى ) كة وشةكانى فرة ( زؤر )برِطةيى ئةوانةن كة لة دوو و سىَ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و ضوار ظاولَ</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و زياتريش لة وشةيةك دابن، بةمةش بة شيكردنةوةى زمانى كوردى دةتوانين ذمارةى زؤرترين برِطةكان لة وشةى زمانى كوردى</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9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دا ديارى بكةين. </a:t>
            </a:r>
            <a:endParaRPr lang="en-US" sz="3200" dirty="0">
              <a:effectLst/>
              <a:latin typeface="Times New Roman" panose="02020603050405020304" pitchFamily="18" charset="0"/>
              <a:ea typeface="Times New Roman" panose="02020603050405020304" pitchFamily="18" charset="0"/>
            </a:endParaRPr>
          </a:p>
          <a:p>
            <a:pPr marL="0" marR="0" indent="0" algn="justLow" rtl="1">
              <a:lnSpc>
                <a:spcPct val="90000"/>
              </a:lnSpc>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lnSpc>
                <a:spcPct val="90000"/>
              </a:lnSpc>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ـ وشةى يةك برِطةيى </a:t>
            </a:r>
            <a:r>
              <a:rPr lang="en-US" sz="4000" baseline="-250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4000" dirty="0">
                <a:effectLst/>
                <a:latin typeface="Times New Roman" panose="02020603050405020304" pitchFamily="18" charset="0"/>
                <a:ea typeface="Times New Roman" panose="02020603050405020304" pitchFamily="18" charset="0"/>
                <a:cs typeface="Ali_K_Sahifa" pitchFamily="2" charset="-78"/>
              </a:rPr>
              <a:t> طا ، سوور ، بةرد ...هتد. </a:t>
            </a:r>
            <a:endParaRPr lang="en-US" sz="3200" dirty="0">
              <a:effectLst/>
              <a:latin typeface="Times New Roman" panose="02020603050405020304" pitchFamily="18" charset="0"/>
              <a:ea typeface="Times New Roman" panose="02020603050405020304" pitchFamily="18" charset="0"/>
            </a:endParaRPr>
          </a:p>
          <a:p>
            <a:pPr marL="0" marR="0" indent="0" algn="justLow" rtl="1">
              <a:lnSpc>
                <a:spcPct val="90000"/>
              </a:lnSpc>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ـ وشةى دوو برِطةيى </a:t>
            </a:r>
            <a:r>
              <a:rPr lang="ar-IQ" sz="4000" baseline="-25000" dirty="0">
                <a:effectLst/>
                <a:latin typeface="Times New Roman" panose="02020603050405020304" pitchFamily="18" charset="0"/>
                <a:ea typeface="Times New Roman" panose="02020603050405020304" pitchFamily="18" charset="0"/>
                <a:cs typeface="Ali_K_Sahifa" pitchFamily="2" charset="-78"/>
              </a:rPr>
              <a:t> </a:t>
            </a:r>
            <a:r>
              <a:rPr lang="en-US" sz="4000" baseline="-250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4000" dirty="0">
                <a:effectLst/>
                <a:latin typeface="Times New Roman" panose="02020603050405020304" pitchFamily="18" charset="0"/>
                <a:ea typeface="Times New Roman" panose="02020603050405020304" pitchFamily="18" charset="0"/>
                <a:cs typeface="Ali_K_Sahifa" pitchFamily="2" charset="-78"/>
              </a:rPr>
              <a:t>ئةسث ، مامز ، ثةنير ، ...هتد. </a:t>
            </a:r>
            <a:endParaRPr lang="en-US" sz="3200" dirty="0">
              <a:effectLst/>
              <a:latin typeface="Times New Roman" panose="02020603050405020304" pitchFamily="18" charset="0"/>
              <a:ea typeface="Times New Roman" panose="02020603050405020304" pitchFamily="18" charset="0"/>
            </a:endParaRPr>
          </a:p>
          <a:p>
            <a:pPr marL="0" marR="0" indent="0" algn="justLow" rtl="1">
              <a:lnSpc>
                <a:spcPct val="90000"/>
              </a:lnSpc>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ـ وشةى سىَ برِطةيى </a:t>
            </a:r>
            <a:r>
              <a:rPr lang="ar-IQ" sz="4000" baseline="-25000" dirty="0">
                <a:effectLst/>
                <a:latin typeface="Times New Roman" panose="02020603050405020304" pitchFamily="18" charset="0"/>
                <a:ea typeface="Times New Roman" panose="02020603050405020304" pitchFamily="18" charset="0"/>
                <a:cs typeface="Ali_K_Sahifa" pitchFamily="2" charset="-78"/>
              </a:rPr>
              <a:t> </a:t>
            </a:r>
            <a:r>
              <a:rPr lang="en-US" sz="4000" baseline="-250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4000" dirty="0">
                <a:effectLst/>
                <a:latin typeface="Times New Roman" panose="02020603050405020304" pitchFamily="18" charset="0"/>
                <a:ea typeface="Times New Roman" panose="02020603050405020304" pitchFamily="18" charset="0"/>
                <a:cs typeface="Ali_K_Sahifa" pitchFamily="2" charset="-78"/>
              </a:rPr>
              <a:t>ئارةزوو ، شارة زوور ، هةورامان ،...هتد. </a:t>
            </a:r>
            <a:endParaRPr lang="en-US" sz="3200" dirty="0">
              <a:effectLst/>
              <a:latin typeface="Times New Roman" panose="02020603050405020304" pitchFamily="18" charset="0"/>
              <a:ea typeface="Times New Roman" panose="02020603050405020304" pitchFamily="18" charset="0"/>
            </a:endParaRPr>
          </a:p>
          <a:p>
            <a:pPr marL="0" marR="0" indent="0" algn="justLow" rtl="1">
              <a:lnSpc>
                <a:spcPct val="90000"/>
              </a:lnSpc>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ـ وشةى ضوار برِطةيى </a:t>
            </a:r>
            <a:r>
              <a:rPr lang="ar-IQ" sz="4000" baseline="-25000" dirty="0">
                <a:effectLst/>
                <a:latin typeface="Times New Roman" panose="02020603050405020304" pitchFamily="18" charset="0"/>
                <a:ea typeface="Times New Roman" panose="02020603050405020304" pitchFamily="18" charset="0"/>
                <a:cs typeface="Ali_K_Sahifa" pitchFamily="2" charset="-78"/>
              </a:rPr>
              <a:t> </a:t>
            </a:r>
            <a:r>
              <a:rPr lang="en-US" sz="4000" baseline="-250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4000" dirty="0">
                <a:effectLst/>
                <a:latin typeface="Times New Roman" panose="02020603050405020304" pitchFamily="18" charset="0"/>
                <a:ea typeface="Times New Roman" panose="02020603050405020304" pitchFamily="18" charset="0"/>
                <a:cs typeface="Ali_K_Sahifa" pitchFamily="2" charset="-78"/>
              </a:rPr>
              <a:t>مامةيارة ، قوتابخانة ،...هتد.</a:t>
            </a:r>
            <a:endParaRPr lang="en-US" sz="3200" dirty="0">
              <a:effectLst/>
              <a:latin typeface="Times New Roman" panose="02020603050405020304" pitchFamily="18" charset="0"/>
              <a:ea typeface="Times New Roman" panose="02020603050405020304" pitchFamily="18" charset="0"/>
            </a:endParaRPr>
          </a:p>
          <a:p>
            <a:pPr marL="0" marR="0" indent="0" algn="justLow" rtl="1">
              <a:lnSpc>
                <a:spcPct val="90000"/>
              </a:lnSpc>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ـ وشةى ثيَنج برِطةيى </a:t>
            </a:r>
            <a:r>
              <a:rPr lang="en-US" sz="4000" baseline="-25000" dirty="0">
                <a:effectLst/>
                <a:latin typeface="Times New Roman" panose="02020603050405020304" pitchFamily="18" charset="0"/>
                <a:ea typeface="Times New Roman" panose="02020603050405020304" pitchFamily="18" charset="0"/>
                <a:cs typeface="Ali_K_Sahifa" pitchFamily="2" charset="-78"/>
                <a:sym typeface="Symbol" panose="05050102010706020507" pitchFamily="18" charset="2"/>
              </a:rPr>
              <a:t></a:t>
            </a:r>
            <a:r>
              <a:rPr lang="ar-IQ" sz="4000" dirty="0">
                <a:effectLst/>
                <a:latin typeface="Times New Roman" panose="02020603050405020304" pitchFamily="18" charset="0"/>
                <a:ea typeface="Times New Roman" panose="02020603050405020304" pitchFamily="18" charset="0"/>
                <a:cs typeface="Ali_K_Sahifa" pitchFamily="2" charset="-78"/>
              </a:rPr>
              <a:t> طولَةبةرِؤذة ، شةمشةمةكويَرة ، طولاَلَةسوورة ،...هتد. </a:t>
            </a:r>
            <a:endParaRPr lang="en-US" sz="3200" dirty="0">
              <a:effectLst/>
              <a:latin typeface="Times New Roman" panose="02020603050405020304" pitchFamily="18" charset="0"/>
              <a:ea typeface="Times New Roman" panose="02020603050405020304" pitchFamily="18" charset="0"/>
            </a:endParaRPr>
          </a:p>
          <a:p>
            <a:pPr marL="0" indent="0">
              <a:buNone/>
            </a:pPr>
            <a:r>
              <a:rPr lang="ar-IQ" sz="4000" dirty="0">
                <a:effectLst/>
                <a:latin typeface="Times New Roman" panose="02020603050405020304" pitchFamily="18" charset="0"/>
                <a:ea typeface="Times New Roman" panose="02020603050405020304" pitchFamily="18" charset="0"/>
                <a:cs typeface="Ali_K_Sahifa" pitchFamily="2" charset="-78"/>
              </a:rPr>
              <a:t>ـ وشةى شةش برِطةيى</a:t>
            </a:r>
            <a:r>
              <a:rPr lang="ku-Arab-IQ" sz="4000" dirty="0">
                <a:effectLst/>
                <a:latin typeface="Times New Roman" panose="02020603050405020304" pitchFamily="18" charset="0"/>
                <a:ea typeface="Times New Roman" panose="02020603050405020304" pitchFamily="18" charset="0"/>
                <a:cs typeface="Ali_K_Sahifa" pitchFamily="2" charset="-78"/>
              </a:rPr>
              <a:t>                                                                                </a:t>
            </a:r>
          </a:p>
          <a:p>
            <a:pPr marL="0" indent="0">
              <a:buNone/>
            </a:pPr>
            <a:r>
              <a:rPr lang="ar-IQ" sz="4000" dirty="0">
                <a:effectLst/>
                <a:latin typeface="Times New Roman" panose="02020603050405020304" pitchFamily="18" charset="0"/>
                <a:ea typeface="Times New Roman" panose="02020603050405020304" pitchFamily="18" charset="0"/>
                <a:cs typeface="Ali_K_Sahifa" pitchFamily="2" charset="-78"/>
              </a:rPr>
              <a:t>تىَ هةلَكيَشانةوة ،ب هةظ طوهةراندن</a:t>
            </a:r>
            <a:r>
              <a:rPr lang="ku-Arab-IQ" sz="4000" dirty="0">
                <a:effectLst/>
                <a:latin typeface="Times New Roman" panose="02020603050405020304" pitchFamily="18" charset="0"/>
                <a:ea typeface="Times New Roman" panose="02020603050405020304" pitchFamily="18" charset="0"/>
                <a:cs typeface="Ali_K_Sahifa" pitchFamily="2" charset="-78"/>
              </a:rPr>
              <a:t>                                      </a:t>
            </a:r>
            <a:endParaRPr lang="en-US" sz="4000" dirty="0">
              <a:solidFill>
                <a:schemeClr val="tx1"/>
              </a:solidFill>
              <a:effectLst/>
              <a:latin typeface="Unikurd Chimen" panose="020B0604030504040204" pitchFamily="34" charset="-78"/>
              <a:ea typeface="Calibri" panose="020F0502020204030204" pitchFamily="34" charset="0"/>
              <a:cs typeface="Unikurd Chimen" panose="020B0604030504040204" pitchFamily="34" charset="-78"/>
            </a:endParaRPr>
          </a:p>
        </p:txBody>
      </p:sp>
    </p:spTree>
    <p:extLst>
      <p:ext uri="{BB962C8B-B14F-4D97-AF65-F5344CB8AC3E}">
        <p14:creationId xmlns:p14="http://schemas.microsoft.com/office/powerpoint/2010/main" val="6813040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7F394-47FA-4C55-B2B8-6CF655A1379D}"/>
              </a:ext>
            </a:extLst>
          </p:cNvPr>
          <p:cNvSpPr>
            <a:spLocks noGrp="1"/>
          </p:cNvSpPr>
          <p:nvPr>
            <p:ph type="title"/>
          </p:nvPr>
        </p:nvSpPr>
        <p:spPr>
          <a:xfrm>
            <a:off x="1430998" y="145917"/>
            <a:ext cx="8761413" cy="1044528"/>
          </a:xfrm>
        </p:spPr>
        <p:txBody>
          <a:bodyPr>
            <a:normAutofit fontScale="90000"/>
          </a:bodyPr>
          <a:lstStyle/>
          <a:p>
            <a:pPr algn="ctr" rtl="1"/>
            <a:r>
              <a:rPr lang="ku-Arab-IQ" sz="4800" b="1" dirty="0">
                <a:solidFill>
                  <a:srgbClr val="C00000"/>
                </a:solidFill>
                <a:latin typeface="Calibri" panose="020F0502020204030204" pitchFamily="34" charset="0"/>
                <a:ea typeface="Calibri" panose="020F0502020204030204" pitchFamily="34" charset="0"/>
                <a:cs typeface="RudawRegular" panose="020B0604030504040204" pitchFamily="34" charset="-78"/>
              </a:rPr>
              <a:t>یاسا فۆنۆلۆجییەکانی زمانی کوردی</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D12BCB9-8F45-4A48-B446-79BA187D9F9A}"/>
              </a:ext>
            </a:extLst>
          </p:cNvPr>
          <p:cNvSpPr>
            <a:spLocks noGrp="1"/>
          </p:cNvSpPr>
          <p:nvPr>
            <p:ph idx="1"/>
          </p:nvPr>
        </p:nvSpPr>
        <p:spPr>
          <a:xfrm>
            <a:off x="0" y="1190445"/>
            <a:ext cx="12192000" cy="5667555"/>
          </a:xfrm>
        </p:spPr>
        <p:txBody>
          <a:bodyPr>
            <a:normAutofit fontScale="92500" lnSpcReduction="20000"/>
          </a:bodyPr>
          <a:lstStyle/>
          <a:p>
            <a:pPr marL="0" marR="0" indent="0" algn="justLow" rtl="1">
              <a:spcBef>
                <a:spcPts val="0"/>
              </a:spcBef>
              <a:spcAft>
                <a:spcPts val="0"/>
              </a:spcAft>
              <a:buNone/>
            </a:pPr>
            <a:r>
              <a:rPr lang="ar-SA" sz="2800" dirty="0">
                <a:effectLst/>
                <a:latin typeface="Unikurd Chimen" panose="020B0604030504040204" pitchFamily="34" charset="-78"/>
                <a:ea typeface="Calibri" panose="020F0502020204030204" pitchFamily="34" charset="0"/>
                <a:cs typeface="Unikurd Chimen" panose="020B0604030504040204" pitchFamily="34" charset="-78"/>
              </a:rPr>
              <a:t> </a:t>
            </a:r>
            <a:r>
              <a:rPr lang="ar-IQ" sz="4800" b="1" dirty="0">
                <a:effectLst/>
                <a:latin typeface="Times New Roman" panose="02020603050405020304" pitchFamily="18" charset="0"/>
                <a:ea typeface="Times New Roman" panose="02020603050405020304" pitchFamily="18" charset="0"/>
                <a:cs typeface="Ali_K_Sahifa" pitchFamily="2" charset="-78"/>
              </a:rPr>
              <a:t>سيَيةم : ياسا فؤنؤلؤجييةكانى زمانى كوردى :</a:t>
            </a:r>
            <a:endParaRPr lang="ku-Arab-IQ" sz="4800" b="1"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900" dirty="0">
                <a:effectLst/>
                <a:latin typeface="Times New Roman" panose="02020603050405020304" pitchFamily="18" charset="0"/>
                <a:ea typeface="Times New Roman" panose="02020603050405020304" pitchFamily="18" charset="0"/>
                <a:cs typeface="Ali_K_Sahifa" pitchFamily="2" charset="-78"/>
              </a:rPr>
              <a:t>هةر زمانةو كؤمةلَيَك ياساى فؤنؤلؤجى تايبةت بة خؤى هةية ، كة ئةويش كارليَك كردنى فؤنيمةكانة كة لة ثيَكهاتةى برِطةو وشةو رِستةدا بةذدارى دةكةن ، ئةو كارليَك كردنةش زياتر لةطةلَ دةنطةكانى دةورووبةريةتى .لة ئةنجامى ئةمةش دا دةنطةكان بةر ليَشاوى طؤرِان دةكةون .</a:t>
            </a:r>
            <a:endParaRPr lang="en-US" sz="3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900" dirty="0">
                <a:effectLst/>
                <a:latin typeface="Times New Roman" panose="02020603050405020304" pitchFamily="18" charset="0"/>
                <a:ea typeface="Times New Roman" panose="02020603050405020304" pitchFamily="18" charset="0"/>
                <a:cs typeface="Ali_K_Sahifa" pitchFamily="2" charset="-78"/>
              </a:rPr>
              <a:t>لة زمانى كورديدا ، ضةندين ياساى فؤنؤلؤجى بةدى دةكريَ ،كة بة شيَوةيةكى بةرضاو بووةتة هؤى ئاسانبوونى زارةكة ،ئةمةش دةطةريَتةوة بؤ رِاهاتنى ماسوولكةكانى ئةندامانى ئاخاوتن بؤ ئةم ضةشنة دةربرِنة تايبةتيية ،كةواى لىَ دةكات نةتوانيَت هةندىَ ثيت بةسةر يةكةوة دةدركيَنريَت ،ضونكة بةلايةوة طران و ناخؤشة .ئةوسا بةثيَى ئةو بارو زارةى كة ثيَيان خؤشة وئاسانة ثيتةكان دةطؤردريَن .</a:t>
            </a:r>
            <a:endParaRPr lang="en-US" sz="3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900" dirty="0">
                <a:effectLst/>
                <a:latin typeface="Times New Roman" panose="02020603050405020304" pitchFamily="18" charset="0"/>
                <a:ea typeface="Times New Roman" panose="02020603050405020304" pitchFamily="18" charset="0"/>
                <a:cs typeface="Ali_K_Sahifa" pitchFamily="2" charset="-78"/>
              </a:rPr>
              <a:t>     </a:t>
            </a:r>
            <a:endParaRPr lang="ku-Arab-IQ" sz="39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000" dirty="0">
              <a:effectLst/>
              <a:latin typeface="Times New Roman" panose="02020603050405020304" pitchFamily="18" charset="0"/>
              <a:ea typeface="Times New Roman" panose="02020603050405020304" pitchFamily="18" charset="0"/>
            </a:endParaRPr>
          </a:p>
          <a:p>
            <a:pPr marL="0" marR="0" indent="0" algn="just" rtl="1">
              <a:lnSpc>
                <a:spcPct val="107000"/>
              </a:lnSpc>
              <a:spcBef>
                <a:spcPts val="0"/>
              </a:spcBef>
              <a:spcAft>
                <a:spcPts val="800"/>
              </a:spcAft>
              <a:buNone/>
            </a:pPr>
            <a:endParaRPr lang="en-US" sz="2800" dirty="0">
              <a:effectLst/>
              <a:latin typeface="Unikurd Chimen" panose="020B0604030504040204" pitchFamily="34" charset="-78"/>
              <a:ea typeface="Calibri" panose="020F0502020204030204" pitchFamily="34" charset="0"/>
              <a:cs typeface="Unikurd Chimen" panose="020B0604030504040204" pitchFamily="34" charset="-78"/>
            </a:endParaRPr>
          </a:p>
          <a:p>
            <a:pPr marL="0" indent="0" algn="r" rtl="1">
              <a:buNone/>
            </a:pPr>
            <a:endParaRPr lang="en-US" sz="28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5854868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ليَرةدا هةندىَ .لة نموونة زيندووةكانى ئةم زمانة دةخةينة بةر ضاو ،كة كاريطةرى ئةم ياسايانةيان بةسةرةوة ديار بيَت .ياساكانيش ئةمانةن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1ـ ياساى سوان ( لة ناو ضوون ) .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2ـ ياساى هاتنةناوةوة (ثةيدا بوون ) .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3ـ ياساى دنطةطؤرِكىَ .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4ـ ياساى جيَطؤرِكيَى دةنطةكان ( سةرو ذيَر ) .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5ـ ياساى تةبايى .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6ـ ياساى هةلَوةشانةوة .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7ـ ياساى طونجان و نةطونجان . </a:t>
            </a:r>
            <a:endParaRPr lang="en-US" sz="3200" dirty="0">
              <a:effectLst/>
              <a:latin typeface="Times New Roman" panose="02020603050405020304" pitchFamily="18" charset="0"/>
              <a:ea typeface="Times New Roman" panose="02020603050405020304" pitchFamily="18" charset="0"/>
            </a:endParaRPr>
          </a:p>
          <a:p>
            <a:pPr marL="0" indent="0" algn="r" rtl="1">
              <a:buNone/>
            </a:pPr>
            <a:endParaRPr lang="en-US" sz="40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97849957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fontScale="92500" lnSpcReduction="20000"/>
          </a:bodyPr>
          <a:lstStyle/>
          <a:p>
            <a:pPr marL="0" marR="0" indent="0" algn="justLow" rtl="1">
              <a:spcBef>
                <a:spcPts val="0"/>
              </a:spcBef>
              <a:spcAft>
                <a:spcPts val="0"/>
              </a:spcAft>
              <a:buNone/>
            </a:pPr>
            <a:endParaRPr lang="ku-Arab-IQ" sz="4400" b="1"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en-US" sz="4400" b="1" dirty="0">
                <a:latin typeface="Times New Roman" panose="02020603050405020304" pitchFamily="18" charset="0"/>
                <a:ea typeface="Times New Roman" panose="02020603050405020304" pitchFamily="18" charset="0"/>
                <a:cs typeface="Ali_K_Sahifa" pitchFamily="2" charset="-78"/>
              </a:rPr>
              <a:t>1</a:t>
            </a:r>
            <a:r>
              <a:rPr lang="ar-IQ" sz="4400" b="1" dirty="0">
                <a:effectLst/>
                <a:latin typeface="Times New Roman" panose="02020603050405020304" pitchFamily="18" charset="0"/>
                <a:ea typeface="Times New Roman" panose="02020603050405020304" pitchFamily="18" charset="0"/>
                <a:cs typeface="Ali_K_Sahifa" pitchFamily="2" charset="-78"/>
              </a:rPr>
              <a:t>/ ياساى سوان ( لة ناوضوون )</a:t>
            </a:r>
            <a:r>
              <a:rPr lang="ar-IQ" sz="4000" dirty="0">
                <a:effectLst/>
                <a:latin typeface="Times New Roman" panose="02020603050405020304" pitchFamily="18" charset="0"/>
                <a:ea typeface="Times New Roman" panose="02020603050405020304" pitchFamily="18" charset="0"/>
                <a:cs typeface="Ali_K_Sahifa" pitchFamily="2" charset="-78"/>
              </a:rPr>
              <a:t> .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يةكيَكة لةياسا فؤنؤلؤجيةكانى زمانى كوردى ، ئةويش بريتى يةلة لةناوضوونى فؤنيميَك يا زياتر لة فؤنيميَك يا برِطةيةك لة سنوورى وشةيةكدا ، وشةكة شيَوةى قالَبى جياواز وةردةطرىَ بىَ ئةوةى ئةرك و واتايان كةم بيَتةوة , بةلَكو تةنها لة ئةركى ئةندامانى ئاخاوتنى كةم كردؤتةوة .</a:t>
            </a:r>
            <a:endParaRPr lang="ku-Arab-IQ" sz="40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حوشتر </a:t>
            </a:r>
            <a:r>
              <a:rPr lang="en-US" sz="4000" dirty="0" err="1">
                <a:effectLst/>
                <a:latin typeface="Times New Roman" panose="02020603050405020304" pitchFamily="18" charset="0"/>
                <a:ea typeface="Times New Roman" panose="02020603050405020304" pitchFamily="18" charset="0"/>
              </a:rPr>
              <a:t>ħ</a:t>
            </a:r>
            <a:r>
              <a:rPr lang="en-US" sz="4000" dirty="0" err="1">
                <a:effectLst/>
                <a:latin typeface="Times New Roman" panose="02020603050405020304" pitchFamily="18" charset="0"/>
                <a:ea typeface="Times New Roman" panose="02020603050405020304" pitchFamily="18" charset="0"/>
                <a:cs typeface="Ali_K_Sahifa" pitchFamily="2" charset="-78"/>
              </a:rPr>
              <a:t>u</a:t>
            </a:r>
            <a:r>
              <a:rPr lang="en-US" sz="4000" dirty="0" err="1">
                <a:effectLst/>
                <a:latin typeface="Times New Roman" panose="02020603050405020304" pitchFamily="18" charset="0"/>
                <a:ea typeface="Times New Roman" panose="02020603050405020304" pitchFamily="18" charset="0"/>
              </a:rPr>
              <a:t>š</a:t>
            </a:r>
            <a:r>
              <a:rPr lang="en-US" sz="4000" dirty="0" err="1">
                <a:effectLst/>
                <a:latin typeface="Times New Roman" panose="02020603050405020304" pitchFamily="18" charset="0"/>
                <a:ea typeface="Times New Roman" panose="02020603050405020304" pitchFamily="18" charset="0"/>
                <a:cs typeface="Ali_K_Sahifa" pitchFamily="2" charset="-78"/>
              </a:rPr>
              <a:t>t</a:t>
            </a:r>
            <a:r>
              <a:rPr lang="en-US" sz="4000" dirty="0" err="1">
                <a:effectLst/>
                <a:latin typeface="Times New Roman" panose="02020603050405020304" pitchFamily="18" charset="0"/>
                <a:ea typeface="Times New Roman" panose="02020603050405020304" pitchFamily="18" charset="0"/>
              </a:rPr>
              <a:t>ı</a:t>
            </a:r>
            <a:r>
              <a:rPr lang="en-US" sz="4000" dirty="0" err="1">
                <a:effectLst/>
                <a:latin typeface="Times New Roman" panose="02020603050405020304" pitchFamily="18" charset="0"/>
                <a:ea typeface="Times New Roman" panose="02020603050405020304" pitchFamily="18" charset="0"/>
                <a:cs typeface="Ali_K_Sahifa" pitchFamily="2" charset="-78"/>
              </a:rPr>
              <a:t>r</a:t>
            </a:r>
            <a:r>
              <a:rPr lang="en-US" sz="4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cs typeface="Ali_K_Sahifa" pitchFamily="2" charset="-78"/>
              </a:rPr>
              <a:t> وشتر  </a:t>
            </a:r>
            <a:r>
              <a:rPr lang="en-US" sz="4000" dirty="0" err="1">
                <a:effectLst/>
                <a:latin typeface="Times New Roman" panose="02020603050405020304" pitchFamily="18" charset="0"/>
                <a:ea typeface="Times New Roman" panose="02020603050405020304" pitchFamily="18" charset="0"/>
                <a:cs typeface="Ali_K_Sahifa" pitchFamily="2" charset="-78"/>
              </a:rPr>
              <a:t>w</a:t>
            </a:r>
            <a:r>
              <a:rPr lang="en-US" sz="4000" dirty="0" err="1">
                <a:effectLst/>
                <a:latin typeface="Times New Roman" panose="02020603050405020304" pitchFamily="18" charset="0"/>
                <a:ea typeface="Times New Roman" panose="02020603050405020304" pitchFamily="18" charset="0"/>
              </a:rPr>
              <a:t>ıštır</a:t>
            </a:r>
            <a:r>
              <a:rPr lang="en-US"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سوانى / ح ـ </a:t>
            </a:r>
            <a:r>
              <a:rPr lang="en-US" sz="3200" dirty="0">
                <a:effectLst/>
                <a:latin typeface="Times New Roman" panose="02020603050405020304" pitchFamily="18" charset="0"/>
                <a:ea typeface="Times New Roman" panose="02020603050405020304" pitchFamily="18" charset="0"/>
              </a:rPr>
              <a:t>ħ</a:t>
            </a:r>
            <a:r>
              <a:rPr lang="ar-IQ" sz="32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تةققة                </a:t>
            </a:r>
            <a:r>
              <a:rPr lang="en-US" sz="4000" dirty="0" err="1">
                <a:effectLst/>
                <a:latin typeface="Times New Roman" panose="02020603050405020304" pitchFamily="18" charset="0"/>
                <a:ea typeface="Times New Roman" panose="02020603050405020304" pitchFamily="18" charset="0"/>
                <a:cs typeface="Ali_K_Sahifa" pitchFamily="2" charset="-78"/>
              </a:rPr>
              <a:t>taqqa</a:t>
            </a:r>
            <a:r>
              <a:rPr lang="en-US" sz="4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cs typeface="Ali_K_Sahifa" pitchFamily="2" charset="-78"/>
              </a:rPr>
              <a:t>  تةقة     </a:t>
            </a:r>
            <a:r>
              <a:rPr lang="en-US" sz="4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en-US" sz="4000" dirty="0" err="1">
                <a:effectLst/>
                <a:latin typeface="Times New Roman" panose="02020603050405020304" pitchFamily="18" charset="0"/>
                <a:ea typeface="Times New Roman" panose="02020603050405020304" pitchFamily="18" charset="0"/>
                <a:cs typeface="Ali_K_Sahifa" pitchFamily="2" charset="-78"/>
              </a:rPr>
              <a:t>taqa</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3200" dirty="0">
                <a:effectLst/>
                <a:latin typeface="Times New Roman" panose="02020603050405020304" pitchFamily="18" charset="0"/>
                <a:ea typeface="Times New Roman" panose="02020603050405020304" pitchFamily="18" charset="0"/>
                <a:cs typeface="Ali_K_Sahifa" pitchFamily="2" charset="-78"/>
              </a:rPr>
              <a:t> سوانى / ق ـ </a:t>
            </a:r>
            <a:r>
              <a:rPr lang="en-US" sz="3200" dirty="0">
                <a:effectLst/>
                <a:latin typeface="Times New Roman" panose="02020603050405020304" pitchFamily="18" charset="0"/>
                <a:ea typeface="Times New Roman" panose="02020603050405020304" pitchFamily="18" charset="0"/>
                <a:cs typeface="Ali_K_Sahifa" pitchFamily="2" charset="-78"/>
              </a:rPr>
              <a:t>q</a:t>
            </a:r>
            <a:r>
              <a:rPr lang="ar-IQ" sz="32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بهاوىَ              </a:t>
            </a:r>
            <a:r>
              <a:rPr lang="en-US" sz="4000" dirty="0" err="1">
                <a:effectLst/>
                <a:latin typeface="Times New Roman" panose="02020603050405020304" pitchFamily="18" charset="0"/>
                <a:ea typeface="Times New Roman" panose="02020603050405020304" pitchFamily="18" charset="0"/>
                <a:cs typeface="Ali_K_Sahifa" pitchFamily="2" charset="-78"/>
              </a:rPr>
              <a:t>b</a:t>
            </a:r>
            <a:r>
              <a:rPr lang="en-US" sz="4000" dirty="0" err="1">
                <a:effectLst/>
                <a:latin typeface="Times New Roman" panose="02020603050405020304" pitchFamily="18" charset="0"/>
                <a:ea typeface="Times New Roman" panose="02020603050405020304" pitchFamily="18" charset="0"/>
              </a:rPr>
              <a:t>ıhǎwe</a:t>
            </a:r>
            <a:r>
              <a:rPr lang="ar-IQ" sz="4000" dirty="0">
                <a:effectLst/>
                <a:latin typeface="Times New Roman" panose="02020603050405020304" pitchFamily="18" charset="0"/>
                <a:ea typeface="Times New Roman" panose="02020603050405020304" pitchFamily="18" charset="0"/>
              </a:rPr>
              <a:t>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cs typeface="Ali_K_Sahifa" pitchFamily="2" charset="-78"/>
              </a:rPr>
              <a:t>   باوىَ         </a:t>
            </a:r>
            <a:r>
              <a:rPr lang="en-US" sz="4000" dirty="0" err="1">
                <a:effectLst/>
                <a:latin typeface="Times New Roman" panose="02020603050405020304" pitchFamily="18" charset="0"/>
                <a:ea typeface="Times New Roman" panose="02020603050405020304" pitchFamily="18" charset="0"/>
                <a:cs typeface="Ali_K_Sahifa" pitchFamily="2" charset="-78"/>
              </a:rPr>
              <a:t>b</a:t>
            </a:r>
            <a:r>
              <a:rPr lang="en-US" sz="4000" dirty="0" err="1">
                <a:effectLst/>
                <a:latin typeface="Times New Roman" panose="02020603050405020304" pitchFamily="18" charset="0"/>
                <a:ea typeface="Times New Roman" panose="02020603050405020304" pitchFamily="18" charset="0"/>
              </a:rPr>
              <a:t>ǎwe</a:t>
            </a:r>
            <a:r>
              <a:rPr lang="en-US" sz="4000" dirty="0">
                <a:effectLst/>
                <a:latin typeface="Ali_K_Sahifa" pitchFamily="2" charset="-78"/>
                <a:ea typeface="Times New Roman" panose="02020603050405020304" pitchFamily="18" charset="0"/>
              </a:rPr>
              <a:t> </a:t>
            </a:r>
            <a:r>
              <a:rPr lang="ar-IQ" sz="4000" dirty="0">
                <a:effectLst/>
                <a:latin typeface="Ali_K_Sahifa" pitchFamily="2" charset="-78"/>
                <a:ea typeface="Times New Roman" panose="02020603050405020304" pitchFamily="18" charset="0"/>
              </a:rPr>
              <a:t>        </a:t>
            </a:r>
            <a:r>
              <a:rPr lang="ar-IQ" sz="3200" dirty="0">
                <a:effectLst/>
                <a:latin typeface="Times New Roman" panose="02020603050405020304" pitchFamily="18" charset="0"/>
                <a:ea typeface="Times New Roman" panose="02020603050405020304" pitchFamily="18" charset="0"/>
                <a:cs typeface="Ali_K_Sahifa" pitchFamily="2" charset="-78"/>
              </a:rPr>
              <a:t>سوانى  / ه ـ </a:t>
            </a:r>
            <a:r>
              <a:rPr lang="en-US" sz="3200" dirty="0">
                <a:effectLst/>
                <a:latin typeface="Times New Roman" panose="02020603050405020304" pitchFamily="18" charset="0"/>
                <a:ea typeface="Times New Roman" panose="02020603050405020304" pitchFamily="18" charset="0"/>
                <a:cs typeface="Ali_K_Sahifa" pitchFamily="2" charset="-78"/>
              </a:rPr>
              <a:t>h</a:t>
            </a:r>
            <a:r>
              <a:rPr lang="ar-IQ" sz="32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خودا                  </a:t>
            </a:r>
            <a:r>
              <a:rPr lang="en-US" sz="4000" dirty="0" err="1">
                <a:effectLst/>
                <a:latin typeface="Times New Roman" panose="02020603050405020304" pitchFamily="18" charset="0"/>
                <a:ea typeface="Times New Roman" panose="02020603050405020304" pitchFamily="18" charset="0"/>
                <a:cs typeface="Ali_K_Sahifa" pitchFamily="2" charset="-78"/>
              </a:rPr>
              <a:t>xud</a:t>
            </a:r>
            <a:r>
              <a:rPr lang="en-US" sz="4000" dirty="0" err="1">
                <a:effectLst/>
                <a:latin typeface="Times New Roman" panose="02020603050405020304" pitchFamily="18" charset="0"/>
                <a:ea typeface="Times New Roman" panose="02020603050405020304" pitchFamily="18" charset="0"/>
              </a:rPr>
              <a:t>ǎ</a:t>
            </a:r>
            <a:r>
              <a:rPr lang="en-US" sz="4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cs typeface="Ali_K_Sahifa" pitchFamily="2" charset="-78"/>
              </a:rPr>
              <a:t>   خوا          </a:t>
            </a:r>
            <a:r>
              <a:rPr lang="en-US" sz="4000" dirty="0" err="1">
                <a:effectLst/>
                <a:latin typeface="Times New Roman" panose="02020603050405020304" pitchFamily="18" charset="0"/>
                <a:ea typeface="Times New Roman" panose="02020603050405020304" pitchFamily="18" charset="0"/>
                <a:cs typeface="Ali_K_Sahifa" pitchFamily="2" charset="-78"/>
              </a:rPr>
              <a:t>xw</a:t>
            </a:r>
            <a:r>
              <a:rPr lang="en-US" sz="4000" dirty="0" err="1">
                <a:effectLst/>
                <a:latin typeface="Times New Roman" panose="02020603050405020304" pitchFamily="18" charset="0"/>
                <a:ea typeface="Times New Roman" panose="02020603050405020304" pitchFamily="18" charset="0"/>
              </a:rPr>
              <a:t>ǎ</a:t>
            </a:r>
            <a:r>
              <a:rPr lang="en-US" sz="4000" dirty="0">
                <a:effectLst/>
                <a:latin typeface="Ali_K_Sahifa" pitchFamily="2" charset="-78"/>
                <a:ea typeface="Times New Roman" panose="02020603050405020304" pitchFamily="18" charset="0"/>
              </a:rPr>
              <a:t> </a:t>
            </a:r>
            <a:r>
              <a:rPr lang="ar-IQ" sz="4000" dirty="0">
                <a:effectLst/>
                <a:latin typeface="Ali_K_Sahifa" pitchFamily="2" charset="-78"/>
                <a:ea typeface="Times New Roman" panose="02020603050405020304" pitchFamily="18" charset="0"/>
              </a:rPr>
              <a:t>         </a:t>
            </a:r>
            <a:r>
              <a:rPr lang="ar-IQ" sz="3200" dirty="0">
                <a:effectLst/>
                <a:latin typeface="Times New Roman" panose="02020603050405020304" pitchFamily="18" charset="0"/>
                <a:ea typeface="Times New Roman" panose="02020603050405020304" pitchFamily="18" charset="0"/>
                <a:cs typeface="Ali_K_Sahifa" pitchFamily="2" charset="-78"/>
              </a:rPr>
              <a:t>  سوانى  / د ـ </a:t>
            </a:r>
            <a:r>
              <a:rPr lang="en-US" sz="3200" dirty="0">
                <a:effectLst/>
                <a:latin typeface="Times New Roman" panose="02020603050405020304" pitchFamily="18" charset="0"/>
                <a:ea typeface="Times New Roman" panose="02020603050405020304" pitchFamily="18" charset="0"/>
                <a:cs typeface="Ali_K_Sahifa" pitchFamily="2" charset="-78"/>
              </a:rPr>
              <a:t>d</a:t>
            </a:r>
            <a:r>
              <a:rPr lang="ar-IQ" sz="32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دةست شؤرك</a:t>
            </a:r>
            <a:r>
              <a:rPr lang="en-US" sz="4000" dirty="0" err="1">
                <a:effectLst/>
                <a:latin typeface="Times New Roman" panose="02020603050405020304" pitchFamily="18" charset="0"/>
                <a:ea typeface="Times New Roman" panose="02020603050405020304" pitchFamily="18" charset="0"/>
                <a:cs typeface="Ali_K_Sahifa" pitchFamily="2" charset="-78"/>
              </a:rPr>
              <a:t>dast</a:t>
            </a:r>
            <a:r>
              <a:rPr lang="en-US" sz="4000" dirty="0">
                <a:effectLst/>
                <a:latin typeface="Times New Roman" panose="02020603050405020304" pitchFamily="18" charset="0"/>
                <a:ea typeface="Times New Roman" panose="02020603050405020304" pitchFamily="18" charset="0"/>
                <a:cs typeface="Ali_K_Sahifa" pitchFamily="2" charset="-78"/>
              </a:rPr>
              <a:t> </a:t>
            </a:r>
            <a:r>
              <a:rPr lang="en-US" sz="4000" dirty="0" err="1">
                <a:effectLst/>
                <a:latin typeface="Times New Roman" panose="02020603050405020304" pitchFamily="18" charset="0"/>
                <a:ea typeface="Times New Roman" panose="02020603050405020304" pitchFamily="18" charset="0"/>
              </a:rPr>
              <a:t>šork</a:t>
            </a:r>
            <a:r>
              <a:rPr lang="en-US" sz="4000" dirty="0">
                <a:effectLst/>
                <a:latin typeface="Times New Roman" panose="02020603050405020304" pitchFamily="18" charset="0"/>
                <a:ea typeface="Times New Roman" panose="02020603050405020304" pitchFamily="18" charset="0"/>
              </a:rPr>
              <a:t>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    </a:t>
            </a:r>
            <a:r>
              <a:rPr lang="ar-IQ" sz="4000" dirty="0">
                <a:effectLst/>
                <a:latin typeface="Times New Roman" panose="02020603050405020304" pitchFamily="18" charset="0"/>
                <a:ea typeface="Times New Roman" panose="02020603050405020304" pitchFamily="18" charset="0"/>
                <a:cs typeface="Ali_K_Sahifa" pitchFamily="2" charset="-78"/>
              </a:rPr>
              <a:t>دةسشؤر   </a:t>
            </a:r>
            <a:r>
              <a:rPr lang="en-US" sz="4000" dirty="0">
                <a:effectLst/>
                <a:latin typeface="Times New Roman" panose="02020603050405020304" pitchFamily="18" charset="0"/>
                <a:ea typeface="Times New Roman" panose="02020603050405020304" pitchFamily="18" charset="0"/>
                <a:cs typeface="Ali_K_Sahifa" pitchFamily="2" charset="-78"/>
              </a:rPr>
              <a:t>das </a:t>
            </a:r>
            <a:r>
              <a:rPr lang="en-US" sz="4000" dirty="0" err="1">
                <a:effectLst/>
                <a:latin typeface="Times New Roman" panose="02020603050405020304" pitchFamily="18" charset="0"/>
                <a:ea typeface="Times New Roman" panose="02020603050405020304" pitchFamily="18" charset="0"/>
              </a:rPr>
              <a:t>šor</a:t>
            </a:r>
            <a:r>
              <a:rPr lang="en-US"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rPr>
              <a:t>      </a:t>
            </a:r>
            <a:r>
              <a:rPr lang="ar-IQ" sz="3200" dirty="0">
                <a:effectLst/>
                <a:latin typeface="Times New Roman" panose="02020603050405020304" pitchFamily="18" charset="0"/>
                <a:ea typeface="Times New Roman" panose="02020603050405020304" pitchFamily="18" charset="0"/>
              </a:rPr>
              <a:t> </a:t>
            </a:r>
            <a:r>
              <a:rPr lang="ar-IQ" sz="3200" dirty="0">
                <a:effectLst/>
                <a:latin typeface="Times New Roman" panose="02020603050405020304" pitchFamily="18" charset="0"/>
                <a:ea typeface="Times New Roman" panose="02020603050405020304" pitchFamily="18" charset="0"/>
                <a:cs typeface="Ali_K_Sahifa" pitchFamily="2" charset="-78"/>
              </a:rPr>
              <a:t>سوانى  / ت ـ </a:t>
            </a:r>
            <a:r>
              <a:rPr lang="en-US" sz="3200" dirty="0">
                <a:effectLst/>
                <a:latin typeface="Times New Roman" panose="02020603050405020304" pitchFamily="18" charset="0"/>
                <a:ea typeface="Times New Roman" panose="02020603050405020304" pitchFamily="18" charset="0"/>
                <a:cs typeface="Ali_K_Sahifa" pitchFamily="2" charset="-78"/>
              </a:rPr>
              <a:t>t</a:t>
            </a:r>
            <a:r>
              <a:rPr lang="ar-IQ" sz="32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en-US" sz="3200" dirty="0">
                <a:effectLst/>
                <a:latin typeface="Times New Roman" panose="02020603050405020304" pitchFamily="18" charset="0"/>
                <a:ea typeface="Times New Roman" panose="02020603050405020304" pitchFamily="18" charset="0"/>
                <a:cs typeface="Ali_K_Sahifa" pitchFamily="2" charset="-78"/>
              </a:rPr>
              <a:t>   </a:t>
            </a:r>
            <a:r>
              <a:rPr lang="ar-IQ" sz="3900" dirty="0">
                <a:effectLst/>
                <a:latin typeface="Times New Roman" panose="02020603050405020304" pitchFamily="18" charset="0"/>
                <a:ea typeface="Times New Roman" panose="02020603050405020304" pitchFamily="18" charset="0"/>
                <a:cs typeface="Ali_K_Sahifa" pitchFamily="2" charset="-78"/>
              </a:rPr>
              <a:t>ثيَويستة ئةوة بلَيَين كة لةناوضوونى دوو فؤنيم زياتر لةوانةية برِطةش بطريَتةوة ،وةك ئةو طؤرِانانةى بةسةر وشةكانى ( هةلَبطرة) دا هاتووة .</a:t>
            </a:r>
            <a:endParaRPr lang="en-US" sz="3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endParaRPr lang="en-US" sz="3200" dirty="0">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indent="0" algn="r" rtl="1">
              <a:buNone/>
            </a:pPr>
            <a:endParaRPr lang="en-US" sz="40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3448994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3200" b="1" dirty="0">
                <a:effectLst/>
                <a:latin typeface="Times New Roman" panose="02020603050405020304" pitchFamily="18" charset="0"/>
                <a:ea typeface="Times New Roman" panose="02020603050405020304" pitchFamily="18" charset="0"/>
                <a:cs typeface="Ali_K_Sahifa" pitchFamily="2" charset="-78"/>
              </a:rPr>
              <a:t>2  / ياساى هاتنةناوةوة ( ثةيدابوون )</a:t>
            </a:r>
            <a:r>
              <a:rPr lang="en-US" sz="2800" b="1" baseline="30000" dirty="0">
                <a:latin typeface="Times New Roman" panose="02020603050405020304" pitchFamily="18" charset="0"/>
                <a:ea typeface="Times New Roman" panose="02020603050405020304" pitchFamily="18" charset="0"/>
                <a:cs typeface="Ali_K_Sahifa" pitchFamily="2" charset="-78"/>
              </a:rPr>
              <a:t> </a:t>
            </a:r>
            <a:r>
              <a:rPr lang="ar-IQ" sz="3200" b="1" dirty="0">
                <a:effectLst/>
                <a:latin typeface="Times New Roman" panose="02020603050405020304" pitchFamily="18" charset="0"/>
                <a:ea typeface="Times New Roman" panose="02020603050405020304" pitchFamily="18" charset="0"/>
                <a:cs typeface="Ali_K_Sahifa" pitchFamily="2" charset="-78"/>
              </a:rPr>
              <a:t>.</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مةبةست لةو ياساية ثةيدا بوونى فؤنيميَكى تازةية ،لة كاتى كةوتنة ثال َيةكى دةنطةكان بؤ دروست كردنى دانةى طةورةتر " واتة ثةيدابوونى دةنطيَكى نوىَ لة نيَوان دوو دةنطدا ، لةبةر ئةوة ية هيَشووة كؤنسنانت يان هيَشووة ظاولَ( ظاولَ ) لة وشةيةكدا دروست نةبىَ , بؤ نموونة</a:t>
            </a:r>
            <a:r>
              <a:rPr lang="ar-IQ" sz="2800" dirty="0">
                <a:effectLst/>
                <a:latin typeface="Times New Roman" panose="02020603050405020304" pitchFamily="18" charset="0"/>
                <a:ea typeface="Times New Roman" panose="02020603050405020304" pitchFamily="18" charset="0"/>
                <a:cs typeface="AF_Najed Kurdi" pitchFamily="2" charset="-78"/>
              </a:rPr>
              <a:t> ؛</a:t>
            </a:r>
            <a:r>
              <a:rPr lang="ar-IQ" sz="2800" dirty="0">
                <a:effectLst/>
                <a:latin typeface="Times New Roman" panose="02020603050405020304" pitchFamily="18" charset="0"/>
                <a:ea typeface="Times New Roman" panose="02020603050405020304" pitchFamily="18" charset="0"/>
                <a:cs typeface="Ali_K_Sahifa" pitchFamily="2" charset="-78"/>
              </a:rPr>
              <a:t> كاتيَك نيشانةى نةناسياوى ( يَك ، ةك ـ</a:t>
            </a:r>
            <a:r>
              <a:rPr lang="en-US" sz="2800" dirty="0">
                <a:effectLst/>
                <a:latin typeface="Times New Roman" panose="02020603050405020304" pitchFamily="18" charset="0"/>
                <a:ea typeface="Times New Roman" panose="02020603050405020304" pitchFamily="18" charset="0"/>
                <a:cs typeface="Ali_K_Sahifa" pitchFamily="2" charset="-78"/>
              </a:rPr>
              <a:t>, ek </a:t>
            </a:r>
            <a:r>
              <a:rPr lang="en-US" sz="2800" dirty="0" err="1">
                <a:effectLst/>
                <a:latin typeface="Times New Roman" panose="02020603050405020304" pitchFamily="18" charset="0"/>
                <a:ea typeface="Times New Roman" panose="02020603050405020304" pitchFamily="18" charset="0"/>
                <a:cs typeface="Ali_K_Sahifa" pitchFamily="2" charset="-78"/>
              </a:rPr>
              <a:t>ak</a:t>
            </a:r>
            <a:r>
              <a:rPr lang="ar-IQ" sz="2800" dirty="0">
                <a:effectLst/>
                <a:latin typeface="Times New Roman" panose="02020603050405020304" pitchFamily="18" charset="0"/>
                <a:ea typeface="Times New Roman" panose="02020603050405020304" pitchFamily="18" charset="0"/>
                <a:cs typeface="Ali_K_Sahifa" pitchFamily="2" charset="-78"/>
              </a:rPr>
              <a:t> ) بخريَتة سةر وشةيةك كة كؤتايى بةظاولَى ( ا ، ىَ ، ة ـ </a:t>
            </a:r>
            <a:r>
              <a:rPr lang="en-US" sz="2800" dirty="0">
                <a:effectLst/>
                <a:latin typeface="Times New Roman" panose="02020603050405020304" pitchFamily="18" charset="0"/>
                <a:ea typeface="Times New Roman" panose="02020603050405020304" pitchFamily="18" charset="0"/>
              </a:rPr>
              <a:t>ǎ</a:t>
            </a:r>
            <a:r>
              <a:rPr lang="en-US" sz="2800" dirty="0">
                <a:effectLst/>
                <a:latin typeface="Times New Roman" panose="02020603050405020304" pitchFamily="18" charset="0"/>
                <a:ea typeface="Times New Roman" panose="02020603050405020304" pitchFamily="18" charset="0"/>
                <a:cs typeface="Ali_K_Sahifa" pitchFamily="2" charset="-78"/>
              </a:rPr>
              <a:t> , e , a </a:t>
            </a:r>
            <a:r>
              <a:rPr lang="ar-IQ" sz="2800" dirty="0">
                <a:effectLst/>
                <a:latin typeface="Times New Roman" panose="02020603050405020304" pitchFamily="18" charset="0"/>
                <a:ea typeface="Times New Roman" panose="02020603050405020304" pitchFamily="18" charset="0"/>
                <a:cs typeface="Ali_K_Sahifa" pitchFamily="2" charset="-78"/>
              </a:rPr>
              <a:t> ) هاتبىَ ،ئةوا نيمضة كؤنسنانتى / ى ـ </a:t>
            </a:r>
            <a:r>
              <a:rPr lang="en-US" sz="2800" dirty="0">
                <a:effectLst/>
                <a:latin typeface="Times New Roman" panose="02020603050405020304" pitchFamily="18" charset="0"/>
                <a:ea typeface="Times New Roman" panose="02020603050405020304" pitchFamily="18" charset="0"/>
                <a:cs typeface="Ali_K_Sahifa" pitchFamily="2" charset="-78"/>
              </a:rPr>
              <a:t>y</a:t>
            </a:r>
            <a:r>
              <a:rPr lang="ar-IQ" sz="2800" dirty="0">
                <a:effectLst/>
                <a:latin typeface="Times New Roman" panose="02020603050405020304" pitchFamily="18" charset="0"/>
                <a:ea typeface="Times New Roman" panose="02020603050405020304" pitchFamily="18" charset="0"/>
                <a:cs typeface="Ali_K_Sahifa" pitchFamily="2" charset="-78"/>
              </a:rPr>
              <a:t> / لة نيَوانيان ثةيدا دةبيَت ،وةجارى واش دةبىَ كة وشة كؤتايى بة ( وو ، ؤ ـ </a:t>
            </a:r>
            <a:r>
              <a:rPr lang="en-US" sz="2800" dirty="0">
                <a:effectLst/>
                <a:latin typeface="Times New Roman" panose="02020603050405020304" pitchFamily="18" charset="0"/>
                <a:ea typeface="Times New Roman" panose="02020603050405020304" pitchFamily="18" charset="0"/>
              </a:rPr>
              <a:t>ǔ</a:t>
            </a:r>
            <a:r>
              <a:rPr lang="en-US" sz="2800" dirty="0">
                <a:effectLst/>
                <a:latin typeface="Times New Roman" panose="02020603050405020304" pitchFamily="18" charset="0"/>
                <a:ea typeface="Times New Roman" panose="02020603050405020304" pitchFamily="18" charset="0"/>
                <a:cs typeface="Ali_K_Sahifa" pitchFamily="2" charset="-78"/>
              </a:rPr>
              <a:t> , o</a:t>
            </a:r>
            <a:r>
              <a:rPr lang="ar-IQ" sz="2800" dirty="0">
                <a:effectLst/>
                <a:latin typeface="Times New Roman" panose="02020603050405020304" pitchFamily="18" charset="0"/>
                <a:ea typeface="Times New Roman" panose="02020603050405020304" pitchFamily="18" charset="0"/>
                <a:cs typeface="Ali_K_Sahifa" pitchFamily="2" charset="-78"/>
              </a:rPr>
              <a:t> ) هاتووة ،كاتيَك زيادةيةكى لة دواوة ديَتة سةر ، كة بة ظاولَ دةستى ثىَ كردبيَت ،ئةوا ( و ، ى ـ </a:t>
            </a:r>
            <a:r>
              <a:rPr lang="en-US" sz="2800" dirty="0">
                <a:effectLst/>
                <a:latin typeface="Times New Roman" panose="02020603050405020304" pitchFamily="18" charset="0"/>
                <a:ea typeface="Times New Roman" panose="02020603050405020304" pitchFamily="18" charset="0"/>
                <a:cs typeface="Ali_K_Sahifa" pitchFamily="2" charset="-78"/>
              </a:rPr>
              <a:t>w , y </a:t>
            </a:r>
            <a:r>
              <a:rPr lang="ar-IQ" sz="2800" dirty="0">
                <a:effectLst/>
                <a:latin typeface="Times New Roman" panose="02020603050405020304" pitchFamily="18" charset="0"/>
                <a:ea typeface="Times New Roman" panose="02020603050405020304" pitchFamily="18" charset="0"/>
                <a:cs typeface="Ali_K_Sahifa" pitchFamily="2" charset="-78"/>
              </a:rPr>
              <a:t> )ديَتة نيَوانيانةوة .جارى واش دةبيَت ثةيدابوونى دةنط لة ئةنجامى كؤبوونةوةى هةندىَ دةنطة ،كة ناتوانن لة طةلَ يةكتردا بيَن ،دةنطيَكى نوىَ ديَتة ناوةوة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ز ـ </a:t>
            </a:r>
            <a:r>
              <a:rPr lang="en-US" sz="2800" dirty="0">
                <a:effectLst/>
                <a:latin typeface="Times New Roman" panose="02020603050405020304" pitchFamily="18" charset="0"/>
                <a:ea typeface="Times New Roman" panose="02020603050405020304" pitchFamily="18" charset="0"/>
                <a:cs typeface="Ali_K_Sahifa" pitchFamily="2" charset="-78"/>
              </a:rPr>
              <a:t>z</a:t>
            </a:r>
            <a:r>
              <a:rPr lang="ar-IQ" sz="2800" dirty="0">
                <a:effectLst/>
                <a:latin typeface="Times New Roman" panose="02020603050405020304" pitchFamily="18" charset="0"/>
                <a:ea typeface="Times New Roman" panose="02020603050405020304" pitchFamily="18" charset="0"/>
                <a:cs typeface="Ali_K_Sahifa" pitchFamily="2" charset="-78"/>
              </a:rPr>
              <a:t> /           نؤ</a:t>
            </a:r>
            <a:r>
              <a:rPr lang="ar-IQ" sz="1800" dirty="0">
                <a:effectLst/>
                <a:latin typeface="Times New Roman" panose="02020603050405020304" pitchFamily="18" charset="0"/>
                <a:ea typeface="Times New Roman" panose="02020603050405020304" pitchFamily="18" charset="0"/>
              </a:rPr>
              <a:t>+</a:t>
            </a:r>
            <a:r>
              <a:rPr lang="ar-IQ" sz="2800" dirty="0">
                <a:effectLst/>
                <a:latin typeface="Times New Roman" panose="02020603050405020304" pitchFamily="18" charset="0"/>
                <a:ea typeface="Times New Roman" panose="02020603050405020304" pitchFamily="18" charset="0"/>
              </a:rPr>
              <a:t> </a:t>
            </a:r>
            <a:r>
              <a:rPr lang="ar-IQ" sz="2800" dirty="0">
                <a:effectLst/>
                <a:latin typeface="Times New Roman" panose="02020603050405020304" pitchFamily="18" charset="0"/>
                <a:ea typeface="Times New Roman" panose="02020603050405020304" pitchFamily="18" charset="0"/>
                <a:cs typeface="Ali_K_Sahifa" pitchFamily="2" charset="-78"/>
              </a:rPr>
              <a:t>دة</a:t>
            </a:r>
            <a:r>
              <a:rPr lang="ar-IQ"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no</a:t>
            </a:r>
            <a:r>
              <a:rPr lang="en-US" sz="2000" dirty="0" err="1">
                <a:effectLst/>
                <a:latin typeface="Times New Roman" panose="02020603050405020304" pitchFamily="18" charset="0"/>
                <a:ea typeface="Times New Roman" panose="02020603050405020304" pitchFamily="18" charset="0"/>
              </a:rPr>
              <a:t>+</a:t>
            </a:r>
            <a:r>
              <a:rPr lang="en-US" sz="2800" dirty="0" err="1">
                <a:effectLst/>
                <a:latin typeface="Times New Roman" panose="02020603050405020304" pitchFamily="18" charset="0"/>
                <a:ea typeface="Times New Roman" panose="02020603050405020304" pitchFamily="18" charset="0"/>
              </a:rPr>
              <a:t>da</a:t>
            </a:r>
            <a:r>
              <a:rPr lang="en-US" sz="2800" dirty="0">
                <a:effectLst/>
                <a:latin typeface="Times New Roman" panose="02020603050405020304" pitchFamily="18" charset="0"/>
                <a:ea typeface="Times New Roman" panose="02020603050405020304" pitchFamily="18" charset="0"/>
              </a:rPr>
              <a:t>                  </a:t>
            </a:r>
            <a:r>
              <a:rPr lang="ar-IQ" sz="2800" dirty="0">
                <a:effectLst/>
                <a:latin typeface="Times New Roman" panose="02020603050405020304" pitchFamily="18" charset="0"/>
                <a:ea typeface="Times New Roman" panose="02020603050405020304" pitchFamily="18" charset="0"/>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2800" dirty="0">
                <a:effectLst/>
                <a:latin typeface="Times New Roman" panose="02020603050405020304" pitchFamily="18" charset="0"/>
                <a:ea typeface="Times New Roman" panose="02020603050405020304" pitchFamily="18" charset="0"/>
              </a:rPr>
              <a:t>      </a:t>
            </a:r>
            <a:r>
              <a:rPr lang="ar-IQ" sz="2800" dirty="0">
                <a:effectLst/>
                <a:latin typeface="Times New Roman" panose="02020603050405020304" pitchFamily="18" charset="0"/>
                <a:ea typeface="Times New Roman" panose="02020603050405020304" pitchFamily="18" charset="0"/>
                <a:cs typeface="Ali_K_Sahifa" pitchFamily="2" charset="-78"/>
              </a:rPr>
              <a:t>نؤزدة</a:t>
            </a:r>
            <a:r>
              <a:rPr lang="ar-IQ"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nozda</a:t>
            </a:r>
            <a:r>
              <a:rPr lang="ar-IQ" sz="28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 د ـ </a:t>
            </a:r>
            <a:r>
              <a:rPr lang="en-US" sz="2800" dirty="0">
                <a:effectLst/>
                <a:latin typeface="Times New Roman" panose="02020603050405020304" pitchFamily="18" charset="0"/>
                <a:ea typeface="Times New Roman" panose="02020603050405020304" pitchFamily="18" charset="0"/>
                <a:cs typeface="Ali_K_Sahifa" pitchFamily="2" charset="-78"/>
              </a:rPr>
              <a:t>d</a:t>
            </a:r>
            <a:r>
              <a:rPr lang="ar-IQ" sz="2800" dirty="0">
                <a:effectLst/>
                <a:latin typeface="Times New Roman" panose="02020603050405020304" pitchFamily="18" charset="0"/>
                <a:ea typeface="Times New Roman" panose="02020603050405020304" pitchFamily="18" charset="0"/>
                <a:cs typeface="Ali_K_Sahifa" pitchFamily="2" charset="-78"/>
              </a:rPr>
              <a:t> /    طؤرِ </a:t>
            </a:r>
            <a:r>
              <a:rPr lang="ar-IQ" sz="1800" dirty="0">
                <a:effectLst/>
                <a:latin typeface="Times New Roman" panose="02020603050405020304" pitchFamily="18" charset="0"/>
                <a:ea typeface="Times New Roman" panose="02020603050405020304" pitchFamily="18" charset="0"/>
              </a:rPr>
              <a:t>+</a:t>
            </a:r>
            <a:r>
              <a:rPr lang="ar-IQ" sz="2800" dirty="0">
                <a:effectLst/>
                <a:latin typeface="Times New Roman" panose="02020603050405020304" pitchFamily="18" charset="0"/>
                <a:ea typeface="Times New Roman" panose="02020603050405020304" pitchFamily="18" charset="0"/>
                <a:cs typeface="Ali_K_Sahifa" pitchFamily="2" charset="-78"/>
              </a:rPr>
              <a:t> را </a:t>
            </a:r>
            <a:r>
              <a:rPr lang="en-US" sz="2800" dirty="0" err="1">
                <a:effectLst/>
                <a:latin typeface="Times New Roman" panose="02020603050405020304" pitchFamily="18" charset="0"/>
                <a:ea typeface="Times New Roman" panose="02020603050405020304" pitchFamily="18" charset="0"/>
                <a:cs typeface="Ali_K_Sahifa" pitchFamily="2" charset="-78"/>
              </a:rPr>
              <a:t>go</a:t>
            </a:r>
            <a:r>
              <a:rPr lang="en-US" sz="2800" dirty="0" err="1">
                <a:effectLst/>
                <a:latin typeface="Times New Roman" panose="02020603050405020304" pitchFamily="18" charset="0"/>
                <a:ea typeface="Times New Roman" panose="02020603050405020304" pitchFamily="18" charset="0"/>
              </a:rPr>
              <a:t>ř</a:t>
            </a:r>
            <a:r>
              <a:rPr lang="en-US" sz="2000" dirty="0" err="1">
                <a:effectLst/>
                <a:latin typeface="Times New Roman" panose="02020603050405020304" pitchFamily="18" charset="0"/>
                <a:ea typeface="Times New Roman" panose="02020603050405020304" pitchFamily="18" charset="0"/>
              </a:rPr>
              <a:t>+</a:t>
            </a:r>
            <a:r>
              <a:rPr lang="en-US" sz="2800" dirty="0" err="1">
                <a:effectLst/>
                <a:latin typeface="Times New Roman" panose="02020603050405020304" pitchFamily="18" charset="0"/>
                <a:ea typeface="Times New Roman" panose="02020603050405020304" pitchFamily="18" charset="0"/>
              </a:rPr>
              <a:t>řǎ</a:t>
            </a:r>
            <a:r>
              <a:rPr lang="en-US" sz="2800" dirty="0">
                <a:effectLst/>
                <a:latin typeface="Times New Roman" panose="02020603050405020304" pitchFamily="18" charset="0"/>
                <a:ea typeface="Times New Roman" panose="02020603050405020304" pitchFamily="18" charset="0"/>
              </a:rPr>
              <a:t>   </a:t>
            </a:r>
            <a:r>
              <a:rPr lang="ar-IQ" sz="2800" dirty="0">
                <a:effectLst/>
                <a:latin typeface="Times New Roman" panose="02020603050405020304" pitchFamily="18" charset="0"/>
                <a:ea typeface="Times New Roman" panose="02020603050405020304" pitchFamily="18" charset="0"/>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2800" dirty="0">
                <a:effectLst/>
                <a:latin typeface="Times New Roman" panose="02020603050405020304" pitchFamily="18" charset="0"/>
                <a:ea typeface="Times New Roman" panose="02020603050405020304" pitchFamily="18" charset="0"/>
              </a:rPr>
              <a:t>    </a:t>
            </a:r>
            <a:r>
              <a:rPr lang="ar-IQ" sz="2800" dirty="0">
                <a:effectLst/>
                <a:latin typeface="Times New Roman" panose="02020603050405020304" pitchFamily="18" charset="0"/>
                <a:ea typeface="Times New Roman" panose="02020603050405020304" pitchFamily="18" charset="0"/>
                <a:cs typeface="Ali_K_Sahifa" pitchFamily="2" charset="-78"/>
              </a:rPr>
              <a:t>طؤرِدرا</a:t>
            </a:r>
            <a:r>
              <a:rPr lang="ar-IQ" sz="3200" dirty="0">
                <a:effectLst/>
                <a:latin typeface="Times New Roman" panose="02020603050405020304" pitchFamily="18" charset="0"/>
                <a:ea typeface="Times New Roman" panose="02020603050405020304" pitchFamily="18" charset="0"/>
                <a:cs typeface="Ali_K_Sahifa" pitchFamily="2" charset="-78"/>
              </a:rPr>
              <a:t> </a:t>
            </a:r>
            <a:r>
              <a:rPr lang="en-US" sz="2800" dirty="0" err="1">
                <a:effectLst/>
                <a:latin typeface="Times New Roman" panose="02020603050405020304" pitchFamily="18" charset="0"/>
                <a:ea typeface="Times New Roman" panose="02020603050405020304" pitchFamily="18" charset="0"/>
                <a:cs typeface="Ali_K_Sahifa" pitchFamily="2" charset="-78"/>
              </a:rPr>
              <a:t>go</a:t>
            </a:r>
            <a:r>
              <a:rPr lang="en-US" sz="2800" dirty="0" err="1">
                <a:effectLst/>
                <a:latin typeface="Times New Roman" panose="02020603050405020304" pitchFamily="18" charset="0"/>
                <a:ea typeface="Times New Roman" panose="02020603050405020304" pitchFamily="18" charset="0"/>
              </a:rPr>
              <a:t>ř</a:t>
            </a:r>
            <a:r>
              <a:rPr lang="en-US" sz="2800" dirty="0" err="1">
                <a:effectLst/>
                <a:latin typeface="Times New Roman" panose="02020603050405020304" pitchFamily="18" charset="0"/>
                <a:ea typeface="Times New Roman" panose="02020603050405020304" pitchFamily="18" charset="0"/>
                <a:cs typeface="Ali_K_Sahifa" pitchFamily="2" charset="-78"/>
              </a:rPr>
              <a:t>dr</a:t>
            </a:r>
            <a:r>
              <a:rPr lang="en-US" sz="2800" dirty="0" err="1">
                <a:effectLst/>
                <a:latin typeface="Times New Roman" panose="02020603050405020304" pitchFamily="18" charset="0"/>
                <a:ea typeface="Times New Roman" panose="02020603050405020304" pitchFamily="18" charset="0"/>
              </a:rPr>
              <a:t>ǎ</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en-US" sz="2800" dirty="0">
                <a:effectLst/>
                <a:latin typeface="Ali_K_Sahifa" pitchFamily="2" charset="-78"/>
                <a:ea typeface="Times New Roman" panose="02020603050405020304" pitchFamily="18" charset="0"/>
              </a:rPr>
              <a:t> </a:t>
            </a:r>
            <a:r>
              <a:rPr lang="ar-IQ" sz="2800" dirty="0">
                <a:effectLst/>
                <a:latin typeface="Ali_K_Sahifa" pitchFamily="2" charset="-78"/>
                <a:ea typeface="Times New Roman" panose="02020603050405020304" pitchFamily="18" charset="0"/>
              </a:rPr>
              <a:t>                       </a:t>
            </a:r>
            <a:endParaRPr lang="en-US" sz="2800" dirty="0">
              <a:effectLst/>
              <a:latin typeface="Ali_K_Sahifa" pitchFamily="2" charset="-78"/>
              <a:ea typeface="Times New Roman" panose="02020603050405020304" pitchFamily="18" charset="0"/>
            </a:endParaRPr>
          </a:p>
          <a:p>
            <a:pPr marL="0" marR="0" indent="0" algn="justLow" rtl="1">
              <a:spcBef>
                <a:spcPts val="0"/>
              </a:spcBef>
              <a:spcAft>
                <a:spcPts val="0"/>
              </a:spcAft>
              <a:buNone/>
            </a:pPr>
            <a:r>
              <a:rPr lang="ar-IQ" sz="2800" dirty="0">
                <a:effectLst/>
                <a:latin typeface="Ali_K_Sahifa" pitchFamily="2" charset="-78"/>
                <a:ea typeface="Times New Roman" panose="02020603050405020304" pitchFamily="18" charset="0"/>
              </a:rPr>
              <a:t> /و ـ </a:t>
            </a:r>
            <a:r>
              <a:rPr lang="en-US" sz="2800" dirty="0">
                <a:effectLst/>
                <a:latin typeface="Times New Roman" panose="02020603050405020304" pitchFamily="18" charset="0"/>
                <a:ea typeface="Times New Roman" panose="02020603050405020304" pitchFamily="18" charset="0"/>
                <a:cs typeface="Ali_K_Sahifa" pitchFamily="2" charset="-78"/>
              </a:rPr>
              <a:t>w</a:t>
            </a:r>
            <a:r>
              <a:rPr lang="ar-IQ" sz="2800" dirty="0">
                <a:effectLst/>
                <a:latin typeface="Times New Roman" panose="02020603050405020304" pitchFamily="18" charset="0"/>
                <a:ea typeface="Times New Roman" panose="02020603050405020304" pitchFamily="18" charset="0"/>
                <a:cs typeface="Ali_K_Sahifa" pitchFamily="2" charset="-78"/>
              </a:rPr>
              <a:t> /         دوو </a:t>
            </a:r>
            <a:r>
              <a:rPr lang="ar-IQ" sz="2800" dirty="0">
                <a:effectLst/>
                <a:latin typeface="Times New Roman" panose="02020603050405020304" pitchFamily="18" charset="0"/>
                <a:ea typeface="Times New Roman" panose="02020603050405020304" pitchFamily="18" charset="0"/>
              </a:rPr>
              <a:t>+</a:t>
            </a:r>
            <a:r>
              <a:rPr lang="ar-IQ" sz="2800" dirty="0">
                <a:effectLst/>
                <a:latin typeface="Times New Roman" panose="02020603050405020304" pitchFamily="18" charset="0"/>
                <a:ea typeface="Times New Roman" panose="02020603050405020304" pitchFamily="18" charset="0"/>
                <a:cs typeface="Ali_K_Sahifa" pitchFamily="2" charset="-78"/>
              </a:rPr>
              <a:t>ةم </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en-US" sz="2800" dirty="0" err="1">
                <a:effectLst/>
                <a:latin typeface="Times New Roman" panose="02020603050405020304" pitchFamily="18" charset="0"/>
                <a:ea typeface="Times New Roman" panose="02020603050405020304" pitchFamily="18" charset="0"/>
                <a:cs typeface="Ali_K_Sahifa" pitchFamily="2" charset="-78"/>
              </a:rPr>
              <a:t>d</a:t>
            </a:r>
            <a:r>
              <a:rPr lang="en-US" sz="2800" dirty="0" err="1">
                <a:effectLst/>
                <a:latin typeface="Times New Roman" panose="02020603050405020304" pitchFamily="18" charset="0"/>
                <a:ea typeface="Times New Roman" panose="02020603050405020304" pitchFamily="18" charset="0"/>
              </a:rPr>
              <a:t>ǔ</a:t>
            </a:r>
            <a:r>
              <a:rPr lang="en-US" sz="2800"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cs typeface="Ali_K_Sahifa" pitchFamily="2" charset="-78"/>
              </a:rPr>
              <a:t> am                    </a:t>
            </a:r>
            <a:r>
              <a:rPr lang="en-US" sz="2800" dirty="0">
                <a:effectLst/>
                <a:latin typeface="Ali_K_Sahifa" pitchFamily="2" charset="-78"/>
                <a:ea typeface="Times New Roman" panose="02020603050405020304" pitchFamily="18" charset="0"/>
              </a:rPr>
              <a:t> </a:t>
            </a:r>
            <a:r>
              <a:rPr lang="ar-IQ" sz="2800" dirty="0">
                <a:effectLst/>
                <a:latin typeface="Ali_K_Sahifa" pitchFamily="2" charset="-78"/>
                <a:ea typeface="Times New Roman" panose="02020603050405020304" pitchFamily="18" charset="0"/>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2800" dirty="0">
                <a:effectLst/>
                <a:latin typeface="Times New Roman" panose="02020603050405020304" pitchFamily="18" charset="0"/>
                <a:ea typeface="Times New Roman" panose="02020603050405020304" pitchFamily="18" charset="0"/>
              </a:rPr>
              <a:t>  </a:t>
            </a:r>
            <a:r>
              <a:rPr lang="ar-IQ" sz="2800" dirty="0">
                <a:effectLst/>
                <a:latin typeface="Times New Roman" panose="02020603050405020304" pitchFamily="18" charset="0"/>
                <a:ea typeface="Times New Roman" panose="02020603050405020304" pitchFamily="18" charset="0"/>
                <a:cs typeface="Ali_K_Sahifa" pitchFamily="2" charset="-78"/>
              </a:rPr>
              <a:t>    دووةم       </a:t>
            </a:r>
            <a:r>
              <a:rPr lang="en-US" sz="2800" dirty="0" err="1">
                <a:effectLst/>
                <a:latin typeface="Times New Roman" panose="02020603050405020304" pitchFamily="18" charset="0"/>
                <a:ea typeface="Times New Roman" panose="02020603050405020304" pitchFamily="18" charset="0"/>
                <a:cs typeface="Ali_K_Sahifa" pitchFamily="2" charset="-78"/>
              </a:rPr>
              <a:t>d</a:t>
            </a:r>
            <a:r>
              <a:rPr lang="en-US" sz="2800" dirty="0" err="1">
                <a:effectLst/>
                <a:latin typeface="Times New Roman" panose="02020603050405020304" pitchFamily="18" charset="0"/>
                <a:ea typeface="Times New Roman" panose="02020603050405020304" pitchFamily="18" charset="0"/>
              </a:rPr>
              <a:t>ǔ</a:t>
            </a:r>
            <a:r>
              <a:rPr lang="en-US" sz="2800" baseline="30000" dirty="0">
                <a:effectLst/>
                <a:latin typeface="Times New Roman" panose="02020603050405020304" pitchFamily="18" charset="0"/>
                <a:ea typeface="Times New Roman" panose="02020603050405020304" pitchFamily="18" charset="0"/>
              </a:rPr>
              <a:t>(</a:t>
            </a:r>
            <a:r>
              <a:rPr lang="en-US" sz="2800" baseline="30000" dirty="0">
                <a:effectLst/>
                <a:latin typeface="Times New Roman" panose="02020603050405020304" pitchFamily="18" charset="0"/>
                <a:ea typeface="Times New Roman" panose="02020603050405020304" pitchFamily="18" charset="0"/>
                <a:cs typeface="Ali_K_Sahifa" pitchFamily="2" charset="-78"/>
              </a:rPr>
              <a:t>)</a:t>
            </a:r>
            <a:r>
              <a:rPr lang="en-US" sz="2800" dirty="0" err="1">
                <a:effectLst/>
                <a:latin typeface="Times New Roman" panose="02020603050405020304" pitchFamily="18" charset="0"/>
                <a:ea typeface="Times New Roman" panose="02020603050405020304" pitchFamily="18" charset="0"/>
                <a:cs typeface="Ali_K_Sahifa" pitchFamily="2" charset="-78"/>
              </a:rPr>
              <a:t>wam</a:t>
            </a:r>
            <a:r>
              <a:rPr lang="ar-IQ"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tabLst>
                <a:tab pos="2792730" algn="ctr"/>
              </a:tabLst>
            </a:pPr>
            <a:r>
              <a:rPr lang="ar-IQ" sz="2800" dirty="0">
                <a:effectLst/>
                <a:latin typeface="Times New Roman" panose="02020603050405020304" pitchFamily="18" charset="0"/>
                <a:ea typeface="Times New Roman" panose="02020603050405020304" pitchFamily="18" charset="0"/>
                <a:cs typeface="Ali_K_Sahifa" pitchFamily="2" charset="-78"/>
              </a:rPr>
              <a:t> / ؤ ـ </a:t>
            </a:r>
            <a:r>
              <a:rPr lang="en-US" sz="2800" dirty="0">
                <a:effectLst/>
                <a:latin typeface="Times New Roman" panose="02020603050405020304" pitchFamily="18" charset="0"/>
                <a:ea typeface="Times New Roman" panose="02020603050405020304" pitchFamily="18" charset="0"/>
                <a:cs typeface="Ali_K_Sahifa" pitchFamily="2" charset="-78"/>
              </a:rPr>
              <a:t>o</a:t>
            </a:r>
            <a:r>
              <a:rPr lang="ar-IQ" sz="2800" dirty="0">
                <a:effectLst/>
                <a:latin typeface="Times New Roman" panose="02020603050405020304" pitchFamily="18" charset="0"/>
                <a:ea typeface="Times New Roman" panose="02020603050405020304" pitchFamily="18" charset="0"/>
                <a:cs typeface="Ali_K_Sahifa" pitchFamily="2" charset="-78"/>
              </a:rPr>
              <a:t> /        داك </a:t>
            </a:r>
            <a:r>
              <a:rPr lang="en-US" sz="2800" dirty="0" err="1">
                <a:effectLst/>
                <a:latin typeface="Times New Roman" panose="02020603050405020304" pitchFamily="18" charset="0"/>
                <a:ea typeface="Times New Roman" panose="02020603050405020304" pitchFamily="18" charset="0"/>
                <a:cs typeface="Ali_K_Sahifa" pitchFamily="2" charset="-78"/>
              </a:rPr>
              <a:t>d</a:t>
            </a:r>
            <a:r>
              <a:rPr lang="en-US" sz="2800" dirty="0" err="1">
                <a:effectLst/>
                <a:latin typeface="Times New Roman" panose="02020603050405020304" pitchFamily="18" charset="0"/>
                <a:ea typeface="Times New Roman" panose="02020603050405020304" pitchFamily="18" charset="0"/>
              </a:rPr>
              <a:t>ǎ</a:t>
            </a:r>
            <a:r>
              <a:rPr lang="en-US" sz="2800" dirty="0" err="1">
                <a:effectLst/>
                <a:latin typeface="Times New Roman" panose="02020603050405020304" pitchFamily="18" charset="0"/>
                <a:ea typeface="Times New Roman" panose="02020603050405020304" pitchFamily="18" charset="0"/>
                <a:cs typeface="Ali_K_Sahifa" pitchFamily="2" charset="-78"/>
              </a:rPr>
              <a:t>k</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2800" dirty="0">
                <a:effectLst/>
                <a:latin typeface="Times New Roman" panose="02020603050405020304" pitchFamily="18" charset="0"/>
                <a:ea typeface="Times New Roman" panose="02020603050405020304" pitchFamily="18" charset="0"/>
                <a:cs typeface="Ali_K_Sahifa" pitchFamily="2" charset="-78"/>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2800" dirty="0">
                <a:effectLst/>
                <a:latin typeface="Times New Roman" panose="02020603050405020304" pitchFamily="18" charset="0"/>
                <a:ea typeface="Times New Roman" panose="02020603050405020304" pitchFamily="18" charset="0"/>
              </a:rPr>
              <a:t>        </a:t>
            </a:r>
            <a:r>
              <a:rPr lang="ar-IQ" sz="2800" dirty="0">
                <a:effectLst/>
                <a:latin typeface="Times New Roman" panose="02020603050405020304" pitchFamily="18" charset="0"/>
                <a:ea typeface="Times New Roman" panose="02020603050405020304" pitchFamily="18" charset="0"/>
                <a:cs typeface="Ali_K_Sahifa" pitchFamily="2" charset="-78"/>
              </a:rPr>
              <a:t>داكؤ </a:t>
            </a:r>
            <a:r>
              <a:rPr lang="en-US" sz="2800" dirty="0" err="1">
                <a:effectLst/>
                <a:latin typeface="Times New Roman" panose="02020603050405020304" pitchFamily="18" charset="0"/>
                <a:ea typeface="Times New Roman" panose="02020603050405020304" pitchFamily="18" charset="0"/>
                <a:cs typeface="Ali_K_Sahifa" pitchFamily="2" charset="-78"/>
              </a:rPr>
              <a:t>d</a:t>
            </a:r>
            <a:r>
              <a:rPr lang="en-US" sz="2800" dirty="0" err="1">
                <a:effectLst/>
                <a:latin typeface="Times New Roman" panose="02020603050405020304" pitchFamily="18" charset="0"/>
                <a:ea typeface="Times New Roman" panose="02020603050405020304" pitchFamily="18" charset="0"/>
              </a:rPr>
              <a:t>ǎ</a:t>
            </a:r>
            <a:r>
              <a:rPr lang="en-US" sz="2800" dirty="0" err="1">
                <a:effectLst/>
                <a:latin typeface="Times New Roman" panose="02020603050405020304" pitchFamily="18" charset="0"/>
                <a:ea typeface="Times New Roman" panose="02020603050405020304" pitchFamily="18" charset="0"/>
                <a:cs typeface="Ali_K_Sahifa" pitchFamily="2" charset="-78"/>
              </a:rPr>
              <a:t>ko</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en-US" sz="2800" dirty="0">
                <a:effectLst/>
                <a:latin typeface="Ali_K_Sahifa" pitchFamily="2" charset="-78"/>
                <a:ea typeface="Times New Roman" panose="02020603050405020304" pitchFamily="18" charset="0"/>
              </a:rPr>
              <a:t> </a:t>
            </a:r>
            <a:r>
              <a:rPr lang="ar-IQ" sz="2800" dirty="0">
                <a:effectLst/>
                <a:latin typeface="Ali_K_Sahifa" pitchFamily="2" charset="-78"/>
                <a:ea typeface="Times New Roman" panose="02020603050405020304" pitchFamily="18" charset="0"/>
              </a:rPr>
              <a:t>/</a:t>
            </a:r>
            <a:endParaRPr lang="en-US" sz="2800" dirty="0">
              <a:effectLst/>
              <a:latin typeface="Ali_K_Sahifa" pitchFamily="2" charset="-78"/>
              <a:ea typeface="Times New Roman" panose="02020603050405020304" pitchFamily="18" charset="0"/>
            </a:endParaRPr>
          </a:p>
          <a:p>
            <a:pPr marL="0" marR="0" indent="0" algn="justLow" rtl="1">
              <a:spcBef>
                <a:spcPts val="0"/>
              </a:spcBef>
              <a:spcAft>
                <a:spcPts val="0"/>
              </a:spcAft>
              <a:buNone/>
              <a:tabLst>
                <a:tab pos="2792730" algn="ctr"/>
              </a:tabLst>
            </a:pPr>
            <a:r>
              <a:rPr lang="ar-IQ" sz="2800" dirty="0">
                <a:effectLst/>
                <a:latin typeface="Ali_K_Sahifa" pitchFamily="2" charset="-78"/>
                <a:ea typeface="Times New Roman" panose="02020603050405020304" pitchFamily="18" charset="0"/>
              </a:rPr>
              <a:t> و ـ </a:t>
            </a:r>
            <a:r>
              <a:rPr lang="en-US" sz="2800" dirty="0">
                <a:effectLst/>
                <a:latin typeface="Times New Roman" panose="02020603050405020304" pitchFamily="18" charset="0"/>
                <a:ea typeface="Times New Roman" panose="02020603050405020304" pitchFamily="18" charset="0"/>
                <a:cs typeface="Ali_K_Sahifa" pitchFamily="2" charset="-78"/>
              </a:rPr>
              <a:t>w</a:t>
            </a:r>
            <a:r>
              <a:rPr lang="ar-IQ" sz="2800" dirty="0">
                <a:effectLst/>
                <a:latin typeface="Times New Roman" panose="02020603050405020304" pitchFamily="18" charset="0"/>
                <a:ea typeface="Times New Roman" panose="02020603050405020304" pitchFamily="18" charset="0"/>
                <a:cs typeface="Ali_K_Sahifa" pitchFamily="2" charset="-78"/>
              </a:rPr>
              <a:t> /     سةوز   </a:t>
            </a:r>
            <a:r>
              <a:rPr lang="ar-IQ" sz="2800" dirty="0">
                <a:effectLst/>
                <a:latin typeface="Times New Roman" panose="02020603050405020304" pitchFamily="18" charset="0"/>
                <a:ea typeface="Times New Roman" panose="02020603050405020304" pitchFamily="18" charset="0"/>
              </a:rPr>
              <a:t>+ </a:t>
            </a:r>
            <a:r>
              <a:rPr lang="ar-IQ" sz="2800" dirty="0">
                <a:effectLst/>
                <a:latin typeface="Times New Roman" panose="02020603050405020304" pitchFamily="18" charset="0"/>
                <a:ea typeface="Times New Roman" panose="02020603050405020304" pitchFamily="18" charset="0"/>
                <a:cs typeface="Ali_K_Sahifa" pitchFamily="2" charset="-78"/>
              </a:rPr>
              <a:t>  ات           </a:t>
            </a:r>
            <a:r>
              <a:rPr lang="en-US" sz="2800" dirty="0" err="1">
                <a:effectLst/>
                <a:latin typeface="Times New Roman" panose="02020603050405020304" pitchFamily="18" charset="0"/>
                <a:ea typeface="Times New Roman" panose="02020603050405020304" pitchFamily="18" charset="0"/>
                <a:cs typeface="Ali_K_Sahifa" pitchFamily="2" charset="-78"/>
              </a:rPr>
              <a:t>Sawz</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ǎ</a:t>
            </a:r>
            <a:r>
              <a:rPr lang="en-US" sz="2800" dirty="0" err="1">
                <a:effectLst/>
                <a:latin typeface="Times New Roman" panose="02020603050405020304" pitchFamily="18" charset="0"/>
                <a:ea typeface="Times New Roman" panose="02020603050405020304" pitchFamily="18" charset="0"/>
                <a:cs typeface="Ali_K_Sahifa" pitchFamily="2" charset="-78"/>
              </a:rPr>
              <a:t>t</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en-US" sz="2800" dirty="0">
                <a:effectLst/>
                <a:latin typeface="Ali_K_Sahifa" pitchFamily="2" charset="-78"/>
                <a:ea typeface="Times New Roman" panose="02020603050405020304" pitchFamily="18" charset="0"/>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2800" dirty="0">
                <a:effectLst/>
                <a:latin typeface="Times New Roman" panose="02020603050405020304" pitchFamily="18" charset="0"/>
                <a:ea typeface="Times New Roman" panose="02020603050405020304" pitchFamily="18" charset="0"/>
                <a:cs typeface="Ali_K_Sahifa" pitchFamily="2" charset="-78"/>
              </a:rPr>
              <a:t>  سةوزةوات          </a:t>
            </a:r>
            <a:r>
              <a:rPr lang="en-US" sz="2800" dirty="0" err="1">
                <a:effectLst/>
                <a:latin typeface="Times New Roman" panose="02020603050405020304" pitchFamily="18" charset="0"/>
                <a:ea typeface="Times New Roman" panose="02020603050405020304" pitchFamily="18" charset="0"/>
                <a:cs typeface="Ali_K_Sahifa" pitchFamily="2" charset="-78"/>
              </a:rPr>
              <a:t>Sawzaw</a:t>
            </a:r>
            <a:r>
              <a:rPr lang="en-US" sz="2800" dirty="0" err="1">
                <a:effectLst/>
                <a:latin typeface="Times New Roman" panose="02020603050405020304" pitchFamily="18" charset="0"/>
                <a:ea typeface="Times New Roman" panose="02020603050405020304" pitchFamily="18" charset="0"/>
              </a:rPr>
              <a:t>ǎ</a:t>
            </a:r>
            <a:r>
              <a:rPr lang="en-US" sz="2800" dirty="0" err="1">
                <a:effectLst/>
                <a:latin typeface="Times New Roman" panose="02020603050405020304" pitchFamily="18" charset="0"/>
                <a:ea typeface="Times New Roman" panose="02020603050405020304" pitchFamily="18" charset="0"/>
                <a:cs typeface="Ali_K_Sahifa" pitchFamily="2" charset="-78"/>
              </a:rPr>
              <a:t>t</a:t>
            </a:r>
            <a:r>
              <a:rPr lang="ar-IQ"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tabLst>
                <a:tab pos="2792730" algn="ctr"/>
              </a:tabLst>
            </a:pPr>
            <a:r>
              <a:rPr lang="ar-IQ" sz="2800" dirty="0">
                <a:effectLst/>
                <a:latin typeface="Times New Roman" panose="02020603050405020304" pitchFamily="18" charset="0"/>
                <a:ea typeface="Times New Roman" panose="02020603050405020304" pitchFamily="18" charset="0"/>
                <a:cs typeface="Ali_K_Sahifa" pitchFamily="2" charset="-78"/>
              </a:rPr>
              <a:t> / ى ـ </a:t>
            </a:r>
            <a:r>
              <a:rPr lang="en-US" sz="2800" dirty="0">
                <a:effectLst/>
                <a:latin typeface="Times New Roman" panose="02020603050405020304" pitchFamily="18" charset="0"/>
                <a:ea typeface="Times New Roman" panose="02020603050405020304" pitchFamily="18" charset="0"/>
                <a:cs typeface="Ali_K_Sahifa" pitchFamily="2" charset="-78"/>
              </a:rPr>
              <a:t>y</a:t>
            </a:r>
            <a:r>
              <a:rPr lang="ar-IQ" sz="2800" dirty="0">
                <a:effectLst/>
                <a:latin typeface="Times New Roman" panose="02020603050405020304" pitchFamily="18" charset="0"/>
                <a:ea typeface="Times New Roman" panose="02020603050405020304" pitchFamily="18" charset="0"/>
                <a:cs typeface="Ali_K_Sahifa" pitchFamily="2" charset="-78"/>
              </a:rPr>
              <a:t> /  مامؤستا </a:t>
            </a:r>
            <a:r>
              <a:rPr lang="ar-IQ" sz="2800" dirty="0">
                <a:effectLst/>
                <a:latin typeface="Times New Roman" panose="02020603050405020304" pitchFamily="18" charset="0"/>
                <a:ea typeface="Times New Roman" panose="02020603050405020304" pitchFamily="18" charset="0"/>
              </a:rPr>
              <a:t>+</a:t>
            </a:r>
            <a:r>
              <a:rPr lang="ar-IQ" sz="2800" dirty="0">
                <a:effectLst/>
                <a:latin typeface="Times New Roman" panose="02020603050405020304" pitchFamily="18" charset="0"/>
                <a:ea typeface="Times New Roman" panose="02020603050405020304" pitchFamily="18" charset="0"/>
                <a:cs typeface="Ali_K_Sahifa" pitchFamily="2" charset="-78"/>
              </a:rPr>
              <a:t> ان     </a:t>
            </a:r>
            <a:r>
              <a:rPr lang="en-US" sz="2800" dirty="0" err="1">
                <a:effectLst/>
                <a:latin typeface="Times New Roman" panose="02020603050405020304" pitchFamily="18" charset="0"/>
                <a:ea typeface="Times New Roman" panose="02020603050405020304" pitchFamily="18" charset="0"/>
              </a:rPr>
              <a:t>ǎn</a:t>
            </a:r>
            <a:r>
              <a:rPr lang="en-US" sz="2800" dirty="0">
                <a:effectLst/>
                <a:latin typeface="Ali_K_Sahifa" pitchFamily="2" charset="-78"/>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a:t>
            </a:r>
            <a:r>
              <a:rPr lang="en-US" sz="2800" dirty="0">
                <a:effectLst/>
                <a:latin typeface="Ali_K_Sahifa" pitchFamily="2" charset="-78"/>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Ali_K_Sahifa" pitchFamily="2" charset="-78"/>
              </a:rPr>
              <a:t>M</a:t>
            </a:r>
            <a:r>
              <a:rPr lang="en-US" sz="2800" dirty="0" err="1">
                <a:effectLst/>
                <a:latin typeface="Times New Roman" panose="02020603050405020304" pitchFamily="18" charset="0"/>
                <a:ea typeface="Times New Roman" panose="02020603050405020304" pitchFamily="18" charset="0"/>
              </a:rPr>
              <a:t>ǎmostǎ</a:t>
            </a:r>
            <a:r>
              <a:rPr lang="ar-IQ" sz="2800" dirty="0">
                <a:effectLst/>
                <a:latin typeface="Times New Roman" panose="02020603050405020304" pitchFamily="18" charset="0"/>
                <a:ea typeface="Times New Roman" panose="02020603050405020304" pitchFamily="18" charset="0"/>
                <a:cs typeface="Ali_K_Sahifa" pitchFamily="2" charset="-78"/>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  </a:t>
            </a:r>
            <a:r>
              <a:rPr lang="ar-IQ" sz="2800" dirty="0">
                <a:effectLst/>
                <a:latin typeface="Times New Roman" panose="02020603050405020304" pitchFamily="18" charset="0"/>
                <a:ea typeface="Times New Roman" panose="02020603050405020304" pitchFamily="18" charset="0"/>
                <a:cs typeface="Ali_K_Sahifa" pitchFamily="2" charset="-78"/>
              </a:rPr>
              <a:t>مامؤستايان    </a:t>
            </a:r>
            <a:r>
              <a:rPr lang="ar-IQ" sz="280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Mǎmostǎyǎ</a:t>
            </a:r>
            <a:endParaRPr lang="en-US" sz="2000" dirty="0">
              <a:effectLst/>
              <a:latin typeface="Times New Roman" panose="02020603050405020304" pitchFamily="18" charset="0"/>
              <a:ea typeface="Times New Roman" panose="02020603050405020304" pitchFamily="18" charset="0"/>
            </a:endParaRPr>
          </a:p>
          <a:p>
            <a:pPr marL="0" indent="0" algn="r" rtl="1">
              <a:buNone/>
            </a:pPr>
            <a:endParaRPr lang="en-US" sz="28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9269299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tabLst>
                <a:tab pos="2792730" algn="ctr"/>
              </a:tabLst>
            </a:pPr>
            <a:r>
              <a:rPr lang="ar-IQ" sz="3200" b="1" dirty="0">
                <a:effectLst/>
                <a:latin typeface="Times New Roman" panose="02020603050405020304" pitchFamily="18" charset="0"/>
                <a:ea typeface="Times New Roman" panose="02020603050405020304" pitchFamily="18" charset="0"/>
                <a:cs typeface="Ali_K_Sahifa" pitchFamily="2" charset="-78"/>
              </a:rPr>
              <a:t>3/ ياساى دةنطة طؤرِكىَ .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tabLst>
                <a:tab pos="2792730" algn="ctr"/>
              </a:tabLst>
            </a:pPr>
            <a:r>
              <a:rPr lang="ar-IQ" sz="2800" dirty="0">
                <a:effectLst/>
                <a:latin typeface="Times New Roman" panose="02020603050405020304" pitchFamily="18" charset="0"/>
                <a:ea typeface="Times New Roman" panose="02020603050405020304" pitchFamily="18" charset="0"/>
                <a:cs typeface="Ali_K_Sahifa" pitchFamily="2" charset="-78"/>
              </a:rPr>
              <a:t>ئةمةش شويَنطرتنةوةى فؤنيميَك يان زياترة بة فؤنيميَكى تر يان ضةند فؤنيميَك لة سنوورى وشةيةكدا ،بىَ ئةوةى كار بكاتة سةر واتاى وشةكة ،بةلاَم لةرِووى فؤرِمةوة طؤرِانى بةسةر داديَت .كةواتة " لةهةمان وشةدا دوو فؤرِم يا زياتر دةبينرىَ بة هةمان واتا ، ئةم دةنطةطؤرِكيَية لةوانةية هؤكارةكةى كةسى بيَت .بؤ نموونة لة وشةى ( دةبةم ) لةوانةية كةسيَك بة ( دةبةم ) و يةكيَكى تر بة (ئةبةم ) وئةويتر بة ( تةبةم )  دةريبرِن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tabLst>
                <a:tab pos="2792730" algn="ctr"/>
              </a:tabLst>
            </a:pPr>
            <a:r>
              <a:rPr lang="ar-IQ" sz="2800" dirty="0">
                <a:effectLst/>
                <a:latin typeface="Times New Roman" panose="02020603050405020304" pitchFamily="18" charset="0"/>
                <a:ea typeface="Times New Roman" panose="02020603050405020304" pitchFamily="18" charset="0"/>
                <a:cs typeface="Ali_K_Sahifa" pitchFamily="2" charset="-78"/>
              </a:rPr>
              <a:t>لةوانةشة هؤكارى دياليَكتى بىَ ،وةك طؤرِانى / و ـ </a:t>
            </a:r>
            <a:r>
              <a:rPr lang="en-US" sz="2800" dirty="0">
                <a:effectLst/>
                <a:latin typeface="Times New Roman" panose="02020603050405020304" pitchFamily="18" charset="0"/>
                <a:ea typeface="Times New Roman" panose="02020603050405020304" pitchFamily="18" charset="0"/>
                <a:cs typeface="Ali_K_Sahifa" pitchFamily="2" charset="-78"/>
              </a:rPr>
              <a:t>w</a:t>
            </a:r>
            <a:r>
              <a:rPr lang="ar-IQ" sz="2800" dirty="0">
                <a:effectLst/>
                <a:latin typeface="Times New Roman" panose="02020603050405020304" pitchFamily="18" charset="0"/>
                <a:ea typeface="Times New Roman" panose="02020603050405020304" pitchFamily="18" charset="0"/>
                <a:cs typeface="Ali_K_Sahifa" pitchFamily="2" charset="-78"/>
              </a:rPr>
              <a:t> / بة/ ظ ـ </a:t>
            </a:r>
            <a:r>
              <a:rPr lang="en-US" sz="2800" dirty="0">
                <a:effectLst/>
                <a:latin typeface="Times New Roman" panose="02020603050405020304" pitchFamily="18" charset="0"/>
                <a:ea typeface="Times New Roman" panose="02020603050405020304" pitchFamily="18" charset="0"/>
                <a:cs typeface="Ali_K_Sahifa" pitchFamily="2" charset="-78"/>
              </a:rPr>
              <a:t>v</a:t>
            </a:r>
            <a:r>
              <a:rPr lang="ar-IQ" sz="2800" dirty="0">
                <a:effectLst/>
                <a:latin typeface="Times New Roman" panose="02020603050405020304" pitchFamily="18" charset="0"/>
                <a:ea typeface="Times New Roman" panose="02020603050405020304" pitchFamily="18" charset="0"/>
                <a:cs typeface="Ali_K_Sahifa" pitchFamily="2" charset="-78"/>
              </a:rPr>
              <a:t> / لةدياليَكتى سةروودا ،يان لةوانةشة ناوضةيى بىَ وتايبةت بىَ بةو ناوضةية، وةك وشةى ( دةبةم ) لة ناوضةى بالَةكىدا بة ( تةبةم ) دةردةبرِدريَت . </a:t>
            </a:r>
            <a:r>
              <a:rPr lang="ar-IQ" sz="2800" b="1" dirty="0">
                <a:effectLst/>
                <a:latin typeface="Times New Roman" panose="02020603050405020304" pitchFamily="18" charset="0"/>
                <a:ea typeface="Times New Roman" panose="02020603050405020304" pitchFamily="18" charset="0"/>
                <a:cs typeface="Ali_K_Sahifa" pitchFamily="2" charset="-78"/>
              </a:rPr>
              <a:t> </a:t>
            </a:r>
            <a:endParaRPr lang="en-US" sz="2800" b="1"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tabLst>
                <a:tab pos="2792730" algn="ctr"/>
              </a:tabLst>
            </a:pP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tabLst>
                <a:tab pos="2792730" algn="ctr"/>
              </a:tabLst>
            </a:pPr>
            <a:r>
              <a:rPr lang="ar-IQ" sz="2800" dirty="0">
                <a:effectLst/>
                <a:latin typeface="Times New Roman" panose="02020603050405020304" pitchFamily="18" charset="0"/>
                <a:ea typeface="Times New Roman" panose="02020603050405020304" pitchFamily="18" charset="0"/>
                <a:cs typeface="Ali_K_Sahifa" pitchFamily="2" charset="-78"/>
              </a:rPr>
              <a:t>/ب / بة/ل         بؤ </a:t>
            </a:r>
            <a:r>
              <a:rPr lang="en-US" sz="2800" dirty="0" err="1">
                <a:effectLst/>
                <a:latin typeface="Times New Roman" panose="02020603050405020304" pitchFamily="18" charset="0"/>
                <a:ea typeface="Times New Roman" panose="02020603050405020304" pitchFamily="18" charset="0"/>
                <a:cs typeface="Ali_K_Sahifa" pitchFamily="2" charset="-78"/>
              </a:rPr>
              <a:t>bo</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2800" dirty="0">
                <a:effectLst/>
                <a:latin typeface="Times New Roman" panose="02020603050405020304" pitchFamily="18" charset="0"/>
                <a:ea typeface="Times New Roman" panose="02020603050405020304" pitchFamily="18" charset="0"/>
                <a:cs typeface="Ali_K_Sahifa" pitchFamily="2" charset="-78"/>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2800" dirty="0">
                <a:effectLst/>
                <a:latin typeface="Times New Roman" panose="02020603050405020304" pitchFamily="18" charset="0"/>
                <a:ea typeface="Times New Roman" panose="02020603050405020304" pitchFamily="18" charset="0"/>
                <a:cs typeface="Ali_K_Sahifa" pitchFamily="2" charset="-78"/>
              </a:rPr>
              <a:t>               لؤ</a:t>
            </a:r>
            <a:r>
              <a:rPr lang="en-US" sz="2800" dirty="0">
                <a:effectLst/>
                <a:latin typeface="Times New Roman" panose="02020603050405020304" pitchFamily="18" charset="0"/>
                <a:ea typeface="Times New Roman" panose="02020603050405020304" pitchFamily="18" charset="0"/>
                <a:cs typeface="Ali_K_Sahifa" pitchFamily="2" charset="-78"/>
              </a:rPr>
              <a:t>lo                       </a:t>
            </a:r>
            <a:r>
              <a:rPr lang="ar-IQ"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tabLst>
                <a:tab pos="2792730" algn="ctr"/>
              </a:tabLst>
            </a:pPr>
            <a:r>
              <a:rPr lang="ar-IQ" sz="2800" dirty="0">
                <a:effectLst/>
                <a:latin typeface="Times New Roman" panose="02020603050405020304" pitchFamily="18" charset="0"/>
                <a:ea typeface="Times New Roman" panose="02020603050405020304" pitchFamily="18" charset="0"/>
                <a:cs typeface="Ali_K_Sahifa" pitchFamily="2" charset="-78"/>
              </a:rPr>
              <a:t>/ح / بة/ه /        حةوت             </a:t>
            </a:r>
            <a:r>
              <a:rPr lang="en-US" sz="2800" dirty="0" err="1">
                <a:effectLst/>
                <a:latin typeface="Times New Roman" panose="02020603050405020304" pitchFamily="18" charset="0"/>
                <a:ea typeface="Times New Roman" panose="02020603050405020304" pitchFamily="18" charset="0"/>
              </a:rPr>
              <a:t>ħ</a:t>
            </a:r>
            <a:r>
              <a:rPr lang="en-US" sz="2800" dirty="0" err="1">
                <a:effectLst/>
                <a:latin typeface="Times New Roman" panose="02020603050405020304" pitchFamily="18" charset="0"/>
                <a:ea typeface="Times New Roman" panose="02020603050405020304" pitchFamily="18" charset="0"/>
                <a:cs typeface="Ali_K_Sahifa" pitchFamily="2" charset="-78"/>
              </a:rPr>
              <a:t>awt</a:t>
            </a:r>
            <a:r>
              <a:rPr lang="ar-IQ" sz="2800" dirty="0">
                <a:effectLst/>
                <a:latin typeface="Times New Roman" panose="02020603050405020304" pitchFamily="18" charset="0"/>
                <a:ea typeface="Times New Roman" panose="02020603050405020304" pitchFamily="18" charset="0"/>
                <a:cs typeface="Ali_K_Sahifa" pitchFamily="2" charset="-78"/>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2800" dirty="0">
                <a:effectLst/>
                <a:latin typeface="Times New Roman" panose="02020603050405020304" pitchFamily="18" charset="0"/>
                <a:ea typeface="Times New Roman" panose="02020603050405020304" pitchFamily="18" charset="0"/>
                <a:cs typeface="Ali_K_Sahifa" pitchFamily="2" charset="-78"/>
              </a:rPr>
              <a:t>               هةفت </a:t>
            </a:r>
            <a:r>
              <a:rPr lang="en-US" sz="2800" dirty="0">
                <a:effectLst/>
                <a:latin typeface="Times New Roman" panose="02020603050405020304" pitchFamily="18" charset="0"/>
                <a:ea typeface="Times New Roman" panose="02020603050405020304" pitchFamily="18" charset="0"/>
                <a:cs typeface="Ali_K_Sahifa" pitchFamily="2" charset="-78"/>
              </a:rPr>
              <a:t>haft               </a:t>
            </a:r>
            <a:r>
              <a:rPr lang="ar-IQ"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tabLst>
                <a:tab pos="2792730" algn="ctr"/>
              </a:tabLst>
            </a:pPr>
            <a:r>
              <a:rPr lang="ar-IQ" sz="2800" dirty="0">
                <a:effectLst/>
                <a:latin typeface="Times New Roman" panose="02020603050405020304" pitchFamily="18" charset="0"/>
                <a:ea typeface="Times New Roman" panose="02020603050405020304" pitchFamily="18" charset="0"/>
                <a:cs typeface="Ali_K_Sahifa" pitchFamily="2" charset="-78"/>
              </a:rPr>
              <a:t>/ز / بة/س /      زؤثا                 </a:t>
            </a:r>
            <a:r>
              <a:rPr lang="en-US" sz="2800" dirty="0" err="1">
                <a:effectLst/>
                <a:latin typeface="Times New Roman" panose="02020603050405020304" pitchFamily="18" charset="0"/>
                <a:ea typeface="Times New Roman" panose="02020603050405020304" pitchFamily="18" charset="0"/>
                <a:cs typeface="Ali_K_Sahifa" pitchFamily="2" charset="-78"/>
              </a:rPr>
              <a:t>zop</a:t>
            </a:r>
            <a:r>
              <a:rPr lang="en-US" sz="2800" dirty="0" err="1">
                <a:effectLst/>
                <a:latin typeface="Times New Roman" panose="02020603050405020304" pitchFamily="18" charset="0"/>
                <a:ea typeface="Times New Roman" panose="02020603050405020304" pitchFamily="18" charset="0"/>
              </a:rPr>
              <a:t>ǎ</a:t>
            </a:r>
            <a:r>
              <a:rPr lang="ar-IQ" sz="2800" dirty="0">
                <a:effectLst/>
                <a:latin typeface="Times New Roman" panose="02020603050405020304" pitchFamily="18" charset="0"/>
                <a:ea typeface="Times New Roman" panose="02020603050405020304" pitchFamily="18" charset="0"/>
                <a:cs typeface="Ali_K_Sahifa" pitchFamily="2" charset="-78"/>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2800" dirty="0">
                <a:effectLst/>
                <a:latin typeface="Times New Roman" panose="02020603050405020304" pitchFamily="18" charset="0"/>
                <a:ea typeface="Times New Roman" panose="02020603050405020304" pitchFamily="18" charset="0"/>
                <a:cs typeface="Ali_K_Sahifa" pitchFamily="2" charset="-78"/>
              </a:rPr>
              <a:t>                سؤبة </a:t>
            </a:r>
            <a:r>
              <a:rPr lang="en-US" sz="2800" dirty="0">
                <a:effectLst/>
                <a:latin typeface="Times New Roman" panose="02020603050405020304" pitchFamily="18" charset="0"/>
                <a:ea typeface="Times New Roman" panose="02020603050405020304" pitchFamily="18" charset="0"/>
                <a:cs typeface="Ali_K_Sahifa" pitchFamily="2" charset="-78"/>
              </a:rPr>
              <a:t>soba             </a:t>
            </a:r>
            <a:r>
              <a:rPr lang="ar-IQ"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tabLst>
                <a:tab pos="2792730" algn="ctr"/>
              </a:tabLst>
            </a:pPr>
            <a:r>
              <a:rPr lang="ar-IQ" sz="2800" dirty="0">
                <a:effectLst/>
                <a:latin typeface="Times New Roman" panose="02020603050405020304" pitchFamily="18" charset="0"/>
                <a:ea typeface="Times New Roman" panose="02020603050405020304" pitchFamily="18" charset="0"/>
                <a:cs typeface="Ali_K_Sahifa" pitchFamily="2" charset="-78"/>
              </a:rPr>
              <a:t>/ك  / بة/ق /      كاغةز            </a:t>
            </a:r>
            <a:r>
              <a:rPr lang="en-US" sz="2800" dirty="0" err="1">
                <a:effectLst/>
                <a:latin typeface="Times New Roman" panose="02020603050405020304" pitchFamily="18" charset="0"/>
                <a:ea typeface="Times New Roman" panose="02020603050405020304" pitchFamily="18" charset="0"/>
                <a:cs typeface="Ali_K_Sahifa" pitchFamily="2" charset="-78"/>
              </a:rPr>
              <a:t>k</a:t>
            </a:r>
            <a:r>
              <a:rPr lang="en-US" sz="2800" dirty="0" err="1">
                <a:effectLst/>
                <a:latin typeface="Times New Roman" panose="02020603050405020304" pitchFamily="18" charset="0"/>
                <a:ea typeface="Times New Roman" panose="02020603050405020304" pitchFamily="18" charset="0"/>
              </a:rPr>
              <a:t>ǎ</a:t>
            </a:r>
            <a:r>
              <a:rPr lang="en-US" sz="2800" dirty="0" err="1">
                <a:effectLst/>
                <a:latin typeface="Palatino Linotype" panose="02040502050505030304" pitchFamily="18" charset="0"/>
                <a:ea typeface="Times New Roman" panose="02020603050405020304" pitchFamily="18" charset="0"/>
                <a:cs typeface="Ali_K_Sahifa" pitchFamily="2" charset="-78"/>
              </a:rPr>
              <a:t>ᾰ</a:t>
            </a:r>
            <a:r>
              <a:rPr lang="en-US" sz="2800" dirty="0" err="1">
                <a:effectLst/>
                <a:latin typeface="Times New Roman" panose="02020603050405020304" pitchFamily="18" charset="0"/>
                <a:ea typeface="Times New Roman" panose="02020603050405020304" pitchFamily="18" charset="0"/>
                <a:cs typeface="Ali_K_Sahifa" pitchFamily="2" charset="-78"/>
              </a:rPr>
              <a:t>az</a:t>
            </a:r>
            <a:r>
              <a:rPr lang="ar-IQ" sz="2800" dirty="0">
                <a:effectLst/>
                <a:latin typeface="Times New Roman" panose="02020603050405020304" pitchFamily="18" charset="0"/>
                <a:ea typeface="Times New Roman" panose="02020603050405020304" pitchFamily="18" charset="0"/>
                <a:cs typeface="Ali_K_Sahifa" pitchFamily="2" charset="-78"/>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2800" dirty="0">
                <a:effectLst/>
                <a:latin typeface="Times New Roman" panose="02020603050405020304" pitchFamily="18" charset="0"/>
                <a:ea typeface="Times New Roman" panose="02020603050405020304" pitchFamily="18" charset="0"/>
                <a:cs typeface="Ali_K_Sahifa" pitchFamily="2" charset="-78"/>
              </a:rPr>
              <a:t>             قاغةز </a:t>
            </a:r>
            <a:r>
              <a:rPr lang="en-US" sz="2800" dirty="0" err="1">
                <a:effectLst/>
                <a:latin typeface="Times New Roman" panose="02020603050405020304" pitchFamily="18" charset="0"/>
                <a:ea typeface="Times New Roman" panose="02020603050405020304" pitchFamily="18" charset="0"/>
                <a:cs typeface="Ali_K_Sahifa" pitchFamily="2" charset="-78"/>
              </a:rPr>
              <a:t>q</a:t>
            </a:r>
            <a:r>
              <a:rPr lang="en-US" sz="2800" dirty="0" err="1">
                <a:effectLst/>
                <a:latin typeface="Times New Roman" panose="02020603050405020304" pitchFamily="18" charset="0"/>
                <a:ea typeface="Times New Roman" panose="02020603050405020304" pitchFamily="18" charset="0"/>
              </a:rPr>
              <a:t>ǎ</a:t>
            </a:r>
            <a:r>
              <a:rPr lang="en-US" sz="2800" dirty="0" err="1">
                <a:effectLst/>
                <a:latin typeface="Palatino Linotype" panose="02040502050505030304" pitchFamily="18" charset="0"/>
                <a:ea typeface="Times New Roman" panose="02020603050405020304" pitchFamily="18" charset="0"/>
                <a:cs typeface="Ali_K_Sahifa" pitchFamily="2" charset="-78"/>
              </a:rPr>
              <a:t>ᾰ</a:t>
            </a:r>
            <a:r>
              <a:rPr lang="en-US" sz="2800" dirty="0" err="1">
                <a:effectLst/>
                <a:latin typeface="Times New Roman" panose="02020603050405020304" pitchFamily="18" charset="0"/>
                <a:ea typeface="Times New Roman" panose="02020603050405020304" pitchFamily="18" charset="0"/>
                <a:cs typeface="Ali_K_Sahifa" pitchFamily="2" charset="-78"/>
              </a:rPr>
              <a:t>az</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2800" dirty="0">
                <a:effectLst/>
                <a:latin typeface="Times New Roman" panose="02020603050405020304" pitchFamily="18" charset="0"/>
                <a:ea typeface="Times New Roman" panose="02020603050405020304" pitchFamily="18" charset="0"/>
                <a:cs typeface="Ali_K_Sahifa" pitchFamily="2" charset="-78"/>
              </a:rPr>
              <a:t>      </a:t>
            </a:r>
            <a:r>
              <a:rPr lang="en-US"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/و / بة/ه /        ورد                 </a:t>
            </a:r>
            <a:r>
              <a:rPr lang="en-US" sz="2800" dirty="0" err="1">
                <a:effectLst/>
                <a:latin typeface="Times New Roman" panose="02020603050405020304" pitchFamily="18" charset="0"/>
                <a:ea typeface="Times New Roman" panose="02020603050405020304" pitchFamily="18" charset="0"/>
                <a:cs typeface="Ali_K_Sahifa" pitchFamily="2" charset="-78"/>
              </a:rPr>
              <a:t>w</a:t>
            </a:r>
            <a:r>
              <a:rPr lang="en-US" sz="2800" dirty="0" err="1">
                <a:effectLst/>
                <a:latin typeface="Times New Roman" panose="02020603050405020304" pitchFamily="18" charset="0"/>
                <a:ea typeface="Times New Roman" panose="02020603050405020304" pitchFamily="18" charset="0"/>
              </a:rPr>
              <a:t>ı</a:t>
            </a:r>
            <a:r>
              <a:rPr lang="en-US" sz="2800" dirty="0" err="1">
                <a:effectLst/>
                <a:latin typeface="Times New Roman" panose="02020603050405020304" pitchFamily="18" charset="0"/>
                <a:ea typeface="Times New Roman" panose="02020603050405020304" pitchFamily="18" charset="0"/>
                <a:cs typeface="Ali_K_Sahifa" pitchFamily="2" charset="-78"/>
              </a:rPr>
              <a:t>rd</a:t>
            </a:r>
            <a:r>
              <a:rPr lang="ar-IQ" sz="2800" dirty="0">
                <a:effectLst/>
                <a:latin typeface="Times New Roman" panose="02020603050405020304" pitchFamily="18" charset="0"/>
                <a:ea typeface="Times New Roman" panose="02020603050405020304" pitchFamily="18" charset="0"/>
                <a:cs typeface="Ali_K_Sahifa" pitchFamily="2" charset="-78"/>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2800" dirty="0">
                <a:effectLst/>
                <a:latin typeface="Times New Roman" panose="02020603050405020304" pitchFamily="18" charset="0"/>
                <a:ea typeface="Times New Roman" panose="02020603050405020304" pitchFamily="18" charset="0"/>
                <a:cs typeface="Ali_K_Sahifa" pitchFamily="2" charset="-78"/>
              </a:rPr>
              <a:t>             هورد             </a:t>
            </a:r>
            <a:r>
              <a:rPr lang="en-US" sz="2800" dirty="0" err="1">
                <a:effectLst/>
                <a:latin typeface="Times New Roman" panose="02020603050405020304" pitchFamily="18" charset="0"/>
                <a:ea typeface="Times New Roman" panose="02020603050405020304" pitchFamily="18" charset="0"/>
                <a:cs typeface="Ali_K_Sahifa" pitchFamily="2" charset="-78"/>
              </a:rPr>
              <a:t>hurd</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/م / بة/ب /       موسلمان</a:t>
            </a:r>
            <a:r>
              <a:rPr lang="en-US" sz="2800" dirty="0" err="1">
                <a:effectLst/>
                <a:latin typeface="Times New Roman" panose="02020603050405020304" pitchFamily="18" charset="0"/>
                <a:ea typeface="Times New Roman" panose="02020603050405020304" pitchFamily="18" charset="0"/>
                <a:cs typeface="Ali_K_Sahifa" pitchFamily="2" charset="-78"/>
              </a:rPr>
              <a:t>mus</a:t>
            </a:r>
            <a:r>
              <a:rPr lang="en-US" sz="2800" dirty="0" err="1">
                <a:effectLst/>
                <a:latin typeface="Times New Roman" panose="02020603050405020304" pitchFamily="18" charset="0"/>
                <a:ea typeface="Times New Roman" panose="02020603050405020304" pitchFamily="18" charset="0"/>
              </a:rPr>
              <a:t>ılmǎn</a:t>
            </a:r>
            <a:r>
              <a:rPr lang="en-US" sz="2800" dirty="0">
                <a:effectLst/>
                <a:latin typeface="Times New Roman" panose="02020603050405020304" pitchFamily="18" charset="0"/>
                <a:ea typeface="Times New Roman" panose="02020603050405020304" pitchFamily="18" charset="0"/>
              </a:rPr>
              <a:t>  </a:t>
            </a:r>
            <a:r>
              <a:rPr lang="ar-IQ" sz="2800" dirty="0">
                <a:effectLst/>
                <a:latin typeface="Times New Roman" panose="02020603050405020304" pitchFamily="18" charset="0"/>
                <a:ea typeface="Times New Roman" panose="02020603050405020304" pitchFamily="18" charset="0"/>
              </a:rPr>
              <a:t>      </a:t>
            </a:r>
            <a:r>
              <a:rPr lang="ar-IQ" sz="20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0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2800" dirty="0">
                <a:effectLst/>
                <a:latin typeface="Times New Roman" panose="02020603050405020304" pitchFamily="18" charset="0"/>
                <a:ea typeface="Times New Roman" panose="02020603050405020304" pitchFamily="18" charset="0"/>
              </a:rPr>
              <a:t>              </a:t>
            </a:r>
            <a:r>
              <a:rPr lang="ar-IQ" sz="2800" dirty="0">
                <a:effectLst/>
                <a:latin typeface="Times New Roman" panose="02020603050405020304" pitchFamily="18" charset="0"/>
                <a:ea typeface="Times New Roman" panose="02020603050405020304" pitchFamily="18" charset="0"/>
                <a:cs typeface="Ali_K_Sahifa" pitchFamily="2" charset="-78"/>
              </a:rPr>
              <a:t>بوسلمان  </a:t>
            </a:r>
            <a:r>
              <a:rPr lang="en-US" sz="2800" dirty="0" err="1">
                <a:effectLst/>
                <a:latin typeface="Times New Roman" panose="02020603050405020304" pitchFamily="18" charset="0"/>
                <a:ea typeface="Times New Roman" panose="02020603050405020304" pitchFamily="18" charset="0"/>
                <a:cs typeface="Ali_K_Sahifa" pitchFamily="2" charset="-78"/>
              </a:rPr>
              <a:t>bus</a:t>
            </a:r>
            <a:r>
              <a:rPr lang="en-US" sz="2800" dirty="0" err="1">
                <a:effectLst/>
                <a:latin typeface="Times New Roman" panose="02020603050405020304" pitchFamily="18" charset="0"/>
                <a:ea typeface="Times New Roman" panose="02020603050405020304" pitchFamily="18" charset="0"/>
              </a:rPr>
              <a:t>ı</a:t>
            </a:r>
            <a:r>
              <a:rPr lang="en-US" sz="2800" dirty="0" err="1">
                <a:effectLst/>
                <a:latin typeface="Times New Roman" panose="02020603050405020304" pitchFamily="18" charset="0"/>
                <a:ea typeface="Times New Roman" panose="02020603050405020304" pitchFamily="18" charset="0"/>
                <a:cs typeface="Ali_K_Sahifa" pitchFamily="2" charset="-78"/>
              </a:rPr>
              <a:t>l</a:t>
            </a:r>
            <a:r>
              <a:rPr lang="en-US" sz="2800" dirty="0" err="1">
                <a:effectLst/>
                <a:latin typeface="Times New Roman" panose="02020603050405020304" pitchFamily="18" charset="0"/>
                <a:ea typeface="Times New Roman" panose="02020603050405020304" pitchFamily="18" charset="0"/>
              </a:rPr>
              <a:t>mǎn</a:t>
            </a:r>
            <a:r>
              <a:rPr lang="ar-IQ" sz="28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800" dirty="0">
                <a:effectLst/>
                <a:latin typeface="Times New Roman" panose="02020603050405020304" pitchFamily="18" charset="0"/>
                <a:ea typeface="Times New Roman" panose="02020603050405020304" pitchFamily="18" charset="0"/>
                <a:cs typeface="Ali_K_Sahifa" pitchFamily="2" charset="-78"/>
              </a:rPr>
              <a:t>/ك / بة/خ /       كؤكة  </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en-US" sz="2800" dirty="0" err="1">
                <a:effectLst/>
                <a:latin typeface="Times New Roman" panose="02020603050405020304" pitchFamily="18" charset="0"/>
                <a:ea typeface="Times New Roman" panose="02020603050405020304" pitchFamily="18" charset="0"/>
                <a:cs typeface="Ali_K_Sahifa" pitchFamily="2" charset="-78"/>
              </a:rPr>
              <a:t>koka</a:t>
            </a:r>
            <a:r>
              <a:rPr lang="en-US" sz="2800" dirty="0">
                <a:effectLst/>
                <a:latin typeface="Times New Roman" panose="02020603050405020304" pitchFamily="18" charset="0"/>
                <a:ea typeface="Times New Roman" panose="02020603050405020304" pitchFamily="18" charset="0"/>
                <a:cs typeface="Ali_K_Sahifa" pitchFamily="2" charset="-78"/>
              </a:rPr>
              <a:t>             </a:t>
            </a:r>
            <a:r>
              <a:rPr lang="ar-IQ" sz="2800" dirty="0">
                <a:effectLst/>
                <a:latin typeface="Times New Roman" panose="02020603050405020304" pitchFamily="18" charset="0"/>
                <a:ea typeface="Times New Roman" panose="02020603050405020304" pitchFamily="18" charset="0"/>
                <a:cs typeface="Ali_K_Sahifa" pitchFamily="2" charset="-78"/>
              </a:rPr>
              <a:t>كؤخة </a:t>
            </a:r>
            <a:r>
              <a:rPr lang="en-US" sz="2800" dirty="0" err="1">
                <a:effectLst/>
                <a:latin typeface="Times New Roman" panose="02020603050405020304" pitchFamily="18" charset="0"/>
                <a:ea typeface="Times New Roman" panose="02020603050405020304" pitchFamily="18" charset="0"/>
                <a:cs typeface="Ali_K_Sahifa" pitchFamily="2" charset="-78"/>
              </a:rPr>
              <a:t>kox</a:t>
            </a:r>
            <a:r>
              <a:rPr lang="en-US" sz="2800" dirty="0">
                <a:effectLst/>
                <a:latin typeface="Times New Roman" panose="02020603050405020304" pitchFamily="18" charset="0"/>
                <a:ea typeface="Times New Roman" panose="02020603050405020304" pitchFamily="18" charset="0"/>
                <a:cs typeface="Ali_K_Sahifa" pitchFamily="2" charset="-78"/>
              </a:rPr>
              <a:t>             </a:t>
            </a:r>
            <a:endParaRPr lang="en-US" sz="2000" dirty="0">
              <a:effectLst/>
              <a:latin typeface="Times New Roman" panose="02020603050405020304" pitchFamily="18" charset="0"/>
              <a:ea typeface="Times New Roman" panose="02020603050405020304" pitchFamily="18" charset="0"/>
            </a:endParaRPr>
          </a:p>
          <a:p>
            <a:pPr marL="0" indent="0" algn="r" rtl="1">
              <a:buNone/>
            </a:pPr>
            <a:endParaRPr lang="en-US" sz="28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21321909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fontScale="92500" lnSpcReduction="20000"/>
          </a:bodyPr>
          <a:lstStyle/>
          <a:p>
            <a:pPr marL="0" marR="0" indent="0" algn="justLow" rtl="1">
              <a:spcBef>
                <a:spcPts val="0"/>
              </a:spcBef>
              <a:spcAft>
                <a:spcPts val="0"/>
              </a:spcAft>
              <a:buNone/>
            </a:pPr>
            <a:endParaRPr lang="en-US" sz="4000" b="1"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en-US" sz="4000" b="1" dirty="0">
                <a:effectLst/>
                <a:latin typeface="Times New Roman" panose="02020603050405020304" pitchFamily="18" charset="0"/>
                <a:ea typeface="Times New Roman" panose="02020603050405020304" pitchFamily="18" charset="0"/>
                <a:cs typeface="Ali_K_Sahifa" pitchFamily="2" charset="-78"/>
              </a:rPr>
              <a:t>4</a:t>
            </a:r>
            <a:r>
              <a:rPr lang="ar-IQ" sz="4000" b="1" dirty="0">
                <a:effectLst/>
                <a:latin typeface="Times New Roman" panose="02020603050405020304" pitchFamily="18" charset="0"/>
                <a:ea typeface="Times New Roman" panose="02020603050405020304" pitchFamily="18" charset="0"/>
                <a:cs typeface="Ali_K_Sahifa" pitchFamily="2" charset="-78"/>
              </a:rPr>
              <a:t> / ياساى جيَطؤرِكيَى دةنطةكان.</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دةشىَ بةم دياردةية بطوترىَ ( هةلَطةرِانةوة ) </a:t>
            </a:r>
            <a:r>
              <a:rPr lang="en-US" sz="3600" dirty="0">
                <a:effectLst/>
                <a:latin typeface="Times New Roman" panose="02020603050405020304" pitchFamily="18" charset="0"/>
                <a:ea typeface="Times New Roman" panose="02020603050405020304" pitchFamily="18" charset="0"/>
                <a:cs typeface="Ali_K_Sahifa" pitchFamily="2" charset="-78"/>
              </a:rPr>
              <a:t>	Metathesis</a:t>
            </a:r>
            <a:r>
              <a:rPr lang="ar-IQ" sz="3600" dirty="0">
                <a:effectLst/>
                <a:latin typeface="Times New Roman" panose="02020603050405020304" pitchFamily="18" charset="0"/>
                <a:ea typeface="Times New Roman" panose="02020603050405020304" pitchFamily="18" charset="0"/>
                <a:cs typeface="Ali_K_Sahifa" pitchFamily="2" charset="-78"/>
              </a:rPr>
              <a:t> ،ضونكة فؤنيميَك يا ضةند قؤنيميَك لةسنوورى وشةيةكدا ثاش و ثيَش يا سةرو ذيَر دةكةن ولة شويَنى يةك بةكار ديَن ،بىَ ئةوةى كاربكاتة سةر واتاو بيطؤرِىَ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دكتؤر محمد معروف دةلَىَ "لةم دياردةيةدا دوو دةنط يا دوو برطة جيَطاكانيان دةطؤرِنةوة ،هةندىَ جار وشةكة بةهةردوو شيَوةكةى لة يةك زاردا دةبينرىَ .هةندىَ جاريش هةر شيَوةى لة زمانيَكدا دةردةكةوىَ و بةكارديَت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لةبةر رِؤشنايى بؤضوونى زمانةوانةكان ، هؤكارى ئةم دياردةيةلة زمانى كورديدا بؤ ضوار هؤكار دةطةريَنينةوة . </a:t>
            </a:r>
            <a:r>
              <a:rPr lang="en-US" sz="3600" dirty="0">
                <a:effectLst/>
                <a:latin typeface="Times New Roman" panose="02020603050405020304" pitchFamily="18" charset="0"/>
                <a:ea typeface="Times New Roman" panose="02020603050405020304" pitchFamily="18" charset="0"/>
                <a:cs typeface="Ali_K_Sahifa" pitchFamily="2" charset="-78"/>
              </a:rPr>
              <a:t> </a:t>
            </a:r>
          </a:p>
          <a:p>
            <a:pPr marL="0" marR="0" indent="0" algn="justLow" rtl="1">
              <a:spcBef>
                <a:spcPts val="0"/>
              </a:spcBef>
              <a:spcAft>
                <a:spcPts val="0"/>
              </a:spcAft>
              <a:buNone/>
            </a:pP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ا ـ </a:t>
            </a:r>
            <a:r>
              <a:rPr lang="ar-IQ" sz="3600" b="1" u="sng" dirty="0">
                <a:effectLst/>
                <a:latin typeface="Times New Roman" panose="02020603050405020304" pitchFamily="18" charset="0"/>
                <a:ea typeface="Times New Roman" panose="02020603050405020304" pitchFamily="18" charset="0"/>
                <a:cs typeface="Ali_K_Sahifa" pitchFamily="2" charset="-78"/>
              </a:rPr>
              <a:t>هؤكارى ناوضةيى.</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ئةمانةش وةك ئةو دياردانةى كة تايبةتن بة شيَوةزارى بالَةكيان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بةفر                </a:t>
            </a:r>
            <a:r>
              <a:rPr lang="en-US" sz="3600" dirty="0" err="1">
                <a:effectLst/>
                <a:latin typeface="Times New Roman" panose="02020603050405020304" pitchFamily="18" charset="0"/>
                <a:ea typeface="Times New Roman" panose="02020603050405020304" pitchFamily="18" charset="0"/>
                <a:cs typeface="Ali_K_Sahifa" pitchFamily="2" charset="-78"/>
              </a:rPr>
              <a:t>baf</a:t>
            </a:r>
            <a:r>
              <a:rPr lang="en-US" sz="3600" dirty="0" err="1">
                <a:effectLst/>
                <a:latin typeface="Times New Roman" panose="02020603050405020304" pitchFamily="18" charset="0"/>
                <a:ea typeface="Times New Roman" panose="02020603050405020304" pitchFamily="18" charset="0"/>
              </a:rPr>
              <a:t>ı</a:t>
            </a:r>
            <a:r>
              <a:rPr lang="en-US" sz="3600" dirty="0" err="1">
                <a:effectLst/>
                <a:latin typeface="Times New Roman" panose="02020603050405020304" pitchFamily="18" charset="0"/>
                <a:ea typeface="Times New Roman" panose="02020603050405020304" pitchFamily="18" charset="0"/>
                <a:cs typeface="Ali_K_Sahifa" pitchFamily="2" charset="-78"/>
              </a:rPr>
              <a:t>r</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ar-IQ" sz="28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8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600" dirty="0">
                <a:effectLst/>
                <a:latin typeface="Times New Roman" panose="02020603050405020304" pitchFamily="18" charset="0"/>
                <a:ea typeface="Times New Roman" panose="02020603050405020304" pitchFamily="18" charset="0"/>
                <a:cs typeface="Ali_K_Sahifa" pitchFamily="2" charset="-78"/>
              </a:rPr>
              <a:t>          بةرف </a:t>
            </a:r>
            <a:r>
              <a:rPr lang="en-US" sz="3600" dirty="0" err="1">
                <a:effectLst/>
                <a:latin typeface="Times New Roman" panose="02020603050405020304" pitchFamily="18" charset="0"/>
                <a:ea typeface="Times New Roman" panose="02020603050405020304" pitchFamily="18" charset="0"/>
                <a:cs typeface="Ali_K_Sahifa" pitchFamily="2" charset="-78"/>
              </a:rPr>
              <a:t>bar</a:t>
            </a:r>
            <a:r>
              <a:rPr lang="en-US" sz="3600" dirty="0" err="1">
                <a:effectLst/>
                <a:latin typeface="Times New Roman" panose="02020603050405020304" pitchFamily="18" charset="0"/>
                <a:ea typeface="Times New Roman" panose="02020603050405020304" pitchFamily="18" charset="0"/>
              </a:rPr>
              <a:t>ı</a:t>
            </a:r>
            <a:r>
              <a:rPr lang="en-US" sz="3600" dirty="0" err="1">
                <a:effectLst/>
                <a:latin typeface="Times New Roman" panose="02020603050405020304" pitchFamily="18" charset="0"/>
                <a:ea typeface="Times New Roman" panose="02020603050405020304" pitchFamily="18" charset="0"/>
                <a:cs typeface="Ali_K_Sahifa" pitchFamily="2" charset="-78"/>
              </a:rPr>
              <a:t>f</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a:effectLst/>
                <a:latin typeface="Ali_K_Sahifa" pitchFamily="2" charset="-78"/>
                <a:ea typeface="Times New Roman" panose="02020603050405020304" pitchFamily="18" charset="0"/>
              </a:rPr>
              <a:t> </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فةقةت </a:t>
            </a:r>
            <a:r>
              <a:rPr lang="en-US" sz="3600" dirty="0" err="1">
                <a:effectLst/>
                <a:latin typeface="Times New Roman" panose="02020603050405020304" pitchFamily="18" charset="0"/>
                <a:ea typeface="Times New Roman" panose="02020603050405020304" pitchFamily="18" charset="0"/>
                <a:cs typeface="Ali_K_Sahifa" pitchFamily="2" charset="-78"/>
              </a:rPr>
              <a:t>faqat</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ar-IQ" sz="28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8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600" dirty="0">
                <a:effectLst/>
                <a:latin typeface="Times New Roman" panose="02020603050405020304" pitchFamily="18" charset="0"/>
                <a:ea typeface="Times New Roman" panose="02020603050405020304" pitchFamily="18" charset="0"/>
                <a:cs typeface="Ali_K_Sahifa" pitchFamily="2" charset="-78"/>
              </a:rPr>
              <a:t>          فةتةق     </a:t>
            </a:r>
            <a:r>
              <a:rPr lang="en-US" sz="3600" dirty="0" err="1">
                <a:effectLst/>
                <a:latin typeface="Times New Roman" panose="02020603050405020304" pitchFamily="18" charset="0"/>
                <a:ea typeface="Times New Roman" panose="02020603050405020304" pitchFamily="18" charset="0"/>
                <a:cs typeface="Ali_K_Sahifa" pitchFamily="2" charset="-78"/>
              </a:rPr>
              <a:t>fataq</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كةرويَشك   </a:t>
            </a:r>
            <a:r>
              <a:rPr lang="en-US" sz="3600" dirty="0" err="1">
                <a:effectLst/>
                <a:latin typeface="Times New Roman" panose="02020603050405020304" pitchFamily="18" charset="0"/>
                <a:ea typeface="Times New Roman" panose="02020603050405020304" pitchFamily="18" charset="0"/>
                <a:cs typeface="Ali_K_Sahifa" pitchFamily="2" charset="-78"/>
              </a:rPr>
              <a:t>karwe</a:t>
            </a:r>
            <a:r>
              <a:rPr lang="en-US" sz="3600" dirty="0" err="1">
                <a:effectLst/>
                <a:latin typeface="Times New Roman" panose="02020603050405020304" pitchFamily="18" charset="0"/>
                <a:ea typeface="Times New Roman" panose="02020603050405020304" pitchFamily="18" charset="0"/>
              </a:rPr>
              <a:t>šık</a:t>
            </a:r>
            <a:r>
              <a:rPr lang="en-US" sz="3600" dirty="0">
                <a:effectLst/>
                <a:latin typeface="Times New Roman" panose="02020603050405020304" pitchFamily="18" charset="0"/>
                <a:ea typeface="Times New Roman" panose="02020603050405020304" pitchFamily="18" charset="0"/>
              </a:rPr>
              <a:t>  </a:t>
            </a:r>
            <a:r>
              <a:rPr lang="ar-IQ" sz="3600" dirty="0">
                <a:effectLst/>
                <a:latin typeface="Times New Roman" panose="02020603050405020304" pitchFamily="18" charset="0"/>
                <a:ea typeface="Times New Roman" panose="02020603050405020304" pitchFamily="18" charset="0"/>
              </a:rPr>
              <a:t>   </a:t>
            </a:r>
            <a:r>
              <a:rPr lang="ar-IQ" sz="28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8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600" dirty="0">
                <a:effectLst/>
                <a:latin typeface="Times New Roman" panose="02020603050405020304" pitchFamily="18" charset="0"/>
                <a:ea typeface="Times New Roman" panose="02020603050405020304" pitchFamily="18" charset="0"/>
                <a:cs typeface="Ali_K_Sahifa" pitchFamily="2" charset="-78"/>
              </a:rPr>
              <a:t>          كيَروشك   </a:t>
            </a:r>
            <a:r>
              <a:rPr lang="en-US" sz="3600" dirty="0" err="1">
                <a:effectLst/>
                <a:latin typeface="Times New Roman" panose="02020603050405020304" pitchFamily="18" charset="0"/>
                <a:ea typeface="Times New Roman" panose="02020603050405020304" pitchFamily="18" charset="0"/>
                <a:cs typeface="Ali_K_Sahifa" pitchFamily="2" charset="-78"/>
              </a:rPr>
              <a:t>keru</a:t>
            </a:r>
            <a:r>
              <a:rPr lang="en-US" sz="3600" dirty="0" err="1">
                <a:effectLst/>
                <a:latin typeface="Times New Roman" panose="02020603050405020304" pitchFamily="18" charset="0"/>
                <a:ea typeface="Times New Roman" panose="02020603050405020304" pitchFamily="18" charset="0"/>
              </a:rPr>
              <a:t>šı</a:t>
            </a:r>
            <a:r>
              <a:rPr lang="en-US" sz="3600" dirty="0" err="1">
                <a:effectLst/>
                <a:latin typeface="Times New Roman" panose="02020603050405020304" pitchFamily="18" charset="0"/>
                <a:ea typeface="Times New Roman" panose="02020603050405020304" pitchFamily="18" charset="0"/>
                <a:cs typeface="Ali_K_Sahifa" pitchFamily="2" charset="-78"/>
              </a:rPr>
              <a:t>k</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indent="0" algn="r" rtl="1">
              <a:buNone/>
            </a:pPr>
            <a:endParaRPr lang="en-US" sz="36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84879513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fontScale="70000" lnSpcReduction="20000"/>
          </a:bodyPr>
          <a:lstStyle/>
          <a:p>
            <a:pPr marL="0" marR="0" indent="0" algn="justLow" rtl="1">
              <a:spcBef>
                <a:spcPts val="0"/>
              </a:spcBef>
              <a:spcAft>
                <a:spcPts val="0"/>
              </a:spcAft>
              <a:buNone/>
            </a:pPr>
            <a:endParaRPr lang="en-US" sz="2800" b="1"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ar-IQ" sz="3400" b="1" dirty="0">
                <a:effectLst/>
                <a:latin typeface="Times New Roman" panose="02020603050405020304" pitchFamily="18" charset="0"/>
                <a:ea typeface="Times New Roman" panose="02020603050405020304" pitchFamily="18" charset="0"/>
                <a:cs typeface="Ali_K_Sahifa" pitchFamily="2" charset="-78"/>
              </a:rPr>
              <a:t>ب ـ </a:t>
            </a:r>
            <a:r>
              <a:rPr lang="ar-IQ" sz="3400" b="1" u="sng" dirty="0">
                <a:effectLst/>
                <a:latin typeface="Times New Roman" panose="02020603050405020304" pitchFamily="18" charset="0"/>
                <a:ea typeface="Times New Roman" panose="02020603050405020304" pitchFamily="18" charset="0"/>
                <a:cs typeface="Ali_K_Sahifa" pitchFamily="2" charset="-78"/>
              </a:rPr>
              <a:t>هؤكارى جياوازى دياليَتةكان .</a:t>
            </a:r>
            <a:r>
              <a:rPr lang="ar-IQ" sz="3400" b="1"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 (بارةكى )ثشقل     </a:t>
            </a:r>
            <a:r>
              <a:rPr lang="en-US" sz="3400" dirty="0" err="1">
                <a:effectLst/>
                <a:latin typeface="Times New Roman" panose="02020603050405020304" pitchFamily="18" charset="0"/>
                <a:ea typeface="Times New Roman" panose="02020603050405020304" pitchFamily="18" charset="0"/>
                <a:cs typeface="Ali_K_Sahifa" pitchFamily="2" charset="-78"/>
              </a:rPr>
              <a:t>p</a:t>
            </a:r>
            <a:r>
              <a:rPr lang="en-US" sz="3400" dirty="0" err="1">
                <a:effectLst/>
                <a:latin typeface="Times New Roman" panose="02020603050405020304" pitchFamily="18" charset="0"/>
                <a:ea typeface="Times New Roman" panose="02020603050405020304" pitchFamily="18" charset="0"/>
              </a:rPr>
              <a:t>ıš</a:t>
            </a:r>
            <a:r>
              <a:rPr lang="en-US" sz="3400" dirty="0" err="1">
                <a:effectLst/>
                <a:latin typeface="Times New Roman" panose="02020603050405020304" pitchFamily="18" charset="0"/>
                <a:ea typeface="Times New Roman" panose="02020603050405020304" pitchFamily="18" charset="0"/>
                <a:cs typeface="Ali_K_Sahifa" pitchFamily="2" charset="-78"/>
              </a:rPr>
              <a:t>q</a:t>
            </a:r>
            <a:r>
              <a:rPr lang="en-US" sz="3400" dirty="0" err="1">
                <a:effectLst/>
                <a:latin typeface="Times New Roman" panose="02020603050405020304" pitchFamily="18" charset="0"/>
                <a:ea typeface="Times New Roman" panose="02020603050405020304" pitchFamily="18" charset="0"/>
              </a:rPr>
              <a:t>ıl</a:t>
            </a:r>
            <a:r>
              <a:rPr lang="en-US" sz="3400" dirty="0">
                <a:effectLst/>
                <a:latin typeface="Times New Roman" panose="02020603050405020304" pitchFamily="18" charset="0"/>
                <a:ea typeface="Times New Roman" panose="02020603050405020304" pitchFamily="18" charset="0"/>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       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قشثل  </a:t>
            </a:r>
            <a:r>
              <a:rPr lang="en-US" sz="3400" dirty="0" err="1">
                <a:effectLst/>
                <a:latin typeface="Times New Roman" panose="02020603050405020304" pitchFamily="18" charset="0"/>
                <a:ea typeface="Times New Roman" panose="02020603050405020304" pitchFamily="18" charset="0"/>
                <a:cs typeface="Ali_K_Sahifa" pitchFamily="2" charset="-78"/>
              </a:rPr>
              <a:t>q</a:t>
            </a:r>
            <a:r>
              <a:rPr lang="en-US" sz="3400" dirty="0" err="1">
                <a:effectLst/>
                <a:latin typeface="Times New Roman" panose="02020603050405020304" pitchFamily="18" charset="0"/>
                <a:ea typeface="Times New Roman" panose="02020603050405020304" pitchFamily="18" charset="0"/>
              </a:rPr>
              <a:t>ıš</a:t>
            </a:r>
            <a:r>
              <a:rPr lang="en-US" sz="3400" dirty="0" err="1">
                <a:effectLst/>
                <a:latin typeface="Times New Roman" panose="02020603050405020304" pitchFamily="18" charset="0"/>
                <a:ea typeface="Times New Roman" panose="02020603050405020304" pitchFamily="18" charset="0"/>
                <a:cs typeface="Ali_K_Sahifa" pitchFamily="2" charset="-78"/>
              </a:rPr>
              <a:t>p</a:t>
            </a:r>
            <a:r>
              <a:rPr lang="en-US" sz="3400" dirty="0" err="1">
                <a:effectLst/>
                <a:latin typeface="Times New Roman" panose="02020603050405020304" pitchFamily="18" charset="0"/>
                <a:ea typeface="Times New Roman" panose="02020603050405020304" pitchFamily="18" charset="0"/>
              </a:rPr>
              <a:t>ı</a:t>
            </a:r>
            <a:r>
              <a:rPr lang="en-US" sz="3400" dirty="0" err="1">
                <a:effectLst/>
                <a:latin typeface="Times New Roman" panose="02020603050405020304" pitchFamily="18" charset="0"/>
                <a:ea typeface="Times New Roman" panose="02020603050405020304" pitchFamily="18" charset="0"/>
                <a:cs typeface="Ali_K_Sahifa" pitchFamily="2" charset="-78"/>
              </a:rPr>
              <a:t>l</a:t>
            </a:r>
            <a:r>
              <a:rPr lang="ar-IQ" sz="3400" dirty="0">
                <a:effectLst/>
                <a:latin typeface="Times New Roman" panose="02020603050405020304" pitchFamily="18" charset="0"/>
                <a:ea typeface="Times New Roman" panose="02020603050405020304" pitchFamily="18" charset="0"/>
                <a:cs typeface="Ali_K_Sahifa" pitchFamily="2" charset="-78"/>
              </a:rPr>
              <a:t> ( هةوليَرى)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(بارةكى)  تةزرة </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en-US" sz="3400" dirty="0" err="1">
                <a:effectLst/>
                <a:latin typeface="Times New Roman" panose="02020603050405020304" pitchFamily="18" charset="0"/>
                <a:ea typeface="Times New Roman" panose="02020603050405020304" pitchFamily="18" charset="0"/>
                <a:cs typeface="Ali_K_Sahifa" pitchFamily="2" charset="-78"/>
              </a:rPr>
              <a:t>tazra</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تةرزة </a:t>
            </a:r>
            <a:r>
              <a:rPr lang="en-US" sz="3400" dirty="0" err="1">
                <a:effectLst/>
                <a:latin typeface="Times New Roman" panose="02020603050405020304" pitchFamily="18" charset="0"/>
                <a:ea typeface="Times New Roman" panose="02020603050405020304" pitchFamily="18" charset="0"/>
                <a:cs typeface="Ali_K_Sahifa" pitchFamily="2" charset="-78"/>
              </a:rPr>
              <a:t>tarza</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 سليَمانى )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 بارةكى )جةرط </a:t>
            </a:r>
            <a:r>
              <a:rPr lang="en-US" sz="3400" dirty="0" err="1">
                <a:effectLst/>
                <a:latin typeface="Times New Roman" panose="02020603050405020304" pitchFamily="18" charset="0"/>
                <a:ea typeface="Times New Roman" panose="02020603050405020304" pitchFamily="18" charset="0"/>
                <a:cs typeface="Ali_K_Sahifa" pitchFamily="2" charset="-78"/>
              </a:rPr>
              <a:t>jar</a:t>
            </a:r>
            <a:r>
              <a:rPr lang="en-US" sz="3400" dirty="0" err="1">
                <a:effectLst/>
                <a:latin typeface="Times New Roman" panose="02020603050405020304" pitchFamily="18" charset="0"/>
                <a:ea typeface="Times New Roman" panose="02020603050405020304" pitchFamily="18" charset="0"/>
              </a:rPr>
              <a:t>ı</a:t>
            </a:r>
            <a:r>
              <a:rPr lang="en-US" sz="3400" dirty="0" err="1">
                <a:effectLst/>
                <a:latin typeface="Times New Roman" panose="02020603050405020304" pitchFamily="18" charset="0"/>
                <a:ea typeface="Times New Roman" panose="02020603050405020304" pitchFamily="18" charset="0"/>
                <a:cs typeface="Ali_K_Sahifa" pitchFamily="2" charset="-78"/>
              </a:rPr>
              <a:t>g</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جطةر  </a:t>
            </a:r>
            <a:r>
              <a:rPr lang="en-US" sz="3400" dirty="0" err="1">
                <a:effectLst/>
                <a:latin typeface="Times New Roman" panose="02020603050405020304" pitchFamily="18" charset="0"/>
                <a:ea typeface="Times New Roman" panose="02020603050405020304" pitchFamily="18" charset="0"/>
                <a:cs typeface="Ali_K_Sahifa" pitchFamily="2" charset="-78"/>
              </a:rPr>
              <a:t>j</a:t>
            </a:r>
            <a:r>
              <a:rPr lang="en-US" sz="3400" dirty="0" err="1">
                <a:effectLst/>
                <a:latin typeface="Times New Roman" panose="02020603050405020304" pitchFamily="18" charset="0"/>
                <a:ea typeface="Times New Roman" panose="02020603050405020304" pitchFamily="18" charset="0"/>
              </a:rPr>
              <a:t>ı</a:t>
            </a:r>
            <a:r>
              <a:rPr lang="en-US" sz="3400" dirty="0" err="1">
                <a:effectLst/>
                <a:latin typeface="Times New Roman" panose="02020603050405020304" pitchFamily="18" charset="0"/>
                <a:ea typeface="Times New Roman" panose="02020603050405020304" pitchFamily="18" charset="0"/>
                <a:cs typeface="Ali_K_Sahifa" pitchFamily="2" charset="-78"/>
              </a:rPr>
              <a:t>gar</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 سليَمانى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 ( بارةكى )دروين </a:t>
            </a:r>
            <a:r>
              <a:rPr lang="en-US" sz="3400" dirty="0" err="1">
                <a:effectLst/>
                <a:latin typeface="Times New Roman" panose="02020603050405020304" pitchFamily="18" charset="0"/>
                <a:ea typeface="Times New Roman" panose="02020603050405020304" pitchFamily="18" charset="0"/>
                <a:cs typeface="Ali_K_Sahifa" pitchFamily="2" charset="-78"/>
              </a:rPr>
              <a:t>d</a:t>
            </a:r>
            <a:r>
              <a:rPr lang="en-US" sz="3400" dirty="0" err="1">
                <a:effectLst/>
                <a:latin typeface="Times New Roman" panose="02020603050405020304" pitchFamily="18" charset="0"/>
                <a:ea typeface="Times New Roman" panose="02020603050405020304" pitchFamily="18" charset="0"/>
              </a:rPr>
              <a:t>rı</a:t>
            </a:r>
            <a:r>
              <a:rPr lang="en-US" sz="3400" dirty="0" err="1">
                <a:effectLst/>
                <a:latin typeface="Times New Roman" panose="02020603050405020304" pitchFamily="18" charset="0"/>
                <a:ea typeface="Times New Roman" panose="02020603050405020304" pitchFamily="18" charset="0"/>
                <a:cs typeface="Ali_K_Sahifa" pitchFamily="2" charset="-78"/>
              </a:rPr>
              <a:t>win</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en-US" sz="3400" dirty="0">
                <a:effectLst/>
                <a:latin typeface="Ali_K_Sahifa" pitchFamily="2" charset="-78"/>
                <a:ea typeface="Times New Roman" panose="02020603050405020304" pitchFamily="18" charset="0"/>
              </a:rPr>
              <a:t> </a:t>
            </a:r>
            <a:r>
              <a:rPr lang="ar-IQ" sz="3400" dirty="0">
                <a:effectLst/>
                <a:latin typeface="Ali_K_Sahifa" pitchFamily="2" charset="-78"/>
                <a:ea typeface="Times New Roman" panose="02020603050405020304" pitchFamily="18" charset="0"/>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دورين </a:t>
            </a:r>
            <a:r>
              <a:rPr lang="en-US" sz="3400" dirty="0" err="1">
                <a:effectLst/>
                <a:latin typeface="Times New Roman" panose="02020603050405020304" pitchFamily="18" charset="0"/>
                <a:ea typeface="Times New Roman" panose="02020603050405020304" pitchFamily="18" charset="0"/>
                <a:cs typeface="Ali_K_Sahifa" pitchFamily="2" charset="-78"/>
              </a:rPr>
              <a:t>durin</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en-US" sz="3400" dirty="0">
                <a:effectLst/>
                <a:latin typeface="Ali_K_Sahifa" pitchFamily="2" charset="-78"/>
                <a:ea typeface="Times New Roman" panose="02020603050405020304" pitchFamily="18" charset="0"/>
              </a:rPr>
              <a:t> </a:t>
            </a:r>
            <a:r>
              <a:rPr lang="ar-IQ" sz="3400" dirty="0">
                <a:effectLst/>
                <a:latin typeface="Ali_K_Sahifa" pitchFamily="2" charset="-78"/>
                <a:ea typeface="Times New Roman" panose="02020603050405020304" pitchFamily="18" charset="0"/>
              </a:rPr>
              <a:t>( هةوليَرى )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 (بارةكى ) جوين     </a:t>
            </a:r>
            <a:r>
              <a:rPr lang="en-US" sz="3400" dirty="0" err="1">
                <a:effectLst/>
                <a:latin typeface="Times New Roman" panose="02020603050405020304" pitchFamily="18" charset="0"/>
                <a:ea typeface="Times New Roman" panose="02020603050405020304" pitchFamily="18" charset="0"/>
                <a:cs typeface="Ali_K_Sahifa" pitchFamily="2" charset="-78"/>
              </a:rPr>
              <a:t>j</a:t>
            </a:r>
            <a:r>
              <a:rPr lang="en-US" sz="3400" dirty="0" err="1">
                <a:effectLst/>
                <a:latin typeface="Times New Roman" panose="02020603050405020304" pitchFamily="18" charset="0"/>
                <a:ea typeface="Times New Roman" panose="02020603050405020304" pitchFamily="18" charset="0"/>
              </a:rPr>
              <a:t>win</a:t>
            </a:r>
            <a:r>
              <a:rPr lang="en-US" sz="3400" dirty="0">
                <a:effectLst/>
                <a:latin typeface="Times New Roman" panose="02020603050405020304" pitchFamily="18" charset="0"/>
                <a:ea typeface="Times New Roman" panose="02020603050405020304" pitchFamily="18" charset="0"/>
              </a:rPr>
              <a:t>    </a:t>
            </a:r>
            <a:r>
              <a:rPr lang="ar-IQ" sz="3400" dirty="0">
                <a:effectLst/>
                <a:latin typeface="Times New Roman" panose="02020603050405020304" pitchFamily="18" charset="0"/>
                <a:ea typeface="Times New Roman" panose="02020603050405020304" pitchFamily="18" charset="0"/>
                <a:cs typeface="Ali_K_Sahifa" pitchFamily="2" charset="-78"/>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جنيَو </a:t>
            </a:r>
            <a:r>
              <a:rPr lang="en-US" sz="3400" dirty="0" err="1">
                <a:effectLst/>
                <a:latin typeface="Times New Roman" panose="02020603050405020304" pitchFamily="18" charset="0"/>
                <a:ea typeface="Times New Roman" panose="02020603050405020304" pitchFamily="18" charset="0"/>
                <a:cs typeface="Ali_K_Sahifa" pitchFamily="2" charset="-78"/>
              </a:rPr>
              <a:t>j</a:t>
            </a:r>
            <a:r>
              <a:rPr lang="en-US" sz="3400" dirty="0" err="1">
                <a:effectLst/>
                <a:latin typeface="Times New Roman" panose="02020603050405020304" pitchFamily="18" charset="0"/>
                <a:ea typeface="Times New Roman" panose="02020603050405020304" pitchFamily="18" charset="0"/>
              </a:rPr>
              <a:t>ı</a:t>
            </a:r>
            <a:r>
              <a:rPr lang="en-US" sz="3400" dirty="0" err="1">
                <a:effectLst/>
                <a:latin typeface="Times New Roman" panose="02020603050405020304" pitchFamily="18" charset="0"/>
                <a:ea typeface="Times New Roman" panose="02020603050405020304" pitchFamily="18" charset="0"/>
                <a:cs typeface="Ali_K_Sahifa" pitchFamily="2" charset="-78"/>
              </a:rPr>
              <a:t>new</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(سليَمانى )  جون </a:t>
            </a:r>
            <a:r>
              <a:rPr lang="en-US" sz="3400" dirty="0" err="1">
                <a:effectLst/>
                <a:latin typeface="Times New Roman" panose="02020603050405020304" pitchFamily="18" charset="0"/>
                <a:ea typeface="Times New Roman" panose="02020603050405020304" pitchFamily="18" charset="0"/>
                <a:cs typeface="Ali_K_Sahifa" pitchFamily="2" charset="-78"/>
              </a:rPr>
              <a:t>jun</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 هةوليَرى)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 (بارةكى )جيران     </a:t>
            </a:r>
            <a:r>
              <a:rPr lang="en-US" sz="3400" dirty="0" err="1">
                <a:effectLst/>
                <a:latin typeface="Times New Roman" panose="02020603050405020304" pitchFamily="18" charset="0"/>
                <a:ea typeface="Times New Roman" panose="02020603050405020304" pitchFamily="18" charset="0"/>
                <a:cs typeface="Ali_K_Sahifa" pitchFamily="2" charset="-78"/>
              </a:rPr>
              <a:t>jir</a:t>
            </a:r>
            <a:r>
              <a:rPr lang="en-US" sz="3400" dirty="0" err="1">
                <a:effectLst/>
                <a:latin typeface="Times New Roman" panose="02020603050405020304" pitchFamily="18" charset="0"/>
                <a:ea typeface="Times New Roman" panose="02020603050405020304" pitchFamily="18" charset="0"/>
              </a:rPr>
              <a:t>ǎ</a:t>
            </a:r>
            <a:r>
              <a:rPr lang="en-US" sz="3400" dirty="0" err="1">
                <a:effectLst/>
                <a:latin typeface="Times New Roman" panose="02020603050405020304" pitchFamily="18" charset="0"/>
                <a:ea typeface="Times New Roman" panose="02020603050405020304" pitchFamily="18" charset="0"/>
                <a:cs typeface="Ali_K_Sahifa" pitchFamily="2" charset="-78"/>
              </a:rPr>
              <a:t>n</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جينار </a:t>
            </a:r>
            <a:r>
              <a:rPr lang="en-US" sz="3400" dirty="0" err="1">
                <a:effectLst/>
                <a:latin typeface="Times New Roman" panose="02020603050405020304" pitchFamily="18" charset="0"/>
                <a:ea typeface="Times New Roman" panose="02020603050405020304" pitchFamily="18" charset="0"/>
                <a:cs typeface="Ali_K_Sahifa" pitchFamily="2" charset="-78"/>
              </a:rPr>
              <a:t>jin</a:t>
            </a:r>
            <a:r>
              <a:rPr lang="en-US" sz="3400" dirty="0" err="1">
                <a:effectLst/>
                <a:latin typeface="Times New Roman" panose="02020603050405020304" pitchFamily="18" charset="0"/>
                <a:ea typeface="Times New Roman" panose="02020603050405020304" pitchFamily="18" charset="0"/>
              </a:rPr>
              <a:t>ǎ</a:t>
            </a:r>
            <a:r>
              <a:rPr lang="en-US" sz="3400" dirty="0" err="1">
                <a:effectLst/>
                <a:latin typeface="Times New Roman" panose="02020603050405020304" pitchFamily="18" charset="0"/>
                <a:ea typeface="Times New Roman" panose="02020603050405020304" pitchFamily="18" charset="0"/>
                <a:cs typeface="Ali_K_Sahifa" pitchFamily="2" charset="-78"/>
              </a:rPr>
              <a:t>r</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 دهؤكى )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b="1" dirty="0">
                <a:effectLst/>
                <a:latin typeface="Times New Roman" panose="02020603050405020304" pitchFamily="18" charset="0"/>
                <a:ea typeface="Times New Roman" panose="02020603050405020304" pitchFamily="18" charset="0"/>
                <a:cs typeface="Ali_K_Sahifa" pitchFamily="2" charset="-78"/>
              </a:rPr>
              <a:t>ج ـ </a:t>
            </a:r>
            <a:r>
              <a:rPr lang="ar-IQ" sz="3400" b="1" u="sng" dirty="0">
                <a:effectLst/>
                <a:latin typeface="Times New Roman" panose="02020603050405020304" pitchFamily="18" charset="0"/>
                <a:ea typeface="Times New Roman" panose="02020603050405020304" pitchFamily="18" charset="0"/>
                <a:cs typeface="Ali_K_Sahifa" pitchFamily="2" charset="-78"/>
              </a:rPr>
              <a:t>هؤكارى ئاستى رِؤشنبيرى , يا وشةى بيانى .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حةيوان </a:t>
            </a:r>
            <a:r>
              <a:rPr lang="en-US" sz="3400" dirty="0" err="1">
                <a:effectLst/>
                <a:latin typeface="Times New Roman" panose="02020603050405020304" pitchFamily="18" charset="0"/>
                <a:ea typeface="Times New Roman" panose="02020603050405020304" pitchFamily="18" charset="0"/>
              </a:rPr>
              <a:t>ħ</a:t>
            </a:r>
            <a:r>
              <a:rPr lang="en-US" sz="3400" dirty="0" err="1">
                <a:effectLst/>
                <a:latin typeface="Times New Roman" panose="02020603050405020304" pitchFamily="18" charset="0"/>
                <a:ea typeface="Times New Roman" panose="02020603050405020304" pitchFamily="18" charset="0"/>
                <a:cs typeface="Ali_K_Sahifa" pitchFamily="2" charset="-78"/>
              </a:rPr>
              <a:t>ayw</a:t>
            </a:r>
            <a:r>
              <a:rPr lang="en-US" sz="3400" dirty="0" err="1">
                <a:effectLst/>
                <a:latin typeface="Times New Roman" panose="02020603050405020304" pitchFamily="18" charset="0"/>
                <a:ea typeface="Times New Roman" panose="02020603050405020304" pitchFamily="18" charset="0"/>
              </a:rPr>
              <a:t>ǎ</a:t>
            </a:r>
            <a:r>
              <a:rPr lang="en-US" sz="3400" dirty="0" err="1">
                <a:effectLst/>
                <a:latin typeface="Times New Roman" panose="02020603050405020304" pitchFamily="18" charset="0"/>
                <a:ea typeface="Times New Roman" panose="02020603050405020304" pitchFamily="18" charset="0"/>
                <a:cs typeface="Ali_K_Sahifa" pitchFamily="2" charset="-78"/>
              </a:rPr>
              <a:t>n</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حةويان </a:t>
            </a:r>
            <a:r>
              <a:rPr lang="en-US" sz="3400" dirty="0" err="1">
                <a:effectLst/>
                <a:latin typeface="Times New Roman" panose="02020603050405020304" pitchFamily="18" charset="0"/>
                <a:ea typeface="Times New Roman" panose="02020603050405020304" pitchFamily="18" charset="0"/>
              </a:rPr>
              <a:t>ħ</a:t>
            </a:r>
            <a:r>
              <a:rPr lang="en-US" sz="3400" dirty="0" err="1">
                <a:effectLst/>
                <a:latin typeface="Times New Roman" panose="02020603050405020304" pitchFamily="18" charset="0"/>
                <a:ea typeface="Times New Roman" panose="02020603050405020304" pitchFamily="18" charset="0"/>
                <a:cs typeface="Ali_K_Sahifa" pitchFamily="2" charset="-78"/>
              </a:rPr>
              <a:t>awy</a:t>
            </a:r>
            <a:r>
              <a:rPr lang="en-US" sz="3400" dirty="0" err="1">
                <a:effectLst/>
                <a:latin typeface="Times New Roman" panose="02020603050405020304" pitchFamily="18" charset="0"/>
                <a:ea typeface="Times New Roman" panose="02020603050405020304" pitchFamily="18" charset="0"/>
              </a:rPr>
              <a:t>ǎ</a:t>
            </a:r>
            <a:r>
              <a:rPr lang="en-US" sz="3400" dirty="0" err="1">
                <a:effectLst/>
                <a:latin typeface="Times New Roman" panose="02020603050405020304" pitchFamily="18" charset="0"/>
                <a:ea typeface="Times New Roman" panose="02020603050405020304" pitchFamily="18" charset="0"/>
                <a:cs typeface="Ali_K_Sahifa" pitchFamily="2" charset="-78"/>
              </a:rPr>
              <a:t>n</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مةكتةب  </a:t>
            </a:r>
            <a:r>
              <a:rPr lang="en-US" sz="3400" dirty="0" err="1">
                <a:effectLst/>
                <a:latin typeface="Times New Roman" panose="02020603050405020304" pitchFamily="18" charset="0"/>
                <a:ea typeface="Times New Roman" panose="02020603050405020304" pitchFamily="18" charset="0"/>
                <a:cs typeface="Ali_K_Sahifa" pitchFamily="2" charset="-78"/>
              </a:rPr>
              <a:t>maktab</a:t>
            </a:r>
            <a:r>
              <a:rPr lang="ar-IQ" sz="3400" dirty="0">
                <a:effectLst/>
                <a:latin typeface="Times New Roman" panose="02020603050405020304" pitchFamily="18" charset="0"/>
                <a:ea typeface="Times New Roman" panose="02020603050405020304" pitchFamily="18" charset="0"/>
                <a:cs typeface="Ali_K_Sahifa" pitchFamily="2" charset="-78"/>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مةتكةب </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en-US" sz="3400" dirty="0" err="1">
                <a:effectLst/>
                <a:latin typeface="Times New Roman" panose="02020603050405020304" pitchFamily="18" charset="0"/>
                <a:ea typeface="Times New Roman" panose="02020603050405020304" pitchFamily="18" charset="0"/>
                <a:cs typeface="Ali_K_Sahifa" pitchFamily="2" charset="-78"/>
              </a:rPr>
              <a:t>matkab</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جومعة </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en-US" sz="3400" dirty="0" err="1">
                <a:effectLst/>
                <a:latin typeface="Times New Roman" panose="02020603050405020304" pitchFamily="18" charset="0"/>
                <a:ea typeface="Times New Roman" panose="02020603050405020304" pitchFamily="18" charset="0"/>
                <a:cs typeface="Ali_K_Sahifa" pitchFamily="2" charset="-78"/>
              </a:rPr>
              <a:t>jum</a:t>
            </a:r>
            <a:r>
              <a:rPr lang="en-US" sz="3400" dirty="0" err="1">
                <a:effectLst/>
                <a:latin typeface="Times New Roman" panose="02020603050405020304" pitchFamily="18" charset="0"/>
                <a:ea typeface="Times New Roman" panose="02020603050405020304" pitchFamily="18" charset="0"/>
              </a:rPr>
              <a:t>?</a:t>
            </a:r>
            <a:r>
              <a:rPr lang="en-US" sz="3400" dirty="0" err="1">
                <a:effectLst/>
                <a:latin typeface="Times New Roman" panose="02020603050405020304" pitchFamily="18" charset="0"/>
                <a:ea typeface="Times New Roman" panose="02020603050405020304" pitchFamily="18" charset="0"/>
                <a:cs typeface="Ali_K_Sahifa" pitchFamily="2" charset="-78"/>
              </a:rPr>
              <a:t>a</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جوعمة </a:t>
            </a:r>
            <a:r>
              <a:rPr lang="en-US" sz="3400" dirty="0" err="1">
                <a:effectLst/>
                <a:latin typeface="Times New Roman" panose="02020603050405020304" pitchFamily="18" charset="0"/>
                <a:ea typeface="Times New Roman" panose="02020603050405020304" pitchFamily="18" charset="0"/>
                <a:cs typeface="Ali_K_Sahifa" pitchFamily="2" charset="-78"/>
              </a:rPr>
              <a:t>ju</a:t>
            </a:r>
            <a:r>
              <a:rPr lang="en-US" sz="3400" dirty="0" err="1">
                <a:effectLst/>
                <a:latin typeface="Times New Roman" panose="02020603050405020304" pitchFamily="18" charset="0"/>
                <a:ea typeface="Times New Roman" panose="02020603050405020304" pitchFamily="18" charset="0"/>
              </a:rPr>
              <a:t>?</a:t>
            </a:r>
            <a:r>
              <a:rPr lang="en-US" sz="3400" dirty="0" err="1">
                <a:effectLst/>
                <a:latin typeface="Times New Roman" panose="02020603050405020304" pitchFamily="18" charset="0"/>
                <a:ea typeface="Times New Roman" panose="02020603050405020304" pitchFamily="18" charset="0"/>
                <a:cs typeface="Ali_K_Sahifa" pitchFamily="2" charset="-78"/>
              </a:rPr>
              <a:t>ma</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روبع          </a:t>
            </a:r>
            <a:r>
              <a:rPr lang="en-US" sz="3400" dirty="0">
                <a:effectLst/>
                <a:latin typeface="Times New Roman" panose="02020603050405020304" pitchFamily="18" charset="0"/>
                <a:ea typeface="Times New Roman" panose="02020603050405020304" pitchFamily="18" charset="0"/>
                <a:cs typeface="Ali_K_Sahifa" pitchFamily="2" charset="-78"/>
              </a:rPr>
              <a:t>ru</a:t>
            </a:r>
            <a:r>
              <a:rPr lang="en-US" sz="3400" dirty="0">
                <a:effectLst/>
                <a:latin typeface="Times New Roman" panose="02020603050405020304" pitchFamily="18" charset="0"/>
                <a:ea typeface="Times New Roman" panose="02020603050405020304" pitchFamily="18" charset="0"/>
              </a:rPr>
              <a:t>b? </a:t>
            </a:r>
            <a:r>
              <a:rPr lang="ar-IQ" sz="3400" dirty="0">
                <a:effectLst/>
                <a:latin typeface="Times New Roman" panose="02020603050405020304" pitchFamily="18" charset="0"/>
                <a:ea typeface="Times New Roman" panose="02020603050405020304" pitchFamily="18" charset="0"/>
                <a:cs typeface="Ali_K_Sahifa" pitchFamily="2" charset="-78"/>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روعب </a:t>
            </a:r>
            <a:r>
              <a:rPr lang="en-US" sz="3400" dirty="0" err="1">
                <a:effectLst/>
                <a:latin typeface="Times New Roman" panose="02020603050405020304" pitchFamily="18" charset="0"/>
                <a:ea typeface="Times New Roman" panose="02020603050405020304" pitchFamily="18" charset="0"/>
              </a:rPr>
              <a:t>ř</a:t>
            </a:r>
            <a:r>
              <a:rPr lang="en-US" sz="3400" dirty="0" err="1">
                <a:effectLst/>
                <a:latin typeface="Times New Roman" panose="02020603050405020304" pitchFamily="18" charset="0"/>
                <a:ea typeface="Times New Roman" panose="02020603050405020304" pitchFamily="18" charset="0"/>
                <a:cs typeface="Ali_K_Sahifa" pitchFamily="2" charset="-78"/>
              </a:rPr>
              <a:t>u</a:t>
            </a:r>
            <a:r>
              <a:rPr lang="en-US" sz="3400" dirty="0" err="1">
                <a:effectLst/>
                <a:latin typeface="Times New Roman" panose="02020603050405020304" pitchFamily="18" charset="0"/>
                <a:ea typeface="Times New Roman" panose="02020603050405020304" pitchFamily="18" charset="0"/>
              </a:rPr>
              <a:t>?b</a:t>
            </a:r>
            <a:r>
              <a:rPr lang="en-US" sz="3400" dirty="0">
                <a:effectLst/>
                <a:latin typeface="Times New Roman" panose="02020603050405020304" pitchFamily="18" charset="0"/>
                <a:ea typeface="Times New Roman" panose="02020603050405020304" pitchFamily="18" charset="0"/>
              </a:rPr>
              <a:t>          </a:t>
            </a:r>
            <a:r>
              <a:rPr lang="ar-IQ" sz="3400" dirty="0">
                <a:effectLst/>
                <a:latin typeface="Times New Roman" panose="02020603050405020304" pitchFamily="18" charset="0"/>
                <a:ea typeface="Times New Roman" panose="02020603050405020304" pitchFamily="18" charset="0"/>
              </a:rPr>
              <a:t>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لةعنةت   </a:t>
            </a:r>
            <a:r>
              <a:rPr lang="en-US" sz="3400" dirty="0" err="1">
                <a:effectLst/>
                <a:latin typeface="Times New Roman" panose="02020603050405020304" pitchFamily="18" charset="0"/>
                <a:ea typeface="Times New Roman" panose="02020603050405020304" pitchFamily="18" charset="0"/>
                <a:cs typeface="Ali_K_Sahifa" pitchFamily="2" charset="-78"/>
              </a:rPr>
              <a:t>la</a:t>
            </a:r>
            <a:r>
              <a:rPr lang="en-US" sz="3400" dirty="0" err="1">
                <a:effectLst/>
                <a:latin typeface="Times New Roman" panose="02020603050405020304" pitchFamily="18" charset="0"/>
                <a:ea typeface="Times New Roman" panose="02020603050405020304" pitchFamily="18" charset="0"/>
              </a:rPr>
              <a:t>?</a:t>
            </a:r>
            <a:r>
              <a:rPr lang="en-US" sz="3400" dirty="0" err="1">
                <a:effectLst/>
                <a:latin typeface="Times New Roman" panose="02020603050405020304" pitchFamily="18" charset="0"/>
                <a:ea typeface="Times New Roman" panose="02020603050405020304" pitchFamily="18" charset="0"/>
                <a:cs typeface="Ali_K_Sahifa" pitchFamily="2" charset="-78"/>
              </a:rPr>
              <a:t>nat</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نةعلةت </a:t>
            </a:r>
            <a:r>
              <a:rPr lang="en-US" sz="3400" dirty="0" err="1">
                <a:effectLst/>
                <a:latin typeface="Times New Roman" panose="02020603050405020304" pitchFamily="18" charset="0"/>
                <a:ea typeface="Times New Roman" panose="02020603050405020304" pitchFamily="18" charset="0"/>
                <a:cs typeface="Ali_K_Sahifa" pitchFamily="2" charset="-78"/>
              </a:rPr>
              <a:t>na</a:t>
            </a:r>
            <a:r>
              <a:rPr lang="en-US" sz="3400" dirty="0" err="1">
                <a:effectLst/>
                <a:latin typeface="Times New Roman" panose="02020603050405020304" pitchFamily="18" charset="0"/>
                <a:ea typeface="Times New Roman" panose="02020603050405020304" pitchFamily="18" charset="0"/>
              </a:rPr>
              <a:t>?lat</a:t>
            </a:r>
            <a:r>
              <a:rPr lang="en-US" sz="3400" dirty="0">
                <a:effectLst/>
                <a:latin typeface="Times New Roman" panose="02020603050405020304" pitchFamily="18" charset="0"/>
                <a:ea typeface="Times New Roman" panose="02020603050405020304" pitchFamily="18" charset="0"/>
              </a:rPr>
              <a:t>     </a:t>
            </a:r>
            <a:r>
              <a:rPr lang="en-US" sz="3400" dirty="0">
                <a:effectLst/>
                <a:latin typeface="Ali_K_Sahifa" pitchFamily="2" charset="-78"/>
                <a:ea typeface="Times New Roman" panose="02020603050405020304" pitchFamily="18" charset="0"/>
              </a:rPr>
              <a:t>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  </a:t>
            </a:r>
            <a:r>
              <a:rPr lang="ar-IQ" sz="3400" b="1" dirty="0">
                <a:effectLst/>
                <a:latin typeface="Times New Roman" panose="02020603050405020304" pitchFamily="18" charset="0"/>
                <a:ea typeface="Times New Roman" panose="02020603050405020304" pitchFamily="18" charset="0"/>
                <a:cs typeface="Ali_K_Sahifa" pitchFamily="2" charset="-78"/>
              </a:rPr>
              <a:t>د ـ</a:t>
            </a:r>
            <a:r>
              <a:rPr lang="ar-IQ" sz="3400" b="1" u="sng" dirty="0">
                <a:effectLst/>
                <a:latin typeface="Times New Roman" panose="02020603050405020304" pitchFamily="18" charset="0"/>
                <a:ea typeface="Times New Roman" panose="02020603050405020304" pitchFamily="18" charset="0"/>
                <a:cs typeface="Ali_K_Sahifa" pitchFamily="2" charset="-78"/>
              </a:rPr>
              <a:t> هؤكارى فؤنؤلؤجى .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هةر وةك هةندىَ ثيَيان واية ،كة لة زمانى كورديدا دةنطةكانى / و/ ،/ ؤ/ بةدواى / ى / دا نايةن ، بؤيةكورد ناضارة ، ئةم وشانة كة ليَيانةوة وةرطيراون و ( يؤ ، يو ) يان تيَداية ، جيَطؤكيَيان ثىَ بكةن ، وةك لةم وشانةدا :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                                    يؤنان     </a:t>
            </a:r>
            <a:r>
              <a:rPr lang="en-US" sz="3400" dirty="0" err="1">
                <a:effectLst/>
                <a:latin typeface="Times New Roman" panose="02020603050405020304" pitchFamily="18" charset="0"/>
                <a:ea typeface="Times New Roman" panose="02020603050405020304" pitchFamily="18" charset="0"/>
                <a:cs typeface="Ali_K_Sahifa" pitchFamily="2" charset="-78"/>
              </a:rPr>
              <a:t>yon</a:t>
            </a:r>
            <a:r>
              <a:rPr lang="en-US" sz="3400" dirty="0" err="1">
                <a:effectLst/>
                <a:latin typeface="Times New Roman" panose="02020603050405020304" pitchFamily="18" charset="0"/>
                <a:ea typeface="Times New Roman" panose="02020603050405020304" pitchFamily="18" charset="0"/>
              </a:rPr>
              <a:t>ǎ</a:t>
            </a:r>
            <a:r>
              <a:rPr lang="en-US" sz="3400" dirty="0" err="1">
                <a:effectLst/>
                <a:latin typeface="Times New Roman" panose="02020603050405020304" pitchFamily="18" charset="0"/>
                <a:ea typeface="Times New Roman" panose="02020603050405020304" pitchFamily="18" charset="0"/>
                <a:cs typeface="Ali_K_Sahifa" pitchFamily="2" charset="-78"/>
              </a:rPr>
              <a:t>n</a:t>
            </a:r>
            <a:r>
              <a:rPr lang="ar-IQ" sz="3400" dirty="0">
                <a:effectLst/>
                <a:latin typeface="Times New Roman" panose="02020603050405020304" pitchFamily="18" charset="0"/>
                <a:ea typeface="Times New Roman" panose="02020603050405020304" pitchFamily="18" charset="0"/>
                <a:cs typeface="Ali_K_Sahifa" pitchFamily="2" charset="-78"/>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ويَنان     </a:t>
            </a:r>
            <a:r>
              <a:rPr lang="en-US" sz="3400" dirty="0" err="1">
                <a:effectLst/>
                <a:latin typeface="Times New Roman" panose="02020603050405020304" pitchFamily="18" charset="0"/>
                <a:ea typeface="Times New Roman" panose="02020603050405020304" pitchFamily="18" charset="0"/>
                <a:cs typeface="Ali_K_Sahifa" pitchFamily="2" charset="-78"/>
              </a:rPr>
              <a:t>wen</a:t>
            </a:r>
            <a:r>
              <a:rPr lang="en-US" sz="3400" dirty="0" err="1">
                <a:effectLst/>
                <a:latin typeface="Times New Roman" panose="02020603050405020304" pitchFamily="18" charset="0"/>
                <a:ea typeface="Times New Roman" panose="02020603050405020304" pitchFamily="18" charset="0"/>
              </a:rPr>
              <a:t>ǎ</a:t>
            </a:r>
            <a:r>
              <a:rPr lang="en-US" sz="3400" dirty="0" err="1">
                <a:effectLst/>
                <a:latin typeface="Times New Roman" panose="02020603050405020304" pitchFamily="18" charset="0"/>
                <a:ea typeface="Times New Roman" panose="02020603050405020304" pitchFamily="18" charset="0"/>
                <a:cs typeface="Ali_K_Sahifa" pitchFamily="2" charset="-78"/>
              </a:rPr>
              <a:t>n</a:t>
            </a:r>
            <a:r>
              <a:rPr lang="ar-IQ" sz="3400" dirty="0">
                <a:effectLst/>
                <a:latin typeface="Times New Roman" panose="02020603050405020304" pitchFamily="18" charset="0"/>
                <a:ea typeface="Times New Roman" panose="02020603050405020304" pitchFamily="18" charset="0"/>
                <a:cs typeface="Ali_K_Sahifa" pitchFamily="2" charset="-78"/>
              </a:rPr>
              <a:t>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                                    مليؤن   </a:t>
            </a:r>
            <a:r>
              <a:rPr lang="en-US" sz="3400" dirty="0" err="1">
                <a:effectLst/>
                <a:latin typeface="Times New Roman" panose="02020603050405020304" pitchFamily="18" charset="0"/>
                <a:ea typeface="Times New Roman" panose="02020603050405020304" pitchFamily="18" charset="0"/>
                <a:cs typeface="Ali_K_Sahifa" pitchFamily="2" charset="-78"/>
              </a:rPr>
              <a:t>m</a:t>
            </a:r>
            <a:r>
              <a:rPr lang="en-US" sz="3400" dirty="0" err="1">
                <a:effectLst/>
                <a:latin typeface="Times New Roman" panose="02020603050405020304" pitchFamily="18" charset="0"/>
                <a:ea typeface="Times New Roman" panose="02020603050405020304" pitchFamily="18" charset="0"/>
              </a:rPr>
              <a:t>ı</a:t>
            </a:r>
            <a:r>
              <a:rPr lang="en-US" sz="3400" dirty="0" err="1">
                <a:effectLst/>
                <a:latin typeface="Times New Roman" panose="02020603050405020304" pitchFamily="18" charset="0"/>
                <a:ea typeface="Times New Roman" panose="02020603050405020304" pitchFamily="18" charset="0"/>
                <a:cs typeface="Ali_K_Sahifa" pitchFamily="2" charset="-78"/>
              </a:rPr>
              <a:t>lyon</a:t>
            </a:r>
            <a:r>
              <a:rPr lang="en-US" sz="3400" dirty="0">
                <a:effectLst/>
                <a:latin typeface="Ali_K_Sahifa" pitchFamily="2" charset="-78"/>
                <a:ea typeface="Times New Roman" panose="02020603050405020304" pitchFamily="18" charset="0"/>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ملويَن  </a:t>
            </a:r>
            <a:r>
              <a:rPr lang="en-US" sz="3400" dirty="0" err="1">
                <a:effectLst/>
                <a:latin typeface="Times New Roman" panose="02020603050405020304" pitchFamily="18" charset="0"/>
                <a:ea typeface="Times New Roman" panose="02020603050405020304" pitchFamily="18" charset="0"/>
                <a:cs typeface="Ali_K_Sahifa" pitchFamily="2" charset="-78"/>
              </a:rPr>
              <a:t>m</a:t>
            </a:r>
            <a:r>
              <a:rPr lang="en-US" sz="3400" dirty="0" err="1">
                <a:effectLst/>
                <a:latin typeface="Times New Roman" panose="02020603050405020304" pitchFamily="18" charset="0"/>
                <a:ea typeface="Times New Roman" panose="02020603050405020304" pitchFamily="18" charset="0"/>
              </a:rPr>
              <a:t>ıl</a:t>
            </a:r>
            <a:r>
              <a:rPr lang="en-US" sz="3400" dirty="0" err="1">
                <a:effectLst/>
                <a:latin typeface="Times New Roman" panose="02020603050405020304" pitchFamily="18" charset="0"/>
                <a:ea typeface="Times New Roman" panose="02020603050405020304" pitchFamily="18" charset="0"/>
                <a:cs typeface="Ali_K_Sahifa" pitchFamily="2" charset="-78"/>
              </a:rPr>
              <a:t>wen</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                                    رِاديؤ </a:t>
            </a:r>
            <a:r>
              <a:rPr lang="en-US" sz="3400" dirty="0" err="1">
                <a:effectLst/>
                <a:latin typeface="Times New Roman" panose="02020603050405020304" pitchFamily="18" charset="0"/>
                <a:ea typeface="Times New Roman" panose="02020603050405020304" pitchFamily="18" charset="0"/>
              </a:rPr>
              <a:t>řǎ</a:t>
            </a:r>
            <a:r>
              <a:rPr lang="en-US" sz="3400" dirty="0" err="1">
                <a:effectLst/>
                <a:latin typeface="Times New Roman" panose="02020603050405020304" pitchFamily="18" charset="0"/>
                <a:ea typeface="Times New Roman" panose="02020603050405020304" pitchFamily="18" charset="0"/>
                <a:cs typeface="Ali_K_Sahifa" pitchFamily="2" charset="-78"/>
              </a:rPr>
              <a:t>dyo</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en-US" sz="3400" dirty="0">
                <a:effectLst/>
                <a:latin typeface="Ali_K_Sahifa" pitchFamily="2" charset="-78"/>
                <a:ea typeface="Times New Roman" panose="02020603050405020304" pitchFamily="18" charset="0"/>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رايدؤ </a:t>
            </a:r>
            <a:r>
              <a:rPr lang="en-US" sz="3400" dirty="0" err="1">
                <a:effectLst/>
                <a:latin typeface="Times New Roman" panose="02020603050405020304" pitchFamily="18" charset="0"/>
                <a:ea typeface="Times New Roman" panose="02020603050405020304" pitchFamily="18" charset="0"/>
              </a:rPr>
              <a:t>řǎ</a:t>
            </a:r>
            <a:r>
              <a:rPr lang="en-US" sz="3400" dirty="0" err="1">
                <a:effectLst/>
                <a:latin typeface="Times New Roman" panose="02020603050405020304" pitchFamily="18" charset="0"/>
                <a:ea typeface="Times New Roman" panose="02020603050405020304" pitchFamily="18" charset="0"/>
                <a:cs typeface="Ali_K_Sahifa" pitchFamily="2" charset="-78"/>
              </a:rPr>
              <a:t>ydo</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endParaRPr lang="en-US" sz="23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400" dirty="0">
                <a:effectLst/>
                <a:latin typeface="Times New Roman" panose="02020603050405020304" pitchFamily="18" charset="0"/>
                <a:ea typeface="Times New Roman" panose="02020603050405020304" pitchFamily="18" charset="0"/>
                <a:cs typeface="Ali_K_Sahifa" pitchFamily="2" charset="-78"/>
              </a:rPr>
              <a:t>                                    يونس     </a:t>
            </a:r>
            <a:r>
              <a:rPr lang="en-US" sz="3400" dirty="0" err="1">
                <a:effectLst/>
                <a:latin typeface="Times New Roman" panose="02020603050405020304" pitchFamily="18" charset="0"/>
                <a:ea typeface="Times New Roman" panose="02020603050405020304" pitchFamily="18" charset="0"/>
                <a:cs typeface="Ali_K_Sahifa" pitchFamily="2" charset="-78"/>
              </a:rPr>
              <a:t>yun</a:t>
            </a:r>
            <a:r>
              <a:rPr lang="en-US" sz="3400" dirty="0" err="1">
                <a:effectLst/>
                <a:latin typeface="Times New Roman" panose="02020603050405020304" pitchFamily="18" charset="0"/>
                <a:ea typeface="Times New Roman" panose="02020603050405020304" pitchFamily="18" charset="0"/>
              </a:rPr>
              <a:t>ı</a:t>
            </a:r>
            <a:r>
              <a:rPr lang="en-US" sz="3400" dirty="0" err="1">
                <a:effectLst/>
                <a:latin typeface="Times New Roman" panose="02020603050405020304" pitchFamily="18" charset="0"/>
                <a:ea typeface="Times New Roman" panose="02020603050405020304" pitchFamily="18" charset="0"/>
                <a:cs typeface="Ali_K_Sahifa" pitchFamily="2" charset="-78"/>
              </a:rPr>
              <a:t>s</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en-US" sz="3400" dirty="0">
                <a:effectLst/>
                <a:latin typeface="Ali_K_Sahifa" pitchFamily="2" charset="-78"/>
                <a:ea typeface="Times New Roman" panose="02020603050405020304" pitchFamily="18" charset="0"/>
              </a:rPr>
              <a:t> </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23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3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400" dirty="0">
                <a:effectLst/>
                <a:latin typeface="Times New Roman" panose="02020603050405020304" pitchFamily="18" charset="0"/>
                <a:ea typeface="Times New Roman" panose="02020603050405020304" pitchFamily="18" charset="0"/>
                <a:cs typeface="Ali_K_Sahifa" pitchFamily="2" charset="-78"/>
              </a:rPr>
              <a:t>  وينس  </a:t>
            </a:r>
            <a:r>
              <a:rPr lang="en-US" sz="3400" dirty="0" err="1">
                <a:effectLst/>
                <a:latin typeface="Times New Roman" panose="02020603050405020304" pitchFamily="18" charset="0"/>
                <a:ea typeface="Times New Roman" panose="02020603050405020304" pitchFamily="18" charset="0"/>
                <a:cs typeface="Ali_K_Sahifa" pitchFamily="2" charset="-78"/>
              </a:rPr>
              <a:t>win</a:t>
            </a:r>
            <a:r>
              <a:rPr lang="en-US" sz="3400" dirty="0" err="1">
                <a:effectLst/>
                <a:latin typeface="Times New Roman" panose="02020603050405020304" pitchFamily="18" charset="0"/>
                <a:ea typeface="Times New Roman" panose="02020603050405020304" pitchFamily="18" charset="0"/>
              </a:rPr>
              <a:t>ı</a:t>
            </a:r>
            <a:r>
              <a:rPr lang="en-US" sz="3400" dirty="0" err="1">
                <a:effectLst/>
                <a:latin typeface="Times New Roman" panose="02020603050405020304" pitchFamily="18" charset="0"/>
                <a:ea typeface="Times New Roman" panose="02020603050405020304" pitchFamily="18" charset="0"/>
                <a:cs typeface="Ali_K_Sahifa" pitchFamily="2" charset="-78"/>
              </a:rPr>
              <a:t>s</a:t>
            </a:r>
            <a:r>
              <a:rPr lang="en-US" sz="3400" dirty="0">
                <a:effectLst/>
                <a:latin typeface="Times New Roman" panose="02020603050405020304" pitchFamily="18" charset="0"/>
                <a:ea typeface="Times New Roman" panose="02020603050405020304" pitchFamily="18" charset="0"/>
                <a:cs typeface="Ali_K_Sahifa" pitchFamily="2" charset="-78"/>
              </a:rPr>
              <a:t>    </a:t>
            </a:r>
            <a:r>
              <a:rPr lang="ar-IQ" sz="3400" dirty="0">
                <a:effectLst/>
                <a:latin typeface="Times New Roman" panose="02020603050405020304" pitchFamily="18" charset="0"/>
                <a:ea typeface="Times New Roman" panose="02020603050405020304" pitchFamily="18" charset="0"/>
                <a:cs typeface="Ali_K_Sahifa" pitchFamily="2" charset="-78"/>
              </a:rPr>
              <a:t>    </a:t>
            </a:r>
            <a:endParaRPr lang="en-US" sz="2300" dirty="0">
              <a:effectLst/>
              <a:latin typeface="Times New Roman" panose="02020603050405020304" pitchFamily="18" charset="0"/>
              <a:ea typeface="Times New Roman" panose="02020603050405020304" pitchFamily="18" charset="0"/>
            </a:endParaRPr>
          </a:p>
          <a:p>
            <a:pPr marL="0" indent="0" algn="r" rtl="1">
              <a:buNone/>
            </a:pPr>
            <a:endParaRPr lang="en-US" sz="28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3905029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35AB-BF86-422D-8A72-9EF10C33502E}"/>
              </a:ext>
            </a:extLst>
          </p:cNvPr>
          <p:cNvSpPr>
            <a:spLocks noGrp="1"/>
          </p:cNvSpPr>
          <p:nvPr>
            <p:ph type="title"/>
          </p:nvPr>
        </p:nvSpPr>
        <p:spPr>
          <a:xfrm>
            <a:off x="3001992" y="0"/>
            <a:ext cx="6487066" cy="1121434"/>
          </a:xfrm>
        </p:spPr>
        <p:txBody>
          <a:bodyPr>
            <a:normAutofit fontScale="90000"/>
          </a:bodyPr>
          <a:lstStyle/>
          <a:p>
            <a:pPr algn="ctr" rtl="1"/>
            <a:r>
              <a:rPr lang="ku-Arab-IQ" b="1" dirty="0">
                <a:solidFill>
                  <a:srgbClr val="C00000"/>
                </a:solidFill>
                <a:latin typeface="Calibri" panose="020F0502020204030204" pitchFamily="34" charset="0"/>
                <a:ea typeface="Calibri" panose="020F0502020204030204" pitchFamily="34" charset="0"/>
                <a:cs typeface="RudawRegular" panose="020B0604030504040204" pitchFamily="34" charset="-78"/>
              </a:rPr>
              <a:t>پێناسەی فۆنیم</a:t>
            </a:r>
            <a:br>
              <a:rPr lang="en-US" b="1"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rgbClr val="C00000"/>
              </a:solidFill>
            </a:endParaRPr>
          </a:p>
        </p:txBody>
      </p:sp>
      <p:sp>
        <p:nvSpPr>
          <p:cNvPr id="3" name="Content Placeholder 2">
            <a:extLst>
              <a:ext uri="{FF2B5EF4-FFF2-40B4-BE49-F238E27FC236}">
                <a16:creationId xmlns:a16="http://schemas.microsoft.com/office/drawing/2014/main" id="{418D03B0-2DEA-42FE-9B1E-0D233ED930B1}"/>
              </a:ext>
            </a:extLst>
          </p:cNvPr>
          <p:cNvSpPr>
            <a:spLocks noGrp="1"/>
          </p:cNvSpPr>
          <p:nvPr>
            <p:ph idx="1"/>
          </p:nvPr>
        </p:nvSpPr>
        <p:spPr>
          <a:xfrm>
            <a:off x="1" y="897147"/>
            <a:ext cx="12192000" cy="5960853"/>
          </a:xfrm>
        </p:spPr>
        <p:txBody>
          <a:bodyPr>
            <a:normAutofit fontScale="92500" lnSpcReduction="20000"/>
          </a:bodyPr>
          <a:lstStyle/>
          <a:p>
            <a:pPr marL="0" marR="0" indent="0" algn="justLow" rtl="1">
              <a:spcBef>
                <a:spcPts val="0"/>
              </a:spcBef>
              <a:spcAft>
                <a:spcPts val="0"/>
              </a:spcAft>
              <a:buNone/>
            </a:pPr>
            <a:r>
              <a:rPr lang="ku-Arab-IQ" sz="440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 فؤنيم " بضووكترين دانةى فؤنؤلؤجيية لة زمانيَكى دياريكراودا كة ئةركى جيا كردنةوةى واتا بة</a:t>
            </a:r>
            <a:r>
              <a:rPr lang="ar-IQ" sz="800" dirty="0">
                <a:effectLst/>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جىَ دةهيَنىَ ".وةك لةم وشانة          ( بير : تير )            (  تةرِ : مةرِ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طؤرِانى هةريةكةلة /ب/ و /ت/ لة وشةكانى ( بير و تير ) بووةتة هؤى طؤرِينى واتاى وشةكان , بة هةمان شيَوةش لة وشةكانى( تةرِ و مةرِ ) يش دا طؤرِانى/ ت / و / م / واتاى وشةكانى طؤرِيوة.  </a:t>
            </a:r>
            <a:endParaRPr lang="en-US" sz="36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ku-Arab-IQ" sz="4400" dirty="0">
                <a:latin typeface="Times New Roman" panose="02020603050405020304" pitchFamily="18" charset="0"/>
                <a:ea typeface="Times New Roman" panose="02020603050405020304" pitchFamily="18" charset="0"/>
                <a:cs typeface="Ali_K_Sahifa" pitchFamily="2" charset="-78"/>
              </a:rPr>
              <a:t>    </a:t>
            </a:r>
            <a:r>
              <a:rPr lang="ar-IQ" sz="4400" dirty="0">
                <a:effectLst/>
                <a:latin typeface="Times New Roman" panose="02020603050405020304" pitchFamily="18" charset="0"/>
                <a:ea typeface="Times New Roman" panose="02020603050405020304" pitchFamily="18" charset="0"/>
                <a:cs typeface="Ali_K_Sahifa" pitchFamily="2" charset="-78"/>
              </a:rPr>
              <a:t>  فؤنيم" ئةو دانة فؤنؤلؤجيانةى كة لة زمانيَكى دياريكراودان و ناتوانريَت بؤ يةكةى فؤنؤلؤجى بضووكتر شى بكريَتةوة، ثيَيان دةوتريَت فؤنيم." واتة فؤنيم كةرت ناكريَت , ضونكة خؤى بضووكترين دانةى دةنطيية .   </a:t>
            </a:r>
            <a:r>
              <a:rPr lang="ku-Arab-IQ" sz="4400" dirty="0">
                <a:effectLst/>
                <a:latin typeface="Times New Roman" panose="02020603050405020304" pitchFamily="18" charset="0"/>
                <a:ea typeface="Times New Roman" panose="02020603050405020304" pitchFamily="18" charset="0"/>
                <a:cs typeface="Ali_K_Sahifa" pitchFamily="2" charset="-78"/>
              </a:rPr>
              <a:t>                  </a:t>
            </a:r>
          </a:p>
          <a:p>
            <a:pPr marL="0" marR="0" indent="0" algn="justLow" rtl="1">
              <a:spcBef>
                <a:spcPts val="0"/>
              </a:spcBef>
              <a:spcAft>
                <a:spcPts val="0"/>
              </a:spcAft>
              <a:buNone/>
            </a:pPr>
            <a:r>
              <a:rPr lang="ar-IQ" sz="4400" dirty="0">
                <a:effectLst/>
                <a:latin typeface="Times New Roman" panose="02020603050405020304" pitchFamily="18" charset="0"/>
                <a:ea typeface="Times New Roman" panose="02020603050405020304" pitchFamily="18" charset="0"/>
                <a:cs typeface="Ali_K_Sahifa" pitchFamily="2" charset="-78"/>
              </a:rPr>
              <a:t>    وةيا فؤنيم " بضووكترين دانةية كة جياوازى لة واتادا دروست دةكات لة نيَو يةكةكانى زماندا ".</a:t>
            </a:r>
            <a:r>
              <a:rPr lang="ku-Arab-IQ" sz="4400" dirty="0">
                <a:effectLst/>
                <a:latin typeface="Times New Roman" panose="02020603050405020304" pitchFamily="18" charset="0"/>
                <a:ea typeface="Times New Roman" panose="02020603050405020304" pitchFamily="18" charset="0"/>
                <a:cs typeface="Ali_K_Sahifa" pitchFamily="2" charset="-78"/>
              </a:rPr>
              <a:t> </a:t>
            </a:r>
            <a:r>
              <a:rPr lang="ar-SA" sz="4400" dirty="0">
                <a:effectLst/>
                <a:latin typeface="Times New Roman" panose="02020603050405020304" pitchFamily="18" charset="0"/>
                <a:ea typeface="Times New Roman" panose="02020603050405020304" pitchFamily="18" charset="0"/>
                <a:cs typeface="Ali_K_Sahifa" pitchFamily="2" charset="-78"/>
              </a:rPr>
              <a:t>وةك نموونةكانى سةرةوة . </a:t>
            </a:r>
            <a:endParaRPr lang="en-US" sz="4400" dirty="0"/>
          </a:p>
        </p:txBody>
      </p:sp>
    </p:spTree>
    <p:extLst>
      <p:ext uri="{BB962C8B-B14F-4D97-AF65-F5344CB8AC3E}">
        <p14:creationId xmlns:p14="http://schemas.microsoft.com/office/powerpoint/2010/main" val="154549553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lnSpcReduction="10000"/>
          </a:bodyPr>
          <a:lstStyle/>
          <a:p>
            <a:pPr marL="0" marR="0" indent="0" algn="justLow" rtl="1">
              <a:spcBef>
                <a:spcPts val="0"/>
              </a:spcBef>
              <a:spcAft>
                <a:spcPts val="0"/>
              </a:spcAft>
              <a:buNone/>
            </a:pPr>
            <a:r>
              <a:rPr lang="ar-IQ" sz="4800" dirty="0">
                <a:effectLst/>
                <a:latin typeface="Times New Roman" panose="02020603050405020304" pitchFamily="18" charset="0"/>
                <a:ea typeface="Times New Roman" panose="02020603050405020304" pitchFamily="18" charset="0"/>
                <a:cs typeface="Ali_K_Sahifa" pitchFamily="2" charset="-78"/>
              </a:rPr>
              <a:t>7/ </a:t>
            </a:r>
            <a:r>
              <a:rPr lang="ar-IQ" sz="5400" b="1" dirty="0">
                <a:effectLst/>
                <a:latin typeface="Times New Roman" panose="02020603050405020304" pitchFamily="18" charset="0"/>
                <a:ea typeface="Times New Roman" panose="02020603050405020304" pitchFamily="18" charset="0"/>
                <a:cs typeface="Ali_K_Sahifa" pitchFamily="2" charset="-78"/>
              </a:rPr>
              <a:t>ياساى طونجان و نةطونجان .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b="1" dirty="0">
                <a:effectLst/>
                <a:latin typeface="Times New Roman" panose="02020603050405020304" pitchFamily="18" charset="0"/>
                <a:ea typeface="Times New Roman" panose="02020603050405020304" pitchFamily="18" charset="0"/>
                <a:cs typeface="Ali_K_Sahifa" pitchFamily="2" charset="-78"/>
              </a:rPr>
              <a:t>أ/ طونجان. </a:t>
            </a:r>
            <a:r>
              <a:rPr lang="en-US" sz="4000" b="1" dirty="0">
                <a:effectLst/>
                <a:latin typeface="Times New Roman" panose="02020603050405020304" pitchFamily="18" charset="0"/>
                <a:ea typeface="Times New Roman" panose="02020603050405020304" pitchFamily="18" charset="0"/>
                <a:cs typeface="Ali_K_Sahifa" pitchFamily="2" charset="-78"/>
              </a:rPr>
              <a:t>assimilation</a:t>
            </a:r>
            <a:r>
              <a:rPr lang="ar-IQ" sz="4000" b="1"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بريتيية لة طؤرِانى فؤنيميَك لةناو زنجيرةى قسةكردندا ،بؤ ئةوةى لة طةلَ فؤنيميَك يا لةطةلَ فؤنيمةكانى دةوروبةرى خؤيدا خؤى رِيَك بخات ، ئةمةش بةهؤى كارتيَكردنى دةنطةكانى دةوروبةرةوة دةبيَت .طونجانيش دةكريَت بة دوو بةشةوة ( طونجانى تةواو ـ طونجانى ناتةواو ).</a:t>
            </a:r>
            <a:endParaRPr lang="en-US" sz="40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4000" u="sng" dirty="0">
                <a:effectLst/>
                <a:latin typeface="Times New Roman" panose="02020603050405020304" pitchFamily="18" charset="0"/>
                <a:ea typeface="Times New Roman" panose="02020603050405020304" pitchFamily="18" charset="0"/>
                <a:cs typeface="Ali_K_Sahifa" pitchFamily="2" charset="-78"/>
              </a:rPr>
              <a:t>A</a:t>
            </a:r>
            <a:r>
              <a:rPr lang="ar-IQ" sz="4000" u="sng" dirty="0">
                <a:effectLst/>
                <a:latin typeface="Times New Roman" panose="02020603050405020304" pitchFamily="18" charset="0"/>
                <a:ea typeface="Times New Roman" panose="02020603050405020304" pitchFamily="18" charset="0"/>
                <a:cs typeface="Ali_K_Sahifa" pitchFamily="2" charset="-78"/>
              </a:rPr>
              <a:t> / طونجانى تةواو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لةم جؤرة طونجانةدا فؤنيميَك بةتةواوى دةطؤرِىَ ،بؤ ئةوةى بة تةواوى لة طةلَ فؤنيميَكى دةوروبةريدا ،حؤى بطونجيَنىَ .واتة فؤنيمى كارتيَكراو دةطؤرى بؤ ئةوةى بة فؤنيمى كارتيَكةر بضيَت . بؤ نموونة  .     </a:t>
            </a:r>
            <a:endParaRPr lang="en-US" sz="3200" dirty="0">
              <a:effectLst/>
              <a:latin typeface="Times New Roman" panose="02020603050405020304" pitchFamily="18" charset="0"/>
              <a:ea typeface="Times New Roman" panose="02020603050405020304" pitchFamily="18" charset="0"/>
            </a:endParaRPr>
          </a:p>
          <a:p>
            <a:pPr marL="0" indent="0" algn="r" rtl="1">
              <a:buNone/>
            </a:pPr>
            <a:endParaRPr lang="en-US" sz="40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34255136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06CE74B-440E-AF99-FE35-BCC4E615D3B2}"/>
              </a:ext>
            </a:extLst>
          </p:cNvPr>
          <p:cNvPicPr>
            <a:picLocks noGrp="1" noChangeAspect="1"/>
          </p:cNvPicPr>
          <p:nvPr>
            <p:ph idx="1"/>
          </p:nvPr>
        </p:nvPicPr>
        <p:blipFill>
          <a:blip r:embed="rId2"/>
          <a:stretch>
            <a:fillRect/>
          </a:stretch>
        </p:blipFill>
        <p:spPr>
          <a:xfrm>
            <a:off x="845389" y="603850"/>
            <a:ext cx="10472467" cy="5365630"/>
          </a:xfrm>
        </p:spPr>
      </p:pic>
    </p:spTree>
    <p:extLst>
      <p:ext uri="{BB962C8B-B14F-4D97-AF65-F5344CB8AC3E}">
        <p14:creationId xmlns:p14="http://schemas.microsoft.com/office/powerpoint/2010/main" val="185513746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en-US" sz="4000" u="sng" dirty="0">
                <a:effectLst/>
                <a:latin typeface="Times New Roman" panose="02020603050405020304" pitchFamily="18" charset="0"/>
                <a:ea typeface="Times New Roman" panose="02020603050405020304" pitchFamily="18" charset="0"/>
                <a:cs typeface="Ali_K_Sahifa" pitchFamily="2" charset="-78"/>
              </a:rPr>
              <a:t> /  B </a:t>
            </a:r>
            <a:r>
              <a:rPr lang="ar-IQ" sz="4000" u="sng" dirty="0">
                <a:effectLst/>
                <a:latin typeface="Times New Roman" panose="02020603050405020304" pitchFamily="18" charset="0"/>
                <a:ea typeface="Times New Roman" panose="02020603050405020304" pitchFamily="18" charset="0"/>
                <a:cs typeface="Ali_K_Sahifa" pitchFamily="2" charset="-78"/>
              </a:rPr>
              <a:t>طونجانى ناتةواو .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لةم جؤرةدا فؤنيم بة تةواوى ناطؤرِىَ ، بةلَكو سيمايةك لة سيماكانى فؤنيم طؤرِانى بةسةر دا ديَت . بؤ ئةوةى جؤريَك لةرِيَكةوتن لةطةلَ فؤنيمةكانى دراوسىَ ثةيدا بكات</a:t>
            </a:r>
            <a:r>
              <a:rPr lang="en-US" sz="4000" dirty="0">
                <a:effectLst/>
                <a:latin typeface="Times New Roman" panose="02020603050405020304" pitchFamily="18" charset="0"/>
                <a:ea typeface="Times New Roman" panose="02020603050405020304" pitchFamily="18" charset="0"/>
                <a:cs typeface="Ali_K_Sahifa" pitchFamily="2" charset="-78"/>
              </a:rPr>
              <a:t>.</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b="1" dirty="0">
                <a:effectLst/>
                <a:latin typeface="Times New Roman" panose="02020603050405020304" pitchFamily="18" charset="0"/>
                <a:ea typeface="Times New Roman" panose="02020603050405020304" pitchFamily="18" charset="0"/>
                <a:cs typeface="Ali_K_Sahifa" pitchFamily="2" charset="-78"/>
              </a:rPr>
              <a:t>أـ طونجان لة رِووى ذيَداريةوة:</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كاتيَك دوو دةنط لة ضوارضيوةيةك دةردةكةون ،دةبنة دراوسىَ ،يةكيَكيان كار لةويتريان دةكات ، ئةو كارليَكردنةش تةنها لةرِووى ذيَداريةوةية ،ئةمةش لةو فؤنيمانة رِوودةدات ،كاتيَك هةر فؤنيميَك بةرامبةرى خؤى هةبيَت ،لة رِووى ذيَدارى و بىَ</a:t>
            </a:r>
            <a:r>
              <a:rPr lang="ar-IQ" sz="1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ذيَي</a:t>
            </a:r>
            <a:r>
              <a:rPr lang="ar-IQ" sz="1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يةوة ، وةك /س ـ ز / ،/ش ـ ذ / ،/ث ـ ب /،/ د ـ ت /،/ف ـ ظ / ،...هتد .</a:t>
            </a:r>
            <a:endParaRPr lang="en-US" sz="3200" dirty="0">
              <a:effectLst/>
              <a:latin typeface="Times New Roman" panose="02020603050405020304" pitchFamily="18" charset="0"/>
              <a:ea typeface="Times New Roman" panose="02020603050405020304" pitchFamily="18" charset="0"/>
            </a:endParaRPr>
          </a:p>
          <a:p>
            <a:pPr marL="0" indent="0" algn="r" rtl="1">
              <a:buNone/>
            </a:pPr>
            <a:endParaRPr lang="en-US" sz="40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73027747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B1D63AC-1F2D-FF9C-EA48-93167ADAE938}"/>
              </a:ext>
            </a:extLst>
          </p:cNvPr>
          <p:cNvPicPr>
            <a:picLocks noGrp="1" noChangeAspect="1"/>
          </p:cNvPicPr>
          <p:nvPr>
            <p:ph idx="1"/>
          </p:nvPr>
        </p:nvPicPr>
        <p:blipFill>
          <a:blip r:embed="rId2"/>
          <a:stretch>
            <a:fillRect/>
          </a:stretch>
        </p:blipFill>
        <p:spPr>
          <a:xfrm>
            <a:off x="1863306" y="621103"/>
            <a:ext cx="10127410" cy="3778370"/>
          </a:xfrm>
        </p:spPr>
      </p:pic>
      <p:sp>
        <p:nvSpPr>
          <p:cNvPr id="6" name="TextBox 5">
            <a:extLst>
              <a:ext uri="{FF2B5EF4-FFF2-40B4-BE49-F238E27FC236}">
                <a16:creationId xmlns:a16="http://schemas.microsoft.com/office/drawing/2014/main" id="{8FC1A8F4-8148-7EF6-A31E-29E5DDEF7E71}"/>
              </a:ext>
            </a:extLst>
          </p:cNvPr>
          <p:cNvSpPr txBox="1"/>
          <p:nvPr/>
        </p:nvSpPr>
        <p:spPr>
          <a:xfrm>
            <a:off x="310552" y="4728186"/>
            <a:ext cx="11680164" cy="1938992"/>
          </a:xfrm>
          <a:prstGeom prst="rect">
            <a:avLst/>
          </a:prstGeom>
          <a:noFill/>
        </p:spPr>
        <p:txBody>
          <a:bodyPr wrap="square">
            <a:spAutoFit/>
          </a:bodyPr>
          <a:lstStyle/>
          <a:p>
            <a:pPr marL="0" marR="0" algn="justLow" rtl="1">
              <a:spcBef>
                <a:spcPts val="0"/>
              </a:spcBef>
              <a:spcAft>
                <a:spcPts val="0"/>
              </a:spcAft>
            </a:pPr>
            <a:r>
              <a:rPr lang="ar-IQ" sz="4000" dirty="0">
                <a:effectLst/>
                <a:latin typeface="Times New Roman" panose="02020603050405020304" pitchFamily="18" charset="0"/>
                <a:ea typeface="Times New Roman" panose="02020603050405020304" pitchFamily="18" charset="0"/>
                <a:cs typeface="Ali_K_Sahifa" pitchFamily="2" charset="-78"/>
              </a:rPr>
              <a:t>لةم نموونانةدا ( ثشمين ) فؤنيمي / ش ـ </a:t>
            </a:r>
            <a:r>
              <a:rPr lang="ar-IQ" sz="4000" dirty="0">
                <a:effectLst/>
                <a:latin typeface="Times New Roman" panose="02020603050405020304" pitchFamily="18" charset="0"/>
                <a:ea typeface="Times New Roman" panose="02020603050405020304" pitchFamily="18" charset="0"/>
              </a:rPr>
              <a:t>š</a:t>
            </a:r>
            <a:r>
              <a:rPr lang="ar-IQ" sz="4000" dirty="0">
                <a:effectLst/>
                <a:latin typeface="Times New Roman" panose="02020603050405020304" pitchFamily="18" charset="0"/>
                <a:ea typeface="Times New Roman" panose="02020603050405020304" pitchFamily="18" charset="0"/>
                <a:cs typeface="Ali_K_Sahifa" pitchFamily="2" charset="-78"/>
              </a:rPr>
              <a:t>/ بىَ ذيَية وفؤنيمى / م  ـ </a:t>
            </a:r>
            <a:r>
              <a:rPr lang="en-US" sz="4000" dirty="0">
                <a:effectLst/>
                <a:latin typeface="Times New Roman" panose="02020603050405020304" pitchFamily="18" charset="0"/>
                <a:ea typeface="Times New Roman" panose="02020603050405020304" pitchFamily="18" charset="0"/>
                <a:cs typeface="Ali_K_Sahifa" pitchFamily="2" charset="-78"/>
              </a:rPr>
              <a:t>m</a:t>
            </a:r>
            <a:r>
              <a:rPr lang="ar-IQ" sz="4000" dirty="0">
                <a:effectLst/>
                <a:latin typeface="Times New Roman" panose="02020603050405020304" pitchFamily="18" charset="0"/>
                <a:ea typeface="Times New Roman" panose="02020603050405020304" pitchFamily="18" charset="0"/>
                <a:cs typeface="Ali_K_Sahifa" pitchFamily="2" charset="-78"/>
              </a:rPr>
              <a:t> / ذيَدارة</a:t>
            </a:r>
            <a:r>
              <a:rPr lang="en-US" sz="4000" dirty="0">
                <a:effectLst/>
                <a:latin typeface="Times New Roman" panose="02020603050405020304" pitchFamily="18" charset="0"/>
                <a:ea typeface="Times New Roman" panose="02020603050405020304" pitchFamily="18" charset="0"/>
                <a:cs typeface="Ali_K_Sahifa" pitchFamily="2" charset="-78"/>
              </a:rPr>
              <a:t>.</a:t>
            </a:r>
            <a:r>
              <a:rPr lang="ar-IQ" sz="4000" dirty="0">
                <a:effectLst/>
                <a:latin typeface="Times New Roman" panose="02020603050405020304" pitchFamily="18" charset="0"/>
                <a:ea typeface="Times New Roman" panose="02020603050405020304" pitchFamily="18" charset="0"/>
                <a:cs typeface="Ali_K_Sahifa" pitchFamily="2" charset="-78"/>
              </a:rPr>
              <a:t>  /م ـ </a:t>
            </a:r>
            <a:r>
              <a:rPr lang="en-US" sz="4000" dirty="0">
                <a:effectLst/>
                <a:latin typeface="Times New Roman" panose="02020603050405020304" pitchFamily="18" charset="0"/>
                <a:ea typeface="Times New Roman" panose="02020603050405020304" pitchFamily="18" charset="0"/>
                <a:cs typeface="Ali_K_Sahifa" pitchFamily="2" charset="-78"/>
              </a:rPr>
              <a:t>m</a:t>
            </a:r>
            <a:r>
              <a:rPr lang="ar-IQ" sz="4000" dirty="0">
                <a:effectLst/>
                <a:latin typeface="Times New Roman" panose="02020603050405020304" pitchFamily="18" charset="0"/>
                <a:ea typeface="Times New Roman" panose="02020603050405020304" pitchFamily="18" charset="0"/>
                <a:cs typeface="Ali_K_Sahifa" pitchFamily="2" charset="-78"/>
              </a:rPr>
              <a:t> / كارى كردؤتة سةر /ش ـ </a:t>
            </a:r>
            <a:r>
              <a:rPr lang="ar-IQ" sz="4000" dirty="0">
                <a:effectLst/>
                <a:latin typeface="Times New Roman" panose="02020603050405020304" pitchFamily="18" charset="0"/>
                <a:ea typeface="Times New Roman" panose="02020603050405020304" pitchFamily="18" charset="0"/>
              </a:rPr>
              <a:t>š</a:t>
            </a:r>
            <a:r>
              <a:rPr lang="ar-IQ" sz="4000" dirty="0">
                <a:effectLst/>
                <a:latin typeface="Times New Roman" panose="02020603050405020304" pitchFamily="18" charset="0"/>
                <a:ea typeface="Times New Roman" panose="02020603050405020304" pitchFamily="18" charset="0"/>
                <a:cs typeface="Ali_K_Sahifa" pitchFamily="2" charset="-78"/>
              </a:rPr>
              <a:t> /كردويةتى بة / ذ ـ </a:t>
            </a:r>
            <a:r>
              <a:rPr lang="ar-IQ" sz="4000" dirty="0">
                <a:effectLst/>
                <a:latin typeface="Times New Roman" panose="02020603050405020304" pitchFamily="18" charset="0"/>
                <a:ea typeface="Times New Roman" panose="02020603050405020304" pitchFamily="18" charset="0"/>
              </a:rPr>
              <a:t>ž</a:t>
            </a:r>
            <a:r>
              <a:rPr lang="ar-IQ" sz="4000" dirty="0">
                <a:effectLst/>
                <a:latin typeface="Times New Roman" panose="02020603050405020304" pitchFamily="18" charset="0"/>
                <a:ea typeface="Times New Roman" panose="02020603050405020304" pitchFamily="18" charset="0"/>
                <a:cs typeface="Ali_K_Sahifa" pitchFamily="2" charset="-78"/>
              </a:rPr>
              <a:t> /كةواتة لة رِووى ذيدارييةوة لةطةلَ خؤى طونجاندويةتى.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630215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fontScale="92500" lnSpcReduction="20000"/>
          </a:bodyPr>
          <a:lstStyle/>
          <a:p>
            <a:pPr marL="0" marR="0" indent="0" algn="justLow" rtl="1">
              <a:spcBef>
                <a:spcPts val="0"/>
              </a:spcBef>
              <a:spcAft>
                <a:spcPts val="0"/>
              </a:spcAft>
              <a:buNone/>
            </a:pPr>
            <a:endParaRPr lang="en-US" sz="4000" b="1"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ar-IQ" sz="4000" b="1" dirty="0">
                <a:effectLst/>
                <a:latin typeface="Times New Roman" panose="02020603050405020304" pitchFamily="18" charset="0"/>
                <a:ea typeface="Times New Roman" panose="02020603050405020304" pitchFamily="18" charset="0"/>
                <a:cs typeface="Ali_K_Sahifa" pitchFamily="2" charset="-78"/>
              </a:rPr>
              <a:t>ب ـ طونجان  لةرِووى بىَ ذيَى</a:t>
            </a:r>
            <a:r>
              <a:rPr lang="ar-IQ" sz="1050" b="1" dirty="0">
                <a:effectLst/>
                <a:latin typeface="Times New Roman" panose="02020603050405020304" pitchFamily="18" charset="0"/>
                <a:ea typeface="Times New Roman" panose="02020603050405020304" pitchFamily="18" charset="0"/>
                <a:cs typeface="Ali_K_Sahifa" pitchFamily="2" charset="-78"/>
              </a:rPr>
              <a:t> </a:t>
            </a:r>
            <a:r>
              <a:rPr lang="ar-IQ" sz="4000" b="1" dirty="0">
                <a:effectLst/>
                <a:latin typeface="Times New Roman" panose="02020603050405020304" pitchFamily="18" charset="0"/>
                <a:ea typeface="Times New Roman" panose="02020603050405020304" pitchFamily="18" charset="0"/>
                <a:cs typeface="Ali_K_Sahifa" pitchFamily="2" charset="-78"/>
              </a:rPr>
              <a:t>يةوة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ئةم جؤرة طونجانة لة شيَوةزارى بالَةكيدا كةم رِوودةدات ،ئةويش كارتيَكردنى فؤنيميَكى بىَ ذيَية لة فؤنيميَكى ذيَدار ،وةكو خؤى بىَ</a:t>
            </a:r>
            <a:r>
              <a:rPr lang="ar-IQ" sz="105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ذيَى دةكات ،بة واتايةكى تر لةطةلَ خؤيدا دةيطونجيَنى ،وةك.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ذ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cs typeface="Ali_K_Sahifa" pitchFamily="2" charset="-78"/>
              </a:rPr>
              <a:t>ش        ضيَ</a:t>
            </a:r>
            <a:r>
              <a:rPr lang="ar-IQ" sz="4000" u="sng" dirty="0">
                <a:effectLst/>
                <a:latin typeface="Times New Roman" panose="02020603050405020304" pitchFamily="18" charset="0"/>
                <a:ea typeface="Times New Roman" panose="02020603050405020304" pitchFamily="18" charset="0"/>
                <a:cs typeface="Ali_K_Sahifa" pitchFamily="2" charset="-78"/>
              </a:rPr>
              <a:t>ذ</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4000" u="sng" dirty="0">
                <a:effectLst/>
                <a:latin typeface="Times New Roman" panose="02020603050405020304" pitchFamily="18" charset="0"/>
                <a:ea typeface="Times New Roman" panose="02020603050405020304" pitchFamily="18" charset="0"/>
                <a:cs typeface="Ali_K_Sahifa" pitchFamily="2" charset="-78"/>
              </a:rPr>
              <a:t>ت</a:t>
            </a:r>
            <a:r>
              <a:rPr lang="ar-IQ" sz="4000" dirty="0">
                <a:effectLst/>
                <a:latin typeface="Times New Roman" panose="02020603050405020304" pitchFamily="18" charset="0"/>
                <a:ea typeface="Times New Roman" panose="02020603050405020304" pitchFamily="18" charset="0"/>
                <a:cs typeface="Ali_K_Sahifa" pitchFamily="2" charset="-78"/>
              </a:rPr>
              <a:t>ن </a:t>
            </a:r>
            <a:r>
              <a:rPr lang="en-US" sz="4000" dirty="0" err="1">
                <a:effectLst/>
                <a:latin typeface="Times New Roman" panose="02020603050405020304" pitchFamily="18" charset="0"/>
                <a:ea typeface="Times New Roman" panose="02020603050405020304" pitchFamily="18" charset="0"/>
                <a:cs typeface="Ali_K_Sahifa" pitchFamily="2" charset="-78"/>
              </a:rPr>
              <a:t>ce</a:t>
            </a:r>
            <a:r>
              <a:rPr lang="en-US" sz="4000" dirty="0" err="1">
                <a:effectLst/>
                <a:latin typeface="Times New Roman" panose="02020603050405020304" pitchFamily="18" charset="0"/>
                <a:ea typeface="Times New Roman" panose="02020603050405020304" pitchFamily="18" charset="0"/>
              </a:rPr>
              <a:t>žtın</a:t>
            </a:r>
            <a:r>
              <a:rPr lang="en-US"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rPr>
              <a:t>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cs typeface="Ali_K_Sahifa" pitchFamily="2" charset="-78"/>
              </a:rPr>
              <a:t>ضيَ</a:t>
            </a:r>
            <a:r>
              <a:rPr lang="ar-IQ" sz="4000" u="sng" dirty="0">
                <a:effectLst/>
                <a:latin typeface="Times New Roman" panose="02020603050405020304" pitchFamily="18" charset="0"/>
                <a:ea typeface="Times New Roman" panose="02020603050405020304" pitchFamily="18" charset="0"/>
                <a:cs typeface="Ali_K_Sahifa" pitchFamily="2" charset="-78"/>
              </a:rPr>
              <a:t>شت</a:t>
            </a:r>
            <a:r>
              <a:rPr lang="ar-IQ" sz="4000" dirty="0">
                <a:effectLst/>
                <a:latin typeface="Times New Roman" panose="02020603050405020304" pitchFamily="18" charset="0"/>
                <a:ea typeface="Times New Roman" panose="02020603050405020304" pitchFamily="18" charset="0"/>
                <a:cs typeface="Ali_K_Sahifa" pitchFamily="2" charset="-78"/>
              </a:rPr>
              <a:t>ن </a:t>
            </a:r>
            <a:r>
              <a:rPr lang="en-US" sz="4000" dirty="0" err="1">
                <a:effectLst/>
                <a:latin typeface="Times New Roman" panose="02020603050405020304" pitchFamily="18" charset="0"/>
                <a:ea typeface="Times New Roman" panose="02020603050405020304" pitchFamily="18" charset="0"/>
                <a:cs typeface="Ali_K_Sahifa" pitchFamily="2" charset="-78"/>
              </a:rPr>
              <a:t>ce</a:t>
            </a:r>
            <a:r>
              <a:rPr lang="en-US" sz="4000" dirty="0" err="1">
                <a:effectLst/>
                <a:latin typeface="Times New Roman" panose="02020603050405020304" pitchFamily="18" charset="0"/>
                <a:ea typeface="Times New Roman" panose="02020603050405020304" pitchFamily="18" charset="0"/>
              </a:rPr>
              <a:t>štın</a:t>
            </a:r>
            <a:r>
              <a:rPr lang="en-US"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2000" dirty="0">
                <a:effectLst/>
                <a:latin typeface="Times New Roman" panose="02020603050405020304" pitchFamily="18" charset="0"/>
                <a:ea typeface="Times New Roman" panose="02020603050405020304" pitchFamily="18" charset="0"/>
                <a:cs typeface="Ali_K_Sahifa" pitchFamily="2" charset="-78"/>
              </a:rPr>
              <a:t> ذيَدار/ بىَ ذىَ                                                    بىَ ذىَ/ بىَ ذىَ</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ب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cs typeface="Ali_K_Sahifa" pitchFamily="2" charset="-78"/>
              </a:rPr>
              <a:t>ث         </a:t>
            </a:r>
            <a:r>
              <a:rPr lang="ar-IQ" sz="4000" u="sng" dirty="0">
                <a:effectLst/>
                <a:latin typeface="Times New Roman" panose="02020603050405020304" pitchFamily="18" charset="0"/>
                <a:ea typeface="Times New Roman" panose="02020603050405020304" pitchFamily="18" charset="0"/>
                <a:cs typeface="Ali_K_Sahifa" pitchFamily="2" charset="-78"/>
              </a:rPr>
              <a:t>ض</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4000" u="sng" dirty="0">
                <a:effectLst/>
                <a:latin typeface="Times New Roman" panose="02020603050405020304" pitchFamily="18" charset="0"/>
                <a:ea typeface="Times New Roman" panose="02020603050405020304" pitchFamily="18" charset="0"/>
                <a:cs typeface="Ali_K_Sahifa" pitchFamily="2" charset="-78"/>
              </a:rPr>
              <a:t>ب</a:t>
            </a:r>
            <a:r>
              <a:rPr lang="ar-IQ" sz="4000" dirty="0">
                <a:effectLst/>
                <a:latin typeface="Times New Roman" panose="02020603050405020304" pitchFamily="18" charset="0"/>
                <a:ea typeface="Times New Roman" panose="02020603050405020304" pitchFamily="18" charset="0"/>
                <a:cs typeface="Ali_K_Sahifa" pitchFamily="2" charset="-78"/>
              </a:rPr>
              <a:t>كةم  </a:t>
            </a:r>
            <a:r>
              <a:rPr lang="en-US" sz="4000" dirty="0" err="1">
                <a:effectLst/>
                <a:latin typeface="Times New Roman" panose="02020603050405020304" pitchFamily="18" charset="0"/>
                <a:ea typeface="Times New Roman" panose="02020603050405020304" pitchFamily="18" charset="0"/>
                <a:cs typeface="Ali_K_Sahifa" pitchFamily="2" charset="-78"/>
              </a:rPr>
              <a:t>c</a:t>
            </a:r>
            <a:r>
              <a:rPr lang="en-US" sz="4000" dirty="0" err="1">
                <a:effectLst/>
                <a:latin typeface="Times New Roman" panose="02020603050405020304" pitchFamily="18" charset="0"/>
                <a:ea typeface="Times New Roman" panose="02020603050405020304" pitchFamily="18" charset="0"/>
              </a:rPr>
              <a:t>ı</a:t>
            </a:r>
            <a:r>
              <a:rPr lang="en-US" sz="4000" dirty="0" err="1">
                <a:effectLst/>
                <a:latin typeface="Times New Roman" panose="02020603050405020304" pitchFamily="18" charset="0"/>
                <a:ea typeface="Times New Roman" panose="02020603050405020304" pitchFamily="18" charset="0"/>
                <a:cs typeface="Ali_K_Sahifa" pitchFamily="2" charset="-78"/>
              </a:rPr>
              <a:t>bkam</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4000" u="sng" dirty="0">
                <a:effectLst/>
                <a:latin typeface="Times New Roman" panose="02020603050405020304" pitchFamily="18" charset="0"/>
                <a:ea typeface="Times New Roman" panose="02020603050405020304" pitchFamily="18" charset="0"/>
                <a:cs typeface="Ali_K_Sahifa" pitchFamily="2" charset="-78"/>
              </a:rPr>
              <a:t>ض</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4000" u="sng" dirty="0">
                <a:effectLst/>
                <a:latin typeface="Times New Roman" panose="02020603050405020304" pitchFamily="18" charset="0"/>
                <a:ea typeface="Times New Roman" panose="02020603050405020304" pitchFamily="18" charset="0"/>
                <a:cs typeface="Ali_K_Sahifa" pitchFamily="2" charset="-78"/>
              </a:rPr>
              <a:t>ث</a:t>
            </a:r>
            <a:r>
              <a:rPr lang="ar-IQ" sz="4000" dirty="0">
                <a:effectLst/>
                <a:latin typeface="Times New Roman" panose="02020603050405020304" pitchFamily="18" charset="0"/>
                <a:ea typeface="Times New Roman" panose="02020603050405020304" pitchFamily="18" charset="0"/>
                <a:cs typeface="Ali_K_Sahifa" pitchFamily="2" charset="-78"/>
              </a:rPr>
              <a:t>كةم   </a:t>
            </a:r>
            <a:r>
              <a:rPr lang="en-US" sz="4000" dirty="0" err="1">
                <a:effectLst/>
                <a:latin typeface="Times New Roman" panose="02020603050405020304" pitchFamily="18" charset="0"/>
                <a:ea typeface="Times New Roman" panose="02020603050405020304" pitchFamily="18" charset="0"/>
                <a:cs typeface="Ali_K_Sahifa" pitchFamily="2" charset="-78"/>
              </a:rPr>
              <a:t>c</a:t>
            </a:r>
            <a:r>
              <a:rPr lang="en-US" sz="4000" dirty="0" err="1">
                <a:effectLst/>
                <a:latin typeface="Times New Roman" panose="02020603050405020304" pitchFamily="18" charset="0"/>
                <a:ea typeface="Times New Roman" panose="02020603050405020304" pitchFamily="18" charset="0"/>
              </a:rPr>
              <a:t>ı</a:t>
            </a:r>
            <a:r>
              <a:rPr lang="en-US" sz="4000" dirty="0" err="1">
                <a:effectLst/>
                <a:latin typeface="Times New Roman" panose="02020603050405020304" pitchFamily="18" charset="0"/>
                <a:ea typeface="Times New Roman" panose="02020603050405020304" pitchFamily="18" charset="0"/>
                <a:cs typeface="Ali_K_Sahifa" pitchFamily="2" charset="-78"/>
              </a:rPr>
              <a:t>pkam</a:t>
            </a:r>
            <a:r>
              <a:rPr lang="en-US" sz="4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2000" dirty="0">
                <a:effectLst/>
                <a:latin typeface="Times New Roman" panose="02020603050405020304" pitchFamily="18" charset="0"/>
                <a:ea typeface="Times New Roman" panose="02020603050405020304" pitchFamily="18" charset="0"/>
                <a:cs typeface="Ali_K_Sahifa" pitchFamily="2" charset="-78"/>
              </a:rPr>
              <a:t>بىَ ذىَ</a:t>
            </a:r>
            <a:r>
              <a:rPr lang="ar-IQ" sz="4000" dirty="0">
                <a:effectLst/>
                <a:latin typeface="Times New Roman" panose="02020603050405020304" pitchFamily="18" charset="0"/>
                <a:ea typeface="Times New Roman" panose="02020603050405020304" pitchFamily="18" charset="0"/>
                <a:cs typeface="Ali_K_Sahifa" pitchFamily="2" charset="-78"/>
              </a:rPr>
              <a:t>/</a:t>
            </a:r>
            <a:r>
              <a:rPr lang="ar-IQ" sz="2000" dirty="0">
                <a:effectLst/>
                <a:latin typeface="Times New Roman" panose="02020603050405020304" pitchFamily="18" charset="0"/>
                <a:ea typeface="Times New Roman" panose="02020603050405020304" pitchFamily="18" charset="0"/>
                <a:cs typeface="Ali_K_Sahifa" pitchFamily="2" charset="-78"/>
              </a:rPr>
              <a:t> ذيَدار                                                    بىَ ذىَ</a:t>
            </a:r>
            <a:r>
              <a:rPr lang="ar-IQ" sz="4000" dirty="0">
                <a:effectLst/>
                <a:latin typeface="Times New Roman" panose="02020603050405020304" pitchFamily="18" charset="0"/>
                <a:ea typeface="Times New Roman" panose="02020603050405020304" pitchFamily="18" charset="0"/>
                <a:cs typeface="Ali_K_Sahifa" pitchFamily="2" charset="-78"/>
              </a:rPr>
              <a:t>/ </a:t>
            </a:r>
            <a:r>
              <a:rPr lang="ar-IQ" sz="2000" dirty="0">
                <a:effectLst/>
                <a:latin typeface="Times New Roman" panose="02020603050405020304" pitchFamily="18" charset="0"/>
                <a:ea typeface="Times New Roman" panose="02020603050405020304" pitchFamily="18" charset="0"/>
                <a:cs typeface="Ali_K_Sahifa" pitchFamily="2" charset="-78"/>
              </a:rPr>
              <a:t>بىَ ذىَ</a:t>
            </a:r>
            <a:endParaRPr lang="en-US" sz="20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لةم نموونانةدا هةردوو فؤنيمى / ذ ـ </a:t>
            </a:r>
            <a:r>
              <a:rPr lang="en-US" sz="4000" dirty="0">
                <a:effectLst/>
                <a:latin typeface="Times New Roman" panose="02020603050405020304" pitchFamily="18" charset="0"/>
                <a:ea typeface="Times New Roman" panose="02020603050405020304" pitchFamily="18" charset="0"/>
              </a:rPr>
              <a:t>ž</a:t>
            </a:r>
            <a:r>
              <a:rPr lang="ar-IQ" sz="4000" dirty="0">
                <a:effectLst/>
                <a:latin typeface="Times New Roman" panose="02020603050405020304" pitchFamily="18" charset="0"/>
                <a:ea typeface="Times New Roman" panose="02020603050405020304" pitchFamily="18" charset="0"/>
                <a:cs typeface="Ali_K_Sahifa" pitchFamily="2" charset="-78"/>
              </a:rPr>
              <a:t> / و/ ب ـ </a:t>
            </a:r>
            <a:r>
              <a:rPr lang="en-US" sz="4000" dirty="0">
                <a:effectLst/>
                <a:latin typeface="Times New Roman" panose="02020603050405020304" pitchFamily="18" charset="0"/>
                <a:ea typeface="Times New Roman" panose="02020603050405020304" pitchFamily="18" charset="0"/>
                <a:cs typeface="Ali_K_Sahifa" pitchFamily="2" charset="-78"/>
              </a:rPr>
              <a:t>b</a:t>
            </a:r>
            <a:r>
              <a:rPr lang="ar-IQ" sz="4000" dirty="0">
                <a:effectLst/>
                <a:latin typeface="Times New Roman" panose="02020603050405020304" pitchFamily="18" charset="0"/>
                <a:ea typeface="Times New Roman" panose="02020603050405020304" pitchFamily="18" charset="0"/>
                <a:cs typeface="Ali_K_Sahifa" pitchFamily="2" charset="-78"/>
              </a:rPr>
              <a:t> / كة ذيَدارن بة هؤى كارتيَكردنى فؤنيمةكانى دةوروبةريان / ت ـ </a:t>
            </a:r>
            <a:r>
              <a:rPr lang="en-US" sz="4000" dirty="0">
                <a:effectLst/>
                <a:latin typeface="Times New Roman" panose="02020603050405020304" pitchFamily="18" charset="0"/>
                <a:ea typeface="Times New Roman" panose="02020603050405020304" pitchFamily="18" charset="0"/>
                <a:cs typeface="Ali_K_Sahifa" pitchFamily="2" charset="-78"/>
              </a:rPr>
              <a:t>t</a:t>
            </a:r>
            <a:r>
              <a:rPr lang="ar-IQ" sz="4000" dirty="0">
                <a:effectLst/>
                <a:latin typeface="Times New Roman" panose="02020603050405020304" pitchFamily="18" charset="0"/>
                <a:ea typeface="Times New Roman" panose="02020603050405020304" pitchFamily="18" charset="0"/>
                <a:cs typeface="Ali_K_Sahifa" pitchFamily="2" charset="-78"/>
              </a:rPr>
              <a:t> / و / ض ـ </a:t>
            </a:r>
            <a:r>
              <a:rPr lang="en-US" sz="4000" dirty="0">
                <a:effectLst/>
                <a:latin typeface="Times New Roman" panose="02020603050405020304" pitchFamily="18" charset="0"/>
                <a:ea typeface="Times New Roman" panose="02020603050405020304" pitchFamily="18" charset="0"/>
                <a:cs typeface="Ali_K_Sahifa" pitchFamily="2" charset="-78"/>
              </a:rPr>
              <a:t>c</a:t>
            </a:r>
            <a:r>
              <a:rPr lang="ar-IQ" sz="4000" dirty="0">
                <a:effectLst/>
                <a:latin typeface="Times New Roman" panose="02020603050405020304" pitchFamily="18" charset="0"/>
                <a:ea typeface="Times New Roman" panose="02020603050405020304" pitchFamily="18" charset="0"/>
                <a:cs typeface="Ali_K_Sahifa" pitchFamily="2" charset="-78"/>
              </a:rPr>
              <a:t> / كة بىَ</a:t>
            </a:r>
            <a:r>
              <a:rPr lang="ar-IQ" sz="1000" dirty="0">
                <a:effectLst/>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ذيَن ،دةنطة ذيَدارةكانيان لةطةلَ خؤياندا طونجاندووة و بىَ ذيَيان كردوون . واتة /ذ ـ </a:t>
            </a:r>
            <a:r>
              <a:rPr lang="en-US" sz="4000" dirty="0">
                <a:effectLst/>
                <a:latin typeface="Times New Roman" panose="02020603050405020304" pitchFamily="18" charset="0"/>
                <a:ea typeface="Times New Roman" panose="02020603050405020304" pitchFamily="18" charset="0"/>
              </a:rPr>
              <a:t>ž</a:t>
            </a:r>
            <a:r>
              <a:rPr lang="ar-IQ" sz="4000" dirty="0">
                <a:effectLst/>
                <a:latin typeface="Times New Roman" panose="02020603050405020304" pitchFamily="18" charset="0"/>
                <a:ea typeface="Times New Roman" panose="02020603050405020304" pitchFamily="18" charset="0"/>
              </a:rPr>
              <a:t> / </a:t>
            </a:r>
            <a:r>
              <a:rPr lang="ar-IQ" sz="4000" dirty="0">
                <a:effectLst/>
                <a:latin typeface="Times New Roman" panose="02020603050405020304" pitchFamily="18" charset="0"/>
                <a:ea typeface="Times New Roman" panose="02020603050405020304" pitchFamily="18" charset="0"/>
                <a:cs typeface="Ali_K_Sahifa" pitchFamily="2" charset="-78"/>
              </a:rPr>
              <a:t>بؤ / ش ـ </a:t>
            </a:r>
            <a:r>
              <a:rPr lang="en-US" sz="4000" dirty="0">
                <a:effectLst/>
                <a:latin typeface="Times New Roman" panose="02020603050405020304" pitchFamily="18" charset="0"/>
                <a:ea typeface="Times New Roman" panose="02020603050405020304" pitchFamily="18" charset="0"/>
              </a:rPr>
              <a:t>š</a:t>
            </a:r>
            <a:r>
              <a:rPr lang="ar-IQ" sz="4000" dirty="0">
                <a:effectLst/>
                <a:latin typeface="Times New Roman" panose="02020603050405020304" pitchFamily="18" charset="0"/>
                <a:ea typeface="Times New Roman" panose="02020603050405020304" pitchFamily="18" charset="0"/>
                <a:cs typeface="Ali_K_Sahifa" pitchFamily="2" charset="-78"/>
              </a:rPr>
              <a:t>/ طؤرِاوة و / ب ـ </a:t>
            </a:r>
            <a:r>
              <a:rPr lang="en-US" sz="4000" dirty="0">
                <a:effectLst/>
                <a:latin typeface="Times New Roman" panose="02020603050405020304" pitchFamily="18" charset="0"/>
                <a:ea typeface="Times New Roman" panose="02020603050405020304" pitchFamily="18" charset="0"/>
                <a:cs typeface="Ali_K_Sahifa" pitchFamily="2" charset="-78"/>
              </a:rPr>
              <a:t>b</a:t>
            </a:r>
            <a:r>
              <a:rPr lang="ar-IQ" sz="4000" dirty="0">
                <a:effectLst/>
                <a:latin typeface="Times New Roman" panose="02020603050405020304" pitchFamily="18" charset="0"/>
                <a:ea typeface="Times New Roman" panose="02020603050405020304" pitchFamily="18" charset="0"/>
                <a:cs typeface="Ali_K_Sahifa" pitchFamily="2" charset="-78"/>
              </a:rPr>
              <a:t> / بؤ/ث ـ </a:t>
            </a:r>
            <a:r>
              <a:rPr lang="en-US" sz="4000" dirty="0">
                <a:effectLst/>
                <a:latin typeface="Times New Roman" panose="02020603050405020304" pitchFamily="18" charset="0"/>
                <a:ea typeface="Times New Roman" panose="02020603050405020304" pitchFamily="18" charset="0"/>
                <a:cs typeface="Ali_K_Sahifa" pitchFamily="2" charset="-78"/>
              </a:rPr>
              <a:t>p</a:t>
            </a:r>
            <a:r>
              <a:rPr lang="ar-IQ" sz="4000" dirty="0">
                <a:effectLst/>
                <a:latin typeface="Times New Roman" panose="02020603050405020304" pitchFamily="18" charset="0"/>
                <a:ea typeface="Times New Roman" panose="02020603050405020304" pitchFamily="18" charset="0"/>
                <a:cs typeface="Ali_K_Sahifa" pitchFamily="2" charset="-78"/>
              </a:rPr>
              <a:t> / طؤرِاوة .   </a:t>
            </a:r>
            <a:endParaRPr lang="en-US" sz="3200" dirty="0">
              <a:effectLst/>
              <a:latin typeface="Times New Roman" panose="02020603050405020304" pitchFamily="18" charset="0"/>
              <a:ea typeface="Times New Roman" panose="02020603050405020304" pitchFamily="18" charset="0"/>
            </a:endParaRPr>
          </a:p>
          <a:p>
            <a:pPr marL="0" indent="0" algn="r" rtl="1">
              <a:buNone/>
            </a:pPr>
            <a:endParaRPr lang="en-US" sz="40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51263170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fontScale="92500"/>
          </a:bodyPr>
          <a:lstStyle/>
          <a:p>
            <a:pPr marL="0" marR="0" indent="0" algn="justLow" rtl="1">
              <a:spcBef>
                <a:spcPts val="0"/>
              </a:spcBef>
              <a:spcAft>
                <a:spcPts val="0"/>
              </a:spcAft>
              <a:buNone/>
            </a:pPr>
            <a:endParaRPr lang="en-US" sz="4000" b="1"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ar-IQ" sz="4000" b="1" dirty="0">
                <a:effectLst/>
                <a:latin typeface="Times New Roman" panose="02020603050405020304" pitchFamily="18" charset="0"/>
                <a:ea typeface="Times New Roman" panose="02020603050405020304" pitchFamily="18" charset="0"/>
                <a:cs typeface="Ali_K_Sahifa" pitchFamily="2" charset="-78"/>
              </a:rPr>
              <a:t>ج ـ طؤنجان لة رِووى قةلَةو بوونةوة :  </a:t>
            </a:r>
            <a:endParaRPr lang="en-US" sz="4000" b="1"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بريتيية لة طؤرِانى دةنطى سووك بؤ دةنطى قةلَةو ،بؤ مةبةستى طونجان لة طةلَ يةكتردا .وةك لة وشةكانى ( تالَ  ,  بالَ  , خالَ  , سالَ ,.... هتد ) لة ئةنجامى كارتيَكردنى دةنطى قةلَةوى </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لَ </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لة سةر دةنطةكانى ثيَش خؤيان هةريةكة لة ( ت  , ب  , خ  , س ) بؤ خؤ طونجانيان لةطةلَ</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لأ </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لة ئةنجامى بةرزبوونةوةى دواوةى زمان بةرةو مولاَشوو , بةر مةلاَشوو دةدريَن و قةلَةو دةبن .بة هةمان شيَوة لة وشةكانى ( سةلَتة , سةتلَ  , خلَت ....هتد ) . لةم وشانةدا ئةندامةكانى ئاخاوتن ثيَش وةختة ئامادةدةبن بؤ دركاندنى </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لأ </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ى قةلَةو , واتة ثيَش دركاندنى لامةكة زمان بةرةو مةلاَشوو بةرز دةبيَتةوة , كة ئةمةش كار دةكاتة سةر دةنطةكانى ثيَش خؤى و زؤربةى جار دواى خؤشى , وةك قةلَةو بوونى </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س  ,  ت  ,  خ  </a:t>
            </a:r>
            <a:r>
              <a:rPr lang="ar-IQ" sz="4000" dirty="0">
                <a:effectLst/>
                <a:latin typeface="Times New Roman" panose="02020603050405020304" pitchFamily="18" charset="0"/>
                <a:ea typeface="Times New Roman" panose="02020603050405020304" pitchFamily="18" charset="0"/>
              </a:rPr>
              <a:t>]</a:t>
            </a:r>
            <a:r>
              <a:rPr lang="ar-IQ" sz="4000" dirty="0">
                <a:effectLst/>
                <a:latin typeface="Times New Roman" panose="02020603050405020304" pitchFamily="18" charset="0"/>
                <a:ea typeface="Times New Roman" panose="02020603050405020304" pitchFamily="18" charset="0"/>
                <a:cs typeface="Ali_K_Sahifa" pitchFamily="2" charset="-78"/>
              </a:rPr>
              <a:t> لة نموونةكانى سةرةوة . </a:t>
            </a:r>
            <a:endParaRPr lang="en-US" sz="3200" dirty="0">
              <a:effectLst/>
              <a:latin typeface="Times New Roman" panose="02020603050405020304" pitchFamily="18" charset="0"/>
              <a:ea typeface="Times New Roman" panose="02020603050405020304" pitchFamily="18" charset="0"/>
            </a:endParaRPr>
          </a:p>
          <a:p>
            <a:pPr marL="0" indent="0" algn="r" rtl="1">
              <a:buNone/>
            </a:pPr>
            <a:endParaRPr lang="en-US" sz="40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9340172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fontScale="77500" lnSpcReduction="20000"/>
          </a:bodyPr>
          <a:lstStyle/>
          <a:p>
            <a:pPr marL="0" marR="0" indent="0" algn="justLow" rtl="1">
              <a:spcBef>
                <a:spcPts val="0"/>
              </a:spcBef>
              <a:spcAft>
                <a:spcPts val="0"/>
              </a:spcAft>
              <a:buNone/>
            </a:pPr>
            <a:endParaRPr lang="en-US" sz="4000" b="1"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ar-IQ" sz="4600" b="1" dirty="0">
                <a:effectLst/>
                <a:latin typeface="Times New Roman" panose="02020603050405020304" pitchFamily="18" charset="0"/>
                <a:ea typeface="Times New Roman" panose="02020603050405020304" pitchFamily="18" charset="0"/>
                <a:cs typeface="Ali_K_Sahifa" pitchFamily="2" charset="-78"/>
              </a:rPr>
              <a:t>د ـ طونجان لة رِووى ليَوخرِبوونةوة : </a:t>
            </a:r>
            <a:endParaRPr lang="en-US" sz="40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100" dirty="0">
                <a:effectLst/>
                <a:latin typeface="Times New Roman" panose="02020603050405020304" pitchFamily="18" charset="0"/>
                <a:ea typeface="Times New Roman" panose="02020603050405020304" pitchFamily="18" charset="0"/>
                <a:cs typeface="Ali_K_Sahifa" pitchFamily="2" charset="-78"/>
              </a:rPr>
              <a:t>ئةم جؤرة طونجانةش بةسةر ئةو دةنطة كؤنسنانتانةدا ديَت كة خؤيان لة بنضينةدا ليَو خرِبوونةوةيان لةطةلَدا نيية ،واتة ليَو خرِبوونةوة سيماى فؤنةتيكيان نيية .ئةم فؤنيمانةى كة ئةو دياردةيان تيَدا رِوودةدات ، شيَوةى دركاندنيان دةطؤرِيَت بؤ ئةوةى لةطةلَ دةنطيَكى ثالَ خؤى لة سيماى ليَوخرِبووندا بطونجيَت،ئةمةش لةم دةنطانةدا رِوودةدات كة دةكةونة ثيَش ظاولَةكانى / وو ، ؤ ، و ـ </a:t>
            </a:r>
            <a:r>
              <a:rPr lang="en-US" sz="4100" dirty="0">
                <a:effectLst/>
                <a:latin typeface="Times New Roman" panose="02020603050405020304" pitchFamily="18" charset="0"/>
                <a:ea typeface="Times New Roman" panose="02020603050405020304" pitchFamily="18" charset="0"/>
              </a:rPr>
              <a:t>ǔ</a:t>
            </a:r>
            <a:r>
              <a:rPr lang="en-US" sz="4100" dirty="0">
                <a:effectLst/>
                <a:latin typeface="Times New Roman" panose="02020603050405020304" pitchFamily="18" charset="0"/>
                <a:ea typeface="Times New Roman" panose="02020603050405020304" pitchFamily="18" charset="0"/>
                <a:cs typeface="Ali_K_Sahifa" pitchFamily="2" charset="-78"/>
              </a:rPr>
              <a:t> , u , o</a:t>
            </a:r>
            <a:r>
              <a:rPr lang="ar-IQ" sz="4100" dirty="0">
                <a:effectLst/>
                <a:latin typeface="Times New Roman" panose="02020603050405020304" pitchFamily="18" charset="0"/>
                <a:ea typeface="Times New Roman" panose="02020603050405020304" pitchFamily="18" charset="0"/>
                <a:cs typeface="Ali_K_Sahifa" pitchFamily="2" charset="-78"/>
              </a:rPr>
              <a:t> / وةك</a:t>
            </a:r>
            <a:r>
              <a:rPr lang="en-US" sz="4100" dirty="0">
                <a:effectLst/>
                <a:latin typeface="Times New Roman" panose="02020603050405020304" pitchFamily="18" charset="0"/>
                <a:ea typeface="Times New Roman" panose="02020603050405020304" pitchFamily="18" charset="0"/>
                <a:cs typeface="Ali_K_Sahifa" pitchFamily="2" charset="-78"/>
              </a:rPr>
              <a:t>: </a:t>
            </a:r>
            <a:r>
              <a:rPr lang="ar-IQ" sz="4100" dirty="0">
                <a:effectLst/>
                <a:latin typeface="Times New Roman" panose="02020603050405020304" pitchFamily="18" charset="0"/>
                <a:ea typeface="Times New Roman" panose="02020603050405020304" pitchFamily="18" charset="0"/>
                <a:cs typeface="Ali_K_Sahifa" pitchFamily="2" charset="-78"/>
              </a:rPr>
              <a:t>    </a:t>
            </a:r>
            <a:endParaRPr lang="en-US" sz="41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40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en-US" sz="4000" dirty="0">
                <a:latin typeface="Times New Roman" panose="02020603050405020304" pitchFamily="18" charset="0"/>
                <a:ea typeface="Times New Roman" panose="02020603050405020304" pitchFamily="18" charset="0"/>
                <a:cs typeface="Ali_K_Sahifa" pitchFamily="2" charset="-78"/>
              </a:rPr>
              <a:t>                                </a:t>
            </a:r>
            <a:r>
              <a:rPr lang="ar-IQ" sz="4000" dirty="0">
                <a:effectLst/>
                <a:latin typeface="Times New Roman" panose="02020603050405020304" pitchFamily="18" charset="0"/>
                <a:ea typeface="Times New Roman" panose="02020603050405020304" pitchFamily="18" charset="0"/>
                <a:cs typeface="Ali_K_Sahifa" pitchFamily="2" charset="-78"/>
              </a:rPr>
              <a:t>   كورِ </a:t>
            </a:r>
            <a:r>
              <a:rPr lang="en-US" sz="4000" dirty="0" err="1">
                <a:effectLst/>
                <a:latin typeface="Times New Roman" panose="02020603050405020304" pitchFamily="18" charset="0"/>
                <a:ea typeface="Times New Roman" panose="02020603050405020304" pitchFamily="18" charset="0"/>
                <a:cs typeface="Ali_K_Sahifa" pitchFamily="2" charset="-78"/>
              </a:rPr>
              <a:t>ku</a:t>
            </a:r>
            <a:r>
              <a:rPr lang="en-US" sz="4000" dirty="0" err="1">
                <a:effectLst/>
                <a:latin typeface="Times New Roman" panose="02020603050405020304" pitchFamily="18" charset="0"/>
                <a:ea typeface="Times New Roman" panose="02020603050405020304" pitchFamily="18" charset="0"/>
              </a:rPr>
              <a:t>ř</a:t>
            </a:r>
            <a:r>
              <a:rPr lang="ar-IQ" sz="4000" dirty="0">
                <a:effectLst/>
                <a:latin typeface="Times New Roman" panose="02020603050405020304" pitchFamily="18" charset="0"/>
                <a:ea typeface="Times New Roman" panose="02020603050405020304" pitchFamily="18" charset="0"/>
                <a:cs typeface="Ali_K_Sahifa" pitchFamily="2" charset="-78"/>
              </a:rPr>
              <a:t>   ،  ثوخ </a:t>
            </a:r>
            <a:r>
              <a:rPr lang="en-US" sz="4000" dirty="0" err="1">
                <a:effectLst/>
                <a:latin typeface="Times New Roman" panose="02020603050405020304" pitchFamily="18" charset="0"/>
                <a:ea typeface="Times New Roman" panose="02020603050405020304" pitchFamily="18" charset="0"/>
                <a:cs typeface="Ali_K_Sahifa" pitchFamily="2" charset="-78"/>
              </a:rPr>
              <a:t>pux</a:t>
            </a:r>
            <a:r>
              <a:rPr lang="ar-IQ" sz="4000" dirty="0">
                <a:effectLst/>
                <a:latin typeface="Times New Roman" panose="02020603050405020304" pitchFamily="18" charset="0"/>
                <a:ea typeface="Times New Roman" panose="02020603050405020304" pitchFamily="18" charset="0"/>
                <a:cs typeface="Ali_K_Sahifa" pitchFamily="2" charset="-78"/>
              </a:rPr>
              <a:t>  ...هتد.</a:t>
            </a:r>
            <a:endParaRPr lang="en-US" sz="40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لوول  </a:t>
            </a:r>
            <a:r>
              <a:rPr lang="en-US" sz="4000" dirty="0">
                <a:effectLst/>
                <a:latin typeface="Times New Roman" panose="02020603050405020304" pitchFamily="18" charset="0"/>
                <a:ea typeface="Times New Roman" panose="02020603050405020304" pitchFamily="18" charset="0"/>
              </a:rPr>
              <a:t> </a:t>
            </a:r>
            <a:r>
              <a:rPr lang="en-US" sz="4000" dirty="0" err="1">
                <a:effectLst/>
                <a:latin typeface="Times New Roman" panose="02020603050405020304" pitchFamily="18" charset="0"/>
                <a:ea typeface="Times New Roman" panose="02020603050405020304" pitchFamily="18" charset="0"/>
              </a:rPr>
              <a:t>lǔl</a:t>
            </a:r>
            <a:r>
              <a:rPr lang="en-US"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rPr>
              <a:t> ، </a:t>
            </a:r>
            <a:r>
              <a:rPr lang="ar-IQ" sz="4000" dirty="0">
                <a:effectLst/>
                <a:latin typeface="Times New Roman" panose="02020603050405020304" pitchFamily="18" charset="0"/>
                <a:ea typeface="Times New Roman" panose="02020603050405020304" pitchFamily="18" charset="0"/>
                <a:cs typeface="Ali_K_Sahifa" pitchFamily="2" charset="-78"/>
              </a:rPr>
              <a:t>دوو </a:t>
            </a:r>
            <a:r>
              <a:rPr lang="en-US" sz="4000" dirty="0" err="1">
                <a:effectLst/>
                <a:latin typeface="Times New Roman" panose="02020603050405020304" pitchFamily="18" charset="0"/>
                <a:ea typeface="Times New Roman" panose="02020603050405020304" pitchFamily="18" charset="0"/>
              </a:rPr>
              <a:t>dǔ</a:t>
            </a:r>
            <a:r>
              <a:rPr lang="en-US"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rPr>
              <a:t>  ....</a:t>
            </a:r>
            <a:r>
              <a:rPr lang="ar-IQ" sz="4000" dirty="0">
                <a:effectLst/>
                <a:latin typeface="Times New Roman" panose="02020603050405020304" pitchFamily="18" charset="0"/>
                <a:ea typeface="Times New Roman" panose="02020603050405020304" pitchFamily="18" charset="0"/>
                <a:cs typeface="Ali_K_Sahifa" pitchFamily="2" charset="-78"/>
              </a:rPr>
              <a:t>هتد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طؤم </a:t>
            </a:r>
            <a:r>
              <a:rPr lang="en-US" sz="4000" dirty="0" err="1">
                <a:effectLst/>
                <a:latin typeface="Times New Roman" panose="02020603050405020304" pitchFamily="18" charset="0"/>
                <a:ea typeface="Times New Roman" panose="02020603050405020304" pitchFamily="18" charset="0"/>
                <a:cs typeface="Ali_K_Sahifa" pitchFamily="2" charset="-78"/>
              </a:rPr>
              <a:t>gom</a:t>
            </a:r>
            <a:r>
              <a:rPr lang="ar-IQ" sz="4000" dirty="0">
                <a:effectLst/>
                <a:latin typeface="Times New Roman" panose="02020603050405020304" pitchFamily="18" charset="0"/>
                <a:ea typeface="Times New Roman" panose="02020603050405020304" pitchFamily="18" charset="0"/>
                <a:cs typeface="Ali_K_Sahifa" pitchFamily="2" charset="-78"/>
              </a:rPr>
              <a:t>  ، دؤت  </a:t>
            </a:r>
            <a:r>
              <a:rPr lang="en-US" sz="4000" dirty="0">
                <a:effectLst/>
                <a:latin typeface="Times New Roman" panose="02020603050405020304" pitchFamily="18" charset="0"/>
                <a:ea typeface="Times New Roman" panose="02020603050405020304" pitchFamily="18" charset="0"/>
                <a:cs typeface="Ali_K_Sahifa" pitchFamily="2" charset="-78"/>
              </a:rPr>
              <a:t>dot</a:t>
            </a:r>
            <a:r>
              <a:rPr lang="ar-IQ" sz="4000" dirty="0">
                <a:effectLst/>
                <a:latin typeface="Times New Roman" panose="02020603050405020304" pitchFamily="18" charset="0"/>
                <a:ea typeface="Times New Roman" panose="02020603050405020304" pitchFamily="18" charset="0"/>
                <a:cs typeface="Ali_K_Sahifa" pitchFamily="2" charset="-78"/>
              </a:rPr>
              <a:t>  ....هتد .  </a:t>
            </a:r>
            <a:endParaRPr lang="en-US" sz="4000"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600" dirty="0">
                <a:effectLst/>
                <a:latin typeface="Times New Roman" panose="02020603050405020304" pitchFamily="18" charset="0"/>
                <a:ea typeface="Times New Roman" panose="02020603050405020304" pitchFamily="18" charset="0"/>
                <a:cs typeface="Ali_K_Sahifa" pitchFamily="2" charset="-78"/>
              </a:rPr>
              <a:t>لةم نموونانةدا هةريةكة لة فؤنيمةكانى / ل ، د ، ط ، ك ، ث ـ </a:t>
            </a:r>
            <a:r>
              <a:rPr lang="en-US" sz="4600" dirty="0">
                <a:effectLst/>
                <a:latin typeface="Times New Roman" panose="02020603050405020304" pitchFamily="18" charset="0"/>
                <a:ea typeface="Times New Roman" panose="02020603050405020304" pitchFamily="18" charset="0"/>
                <a:cs typeface="Ali_K_Sahifa" pitchFamily="2" charset="-78"/>
              </a:rPr>
              <a:t>l , d , g , k , p</a:t>
            </a:r>
            <a:r>
              <a:rPr lang="ar-IQ" sz="4600" dirty="0">
                <a:effectLst/>
                <a:latin typeface="Times New Roman" panose="02020603050405020304" pitchFamily="18" charset="0"/>
                <a:ea typeface="Times New Roman" panose="02020603050405020304" pitchFamily="18" charset="0"/>
                <a:cs typeface="Ali_K_Sahifa" pitchFamily="2" charset="-78"/>
              </a:rPr>
              <a:t> /لة دركاندنياندا بةتةنها ،ليَو خرِ بوونةوةيان لةطةلَ نيية ،بةلاَم كة دةكةونة ثيَش ظاولَةكانى / وو ، ؤ ، و ـ </a:t>
            </a:r>
            <a:r>
              <a:rPr lang="en-US" sz="4600" dirty="0">
                <a:effectLst/>
                <a:latin typeface="Times New Roman" panose="02020603050405020304" pitchFamily="18" charset="0"/>
                <a:ea typeface="Times New Roman" panose="02020603050405020304" pitchFamily="18" charset="0"/>
              </a:rPr>
              <a:t>ǔ</a:t>
            </a:r>
            <a:r>
              <a:rPr lang="en-US" sz="4600" dirty="0">
                <a:effectLst/>
                <a:latin typeface="Times New Roman" panose="02020603050405020304" pitchFamily="18" charset="0"/>
                <a:ea typeface="Times New Roman" panose="02020603050405020304" pitchFamily="18" charset="0"/>
                <a:cs typeface="Ali_K_Sahifa" pitchFamily="2" charset="-78"/>
              </a:rPr>
              <a:t> , o , u</a:t>
            </a:r>
            <a:r>
              <a:rPr lang="ar-IQ" sz="4600" dirty="0">
                <a:effectLst/>
                <a:latin typeface="Times New Roman" panose="02020603050405020304" pitchFamily="18" charset="0"/>
                <a:ea typeface="Times New Roman" panose="02020603050405020304" pitchFamily="18" charset="0"/>
                <a:cs typeface="Ali_K_Sahifa" pitchFamily="2" charset="-78"/>
              </a:rPr>
              <a:t> / كة ليَو خرِبوونةوةيان لةطةلَداية ،لة كاتى دةربرِيندا ، وةكو ئةوان سيماى ليَو خرِ بوونةوة وةردةطرن ،ئةمةش دةطةرِيَتةوة بؤ هؤكارى خؤ ئامادةكردن لة دةنطةكانى ثيَشووتر بؤ دةنطةكانى دواتر .  </a:t>
            </a:r>
            <a:endParaRPr lang="en-US" sz="4100" dirty="0">
              <a:effectLst/>
              <a:latin typeface="Times New Roman" panose="02020603050405020304" pitchFamily="18" charset="0"/>
              <a:ea typeface="Times New Roman" panose="02020603050405020304" pitchFamily="18" charset="0"/>
            </a:endParaRPr>
          </a:p>
          <a:p>
            <a:pPr marL="0" indent="0" algn="r" rtl="1">
              <a:buNone/>
            </a:pPr>
            <a:endParaRPr lang="en-US" sz="40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362580188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4000" b="1" dirty="0">
                <a:effectLst/>
                <a:latin typeface="Times New Roman" panose="02020603050405020304" pitchFamily="18" charset="0"/>
                <a:ea typeface="Times New Roman" panose="02020603050405020304" pitchFamily="18" charset="0"/>
                <a:cs typeface="Ali_K_Sahifa" pitchFamily="2" charset="-78"/>
              </a:rPr>
              <a:t>ه ـ طونجان لة رِووى سازطةوة :</a:t>
            </a:r>
            <a:endParaRPr lang="en-US" sz="4000" b="1" dirty="0">
              <a:effectLst/>
              <a:latin typeface="Times New Roman" panose="02020603050405020304" pitchFamily="18" charset="0"/>
              <a:ea typeface="Times New Roman" panose="02020603050405020304" pitchFamily="18" charset="0"/>
              <a:cs typeface="Ali_K_Sahifa" pitchFamily="2" charset="-78"/>
            </a:endParaRPr>
          </a:p>
          <a:p>
            <a:pPr marL="0" marR="0" indent="0" algn="justLow" rtl="1">
              <a:spcBef>
                <a:spcPts val="0"/>
              </a:spcBef>
              <a:spcAft>
                <a:spcPts val="0"/>
              </a:spcAft>
              <a:buNone/>
            </a:pP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ئةمةش لة ئةنجامى كارتيَكردنى فؤنيميَك لة فؤنيميَكى تر ،لة ضوارضيوةيةكدا ،كة سازطةى دةنطة كارتيَكراوةكة دةطؤرِيَت ،بؤ ئةوةى لة رِووى سازطةوة تةواو لةطةلَ دةنطة كارتيَكةرةكةدا بطونجيَت. بؤ نموونة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عةنبةرؤز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cs typeface="Ali_K_Sahifa" pitchFamily="2" charset="-78"/>
              </a:rPr>
              <a:t> عةمبةرؤز      ( ثيَدا هةلَطةرِان )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قةنبور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cs typeface="Ali_K_Sahifa" pitchFamily="2" charset="-78"/>
              </a:rPr>
              <a:t>  قةمبور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بةرانبةر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cs typeface="Ali_K_Sahifa" pitchFamily="2" charset="-78"/>
              </a:rPr>
              <a:t> بةرامبةر </a:t>
            </a:r>
            <a:endParaRPr lang="en-US" sz="3200" dirty="0">
              <a:effectLst/>
              <a:latin typeface="Times New Roman" panose="02020603050405020304" pitchFamily="18" charset="0"/>
              <a:ea typeface="Times New Roman" panose="02020603050405020304" pitchFamily="18" charset="0"/>
            </a:endParaRPr>
          </a:p>
          <a:p>
            <a:pPr marL="0" indent="0" algn="r" rtl="1">
              <a:buNone/>
            </a:pPr>
            <a:endParaRPr lang="en-US" sz="40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38508889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a:bodyPr>
          <a:lstStyle/>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لةم وشانةدا فؤنيمى / ن ـ </a:t>
            </a:r>
            <a:r>
              <a:rPr lang="en-US" sz="4000" dirty="0">
                <a:effectLst/>
                <a:latin typeface="Times New Roman" panose="02020603050405020304" pitchFamily="18" charset="0"/>
                <a:ea typeface="Times New Roman" panose="02020603050405020304" pitchFamily="18" charset="0"/>
                <a:cs typeface="Ali_K_Sahifa" pitchFamily="2" charset="-78"/>
              </a:rPr>
              <a:t>n</a:t>
            </a:r>
            <a:r>
              <a:rPr lang="ar-IQ" sz="4000" dirty="0">
                <a:effectLst/>
                <a:latin typeface="Times New Roman" panose="02020603050405020304" pitchFamily="18" charset="0"/>
                <a:ea typeface="Times New Roman" panose="02020603050405020304" pitchFamily="18" charset="0"/>
                <a:cs typeface="Ali_K_Sahifa" pitchFamily="2" charset="-78"/>
              </a:rPr>
              <a:t> / لة رِووى سازطةوة ثووكية ، طؤرِاوة وبووة بة / م ـ </a:t>
            </a:r>
            <a:r>
              <a:rPr lang="en-US" sz="4000" dirty="0">
                <a:effectLst/>
                <a:latin typeface="Times New Roman" panose="02020603050405020304" pitchFamily="18" charset="0"/>
                <a:ea typeface="Times New Roman" panose="02020603050405020304" pitchFamily="18" charset="0"/>
                <a:cs typeface="Ali_K_Sahifa" pitchFamily="2" charset="-78"/>
              </a:rPr>
              <a:t>m</a:t>
            </a:r>
            <a:r>
              <a:rPr lang="ar-IQ" sz="4000" dirty="0">
                <a:effectLst/>
                <a:latin typeface="Times New Roman" panose="02020603050405020304" pitchFamily="18" charset="0"/>
                <a:ea typeface="Times New Roman" panose="02020603050405020304" pitchFamily="18" charset="0"/>
                <a:cs typeface="Ali_K_Sahifa" pitchFamily="2" charset="-78"/>
              </a:rPr>
              <a:t> /كة لةرِووى سازطةوة ليَوية ،بؤ ئةوةى لةطةلَ ئةو دةنطةدا بطونجيَت كة لة دوايةوة ديَت . هةروةها / ب ـ </a:t>
            </a:r>
            <a:r>
              <a:rPr lang="en-US" sz="4000" dirty="0">
                <a:effectLst/>
                <a:latin typeface="Times New Roman" panose="02020603050405020304" pitchFamily="18" charset="0"/>
                <a:ea typeface="Times New Roman" panose="02020603050405020304" pitchFamily="18" charset="0"/>
                <a:cs typeface="Ali_K_Sahifa" pitchFamily="2" charset="-78"/>
              </a:rPr>
              <a:t>b</a:t>
            </a:r>
            <a:r>
              <a:rPr lang="ar-IQ" sz="4000" dirty="0">
                <a:effectLst/>
                <a:latin typeface="Times New Roman" panose="02020603050405020304" pitchFamily="18" charset="0"/>
                <a:ea typeface="Times New Roman" panose="02020603050405020304" pitchFamily="18" charset="0"/>
                <a:cs typeface="Ali_K_Sahifa" pitchFamily="2" charset="-78"/>
              </a:rPr>
              <a:t> / لةرِووى سازطةوة ليَوية ،واتا بةكارتيَكردنى فؤنيمى دواوة ،فؤنيمى ثيَشةوة طؤرِاوة ،بةئارِاستةى هةمان  سازطةى دةنطةكةى دواوةى .وةك لة وشةى ( بةرانبةر )دا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4000" dirty="0">
                <a:effectLst/>
                <a:latin typeface="Times New Roman" panose="02020603050405020304" pitchFamily="18" charset="0"/>
                <a:ea typeface="Times New Roman" panose="02020603050405020304" pitchFamily="18" charset="0"/>
                <a:cs typeface="Ali_K_Sahifa" pitchFamily="2" charset="-78"/>
              </a:rPr>
              <a:t>                          بةرا</a:t>
            </a:r>
            <a:r>
              <a:rPr lang="ar-IQ" sz="4000" u="sng" dirty="0">
                <a:effectLst/>
                <a:latin typeface="Times New Roman" panose="02020603050405020304" pitchFamily="18" charset="0"/>
                <a:ea typeface="Times New Roman" panose="02020603050405020304" pitchFamily="18" charset="0"/>
                <a:cs typeface="Ali_K_Sahifa" pitchFamily="2" charset="-78"/>
              </a:rPr>
              <a:t>نـ</a:t>
            </a:r>
            <a:r>
              <a:rPr lang="ar-IQ" sz="4000" dirty="0">
                <a:effectLst/>
                <a:latin typeface="Times New Roman" panose="02020603050405020304" pitchFamily="18" charset="0"/>
                <a:ea typeface="Times New Roman" panose="02020603050405020304" pitchFamily="18" charset="0"/>
                <a:cs typeface="Ali_K_Sahifa" pitchFamily="2" charset="-78"/>
              </a:rPr>
              <a:t>ـ</a:t>
            </a:r>
            <a:r>
              <a:rPr lang="ar-IQ" sz="4000" u="sng" dirty="0">
                <a:effectLst/>
                <a:latin typeface="Times New Roman" panose="02020603050405020304" pitchFamily="18" charset="0"/>
                <a:ea typeface="Times New Roman" panose="02020603050405020304" pitchFamily="18" charset="0"/>
                <a:cs typeface="Ali_K_Sahifa" pitchFamily="2" charset="-78"/>
              </a:rPr>
              <a:t>بـ</a:t>
            </a:r>
            <a:r>
              <a:rPr lang="ar-IQ" sz="4000" dirty="0">
                <a:effectLst/>
                <a:latin typeface="Times New Roman" panose="02020603050405020304" pitchFamily="18" charset="0"/>
                <a:ea typeface="Times New Roman" panose="02020603050405020304" pitchFamily="18" charset="0"/>
                <a:cs typeface="Ali_K_Sahifa" pitchFamily="2" charset="-78"/>
              </a:rPr>
              <a:t>ـةر  </a:t>
            </a:r>
            <a:r>
              <a:rPr lang="ar-IQ" sz="32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32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4000" dirty="0">
                <a:effectLst/>
                <a:latin typeface="Times New Roman" panose="02020603050405020304" pitchFamily="18" charset="0"/>
                <a:ea typeface="Times New Roman" panose="02020603050405020304" pitchFamily="18" charset="0"/>
                <a:cs typeface="Ali_K_Sahifa" pitchFamily="2" charset="-78"/>
              </a:rPr>
              <a:t> بةرا</a:t>
            </a:r>
            <a:r>
              <a:rPr lang="ar-IQ" sz="4000" u="sng" dirty="0">
                <a:effectLst/>
                <a:latin typeface="Times New Roman" panose="02020603050405020304" pitchFamily="18" charset="0"/>
                <a:ea typeface="Times New Roman" panose="02020603050405020304" pitchFamily="18" charset="0"/>
                <a:cs typeface="Ali_K_Sahifa" pitchFamily="2" charset="-78"/>
              </a:rPr>
              <a:t>م</a:t>
            </a:r>
            <a:r>
              <a:rPr lang="ar-IQ" sz="4000" dirty="0">
                <a:effectLst/>
                <a:latin typeface="Times New Roman" panose="02020603050405020304" pitchFamily="18" charset="0"/>
                <a:ea typeface="Times New Roman" panose="02020603050405020304" pitchFamily="18" charset="0"/>
                <a:cs typeface="Ali_K_Sahifa" pitchFamily="2" charset="-78"/>
              </a:rPr>
              <a:t>ــ</a:t>
            </a:r>
            <a:r>
              <a:rPr lang="ar-IQ" sz="4000" u="sng" dirty="0">
                <a:effectLst/>
                <a:latin typeface="Times New Roman" panose="02020603050405020304" pitchFamily="18" charset="0"/>
                <a:ea typeface="Times New Roman" panose="02020603050405020304" pitchFamily="18" charset="0"/>
                <a:cs typeface="Ali_K_Sahifa" pitchFamily="2" charset="-78"/>
              </a:rPr>
              <a:t>بـ</a:t>
            </a:r>
            <a:r>
              <a:rPr lang="ar-IQ" sz="4000" dirty="0">
                <a:effectLst/>
                <a:latin typeface="Times New Roman" panose="02020603050405020304" pitchFamily="18" charset="0"/>
                <a:ea typeface="Times New Roman" panose="02020603050405020304" pitchFamily="18" charset="0"/>
                <a:cs typeface="Ali_K_Sahifa" pitchFamily="2" charset="-78"/>
              </a:rPr>
              <a:t>ـةر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000" dirty="0">
                <a:effectLst/>
                <a:latin typeface="Times New Roman" panose="02020603050405020304" pitchFamily="18" charset="0"/>
                <a:ea typeface="Times New Roman" panose="02020603050405020304" pitchFamily="18" charset="0"/>
                <a:cs typeface="Ali_K_Sahifa" pitchFamily="2" charset="-78"/>
              </a:rPr>
              <a:t>                                       </a:t>
            </a:r>
            <a:r>
              <a:rPr lang="en-US" sz="2000" dirty="0">
                <a:effectLst/>
                <a:latin typeface="Times New Roman" panose="02020603050405020304" pitchFamily="18" charset="0"/>
                <a:ea typeface="Times New Roman" panose="02020603050405020304" pitchFamily="18" charset="0"/>
                <a:cs typeface="Ali_K_Sahifa" pitchFamily="2" charset="-78"/>
              </a:rPr>
              <a:t>       </a:t>
            </a:r>
            <a:r>
              <a:rPr lang="ar-IQ" sz="2000" dirty="0">
                <a:effectLst/>
                <a:latin typeface="Times New Roman" panose="02020603050405020304" pitchFamily="18" charset="0"/>
                <a:ea typeface="Times New Roman" panose="02020603050405020304" pitchFamily="18" charset="0"/>
                <a:cs typeface="Ali_K_Sahifa" pitchFamily="2" charset="-78"/>
              </a:rPr>
              <a:t>      لووتى/زارى                    </a:t>
            </a:r>
            <a:r>
              <a:rPr lang="en-US" sz="2000" dirty="0">
                <a:effectLst/>
                <a:latin typeface="Times New Roman" panose="02020603050405020304" pitchFamily="18" charset="0"/>
                <a:ea typeface="Times New Roman" panose="02020603050405020304" pitchFamily="18" charset="0"/>
                <a:cs typeface="Ali_K_Sahifa" pitchFamily="2" charset="-78"/>
              </a:rPr>
              <a:t>                </a:t>
            </a:r>
            <a:r>
              <a:rPr lang="ar-IQ" sz="2000" dirty="0">
                <a:effectLst/>
                <a:latin typeface="Times New Roman" panose="02020603050405020304" pitchFamily="18" charset="0"/>
                <a:ea typeface="Times New Roman" panose="02020603050405020304" pitchFamily="18" charset="0"/>
                <a:cs typeface="Ali_K_Sahifa" pitchFamily="2" charset="-78"/>
              </a:rPr>
              <a:t>    لووتى/لووتى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000" dirty="0">
                <a:effectLst/>
                <a:latin typeface="Times New Roman" panose="02020603050405020304" pitchFamily="18" charset="0"/>
                <a:ea typeface="Times New Roman" panose="02020603050405020304" pitchFamily="18" charset="0"/>
                <a:cs typeface="Ali_K_Sahifa" pitchFamily="2" charset="-78"/>
              </a:rPr>
              <a:t>                                        </a:t>
            </a:r>
            <a:r>
              <a:rPr lang="en-US" sz="2000" dirty="0">
                <a:effectLst/>
                <a:latin typeface="Times New Roman" panose="02020603050405020304" pitchFamily="18" charset="0"/>
                <a:ea typeface="Times New Roman" panose="02020603050405020304" pitchFamily="18" charset="0"/>
                <a:cs typeface="Ali_K_Sahifa" pitchFamily="2" charset="-78"/>
              </a:rPr>
              <a:t>       </a:t>
            </a:r>
            <a:r>
              <a:rPr lang="ar-IQ" sz="2000" dirty="0">
                <a:effectLst/>
                <a:latin typeface="Times New Roman" panose="02020603050405020304" pitchFamily="18" charset="0"/>
                <a:ea typeface="Times New Roman" panose="02020603050405020304" pitchFamily="18" charset="0"/>
                <a:cs typeface="Ali_K_Sahifa" pitchFamily="2" charset="-78"/>
              </a:rPr>
              <a:t>       ذيَدار/ذيَدار                 </a:t>
            </a:r>
            <a:r>
              <a:rPr lang="en-US" sz="2000" dirty="0">
                <a:effectLst/>
                <a:latin typeface="Times New Roman" panose="02020603050405020304" pitchFamily="18" charset="0"/>
                <a:ea typeface="Times New Roman" panose="02020603050405020304" pitchFamily="18" charset="0"/>
                <a:cs typeface="Ali_K_Sahifa" pitchFamily="2" charset="-78"/>
              </a:rPr>
              <a:t>                </a:t>
            </a:r>
            <a:r>
              <a:rPr lang="ar-IQ" sz="2000" dirty="0">
                <a:effectLst/>
                <a:latin typeface="Times New Roman" panose="02020603050405020304" pitchFamily="18" charset="0"/>
                <a:ea typeface="Times New Roman" panose="02020603050405020304" pitchFamily="18" charset="0"/>
                <a:cs typeface="Ali_K_Sahifa" pitchFamily="2" charset="-78"/>
              </a:rPr>
              <a:t>        ذيَدار/ذيَدار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2000" dirty="0">
                <a:effectLst/>
                <a:latin typeface="Times New Roman" panose="02020603050405020304" pitchFamily="18" charset="0"/>
                <a:ea typeface="Times New Roman" panose="02020603050405020304" pitchFamily="18" charset="0"/>
                <a:cs typeface="Ali_K_Sahifa" pitchFamily="2" charset="-78"/>
              </a:rPr>
              <a:t>                                            </a:t>
            </a:r>
            <a:r>
              <a:rPr lang="en-US" sz="2000" dirty="0">
                <a:effectLst/>
                <a:latin typeface="Times New Roman" panose="02020603050405020304" pitchFamily="18" charset="0"/>
                <a:ea typeface="Times New Roman" panose="02020603050405020304" pitchFamily="18" charset="0"/>
                <a:cs typeface="Ali_K_Sahifa" pitchFamily="2" charset="-78"/>
              </a:rPr>
              <a:t>       </a:t>
            </a:r>
            <a:r>
              <a:rPr lang="ar-IQ" sz="2000" dirty="0">
                <a:effectLst/>
                <a:latin typeface="Times New Roman" panose="02020603050405020304" pitchFamily="18" charset="0"/>
                <a:ea typeface="Times New Roman" panose="02020603050405020304" pitchFamily="18" charset="0"/>
                <a:cs typeface="Ali_K_Sahifa" pitchFamily="2" charset="-78"/>
              </a:rPr>
              <a:t>  ثووكى/ليَوى                    </a:t>
            </a:r>
            <a:r>
              <a:rPr lang="en-US" sz="2000" dirty="0">
                <a:effectLst/>
                <a:latin typeface="Times New Roman" panose="02020603050405020304" pitchFamily="18" charset="0"/>
                <a:ea typeface="Times New Roman" panose="02020603050405020304" pitchFamily="18" charset="0"/>
                <a:cs typeface="Ali_K_Sahifa" pitchFamily="2" charset="-78"/>
              </a:rPr>
              <a:t>                </a:t>
            </a:r>
            <a:r>
              <a:rPr lang="ar-IQ" sz="2000" dirty="0">
                <a:effectLst/>
                <a:latin typeface="Times New Roman" panose="02020603050405020304" pitchFamily="18" charset="0"/>
                <a:ea typeface="Times New Roman" panose="02020603050405020304" pitchFamily="18" charset="0"/>
                <a:cs typeface="Ali_K_Sahifa" pitchFamily="2" charset="-78"/>
              </a:rPr>
              <a:t>     ليَوى/ليَوى          </a:t>
            </a:r>
            <a:endParaRPr lang="en-US" sz="32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0" indent="0" algn="r" rtl="1">
              <a:buNone/>
            </a:pPr>
            <a:endParaRPr lang="en-US" sz="28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33491601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19994-7FCC-42D9-A778-4CF9A0FC7249}"/>
              </a:ext>
            </a:extLst>
          </p:cNvPr>
          <p:cNvSpPr>
            <a:spLocks noGrp="1"/>
          </p:cNvSpPr>
          <p:nvPr>
            <p:ph idx="1"/>
          </p:nvPr>
        </p:nvSpPr>
        <p:spPr>
          <a:xfrm>
            <a:off x="0" y="0"/>
            <a:ext cx="12192000" cy="6858000"/>
          </a:xfrm>
        </p:spPr>
        <p:txBody>
          <a:bodyPr>
            <a:normAutofit lnSpcReduction="10000"/>
          </a:bodyPr>
          <a:lstStyle/>
          <a:p>
            <a:pPr marL="0" marR="0" indent="0" algn="justLow" rtl="1">
              <a:spcBef>
                <a:spcPts val="0"/>
              </a:spcBef>
              <a:spcAft>
                <a:spcPts val="0"/>
              </a:spcAft>
              <a:buNone/>
            </a:pPr>
            <a:r>
              <a:rPr lang="en-US" sz="4000" b="1" dirty="0">
                <a:effectLst/>
                <a:latin typeface="Times New Roman" panose="02020603050405020304" pitchFamily="18" charset="0"/>
                <a:ea typeface="Times New Roman" panose="02020603050405020304" pitchFamily="18" charset="0"/>
                <a:cs typeface="Ali_K_Sahifa" pitchFamily="2" charset="-78"/>
              </a:rPr>
              <a:t>  </a:t>
            </a:r>
            <a:r>
              <a:rPr lang="ar-IQ" sz="4000" b="1" dirty="0">
                <a:effectLst/>
                <a:latin typeface="Times New Roman" panose="02020603050405020304" pitchFamily="18" charset="0"/>
                <a:ea typeface="Times New Roman" panose="02020603050405020304" pitchFamily="18" charset="0"/>
                <a:cs typeface="Ali_K_Sahifa" pitchFamily="2" charset="-78"/>
              </a:rPr>
              <a:t>ب / نةطونجان ( دووركةوتنةوة ـ جيابوونةوة )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لة هةندىَ باردا دووفؤنيمى وةكو يةك يا نزيك يةك ،لةطةلَ يةكتردا دةر دةكةون ،يةكيَكيان شويَن بؤ ئةوى</a:t>
            </a:r>
            <a:r>
              <a:rPr lang="ar-IQ" sz="7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تر ضؤلَ دةكات . يا خهةندىَ جار يةكيَكيان دةطؤرىَ بة فؤنيميَكى جيا ،يا فؤنيميَك لة نيَوانيان دا ثةيدا دةبيَت .دوور لة فؤنيمةكةى دراوسيَى كة" دوو دةنطى لةيةكضوو دوور ئةكةونةوة لةيةكتر ،بةوةى يةكيَكيان واز لة تايبةتيةكى خؤى دةهيَنىَ بؤ سةر لىَ تيَك نةدان "  ئةمةش ثيَضةوانةى طونجانة كة رِوو دةدات ،ئةم جؤرة طؤرِانةش هاوسةنطيةك لة طةلَ طونجاندا ثةيدا دةكةن ، ضونكة طونجان دةبيَتة هؤى كةم كردنةوة جياوازى فؤنيمة دراوسيَيةكان .هةرضى نةطونجانيشة دةبيَتة هؤى زيادكردنى جياوازى لة نيَوان فؤنيمة دراوسيَيةكان . بؤ نموونة .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كةششاف        </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ka</a:t>
            </a:r>
            <a:r>
              <a:rPr lang="en-US" sz="3600" dirty="0" err="1">
                <a:effectLst/>
                <a:latin typeface="Times New Roman" panose="02020603050405020304" pitchFamily="18" charset="0"/>
                <a:ea typeface="Times New Roman" panose="02020603050405020304" pitchFamily="18" charset="0"/>
              </a:rPr>
              <a:t>ššǎ</a:t>
            </a:r>
            <a:r>
              <a:rPr lang="en-US" sz="3600" dirty="0" err="1">
                <a:effectLst/>
                <a:latin typeface="Times New Roman" panose="02020603050405020304" pitchFamily="18" charset="0"/>
                <a:ea typeface="Times New Roman" panose="02020603050405020304" pitchFamily="18" charset="0"/>
                <a:cs typeface="Ali_K_Sahifa" pitchFamily="2" charset="-78"/>
              </a:rPr>
              <a:t>f</a:t>
            </a:r>
            <a:r>
              <a:rPr lang="en-US" sz="3600" dirty="0">
                <a:effectLst/>
                <a:latin typeface="Ali_K_Sahifa" pitchFamily="2" charset="-78"/>
                <a:ea typeface="Times New Roman" panose="02020603050405020304" pitchFamily="18" charset="0"/>
              </a:rPr>
              <a:t> </a:t>
            </a:r>
            <a:r>
              <a:rPr lang="ar-IQ" sz="3600" dirty="0">
                <a:effectLst/>
                <a:latin typeface="Ali_K_Sahifa" pitchFamily="2" charset="-78"/>
                <a:ea typeface="Times New Roman" panose="02020603050405020304" pitchFamily="18" charset="0"/>
              </a:rPr>
              <a:t>   </a:t>
            </a:r>
            <a:r>
              <a:rPr lang="ar-IQ" sz="28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8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600" dirty="0">
                <a:effectLst/>
                <a:latin typeface="Times New Roman" panose="02020603050405020304" pitchFamily="18" charset="0"/>
                <a:ea typeface="Times New Roman" panose="02020603050405020304" pitchFamily="18" charset="0"/>
                <a:cs typeface="Ali_K_Sahifa" pitchFamily="2" charset="-78"/>
              </a:rPr>
              <a:t>    كةشاف </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en-US" sz="3600" dirty="0" err="1">
                <a:effectLst/>
                <a:latin typeface="Times New Roman" panose="02020603050405020304" pitchFamily="18" charset="0"/>
                <a:ea typeface="Times New Roman" panose="02020603050405020304" pitchFamily="18" charset="0"/>
                <a:cs typeface="Ali_K_Sahifa" pitchFamily="2" charset="-78"/>
              </a:rPr>
              <a:t>ka</a:t>
            </a:r>
            <a:r>
              <a:rPr lang="en-US" sz="3600" dirty="0" err="1">
                <a:effectLst/>
                <a:latin typeface="Times New Roman" panose="02020603050405020304" pitchFamily="18" charset="0"/>
                <a:ea typeface="Times New Roman" panose="02020603050405020304" pitchFamily="18" charset="0"/>
              </a:rPr>
              <a:t>šǎ</a:t>
            </a:r>
            <a:r>
              <a:rPr lang="en-US" sz="3600" dirty="0" err="1">
                <a:effectLst/>
                <a:latin typeface="Times New Roman" panose="02020603050405020304" pitchFamily="18" charset="0"/>
                <a:ea typeface="Times New Roman" panose="02020603050405020304" pitchFamily="18" charset="0"/>
                <a:cs typeface="Ali_K_Sahifa" pitchFamily="2" charset="-78"/>
              </a:rPr>
              <a:t>f</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ثاش سةنط  </a:t>
            </a:r>
            <a:r>
              <a:rPr lang="en-US" sz="3600" dirty="0" err="1">
                <a:effectLst/>
                <a:latin typeface="Times New Roman" panose="02020603050405020304" pitchFamily="18" charset="0"/>
                <a:ea typeface="Times New Roman" panose="02020603050405020304" pitchFamily="18" charset="0"/>
                <a:cs typeface="Ali_K_Sahifa" pitchFamily="2" charset="-78"/>
              </a:rPr>
              <a:t>p</a:t>
            </a:r>
            <a:r>
              <a:rPr lang="en-US" sz="3600" dirty="0" err="1">
                <a:effectLst/>
                <a:latin typeface="Times New Roman" panose="02020603050405020304" pitchFamily="18" charset="0"/>
                <a:ea typeface="Times New Roman" panose="02020603050405020304" pitchFamily="18" charset="0"/>
              </a:rPr>
              <a:t>ǎš</a:t>
            </a:r>
            <a:r>
              <a:rPr lang="en-US" sz="3600" dirty="0" err="1">
                <a:effectLst/>
                <a:latin typeface="Times New Roman" panose="02020603050405020304" pitchFamily="18" charset="0"/>
                <a:ea typeface="Times New Roman" panose="02020603050405020304" pitchFamily="18" charset="0"/>
                <a:cs typeface="Ali_K_Sahifa" pitchFamily="2" charset="-78"/>
              </a:rPr>
              <a:t>sang</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ar-IQ" sz="28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8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600" dirty="0">
                <a:effectLst/>
                <a:latin typeface="Times New Roman" panose="02020603050405020304" pitchFamily="18" charset="0"/>
                <a:ea typeface="Times New Roman" panose="02020603050405020304" pitchFamily="18" charset="0"/>
                <a:cs typeface="Ali_K_Sahifa" pitchFamily="2" charset="-78"/>
              </a:rPr>
              <a:t>    ثارسةنط </a:t>
            </a:r>
            <a:r>
              <a:rPr lang="en-US" sz="3600" dirty="0" err="1">
                <a:effectLst/>
                <a:latin typeface="Times New Roman" panose="02020603050405020304" pitchFamily="18" charset="0"/>
                <a:ea typeface="Times New Roman" panose="02020603050405020304" pitchFamily="18" charset="0"/>
                <a:cs typeface="Ali_K_Sahifa" pitchFamily="2" charset="-78"/>
              </a:rPr>
              <a:t>p</a:t>
            </a:r>
            <a:r>
              <a:rPr lang="en-US" sz="3600" dirty="0" err="1">
                <a:effectLst/>
                <a:latin typeface="Times New Roman" panose="02020603050405020304" pitchFamily="18" charset="0"/>
                <a:ea typeface="Times New Roman" panose="02020603050405020304" pitchFamily="18" charset="0"/>
              </a:rPr>
              <a:t>ǎ</a:t>
            </a:r>
            <a:r>
              <a:rPr lang="en-US" sz="3600" dirty="0" err="1">
                <a:effectLst/>
                <a:latin typeface="Times New Roman" panose="02020603050405020304" pitchFamily="18" charset="0"/>
                <a:ea typeface="Times New Roman" panose="02020603050405020304" pitchFamily="18" charset="0"/>
                <a:cs typeface="Ali_K_Sahifa" pitchFamily="2" charset="-78"/>
              </a:rPr>
              <a:t>rsang</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a:p>
            <a:pPr marL="0" marR="0" indent="0" algn="justLow" rtl="1">
              <a:spcBef>
                <a:spcPts val="0"/>
              </a:spcBef>
              <a:spcAft>
                <a:spcPts val="0"/>
              </a:spcAft>
              <a:buNone/>
            </a:pPr>
            <a:r>
              <a:rPr lang="ar-IQ" sz="3600" dirty="0">
                <a:effectLst/>
                <a:latin typeface="Times New Roman" panose="02020603050405020304" pitchFamily="18" charset="0"/>
                <a:ea typeface="Times New Roman" panose="02020603050405020304" pitchFamily="18" charset="0"/>
                <a:cs typeface="Ali_K_Sahifa" pitchFamily="2" charset="-78"/>
              </a:rPr>
              <a:t>             ثاش شيو      </a:t>
            </a:r>
            <a:r>
              <a:rPr lang="en-US" sz="3600" dirty="0" err="1">
                <a:effectLst/>
                <a:latin typeface="Times New Roman" panose="02020603050405020304" pitchFamily="18" charset="0"/>
                <a:ea typeface="Times New Roman" panose="02020603050405020304" pitchFamily="18" charset="0"/>
                <a:cs typeface="Ali_K_Sahifa" pitchFamily="2" charset="-78"/>
              </a:rPr>
              <a:t>p</a:t>
            </a:r>
            <a:r>
              <a:rPr lang="en-US" sz="3600" dirty="0" err="1">
                <a:effectLst/>
                <a:latin typeface="Times New Roman" panose="02020603050405020304" pitchFamily="18" charset="0"/>
                <a:ea typeface="Times New Roman" panose="02020603050405020304" pitchFamily="18" charset="0"/>
              </a:rPr>
              <a:t>ǎš</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š</a:t>
            </a:r>
            <a:r>
              <a:rPr lang="en-US" sz="3600" dirty="0" err="1">
                <a:effectLst/>
                <a:latin typeface="Times New Roman" panose="02020603050405020304" pitchFamily="18" charset="0"/>
                <a:ea typeface="Times New Roman" panose="02020603050405020304" pitchFamily="18" charset="0"/>
                <a:cs typeface="Ali_K_Sahifa" pitchFamily="2" charset="-78"/>
              </a:rPr>
              <a:t>iw</a:t>
            </a:r>
            <a:r>
              <a:rPr lang="en-US" sz="3600" dirty="0">
                <a:effectLst/>
                <a:latin typeface="Ali_K_Sahifa" pitchFamily="2" charset="-78"/>
                <a:ea typeface="Times New Roman" panose="02020603050405020304" pitchFamily="18" charset="0"/>
              </a:rPr>
              <a:t> </a:t>
            </a:r>
            <a:r>
              <a:rPr lang="en-US" sz="3600" dirty="0">
                <a:effectLst/>
                <a:latin typeface="Times New Roman" panose="02020603050405020304" pitchFamily="18" charset="0"/>
                <a:ea typeface="Times New Roman" panose="02020603050405020304" pitchFamily="18" charset="0"/>
                <a:cs typeface="Ali_K_Sahifa" pitchFamily="2" charset="-78"/>
              </a:rPr>
              <a:t> </a:t>
            </a:r>
            <a:r>
              <a:rPr lang="ar-IQ" sz="3600" dirty="0">
                <a:effectLst/>
                <a:latin typeface="Times New Roman" panose="02020603050405020304" pitchFamily="18" charset="0"/>
                <a:ea typeface="Times New Roman" panose="02020603050405020304" pitchFamily="18" charset="0"/>
                <a:cs typeface="Ali_K_Sahifa" pitchFamily="2" charset="-78"/>
              </a:rPr>
              <a:t>   </a:t>
            </a:r>
            <a:r>
              <a:rPr lang="ar-IQ" sz="2800" baseline="30000" dirty="0">
                <a:effectLst/>
                <a:latin typeface="Times New Roman" panose="02020603050405020304" pitchFamily="18" charset="0"/>
                <a:ea typeface="Times New Roman" panose="02020603050405020304" pitchFamily="18" charset="0"/>
                <a:cs typeface="Ali_K_Sahifa" pitchFamily="2" charset="-78"/>
              </a:rPr>
              <a:t>ــــــــــــــــ</a:t>
            </a:r>
            <a:r>
              <a:rPr lang="ar-IQ" sz="2800" dirty="0">
                <a:effectLst/>
                <a:latin typeface="Times New Roman" panose="02020603050405020304" pitchFamily="18" charset="0"/>
                <a:ea typeface="Times New Roman" panose="02020603050405020304" pitchFamily="18" charset="0"/>
                <a:cs typeface="Arial" panose="020B0604020202020204" pitchFamily="34" charset="0"/>
              </a:rPr>
              <a:t>&gt;</a:t>
            </a:r>
            <a:r>
              <a:rPr lang="ar-IQ" sz="3600" dirty="0">
                <a:effectLst/>
                <a:latin typeface="Times New Roman" panose="02020603050405020304" pitchFamily="18" charset="0"/>
                <a:ea typeface="Times New Roman" panose="02020603050405020304" pitchFamily="18" charset="0"/>
                <a:cs typeface="Ali_K_Sahifa" pitchFamily="2" charset="-78"/>
              </a:rPr>
              <a:t>    ثارشيو  </a:t>
            </a:r>
            <a:r>
              <a:rPr lang="en-US" sz="3600" dirty="0" err="1">
                <a:effectLst/>
                <a:latin typeface="Times New Roman" panose="02020603050405020304" pitchFamily="18" charset="0"/>
                <a:ea typeface="Times New Roman" panose="02020603050405020304" pitchFamily="18" charset="0"/>
                <a:cs typeface="Ali_K_Sahifa" pitchFamily="2" charset="-78"/>
              </a:rPr>
              <a:t>p</a:t>
            </a:r>
            <a:r>
              <a:rPr lang="en-US" sz="3600" dirty="0" err="1">
                <a:effectLst/>
                <a:latin typeface="Times New Roman" panose="02020603050405020304" pitchFamily="18" charset="0"/>
                <a:ea typeface="Times New Roman" panose="02020603050405020304" pitchFamily="18" charset="0"/>
              </a:rPr>
              <a:t>ǎ</a:t>
            </a:r>
            <a:r>
              <a:rPr lang="en-US" sz="3600" dirty="0" err="1">
                <a:effectLst/>
                <a:latin typeface="Times New Roman" panose="02020603050405020304" pitchFamily="18" charset="0"/>
                <a:ea typeface="Times New Roman" panose="02020603050405020304" pitchFamily="18" charset="0"/>
                <a:cs typeface="Ali_K_Sahifa" pitchFamily="2" charset="-78"/>
              </a:rPr>
              <a:t>r</a:t>
            </a:r>
            <a:r>
              <a:rPr lang="en-US" sz="3600" dirty="0" err="1">
                <a:effectLst/>
                <a:latin typeface="Times New Roman" panose="02020603050405020304" pitchFamily="18" charset="0"/>
                <a:ea typeface="Times New Roman" panose="02020603050405020304" pitchFamily="18" charset="0"/>
              </a:rPr>
              <a:t>š</a:t>
            </a:r>
            <a:r>
              <a:rPr lang="en-US" sz="3600" dirty="0" err="1">
                <a:effectLst/>
                <a:latin typeface="Times New Roman" panose="02020603050405020304" pitchFamily="18" charset="0"/>
                <a:ea typeface="Times New Roman" panose="02020603050405020304" pitchFamily="18" charset="0"/>
                <a:cs typeface="Ali_K_Sahifa" pitchFamily="2" charset="-78"/>
              </a:rPr>
              <a:t>iw</a:t>
            </a:r>
            <a:r>
              <a:rPr lang="en-US" sz="3600" dirty="0">
                <a:effectLst/>
                <a:latin typeface="Times New Roman" panose="02020603050405020304" pitchFamily="18" charset="0"/>
                <a:ea typeface="Times New Roman" panose="02020603050405020304" pitchFamily="18" charset="0"/>
                <a:cs typeface="Ali_K_Sahifa" pitchFamily="2" charset="-78"/>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9307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Parallax</Template>
  <TotalTime>433</TotalTime>
  <Words>11472</Words>
  <Application>Microsoft Office PowerPoint</Application>
  <PresentationFormat>Widescreen</PresentationFormat>
  <Paragraphs>497</Paragraphs>
  <Slides>100</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100</vt:i4>
      </vt:variant>
    </vt:vector>
  </HeadingPairs>
  <TitlesOfParts>
    <vt:vector size="114" baseType="lpstr">
      <vt:lpstr>Ali_K_Sahifa</vt:lpstr>
      <vt:lpstr>Arial</vt:lpstr>
      <vt:lpstr>Calibri</vt:lpstr>
      <vt:lpstr>Century Schoolbook</vt:lpstr>
      <vt:lpstr>Corbel</vt:lpstr>
      <vt:lpstr>Palatino Linotype</vt:lpstr>
      <vt:lpstr>PG_Helebje Title</vt:lpstr>
      <vt:lpstr>RudawRegular</vt:lpstr>
      <vt:lpstr>Sourdough</vt:lpstr>
      <vt:lpstr>Tahoma</vt:lpstr>
      <vt:lpstr>Times New Roman</vt:lpstr>
      <vt:lpstr>Unikurd Chimen</vt:lpstr>
      <vt:lpstr>Unikurd Goran</vt:lpstr>
      <vt:lpstr>Parallax</vt:lpstr>
      <vt:lpstr>  phonology فۆنۆلۆجی   قۆناغی یەکەم سمستەری دووەم </vt:lpstr>
      <vt:lpstr>فۆنۆلۆجی – قۆناغی یەکەم سمستەری یەکەم  وانەی یەکەم</vt:lpstr>
      <vt:lpstr>PowerPoint Presentation</vt:lpstr>
      <vt:lpstr>PowerPoint Presentation</vt:lpstr>
      <vt:lpstr>PowerPoint Presentation</vt:lpstr>
      <vt:lpstr>PowerPoint Presentation</vt:lpstr>
      <vt:lpstr>PowerPoint Presentation</vt:lpstr>
      <vt:lpstr>وةك ئةو طؤرانكارية دةنطيةى بةسةر فؤنيمى / ك / داديـََت لة وشةكانى ( كيَو ، كار ، داك ) كة ئةمانة بة ثيَى ( سياق ) دةنطةكة طؤرِانـكارى بة سةر داديَت بة جؤريَك [ ك1]نزيكةلة ض كة جياوازة لة [ ك 2] كة ئاسايى ية  هةريةكةشيان جياوازن لة [ ك3] كة بةستراوة واتة بىَ دةنطة .  </vt:lpstr>
      <vt:lpstr>پێناسەی فۆنیم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پۆلین کردنی فۆنیمەکان</vt:lpstr>
      <vt:lpstr>PowerPoint Presentation</vt:lpstr>
      <vt:lpstr>5 - ئةلؤفـــــــــــــــــؤن Allophone : </vt:lpstr>
      <vt:lpstr>PowerPoint Presentation</vt:lpstr>
      <vt:lpstr>PowerPoint Presentation</vt:lpstr>
      <vt:lpstr>٦- فۆنیم و ئەلۆفۆن</vt:lpstr>
      <vt:lpstr>PowerPoint Presentation</vt:lpstr>
      <vt:lpstr>PowerPoint Presentation</vt:lpstr>
      <vt:lpstr>PowerPoint Presentation</vt:lpstr>
      <vt:lpstr>7 - ثةيوةندى نيَوان ئةلؤفؤنةكانى يةك فؤنيم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دانةى دووةمى فؤنؤلؤجى  برِطة:</vt:lpstr>
      <vt:lpstr>فۆنەتیک – قۆناغی یەکەم وانەی سێیەم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4/ قالبةكانى برِطةى فؤنؤلؤجى كوردى : </vt:lpstr>
      <vt:lpstr>PowerPoint Presentation</vt:lpstr>
      <vt:lpstr>فۆنەتیک – قۆناغی یەکەم وانەی چوارەم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پەیوەندی بڕگە بە فۆنیم و مۆڕفیم و وشە </vt:lpstr>
      <vt:lpstr>PowerPoint Presentation</vt:lpstr>
      <vt:lpstr>PowerPoint Presentation</vt:lpstr>
      <vt:lpstr>PowerPoint Presentation</vt:lpstr>
      <vt:lpstr>PowerPoint Presentation</vt:lpstr>
      <vt:lpstr>یاسا فۆنۆلۆجییەکانی زمانی کوردی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فۆنەتیک – قۆناغی یەکەم – سمستەری یەکەم</dc:title>
  <dc:creator>khalid kanabi</dc:creator>
  <cp:lastModifiedBy>DR.Ahmed Saker 2O14</cp:lastModifiedBy>
  <cp:revision>51</cp:revision>
  <dcterms:created xsi:type="dcterms:W3CDTF">2020-11-21T19:51:49Z</dcterms:created>
  <dcterms:modified xsi:type="dcterms:W3CDTF">2023-05-15T21:26:44Z</dcterms:modified>
</cp:coreProperties>
</file>