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7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38200"/>
            <a:ext cx="6400800" cy="4800600"/>
          </a:xfrm>
        </p:spPr>
        <p:txBody>
          <a:bodyPr>
            <a:normAutofit fontScale="62500" lnSpcReduction="20000"/>
          </a:bodyPr>
          <a:lstStyle/>
          <a:p>
            <a:pPr rtl="1"/>
            <a:r>
              <a:rPr lang="ar-SA" dirty="0" smtClean="0"/>
              <a:t>دەرسگوتاری:</a:t>
            </a:r>
            <a:endParaRPr lang="en-US" dirty="0" smtClean="0"/>
          </a:p>
          <a:p>
            <a:pPr rtl="1"/>
            <a:r>
              <a:rPr lang="ar-SA" dirty="0" smtClean="0"/>
              <a:t>کۆمەڵگەی مەدەنی </a:t>
            </a:r>
            <a:endParaRPr lang="en-US" dirty="0" smtClean="0"/>
          </a:p>
          <a:p>
            <a:pPr rtl="1"/>
            <a:r>
              <a:rPr lang="en-US" dirty="0" smtClean="0"/>
              <a:t>Civil Society </a:t>
            </a:r>
          </a:p>
          <a:p>
            <a:pPr rtl="1"/>
            <a:r>
              <a:rPr lang="en-US" dirty="0" smtClean="0"/>
              <a:t> </a:t>
            </a:r>
          </a:p>
          <a:p>
            <a:pPr rtl="1"/>
            <a:r>
              <a:rPr lang="en-US" dirty="0" smtClean="0"/>
              <a:t> </a:t>
            </a:r>
          </a:p>
          <a:p>
            <a:pPr rtl="1"/>
            <a:r>
              <a:rPr lang="en-US" dirty="0" smtClean="0"/>
              <a:t> </a:t>
            </a:r>
          </a:p>
          <a:p>
            <a:pPr rtl="1"/>
            <a:r>
              <a:rPr lang="ar-SA" dirty="0" smtClean="0"/>
              <a:t> </a:t>
            </a:r>
            <a:endParaRPr lang="en-US" dirty="0" smtClean="0"/>
          </a:p>
          <a:p>
            <a:pPr rtl="1"/>
            <a:r>
              <a:rPr lang="en-US" dirty="0" smtClean="0"/>
              <a:t> </a:t>
            </a:r>
          </a:p>
          <a:p>
            <a:pPr rtl="1"/>
            <a:r>
              <a:rPr lang="ar-SA" dirty="0" smtClean="0"/>
              <a:t> </a:t>
            </a:r>
            <a:endParaRPr lang="en-US" dirty="0" smtClean="0"/>
          </a:p>
          <a:p>
            <a:pPr rtl="1"/>
            <a:r>
              <a:rPr lang="ar-SA" dirty="0" smtClean="0"/>
              <a:t>مامۆستای وانە:</a:t>
            </a:r>
            <a:endParaRPr lang="en-US" dirty="0" smtClean="0"/>
          </a:p>
          <a:p>
            <a:pPr rtl="1"/>
            <a:r>
              <a:rPr lang="ar-SA" dirty="0" smtClean="0"/>
              <a:t>د. </a:t>
            </a:r>
            <a:r>
              <a:rPr lang="ar-SA" dirty="0" smtClean="0"/>
              <a:t>ه</a:t>
            </a:r>
            <a:r>
              <a:rPr lang="ar-JO" dirty="0" smtClean="0"/>
              <a:t>ژا</a:t>
            </a:r>
            <a:r>
              <a:rPr lang="ar-IQ" dirty="0" smtClean="0"/>
              <a:t>ر خورشيد نوري</a:t>
            </a:r>
            <a:endParaRPr lang="en-US" dirty="0" smtClean="0"/>
          </a:p>
          <a:p>
            <a:pPr rtl="1"/>
            <a:r>
              <a:rPr lang="ar-SA" dirty="0" smtClean="0"/>
              <a:t> </a:t>
            </a:r>
            <a:endParaRPr lang="en-US" dirty="0" smtClean="0"/>
          </a:p>
          <a:p>
            <a:pPr rtl="1"/>
            <a:r>
              <a:rPr lang="ar-SA" dirty="0" smtClean="0"/>
              <a:t> </a:t>
            </a:r>
            <a:endParaRPr lang="en-US" dirty="0" smtClean="0"/>
          </a:p>
          <a:p>
            <a:pPr rtl="1"/>
            <a:r>
              <a:rPr lang="ar-SA" dirty="0" smtClean="0"/>
              <a:t> </a:t>
            </a:r>
            <a:endParaRPr lang="en-US" dirty="0" smtClean="0"/>
          </a:p>
          <a:p>
            <a:pPr rtl="1"/>
            <a:r>
              <a:rPr lang="ar-SA" dirty="0" smtClean="0"/>
              <a:t>ساڵی خۆێندن </a:t>
            </a:r>
            <a:r>
              <a:rPr lang="ar-JO" dirty="0" smtClean="0"/>
              <a:t>2022</a:t>
            </a:r>
            <a:r>
              <a:rPr lang="ar-SA" dirty="0" smtClean="0"/>
              <a:t>- </a:t>
            </a:r>
            <a:r>
              <a:rPr lang="ar-JO" dirty="0" smtClean="0"/>
              <a:t>2023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0000" lnSpcReduction="20000"/>
          </a:bodyPr>
          <a:lstStyle/>
          <a:p>
            <a:pPr algn="r" rtl="1"/>
            <a:r>
              <a:rPr lang="ar-JO" b="1" dirty="0" smtClean="0"/>
              <a:t>قۆناغە مێژووییەکانی گەشەسەندنی كۆمەڵگەی مەدەنی</a:t>
            </a:r>
            <a:endParaRPr lang="en-US" dirty="0" smtClean="0"/>
          </a:p>
          <a:p>
            <a:pPr algn="r" rtl="1"/>
            <a:r>
              <a:rPr lang="ar-SA" dirty="0" smtClean="0"/>
              <a:t>قۆناغی یەکەمیسەرهەڵدانی کۆمەڵگەی مەدەنی وەک هزر لە یۆنانی کۆن دەست پێدەکات.لەم قۆناغەدا کۆمەڵگەی مەدەنی بە دروستبوونی دەوڵەت – شار دەست پێدەکات.لای فەیلەسوفانی یۆنان دەوڵەت – شارە هەمان کۆمەڵگەی مەدەنیە. سیڤیل (</a:t>
            </a:r>
            <a:r>
              <a:rPr lang="en-US" dirty="0" smtClean="0"/>
              <a:t>Civil</a:t>
            </a:r>
            <a:r>
              <a:rPr lang="ar-SA" dirty="0" smtClean="0"/>
              <a:t>) پێچەوانەی(</a:t>
            </a:r>
            <a:r>
              <a:rPr lang="en-US" dirty="0" smtClean="0"/>
              <a:t>Nature</a:t>
            </a:r>
            <a:r>
              <a:rPr lang="ar-SA" dirty="0" smtClean="0"/>
              <a:t>) دەژمێردرا.سوقڕات (٤٧٠-٣٩٩پ.ز.) پێیوابوو کە دەبێ ناکۆکییەکانی کۆمەڵگا لە رێگەی گفتوگۆوە چارەسەر بکرێن. ئەفلاتوون (٤٢٨-٣٤٨پ.ز.) دەوڵەتی نموونەیی بە کۆمەڵگایەک دەزانی کە خەڵکەکەی خۆیان بۆ بەرژەوەندیی گشتی تەرخان دەکەن. بەڵام ئەرەستۆ (٣٨٥-٣٢٢پ.ز.) شار(</a:t>
            </a:r>
            <a:r>
              <a:rPr lang="en-US" dirty="0" smtClean="0"/>
              <a:t>Polis</a:t>
            </a:r>
            <a:r>
              <a:rPr lang="ar-SA" dirty="0" smtClean="0"/>
              <a:t>) بەو ئەنجوومەنە دەزانی کە توانا دەبەخشێتە هاووڵاتییانی بۆ بەژداری لە فەزیلەتی فەرمانڕەوایی کردن و فەرمانڕەوایی کران. بە واتایەکی تر، دەوڵەت شێوەیەکی مەدەنی کۆمەڵگایە کە مەدەنییەت پێویستیەکی هاووڵاتی چاکە تیایدا.قۆناغی دووەمی گەشەسەندنیکۆمەڵگەی مەدەنی دەگەڕێتەوە بۆ سەردەمی مۆدێرنە و گەشەی سەرمایەداری. کۆمەڵگەی مەدەنی بە هۆی گەشەی مافەکانی مرۆڤ و تاکگەرایی چووە قۆناغێکی ترەوە.لەدواهەمین قۆناغدا، کۆمەڵگەی مەدەنی لە دەیەی ١٩٧٠ لە ووڵاتانی جیهانی سێ گەشە دەکات کە لە بزووتنەوە کۆمەڵایەتییەکاندا لەبەرامبەر دەوڵەتە دیکتاتۆرەکان گەشە دەکەن و خوازیاری دیموکراسیین.</a:t>
            </a:r>
            <a:endParaRPr lang="en-US" dirty="0" smtClean="0"/>
          </a:p>
          <a:p>
            <a:pPr algn="r" rtl="1"/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763000" cy="6096000"/>
          </a:xfrm>
        </p:spPr>
        <p:txBody>
          <a:bodyPr>
            <a:normAutofit fontScale="85000" lnSpcReduction="10000"/>
          </a:bodyPr>
          <a:lstStyle/>
          <a:p>
            <a:pPr algn="r" rtl="1"/>
            <a:r>
              <a:rPr lang="ar-JO" b="1" dirty="0" smtClean="0"/>
              <a:t>هۆكاری كۆمەڵایەتی و هزری زەمینەی سەرهەڵدانی كۆمەڵگەی مەدەنی لە</a:t>
            </a:r>
            <a:r>
              <a:rPr lang="ar-SA" b="1" dirty="0" smtClean="0"/>
              <a:t>دوای سەدەکانی ناوەڕاست ڕۆڵییان هەبوو</a:t>
            </a:r>
            <a:r>
              <a:rPr lang="ar-JO" b="1" dirty="0" smtClean="0"/>
              <a:t>:</a:t>
            </a:r>
            <a:endParaRPr lang="en-US" b="1" dirty="0" smtClean="0"/>
          </a:p>
          <a:p>
            <a:pPr algn="r" rtl="1"/>
            <a:r>
              <a:rPr lang="ar-JO" dirty="0" smtClean="0"/>
              <a:t>1. هۆکارە كۆمەلایەتییەكان: كە خۆی لە سەهەڵدانی سەرمایەداری، شۆرشی پیشەسازی، شارنشینی، گەشەی ئابووری، كۆچی لادێنیشینان بۆ شارەكان، شۆرشی فەڕەنسی، گەشەی زانست، گۆڕانی ئایینی و چاكسازی و پەیدا بوونی مەزهەبی پرۆتستانتزیم دا دەبینییەوە. </a:t>
            </a:r>
            <a:endParaRPr lang="en-US" dirty="0" smtClean="0"/>
          </a:p>
          <a:p>
            <a:pPr algn="r" rtl="1"/>
            <a:r>
              <a:rPr lang="ar-JO" dirty="0" smtClean="0"/>
              <a:t>2. هۆکارە هزرییەکان: وەک رێسانس و هیومانیزمی سێكۆلار (مرۆڤ ‌سەنتەری دنیایی) لە ئیتالیا، بیرمەندانی بزووتنەوەی ڕۆشنگەری كە لە ژێر كاریگەرییەكانی تۆماس هۆبز، جۆن لۆك، رێنە دیكارت و فرانسیس بەیكن دا بوون. تایبەتمەندییەكانی ئەو گۆرانە هزرییە بریتی بوو لە: گەشەی عەقڵانیەت، زانستە ئەزموونییەكان، فرەیی سیاسی، سێكولاریزم.</a:t>
            </a:r>
            <a:endParaRPr lang="en-US" dirty="0" smtClean="0"/>
          </a:p>
          <a:p>
            <a:pPr algn="r" rtl="1"/>
            <a:r>
              <a:rPr lang="ar-JO" dirty="0" smtClean="0"/>
              <a:t>ناسینی كۆمەڵگەی مەدەنی پەیوەندی هەیە بە سەرهەڵدانی مۆدێرنە و عەقڵانیەتی مۆدێرن و تایبەتمەندییەكانی وەكو: مافی مرۆڤ، تاكگەرایی، پەیمانی كۆمەڵایەتی، مافەكانی هاووڵاتیبوون، دەوڵەتی مۆدێرن، ئازادیی دیموكراسییەوە هەیە.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ar-JO" b="1" dirty="0" smtClean="0"/>
              <a:t>بەگشتی دەتوانین پێناسەکانی کۆمەڵگەی مەدەنی لە سی تەوەردا کۆبکەینەوە:</a:t>
            </a:r>
            <a:endParaRPr lang="en-US" dirty="0" smtClean="0"/>
          </a:p>
          <a:p>
            <a:pPr algn="r" rtl="1"/>
            <a:r>
              <a:rPr lang="ar-JO" dirty="0" smtClean="0"/>
              <a:t>1. هەلومەرجێكی كۆمەڵگاییە پێش لە دروست بوونی دەوڵەت: لەم بۆچوونەدا كۆمەڵگەی مەدەنی ئەو كۆمەڵگەیەیە كە پێش لە پەیدا بوونی دەوڵەت بوونی هەیە، چوارچێوە ‌و سنوور بۆ چالاكییەكانی كۆمەڵایەتییەکان دادەنێت (جۆن لۆك).</a:t>
            </a:r>
            <a:endParaRPr lang="en-US" dirty="0" smtClean="0"/>
          </a:p>
          <a:p>
            <a:pPr algn="r" rtl="1"/>
            <a:r>
              <a:rPr lang="ar-JO" dirty="0" smtClean="0"/>
              <a:t>2. یان هەلومەرجێكی كۆمەڵگاییە لە بەرامبەر دەوڵەت: كۆمەڵگەی مەدەنی پانتایی ململانێی چینایەتییە لە بەرامبەر دەوڵەت(ماركس و ئینگلز).</a:t>
            </a:r>
            <a:endParaRPr lang="en-US" dirty="0" smtClean="0"/>
          </a:p>
          <a:p>
            <a:pPr algn="r" rtl="1"/>
            <a:r>
              <a:rPr lang="ar-JO" dirty="0" smtClean="0"/>
              <a:t>3. هەلومەرجێكی كۆمەڵگاییە كە لەدوای نەمانی دەوڵەت دێتە پێشەوە: وەک بۆچوونی ئانارشیستەكانە كە باوەڕیان وایە كۆمەڵگەی مەدەنی جێگەی دەوڵەت دەگرێتەوە.</a:t>
            </a:r>
            <a:endParaRPr lang="en-US" dirty="0" smtClean="0"/>
          </a:p>
          <a:p>
            <a:pPr algn="r" rtl="1"/>
            <a:r>
              <a:rPr lang="ar-JO" dirty="0" smtClean="0"/>
              <a:t>لە ئێستادا پێناسەی باو بۆ كۆمەڵگەی مەدەنی پانتایی ململانێ كۆمەلآیەتی و هزری چینە كۆمەڵایەتییەكان‌، هێزە سیاسی و بزووتنەوە كۆمەلآیەتییەكان، رێكخراو و ئەنجوومەنەكان، گروپە سیاسی و كۆمەلآیەتییەكان دەگریێتەوە.</a:t>
            </a:r>
            <a:endParaRPr lang="en-US" dirty="0" smtClean="0"/>
          </a:p>
          <a:p>
            <a:pPr algn="r" rtl="1"/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/>
          <a:lstStyle/>
          <a:p>
            <a:pPr algn="r" rtl="1"/>
            <a:r>
              <a:rPr lang="ar-SA" b="1" dirty="0" smtClean="0"/>
              <a:t>کۆمەڵگەی مەدەنی لە ڕوانگەی ئەفلاتوون (٤٢٧-٣٤٨پ.ز.)</a:t>
            </a:r>
            <a:endParaRPr lang="en-US" dirty="0" smtClean="0"/>
          </a:p>
          <a:p>
            <a:pPr algn="r" rtl="1"/>
            <a:endParaRPr lang="ar-JO" dirty="0" smtClean="0"/>
          </a:p>
          <a:p>
            <a:pPr algn="r" rtl="1"/>
            <a:r>
              <a:rPr lang="ar-SA" b="1" dirty="0" smtClean="0"/>
              <a:t>کۆمەڵگەی مەدەنی لە ڕوانگەی ئەرەستۆ (٣٢٢-٣٨٤پ.ز.)</a:t>
            </a:r>
            <a:endParaRPr lang="en-US" dirty="0" smtClean="0"/>
          </a:p>
          <a:p>
            <a:pPr algn="r" rtl="1"/>
            <a:r>
              <a:rPr lang="ar-SA" b="1" dirty="0" smtClean="0"/>
              <a:t>رەواقییەکان: لە دەوڵەت -شارەوە بۆ ئیمپراتۆری و جیهانشاری(کۆزمۆپۆلییتان)</a:t>
            </a:r>
            <a:endParaRPr lang="en-US" dirty="0" smtClean="0"/>
          </a:p>
          <a:p>
            <a:pPr algn="r" rtl="1"/>
            <a:r>
              <a:rPr lang="ar-SA" b="1" dirty="0" smtClean="0"/>
              <a:t>بۆچوونەکان سێنێکا: کۆمەڵگەی مەدەنی لەنێوان دوورەپەرێزی و تێکەڵبوون</a:t>
            </a:r>
            <a:endParaRPr lang="en-US" dirty="0" smtClean="0"/>
          </a:p>
          <a:p>
            <a:pPr algn="r" rtl="1"/>
            <a:r>
              <a:rPr lang="ar-SA" b="1" dirty="0" smtClean="0"/>
              <a:t>بۆچوونەکان مارکۆس ئۆلیریۆس</a:t>
            </a:r>
            <a:endParaRPr lang="en-US" dirty="0" smtClean="0"/>
          </a:p>
          <a:p>
            <a:pPr algn="r" rtl="1"/>
            <a:r>
              <a:rPr lang="ar-SA" b="1" dirty="0" smtClean="0"/>
              <a:t>بۆچوونەکان سیسرۆ</a:t>
            </a:r>
            <a:endParaRPr lang="en-US" dirty="0" smtClean="0"/>
          </a:p>
          <a:p>
            <a:pPr algn="r" rtl="1"/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668963"/>
          </a:xfrm>
        </p:spPr>
        <p:txBody>
          <a:bodyPr/>
          <a:lstStyle/>
          <a:p>
            <a:pPr algn="r" rtl="1"/>
            <a:r>
              <a:rPr lang="ar-SA" b="1" dirty="0" smtClean="0"/>
              <a:t>کۆمەڵگەی مەدەنی لە ڕوانگەی قەشە ئۆگستین</a:t>
            </a:r>
            <a:endParaRPr lang="en-US" dirty="0" smtClean="0"/>
          </a:p>
          <a:p>
            <a:pPr algn="r" rtl="1"/>
            <a:r>
              <a:rPr lang="ar-SA" b="1" dirty="0" smtClean="0"/>
              <a:t>کۆمەڵگەی مەدەنی لە ڕوانگەی تۆماس ئەکویناس</a:t>
            </a:r>
            <a:endParaRPr lang="en-US" dirty="0" smtClean="0"/>
          </a:p>
          <a:p>
            <a:pPr algn="r" rtl="1"/>
            <a:r>
              <a:rPr lang="ar-JO" b="1" dirty="0" smtClean="0"/>
              <a:t>کۆمەڵگەی مەدەنیلە ڕوانگەی تۆماس هۆبز (1588 ـ 1679)</a:t>
            </a:r>
            <a:endParaRPr lang="en-US" dirty="0" smtClean="0"/>
          </a:p>
          <a:p>
            <a:pPr algn="r" rtl="1"/>
            <a:r>
              <a:rPr lang="ar-SA" b="1" dirty="0" smtClean="0"/>
              <a:t>كۆمەڵگەی مەدەنی لە ڕوانگەی جۆن لۆك(1632 ـ 1704)</a:t>
            </a:r>
            <a:endParaRPr lang="en-US" dirty="0" smtClean="0"/>
          </a:p>
          <a:p>
            <a:pPr algn="r" rtl="1"/>
            <a:r>
              <a:rPr lang="ar-JO" b="1" dirty="0" smtClean="0"/>
              <a:t>كۆمەڵگەی مەدەنی لە دیدی شارل لوی مۆنتسكیو(1689 ـ 1755)</a:t>
            </a:r>
            <a:endParaRPr lang="en-US" dirty="0" smtClean="0"/>
          </a:p>
          <a:p>
            <a:pPr algn="r" rtl="1"/>
            <a:r>
              <a:rPr lang="ar-JO" b="1" dirty="0" smtClean="0"/>
              <a:t>كۆمەڵگەی مەدەنی لە ڕوانگەیژان ژاك رۆسۆ(1723ـ 1778)</a:t>
            </a:r>
            <a:endParaRPr lang="en-US" dirty="0" smtClean="0"/>
          </a:p>
          <a:p>
            <a:pPr algn="r" rtl="1"/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305800" cy="5867400"/>
          </a:xfrm>
        </p:spPr>
        <p:txBody>
          <a:bodyPr/>
          <a:lstStyle/>
          <a:p>
            <a:pPr algn="r" rtl="1"/>
            <a:r>
              <a:rPr lang="ar-JO" dirty="0" smtClean="0"/>
              <a:t>كۆمەڵگەی مەدەنی لە روانگەی هێگل (1770 ـ 1831)</a:t>
            </a:r>
            <a:endParaRPr lang="en-US" dirty="0" smtClean="0"/>
          </a:p>
          <a:p>
            <a:pPr algn="r" rtl="1"/>
            <a:r>
              <a:rPr lang="ar-JO" dirty="0" smtClean="0"/>
              <a:t>كۆمەڵگەی مەدەنی لە ئەلێكسی دو تۆكڤێل (1805ـ 1859)</a:t>
            </a:r>
            <a:endParaRPr lang="en-US" dirty="0" smtClean="0"/>
          </a:p>
          <a:p>
            <a:pPr algn="r" rtl="1"/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547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MIQDAD</dc:creator>
  <cp:lastModifiedBy>MIQDAD</cp:lastModifiedBy>
  <cp:revision>3</cp:revision>
  <dcterms:created xsi:type="dcterms:W3CDTF">2006-08-16T00:00:00Z</dcterms:created>
  <dcterms:modified xsi:type="dcterms:W3CDTF">2023-05-31T15:40:34Z</dcterms:modified>
</cp:coreProperties>
</file>